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7"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142C6C-330A-4560-BDAE-4849AE393DE3}" v="186" dt="2023-04-25T01:07:02.396"/>
    <p1510:client id="{11A89B66-F0D9-ED28-3BF1-E5AEE40FFF6B}" v="62" dt="2023-04-24T20:26:19.334"/>
    <p1510:client id="{85D6E585-0017-478F-962E-DC82B4048EA4}" v="172" dt="2023-04-25T05:32:01.033"/>
    <p1510:client id="{C96B115A-7BE8-4D53-B536-6C91B0A050D6}" v="64" dt="2023-04-25T02:53:00.061"/>
    <p1510:client id="{CF83F453-71B9-4264-B34B-71F52170DBA5}" v="381" dt="2023-04-25T04:11:32.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2.census.gov/programs-surveys/popest/datasets/" TargetMode="External"/><Relationship Id="rId2" Type="http://schemas.openxmlformats.org/officeDocument/2006/relationships/hyperlink" Target="https://www.eia.gov/energyexplained/us-energy-fac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icholasinstitute.duke.edu/sites/default/files/publications/Assessing-the-Long-Term-Impacts-of-COVID-19-on-Electricity-Consumption.pdf" TargetMode="External"/><Relationship Id="rId2" Type="http://schemas.openxmlformats.org/officeDocument/2006/relationships/hyperlink" Target="https://www.mdpi.com/1996-1073/15/21/786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hand holding a plant with a light bulb&#10;&#10;Description automatically generated with low confidence">
            <a:extLst>
              <a:ext uri="{FF2B5EF4-FFF2-40B4-BE49-F238E27FC236}">
                <a16:creationId xmlns:a16="http://schemas.microsoft.com/office/drawing/2014/main" id="{D76FCD9C-7867-89EB-C100-3EF0C09C0E58}"/>
              </a:ext>
            </a:extLst>
          </p:cNvPr>
          <p:cNvPicPr>
            <a:picLocks noChangeAspect="1"/>
          </p:cNvPicPr>
          <p:nvPr/>
        </p:nvPicPr>
        <p:blipFill rotWithShape="1">
          <a:blip r:embed="rId2"/>
          <a:srcRect l="20455" r="9447" b="909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774B10CA-5423-B708-6BB5-EAAE94649F6A}"/>
              </a:ext>
            </a:extLst>
          </p:cNvPr>
          <p:cNvSpPr>
            <a:spLocks noGrp="1"/>
          </p:cNvSpPr>
          <p:nvPr>
            <p:ph type="ctrTitle"/>
          </p:nvPr>
        </p:nvSpPr>
        <p:spPr>
          <a:xfrm>
            <a:off x="718028" y="1621311"/>
            <a:ext cx="4653544" cy="2369093"/>
          </a:xfrm>
        </p:spPr>
        <p:txBody>
          <a:bodyPr>
            <a:normAutofit fontScale="90000"/>
          </a:bodyPr>
          <a:lstStyle/>
          <a:p>
            <a:pPr algn="ctr"/>
            <a:r>
              <a:rPr lang="en-US" sz="4800" b="1" dirty="0"/>
              <a:t>Energy Consumption and its Impact during Covid-19 in USA</a:t>
            </a:r>
            <a:endParaRPr lang="en-US" b="1"/>
          </a:p>
        </p:txBody>
      </p:sp>
      <p:sp>
        <p:nvSpPr>
          <p:cNvPr id="3" name="Subtitle 2">
            <a:extLst>
              <a:ext uri="{FF2B5EF4-FFF2-40B4-BE49-F238E27FC236}">
                <a16:creationId xmlns:a16="http://schemas.microsoft.com/office/drawing/2014/main" id="{F080301F-7A97-AB83-BE74-E0D1943003DC}"/>
              </a:ext>
            </a:extLst>
          </p:cNvPr>
          <p:cNvSpPr>
            <a:spLocks noGrp="1"/>
          </p:cNvSpPr>
          <p:nvPr>
            <p:ph type="subTitle" idx="1"/>
          </p:nvPr>
        </p:nvSpPr>
        <p:spPr>
          <a:xfrm>
            <a:off x="242804" y="4419541"/>
            <a:ext cx="4088187" cy="2180634"/>
          </a:xfrm>
        </p:spPr>
        <p:txBody>
          <a:bodyPr>
            <a:normAutofit/>
          </a:bodyPr>
          <a:lstStyle/>
          <a:p>
            <a:r>
              <a:rPr lang="en-US" sz="1600" b="1" dirty="0">
                <a:solidFill>
                  <a:schemeClr val="tx1"/>
                </a:solidFill>
              </a:rPr>
              <a:t>Group 5</a:t>
            </a:r>
          </a:p>
          <a:p>
            <a:r>
              <a:rPr lang="en-US" sz="1600" i="0" dirty="0" err="1">
                <a:solidFill>
                  <a:srgbClr val="000000"/>
                </a:solidFill>
                <a:effectLst/>
                <a:latin typeface="Calibri"/>
                <a:cs typeface="Calibri"/>
              </a:rPr>
              <a:t>Madhuroopa</a:t>
            </a:r>
            <a:r>
              <a:rPr lang="en-US" sz="1600" i="0" dirty="0">
                <a:solidFill>
                  <a:srgbClr val="000000"/>
                </a:solidFill>
                <a:effectLst/>
                <a:latin typeface="Calibri"/>
                <a:cs typeface="Calibri"/>
              </a:rPr>
              <a:t> </a:t>
            </a:r>
            <a:r>
              <a:rPr lang="en-US" sz="1600" i="0" dirty="0" err="1">
                <a:solidFill>
                  <a:srgbClr val="000000"/>
                </a:solidFill>
                <a:effectLst/>
                <a:latin typeface="Calibri"/>
                <a:cs typeface="Calibri"/>
              </a:rPr>
              <a:t>Irukulla</a:t>
            </a:r>
            <a:endParaRPr lang="en-US" sz="1600" i="0">
              <a:solidFill>
                <a:srgbClr val="000000"/>
              </a:solidFill>
              <a:effectLst/>
              <a:latin typeface="Calibri"/>
              <a:cs typeface="Calibri"/>
            </a:endParaRPr>
          </a:p>
          <a:p>
            <a:r>
              <a:rPr lang="en-US" sz="1600" dirty="0" err="1">
                <a:solidFill>
                  <a:schemeClr val="tx1"/>
                </a:solidFill>
              </a:rPr>
              <a:t>Prachitee</a:t>
            </a:r>
            <a:r>
              <a:rPr lang="en-US" sz="1600" dirty="0">
                <a:solidFill>
                  <a:schemeClr val="tx1"/>
                </a:solidFill>
              </a:rPr>
              <a:t> Chouhan</a:t>
            </a:r>
          </a:p>
          <a:p>
            <a:r>
              <a:rPr lang="en-US" sz="1600" dirty="0">
                <a:solidFill>
                  <a:schemeClr val="tx1"/>
                </a:solidFill>
                <a:latin typeface="Trebuchet MS"/>
                <a:cs typeface="Calibri"/>
              </a:rPr>
              <a:t>Vaishnavi </a:t>
            </a:r>
            <a:r>
              <a:rPr lang="en-US" sz="1600" dirty="0" err="1">
                <a:solidFill>
                  <a:schemeClr val="tx1"/>
                </a:solidFill>
                <a:latin typeface="Trebuchet MS"/>
                <a:cs typeface="Calibri"/>
              </a:rPr>
              <a:t>Vijayashankar</a:t>
            </a:r>
            <a:endParaRPr lang="en-US" sz="1600">
              <a:solidFill>
                <a:schemeClr val="tx1"/>
              </a:solidFill>
              <a:latin typeface="Trebuchet MS"/>
              <a:cs typeface="Calibri"/>
            </a:endParaRPr>
          </a:p>
          <a:p>
            <a:endParaRPr lang="en-US" sz="1600" dirty="0">
              <a:solidFill>
                <a:schemeClr val="tx1"/>
              </a:solidFill>
            </a:endParaRPr>
          </a:p>
        </p:txBody>
      </p:sp>
      <p:cxnSp>
        <p:nvCxnSpPr>
          <p:cNvPr id="10" name="Straight Connector 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67218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5478-8537-782F-28AD-F9AF8DB4114B}"/>
              </a:ext>
            </a:extLst>
          </p:cNvPr>
          <p:cNvSpPr>
            <a:spLocks noGrp="1"/>
          </p:cNvSpPr>
          <p:nvPr>
            <p:ph type="title"/>
          </p:nvPr>
        </p:nvSpPr>
        <p:spPr/>
        <p:txBody>
          <a:bodyPr/>
          <a:lstStyle/>
          <a:p>
            <a:r>
              <a:rPr lang="en-US"/>
              <a:t>Insights</a:t>
            </a:r>
          </a:p>
        </p:txBody>
      </p:sp>
      <p:sp>
        <p:nvSpPr>
          <p:cNvPr id="3" name="Content Placeholder 2">
            <a:extLst>
              <a:ext uri="{FF2B5EF4-FFF2-40B4-BE49-F238E27FC236}">
                <a16:creationId xmlns:a16="http://schemas.microsoft.com/office/drawing/2014/main" id="{62ACEBA5-D461-2CB3-6EF8-EB59C88951AF}"/>
              </a:ext>
            </a:extLst>
          </p:cNvPr>
          <p:cNvSpPr>
            <a:spLocks noGrp="1"/>
          </p:cNvSpPr>
          <p:nvPr>
            <p:ph idx="1"/>
          </p:nvPr>
        </p:nvSpPr>
        <p:spPr>
          <a:xfrm>
            <a:off x="677334" y="1828436"/>
            <a:ext cx="8596668" cy="4212926"/>
          </a:xfrm>
        </p:spPr>
        <p:txBody>
          <a:bodyPr vert="horz" lIns="91440" tIns="45720" rIns="91440" bIns="45720" rtlCol="0" anchor="t">
            <a:normAutofit/>
          </a:bodyPr>
          <a:lstStyle/>
          <a:p>
            <a:r>
              <a:rPr lang="en-US" dirty="0"/>
              <a:t>There is a decrease in energy consumption for 2019-2020 in comparison with 2018.</a:t>
            </a:r>
          </a:p>
          <a:p>
            <a:r>
              <a:rPr lang="en-US" dirty="0"/>
              <a:t>Decrease in Electricity and Petroleum consumption in 2019-2020 in most populated states such as Texas, California, New York, Florida etc.</a:t>
            </a:r>
          </a:p>
          <a:p>
            <a:r>
              <a:rPr lang="en-US" dirty="0"/>
              <a:t> COVID-19 pandemic in 2019 may have led to a reduction in electricity consumption in some areas, as businesses and industries closed or reduced their operations. Additionally, the decline in oil prices and the economic impact of the pandemic may have led to a reduction in petroleum consumption in the transportation sector.</a:t>
            </a:r>
            <a:endParaRPr lang="en-US"/>
          </a:p>
          <a:p>
            <a:endParaRPr lang="en-US"/>
          </a:p>
        </p:txBody>
      </p:sp>
    </p:spTree>
    <p:extLst>
      <p:ext uri="{BB962C8B-B14F-4D97-AF65-F5344CB8AC3E}">
        <p14:creationId xmlns:p14="http://schemas.microsoft.com/office/powerpoint/2010/main" val="177404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48" name="Straight Connector 47">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50"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8" name="Rectangle 57">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Map&#10;&#10;Description automatically generated">
            <a:extLst>
              <a:ext uri="{FF2B5EF4-FFF2-40B4-BE49-F238E27FC236}">
                <a16:creationId xmlns:a16="http://schemas.microsoft.com/office/drawing/2014/main" id="{149DA984-2F83-247F-3231-43B2AE4234BC}"/>
              </a:ext>
            </a:extLst>
          </p:cNvPr>
          <p:cNvPicPr>
            <a:picLocks noChangeAspect="1"/>
          </p:cNvPicPr>
          <p:nvPr/>
        </p:nvPicPr>
        <p:blipFill>
          <a:blip r:embed="rId2"/>
          <a:stretch>
            <a:fillRect/>
          </a:stretch>
        </p:blipFill>
        <p:spPr>
          <a:xfrm>
            <a:off x="72302" y="145072"/>
            <a:ext cx="6429156" cy="3612528"/>
          </a:xfrm>
          <a:prstGeom prst="rect">
            <a:avLst/>
          </a:prstGeom>
        </p:spPr>
      </p:pic>
      <p:pic>
        <p:nvPicPr>
          <p:cNvPr id="6" name="Picture 20" descr="Chart, bar chart&#10;&#10;Description automatically generated">
            <a:extLst>
              <a:ext uri="{FF2B5EF4-FFF2-40B4-BE49-F238E27FC236}">
                <a16:creationId xmlns:a16="http://schemas.microsoft.com/office/drawing/2014/main" id="{8F5FC7C3-1729-A08A-7CF3-BF34C74E7D37}"/>
              </a:ext>
            </a:extLst>
          </p:cNvPr>
          <p:cNvPicPr>
            <a:picLocks noChangeAspect="1"/>
          </p:cNvPicPr>
          <p:nvPr/>
        </p:nvPicPr>
        <p:blipFill>
          <a:blip r:embed="rId3"/>
          <a:stretch>
            <a:fillRect/>
          </a:stretch>
        </p:blipFill>
        <p:spPr>
          <a:xfrm>
            <a:off x="10342985" y="139941"/>
            <a:ext cx="1849071" cy="3461926"/>
          </a:xfrm>
          <a:prstGeom prst="rect">
            <a:avLst/>
          </a:prstGeom>
        </p:spPr>
      </p:pic>
      <p:pic>
        <p:nvPicPr>
          <p:cNvPr id="5" name="Picture 5" descr="Diagram&#10;&#10;Description automatically generated">
            <a:extLst>
              <a:ext uri="{FF2B5EF4-FFF2-40B4-BE49-F238E27FC236}">
                <a16:creationId xmlns:a16="http://schemas.microsoft.com/office/drawing/2014/main" id="{EAEBAFEF-AEAC-0313-8192-470ABED47A6B}"/>
              </a:ext>
            </a:extLst>
          </p:cNvPr>
          <p:cNvPicPr>
            <a:picLocks noChangeAspect="1"/>
          </p:cNvPicPr>
          <p:nvPr/>
        </p:nvPicPr>
        <p:blipFill>
          <a:blip r:embed="rId4"/>
          <a:stretch>
            <a:fillRect/>
          </a:stretch>
        </p:blipFill>
        <p:spPr>
          <a:xfrm>
            <a:off x="6493665" y="146197"/>
            <a:ext cx="3613331" cy="3104296"/>
          </a:xfrm>
          <a:prstGeom prst="rect">
            <a:avLst/>
          </a:prstGeom>
        </p:spPr>
      </p:pic>
      <p:sp>
        <p:nvSpPr>
          <p:cNvPr id="2" name="Title 1">
            <a:extLst>
              <a:ext uri="{FF2B5EF4-FFF2-40B4-BE49-F238E27FC236}">
                <a16:creationId xmlns:a16="http://schemas.microsoft.com/office/drawing/2014/main" id="{A71460CC-7705-F717-5BE0-BB7656A5877A}"/>
              </a:ext>
            </a:extLst>
          </p:cNvPr>
          <p:cNvSpPr>
            <a:spLocks noGrp="1"/>
          </p:cNvSpPr>
          <p:nvPr>
            <p:ph type="title"/>
          </p:nvPr>
        </p:nvSpPr>
        <p:spPr>
          <a:xfrm>
            <a:off x="74610" y="3824912"/>
            <a:ext cx="2863314" cy="475328"/>
          </a:xfrm>
        </p:spPr>
        <p:txBody>
          <a:bodyPr vert="horz" lIns="91440" tIns="45720" rIns="91440" bIns="45720" rtlCol="0" anchor="ctr">
            <a:normAutofit fontScale="90000"/>
          </a:bodyPr>
          <a:lstStyle/>
          <a:p>
            <a:r>
              <a:rPr lang="en-US" dirty="0"/>
              <a:t>Insights...</a:t>
            </a:r>
          </a:p>
        </p:txBody>
      </p:sp>
      <p:sp>
        <p:nvSpPr>
          <p:cNvPr id="37" name="TextBox 36">
            <a:extLst>
              <a:ext uri="{FF2B5EF4-FFF2-40B4-BE49-F238E27FC236}">
                <a16:creationId xmlns:a16="http://schemas.microsoft.com/office/drawing/2014/main" id="{1B64C9A0-B0B8-11B6-D08E-EB2B46846B4F}"/>
              </a:ext>
            </a:extLst>
          </p:cNvPr>
          <p:cNvSpPr txBox="1"/>
          <p:nvPr/>
        </p:nvSpPr>
        <p:spPr>
          <a:xfrm>
            <a:off x="8120742" y="1115786"/>
            <a:ext cx="653143"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solidFill>
                  <a:srgbClr val="002060"/>
                </a:solidFill>
                <a:latin typeface="Bahnschrift"/>
              </a:rPr>
              <a:t>3.3X</a:t>
            </a:r>
          </a:p>
        </p:txBody>
      </p:sp>
      <p:sp>
        <p:nvSpPr>
          <p:cNvPr id="39" name="Title 1">
            <a:extLst>
              <a:ext uri="{FF2B5EF4-FFF2-40B4-BE49-F238E27FC236}">
                <a16:creationId xmlns:a16="http://schemas.microsoft.com/office/drawing/2014/main" id="{2D7A6435-8D79-BA5C-97DC-ADFCBC81A804}"/>
              </a:ext>
            </a:extLst>
          </p:cNvPr>
          <p:cNvSpPr txBox="1">
            <a:spLocks/>
          </p:cNvSpPr>
          <p:nvPr/>
        </p:nvSpPr>
        <p:spPr>
          <a:xfrm>
            <a:off x="2420" y="4914284"/>
            <a:ext cx="9597546" cy="136659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a:buChar char="Ø"/>
            </a:pPr>
            <a:r>
              <a:rPr lang="en-US" sz="1500" dirty="0">
                <a:solidFill>
                  <a:schemeClr val="bg1"/>
                </a:solidFill>
                <a:ea typeface="+mj-lt"/>
                <a:cs typeface="+mj-lt"/>
              </a:rPr>
              <a:t>Nuclear energy consumption was high during COVID-19 regardless of population and region.</a:t>
            </a:r>
            <a:endParaRPr lang="en-US" sz="1500">
              <a:solidFill>
                <a:schemeClr val="bg1"/>
              </a:solidFill>
            </a:endParaRPr>
          </a:p>
          <a:p>
            <a:pPr marL="285750" indent="-285750">
              <a:buFont typeface="Wingdings"/>
              <a:buChar char="Ø"/>
            </a:pPr>
            <a:r>
              <a:rPr lang="en-US" sz="1500" dirty="0">
                <a:solidFill>
                  <a:schemeClr val="bg1"/>
                </a:solidFill>
                <a:ea typeface="+mj-lt"/>
                <a:cs typeface="+mj-lt"/>
              </a:rPr>
              <a:t>New York was the epicenter of COVID-19 and implemented policies in April 2020 to encourage renewable energy, potentially leading to a shift towards nuclear energy.</a:t>
            </a:r>
            <a:endParaRPr lang="en-US">
              <a:solidFill>
                <a:schemeClr val="bg1"/>
              </a:solidFill>
            </a:endParaRPr>
          </a:p>
          <a:p>
            <a:pPr marL="285750" indent="-285750">
              <a:buFont typeface="Wingdings"/>
              <a:buChar char="Ø"/>
            </a:pPr>
            <a:r>
              <a:rPr lang="en-US" sz="1500" dirty="0">
                <a:solidFill>
                  <a:schemeClr val="bg1"/>
                </a:solidFill>
                <a:ea typeface="+mj-lt"/>
                <a:cs typeface="+mj-lt"/>
              </a:rPr>
              <a:t>New York may have relied more on nuclear power plants due to reduced energy imports from neighboring states.</a:t>
            </a:r>
            <a:endParaRPr lang="en-US">
              <a:solidFill>
                <a:schemeClr val="bg1"/>
              </a:solidFill>
            </a:endParaRPr>
          </a:p>
          <a:p>
            <a:pPr marL="285750" indent="-285750">
              <a:buFont typeface="Wingdings"/>
              <a:buChar char="Ø"/>
            </a:pPr>
            <a:r>
              <a:rPr lang="en-US" sz="1500" dirty="0">
                <a:solidFill>
                  <a:schemeClr val="bg1"/>
                </a:solidFill>
                <a:ea typeface="+mj-lt"/>
                <a:cs typeface="+mj-lt"/>
              </a:rPr>
              <a:t>Higher population density and greater reliance on public transportation in New York may have led to more COVID-19 cases and increased energy consumption due to higher demand for healthcare services and public health measures.</a:t>
            </a:r>
            <a:endParaRPr lang="en-US" dirty="0">
              <a:solidFill>
                <a:schemeClr val="bg1"/>
              </a:solidFill>
            </a:endParaRPr>
          </a:p>
        </p:txBody>
      </p:sp>
    </p:spTree>
    <p:extLst>
      <p:ext uri="{BB962C8B-B14F-4D97-AF65-F5344CB8AC3E}">
        <p14:creationId xmlns:p14="http://schemas.microsoft.com/office/powerpoint/2010/main" val="124143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1D27B-7151-3D17-D8FD-83C0346D5032}"/>
              </a:ext>
            </a:extLst>
          </p:cNvPr>
          <p:cNvSpPr>
            <a:spLocks noGrp="1"/>
          </p:cNvSpPr>
          <p:nvPr>
            <p:ph idx="1"/>
          </p:nvPr>
        </p:nvSpPr>
        <p:spPr/>
        <p:txBody>
          <a:bodyPr>
            <a:normAutofit/>
          </a:bodyPr>
          <a:lstStyle/>
          <a:p>
            <a:pPr marL="0" indent="0" algn="ctr">
              <a:buNone/>
            </a:pPr>
            <a:endParaRPr lang="en-US" sz="4800" b="1"/>
          </a:p>
          <a:p>
            <a:pPr marL="0" indent="0" algn="ctr">
              <a:buNone/>
            </a:pPr>
            <a:r>
              <a:rPr lang="en-US" sz="4800" b="1"/>
              <a:t>Thank you!</a:t>
            </a:r>
          </a:p>
        </p:txBody>
      </p:sp>
    </p:spTree>
    <p:extLst>
      <p:ext uri="{BB962C8B-B14F-4D97-AF65-F5344CB8AC3E}">
        <p14:creationId xmlns:p14="http://schemas.microsoft.com/office/powerpoint/2010/main" val="372343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07B8-2346-AB08-00F2-0B5515249CB6}"/>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50A53678-9F70-C86D-6114-228C7309D2FE}"/>
              </a:ext>
            </a:extLst>
          </p:cNvPr>
          <p:cNvSpPr>
            <a:spLocks noGrp="1"/>
          </p:cNvSpPr>
          <p:nvPr>
            <p:ph idx="1"/>
          </p:nvPr>
        </p:nvSpPr>
        <p:spPr>
          <a:xfrm>
            <a:off x="677334" y="1485675"/>
            <a:ext cx="8596668" cy="4555687"/>
          </a:xfrm>
        </p:spPr>
        <p:txBody>
          <a:bodyPr vert="horz" lIns="91440" tIns="45720" rIns="91440" bIns="45720" rtlCol="0" anchor="t">
            <a:normAutofit/>
          </a:bodyPr>
          <a:lstStyle/>
          <a:p>
            <a:r>
              <a:rPr lang="en-US"/>
              <a:t>All environment problems, like greenhouse gas emissions, pollutions, solid waste disposal, etc., are directly linked with energy consumption. These problems are making our planet less inhabitant.</a:t>
            </a:r>
          </a:p>
          <a:p>
            <a:r>
              <a:rPr lang="en-US"/>
              <a:t>Non-renewable energy resource is finite. The less energy used the longer those resources will last. Coal reserve will last till 2070, natural gas till 2060, petroleum till 2050. So, it is important to understand usage of each resources, so we can transit to nuclear energy and renewable energy resources.</a:t>
            </a:r>
          </a:p>
          <a:p>
            <a:r>
              <a:rPr lang="en-US"/>
              <a:t>Also, there is a fluctuation in energy consumption when there is an increase in population and natural hazard, like covid-19, if we know the trends of energy consumption from past years, then further energy demand can be anticipated. </a:t>
            </a:r>
          </a:p>
          <a:p>
            <a:endParaRPr lang="en-US"/>
          </a:p>
          <a:p>
            <a:endParaRPr lang="en-US"/>
          </a:p>
        </p:txBody>
      </p:sp>
    </p:spTree>
    <p:extLst>
      <p:ext uri="{BB962C8B-B14F-4D97-AF65-F5344CB8AC3E}">
        <p14:creationId xmlns:p14="http://schemas.microsoft.com/office/powerpoint/2010/main" val="89232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2E8D-172E-D6C9-9074-CFF714915203}"/>
              </a:ext>
            </a:extLst>
          </p:cNvPr>
          <p:cNvSpPr>
            <a:spLocks noGrp="1"/>
          </p:cNvSpPr>
          <p:nvPr>
            <p:ph type="title"/>
          </p:nvPr>
        </p:nvSpPr>
        <p:spPr/>
        <p:txBody>
          <a:bodyPr/>
          <a:lstStyle/>
          <a:p>
            <a:r>
              <a:rPr lang="en-US"/>
              <a:t>Goals:</a:t>
            </a:r>
          </a:p>
        </p:txBody>
      </p:sp>
      <p:sp>
        <p:nvSpPr>
          <p:cNvPr id="3" name="Content Placeholder 2">
            <a:extLst>
              <a:ext uri="{FF2B5EF4-FFF2-40B4-BE49-F238E27FC236}">
                <a16:creationId xmlns:a16="http://schemas.microsoft.com/office/drawing/2014/main" id="{C7B8B30E-EAA4-DE57-EFCF-118487A34F8B}"/>
              </a:ext>
            </a:extLst>
          </p:cNvPr>
          <p:cNvSpPr>
            <a:spLocks noGrp="1"/>
          </p:cNvSpPr>
          <p:nvPr>
            <p:ph idx="1"/>
          </p:nvPr>
        </p:nvSpPr>
        <p:spPr/>
        <p:txBody>
          <a:bodyPr vert="horz" lIns="91440" tIns="45720" rIns="91440" bIns="45720" rtlCol="0" anchor="t">
            <a:normAutofit/>
          </a:bodyPr>
          <a:lstStyle/>
          <a:p>
            <a:r>
              <a:rPr lang="en-US" b="0" i="0" dirty="0">
                <a:solidFill>
                  <a:srgbClr val="000000"/>
                </a:solidFill>
                <a:effectLst/>
                <a:latin typeface="Calibri"/>
                <a:cs typeface="Calibri"/>
              </a:rPr>
              <a:t>The purpose of this data visualization is to examine how the COVID-19 pandemic </a:t>
            </a:r>
            <a:r>
              <a:rPr lang="en-US" dirty="0">
                <a:solidFill>
                  <a:srgbClr val="000000"/>
                </a:solidFill>
                <a:latin typeface="Calibri"/>
                <a:cs typeface="Calibri"/>
              </a:rPr>
              <a:t>(for 2019-2020 years) has</a:t>
            </a:r>
            <a:r>
              <a:rPr lang="en-US" b="0" i="0" dirty="0">
                <a:solidFill>
                  <a:srgbClr val="000000"/>
                </a:solidFill>
                <a:effectLst/>
                <a:latin typeface="Calibri"/>
                <a:cs typeface="Calibri"/>
              </a:rPr>
              <a:t> affected US energy consumption trends, particularly considering state-by-state population trends and the pandemic's chronology.</a:t>
            </a:r>
            <a:r>
              <a:rPr lang="en-US" dirty="0">
                <a:solidFill>
                  <a:srgbClr val="000000"/>
                </a:solidFill>
                <a:latin typeface="Calibri"/>
                <a:cs typeface="Calibri"/>
              </a:rPr>
              <a:t> </a:t>
            </a:r>
            <a:endParaRPr lang="en-US" b="0" i="0" dirty="0">
              <a:solidFill>
                <a:srgbClr val="000000"/>
              </a:solidFill>
              <a:effectLst/>
              <a:latin typeface="Calibri" panose="020F0502020204030204" pitchFamily="34" charset="0"/>
            </a:endParaRPr>
          </a:p>
          <a:p>
            <a:r>
              <a:rPr lang="en-US" b="0" i="0" dirty="0">
                <a:solidFill>
                  <a:srgbClr val="000000"/>
                </a:solidFill>
                <a:effectLst/>
                <a:latin typeface="Calibri"/>
                <a:cs typeface="Calibri"/>
              </a:rPr>
              <a:t>The visualization </a:t>
            </a:r>
            <a:r>
              <a:rPr lang="en-US" dirty="0">
                <a:solidFill>
                  <a:srgbClr val="000000"/>
                </a:solidFill>
                <a:latin typeface="Calibri"/>
                <a:cs typeface="Calibri"/>
              </a:rPr>
              <a:t>also tries</a:t>
            </a:r>
            <a:r>
              <a:rPr lang="en-US" b="0" i="0" dirty="0">
                <a:solidFill>
                  <a:srgbClr val="000000"/>
                </a:solidFill>
                <a:effectLst/>
                <a:latin typeface="Calibri"/>
                <a:cs typeface="Calibri"/>
              </a:rPr>
              <a:t> to identify patterns in the use of various energy </a:t>
            </a:r>
            <a:r>
              <a:rPr lang="en-US" dirty="0">
                <a:solidFill>
                  <a:srgbClr val="000000"/>
                </a:solidFill>
                <a:latin typeface="Calibri"/>
                <a:cs typeface="Calibri"/>
              </a:rPr>
              <a:t>resources</a:t>
            </a:r>
            <a:r>
              <a:rPr lang="en-US" b="0" i="0" dirty="0">
                <a:solidFill>
                  <a:srgbClr val="000000"/>
                </a:solidFill>
                <a:effectLst/>
                <a:latin typeface="Calibri"/>
                <a:cs typeface="Calibri"/>
              </a:rPr>
              <a:t>, </a:t>
            </a:r>
            <a:r>
              <a:rPr lang="en-US" dirty="0">
                <a:solidFill>
                  <a:srgbClr val="000000"/>
                </a:solidFill>
                <a:latin typeface="Calibri"/>
                <a:cs typeface="Calibri"/>
              </a:rPr>
              <a:t>such as </a:t>
            </a:r>
            <a:r>
              <a:rPr lang="en-US" b="0" i="0" dirty="0">
                <a:solidFill>
                  <a:srgbClr val="000000"/>
                </a:solidFill>
                <a:effectLst/>
                <a:latin typeface="Calibri"/>
                <a:cs typeface="Calibri"/>
              </a:rPr>
              <a:t>nuclear, natural gas, renewable energy, </a:t>
            </a:r>
            <a:r>
              <a:rPr lang="en-US" dirty="0">
                <a:solidFill>
                  <a:srgbClr val="000000"/>
                </a:solidFill>
                <a:latin typeface="Calibri"/>
                <a:cs typeface="Calibri"/>
              </a:rPr>
              <a:t>electricity, coal and </a:t>
            </a:r>
            <a:r>
              <a:rPr lang="en-US" b="0" i="0" dirty="0">
                <a:solidFill>
                  <a:srgbClr val="000000"/>
                </a:solidFill>
                <a:effectLst/>
                <a:latin typeface="Calibri"/>
                <a:cs typeface="Calibri"/>
              </a:rPr>
              <a:t>petroleum</a:t>
            </a:r>
            <a:r>
              <a:rPr lang="en-US" dirty="0">
                <a:solidFill>
                  <a:srgbClr val="000000"/>
                </a:solidFill>
                <a:latin typeface="Calibri"/>
                <a:cs typeface="Calibri"/>
              </a:rPr>
              <a:t>. </a:t>
            </a:r>
          </a:p>
        </p:txBody>
      </p:sp>
    </p:spTree>
    <p:extLst>
      <p:ext uri="{BB962C8B-B14F-4D97-AF65-F5344CB8AC3E}">
        <p14:creationId xmlns:p14="http://schemas.microsoft.com/office/powerpoint/2010/main" val="34026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E682-42EF-2769-7BFF-63464DC35726}"/>
              </a:ext>
            </a:extLst>
          </p:cNvPr>
          <p:cNvSpPr>
            <a:spLocks noGrp="1"/>
          </p:cNvSpPr>
          <p:nvPr>
            <p:ph type="title"/>
          </p:nvPr>
        </p:nvSpPr>
        <p:spPr/>
        <p:txBody>
          <a:bodyPr/>
          <a:lstStyle/>
          <a:p>
            <a:r>
              <a:rPr lang="en-US" b="1" i="0">
                <a:effectLst/>
                <a:latin typeface="WordVisi_MSFontService"/>
              </a:rPr>
              <a:t>Intended Audience</a:t>
            </a:r>
            <a:endParaRPr lang="en-US"/>
          </a:p>
        </p:txBody>
      </p:sp>
      <p:sp>
        <p:nvSpPr>
          <p:cNvPr id="3" name="Content Placeholder 2">
            <a:extLst>
              <a:ext uri="{FF2B5EF4-FFF2-40B4-BE49-F238E27FC236}">
                <a16:creationId xmlns:a16="http://schemas.microsoft.com/office/drawing/2014/main" id="{605F44E5-6D75-9957-E706-C065D0953996}"/>
              </a:ext>
            </a:extLst>
          </p:cNvPr>
          <p:cNvSpPr>
            <a:spLocks noGrp="1"/>
          </p:cNvSpPr>
          <p:nvPr>
            <p:ph idx="1"/>
          </p:nvPr>
        </p:nvSpPr>
        <p:spPr/>
        <p:txBody>
          <a:bodyPr/>
          <a:lstStyle/>
          <a:p>
            <a:r>
              <a:rPr lang="en-US" sz="1800" b="0" i="0">
                <a:solidFill>
                  <a:srgbClr val="000000"/>
                </a:solidFill>
                <a:effectLst/>
                <a:latin typeface="Calibri" panose="020F0502020204030204" pitchFamily="34" charset="0"/>
              </a:rPr>
              <a:t>Policymakers, academics, and individuals who are curious about how the pandemic may affect energy usage may be among the target audience for this problem statement. </a:t>
            </a:r>
          </a:p>
          <a:p>
            <a:r>
              <a:rPr lang="en-US">
                <a:solidFill>
                  <a:srgbClr val="000000"/>
                </a:solidFill>
                <a:latin typeface="Calibri" panose="020F0502020204030204" pitchFamily="34" charset="0"/>
              </a:rPr>
              <a:t>Policymakers, who are planning to transit to more sustainable energy resources like, renewable and nuclear energy.</a:t>
            </a:r>
            <a:endParaRPr lang="en-US" sz="1800" b="0" i="0">
              <a:solidFill>
                <a:srgbClr val="000000"/>
              </a:solidFill>
              <a:effectLst/>
              <a:latin typeface="Calibri" panose="020F0502020204030204" pitchFamily="34" charset="0"/>
            </a:endParaRPr>
          </a:p>
          <a:p>
            <a:r>
              <a:rPr lang="en-US" sz="1800" b="0" i="0">
                <a:solidFill>
                  <a:srgbClr val="000000"/>
                </a:solidFill>
                <a:effectLst/>
                <a:latin typeface="Calibri" panose="020F0502020204030204" pitchFamily="34" charset="0"/>
              </a:rPr>
              <a:t>Students and educators who are interested in learning about the changes in US energy consumption trends and how they connect to population and COVID-19 may also be among the audience. </a:t>
            </a:r>
            <a:endParaRPr lang="en-US"/>
          </a:p>
        </p:txBody>
      </p:sp>
    </p:spTree>
    <p:extLst>
      <p:ext uri="{BB962C8B-B14F-4D97-AF65-F5344CB8AC3E}">
        <p14:creationId xmlns:p14="http://schemas.microsoft.com/office/powerpoint/2010/main" val="2295188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E74A6-8715-D144-4EF8-859453C5CB67}"/>
              </a:ext>
            </a:extLst>
          </p:cNvPr>
          <p:cNvSpPr>
            <a:spLocks noGrp="1"/>
          </p:cNvSpPr>
          <p:nvPr>
            <p:ph type="title"/>
          </p:nvPr>
        </p:nvSpPr>
        <p:spPr/>
        <p:txBody>
          <a:bodyPr/>
          <a:lstStyle/>
          <a:p>
            <a:r>
              <a:rPr lang="en-US"/>
              <a:t>Main Questions</a:t>
            </a:r>
          </a:p>
        </p:txBody>
      </p:sp>
      <p:sp>
        <p:nvSpPr>
          <p:cNvPr id="3" name="Content Placeholder 2">
            <a:extLst>
              <a:ext uri="{FF2B5EF4-FFF2-40B4-BE49-F238E27FC236}">
                <a16:creationId xmlns:a16="http://schemas.microsoft.com/office/drawing/2014/main" id="{66CC5799-899C-95CD-62FB-E7D8C04C496A}"/>
              </a:ext>
            </a:extLst>
          </p:cNvPr>
          <p:cNvSpPr>
            <a:spLocks noGrp="1"/>
          </p:cNvSpPr>
          <p:nvPr>
            <p:ph idx="1"/>
          </p:nvPr>
        </p:nvSpPr>
        <p:spPr/>
        <p:txBody>
          <a:bodyPr/>
          <a:lstStyle/>
          <a:p>
            <a:r>
              <a:rPr lang="en-US" sz="1800" b="0" i="0">
                <a:solidFill>
                  <a:srgbClr val="000000"/>
                </a:solidFill>
                <a:effectLst/>
                <a:latin typeface="Calibri" panose="020F0502020204030204" pitchFamily="34" charset="0"/>
              </a:rPr>
              <a:t>What were the US state-by-state trends of energy use before and after COVID-19? </a:t>
            </a:r>
          </a:p>
          <a:p>
            <a:r>
              <a:rPr lang="en-US" sz="1800" b="0" i="0">
                <a:solidFill>
                  <a:srgbClr val="000000"/>
                </a:solidFill>
                <a:effectLst/>
                <a:latin typeface="Calibri" panose="020F0502020204030204" pitchFamily="34" charset="0"/>
              </a:rPr>
              <a:t>How has the use of various energy resources, including nuclear, natural gas, renewable energy, and petroleum, altered before and after COVID-19? </a:t>
            </a:r>
          </a:p>
          <a:p>
            <a:r>
              <a:rPr lang="en-US" sz="1800" b="0" i="0">
                <a:solidFill>
                  <a:srgbClr val="000000"/>
                </a:solidFill>
                <a:effectLst/>
                <a:latin typeface="Calibri" panose="020F0502020204030204" pitchFamily="34" charset="0"/>
              </a:rPr>
              <a:t>Do states with larger and lower populations exhibit any appreciable disparities in the patterns of their energy consumption? </a:t>
            </a:r>
            <a:endParaRPr lang="en-US"/>
          </a:p>
        </p:txBody>
      </p:sp>
    </p:spTree>
    <p:extLst>
      <p:ext uri="{BB962C8B-B14F-4D97-AF65-F5344CB8AC3E}">
        <p14:creationId xmlns:p14="http://schemas.microsoft.com/office/powerpoint/2010/main" val="249957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BBF9-0E12-AF53-8BC8-0446305FF9BF}"/>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77835707-7397-1297-456D-96570D8BC0C9}"/>
              </a:ext>
            </a:extLst>
          </p:cNvPr>
          <p:cNvSpPr>
            <a:spLocks noGrp="1"/>
          </p:cNvSpPr>
          <p:nvPr>
            <p:ph idx="1"/>
          </p:nvPr>
        </p:nvSpPr>
        <p:spPr/>
        <p:txBody>
          <a:bodyPr/>
          <a:lstStyle/>
          <a:p>
            <a:pPr algn="just" rtl="0" fontAlgn="base"/>
            <a:r>
              <a:rPr lang="en-US" sz="1800" b="1" i="0">
                <a:solidFill>
                  <a:srgbClr val="000000"/>
                </a:solidFill>
                <a:effectLst/>
                <a:latin typeface="Calibri" panose="020F0502020204030204" pitchFamily="34" charset="0"/>
              </a:rPr>
              <a:t>Energy Consumption and Production data State wise in United States</a:t>
            </a:r>
            <a:r>
              <a:rPr lang="en-US" sz="1800" b="0" i="0">
                <a:solidFill>
                  <a:srgbClr val="000000"/>
                </a:solidFill>
                <a:effectLst/>
                <a:latin typeface="Calibri" panose="020F0502020204030204" pitchFamily="34" charset="0"/>
              </a:rPr>
              <a:t> </a:t>
            </a:r>
            <a:r>
              <a:rPr lang="en-US">
                <a:solidFill>
                  <a:srgbClr val="000000"/>
                </a:solidFill>
                <a:latin typeface="Segoe UI" panose="020B0502040204020203" pitchFamily="34" charset="0"/>
              </a:rPr>
              <a:t>: </a:t>
            </a:r>
            <a:r>
              <a:rPr lang="en-US" sz="1800" b="1" i="0" u="sng" strike="noStrike">
                <a:solidFill>
                  <a:srgbClr val="0563C1"/>
                </a:solidFill>
                <a:effectLst/>
                <a:latin typeface="Calibri" panose="020F0502020204030204" pitchFamily="34" charset="0"/>
                <a:hlinkClick r:id="rId2"/>
              </a:rPr>
              <a:t>https://www.eia.gov/energyexplained/us-energy-facts/</a:t>
            </a:r>
            <a:r>
              <a:rPr lang="en-US" sz="18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pPr algn="just" rtl="0" fontAlgn="base"/>
            <a:r>
              <a:rPr lang="en-US" sz="1800" b="1" i="0">
                <a:solidFill>
                  <a:srgbClr val="000000"/>
                </a:solidFill>
                <a:effectLst/>
                <a:latin typeface="Calibri" panose="020F0502020204030204" pitchFamily="34" charset="0"/>
              </a:rPr>
              <a:t>Population Data, State wise in United states</a:t>
            </a:r>
            <a:r>
              <a:rPr lang="en-US" sz="1800" b="0" i="0">
                <a:solidFill>
                  <a:srgbClr val="000000"/>
                </a:solidFill>
                <a:effectLst/>
                <a:latin typeface="Calibri" panose="020F0502020204030204" pitchFamily="34" charset="0"/>
              </a:rPr>
              <a:t> </a:t>
            </a:r>
            <a:r>
              <a:rPr lang="en-US">
                <a:solidFill>
                  <a:srgbClr val="000000"/>
                </a:solidFill>
                <a:latin typeface="Segoe UI" panose="020B0502040204020203" pitchFamily="34" charset="0"/>
              </a:rPr>
              <a:t>: </a:t>
            </a:r>
            <a:r>
              <a:rPr lang="en-US" sz="1800" b="1" i="0" u="sng" strike="noStrike">
                <a:solidFill>
                  <a:srgbClr val="0563C1"/>
                </a:solidFill>
                <a:effectLst/>
                <a:latin typeface="Calibri" panose="020F0502020204030204" pitchFamily="34" charset="0"/>
                <a:hlinkClick r:id="rId3"/>
              </a:rPr>
              <a:t>https://www2.census.gov/programs-surveys/popest/datasets/</a:t>
            </a:r>
            <a:r>
              <a:rPr lang="en-US" sz="1800" b="0" i="0">
                <a:solidFill>
                  <a:srgbClr val="0563C1"/>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endParaRPr lang="en-US"/>
          </a:p>
        </p:txBody>
      </p:sp>
    </p:spTree>
    <p:extLst>
      <p:ext uri="{BB962C8B-B14F-4D97-AF65-F5344CB8AC3E}">
        <p14:creationId xmlns:p14="http://schemas.microsoft.com/office/powerpoint/2010/main" val="2763577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B3ED-FEA5-9ACE-4CC0-1C01EEF831D4}"/>
              </a:ext>
            </a:extLst>
          </p:cNvPr>
          <p:cNvSpPr>
            <a:spLocks noGrp="1"/>
          </p:cNvSpPr>
          <p:nvPr>
            <p:ph type="title"/>
          </p:nvPr>
        </p:nvSpPr>
        <p:spPr/>
        <p:txBody>
          <a:bodyPr/>
          <a:lstStyle/>
          <a:p>
            <a:r>
              <a:rPr lang="en-US"/>
              <a:t>Related Work</a:t>
            </a:r>
          </a:p>
        </p:txBody>
      </p:sp>
      <p:sp>
        <p:nvSpPr>
          <p:cNvPr id="3" name="Content Placeholder 2">
            <a:extLst>
              <a:ext uri="{FF2B5EF4-FFF2-40B4-BE49-F238E27FC236}">
                <a16:creationId xmlns:a16="http://schemas.microsoft.com/office/drawing/2014/main" id="{4AD8530A-2B7C-31D8-90A4-CB7A6BAD1B4A}"/>
              </a:ext>
            </a:extLst>
          </p:cNvPr>
          <p:cNvSpPr>
            <a:spLocks noGrp="1"/>
          </p:cNvSpPr>
          <p:nvPr>
            <p:ph idx="1"/>
          </p:nvPr>
        </p:nvSpPr>
        <p:spPr/>
        <p:txBody>
          <a:bodyPr vert="horz" lIns="91440" tIns="45720" rIns="91440" bIns="45720" rtlCol="0" anchor="t">
            <a:normAutofit lnSpcReduction="10000"/>
          </a:bodyPr>
          <a:lstStyle/>
          <a:p>
            <a:r>
              <a:rPr lang="en-US" b="0" i="0" u="none" strike="noStrike">
                <a:solidFill>
                  <a:srgbClr val="2D3B45"/>
                </a:solidFill>
                <a:effectLst/>
                <a:latin typeface="LatoWeb"/>
              </a:rPr>
              <a:t>COVID-19 Impact on the Energy Sector in the United States (2020): </a:t>
            </a:r>
            <a:r>
              <a:rPr lang="en-US" b="0" i="0" u="none" strike="noStrike">
                <a:effectLst/>
                <a:latin typeface="LatoWeb"/>
                <a:hlinkClick r:id="rId2"/>
              </a:rPr>
              <a:t>https://www.mdpi.com/1996-1073/15/21/7867</a:t>
            </a:r>
            <a:endParaRPr lang="en-US" b="0" i="0" u="none" strike="noStrike">
              <a:effectLst/>
              <a:latin typeface="LatoWeb"/>
            </a:endParaRPr>
          </a:p>
          <a:p>
            <a:pPr marL="0" indent="0">
              <a:buNone/>
            </a:pPr>
            <a:r>
              <a:rPr lang="en-US">
                <a:latin typeface="LatoWeb"/>
              </a:rPr>
              <a:t>In this paper, authors have concentrated on total energy consumption in USA for states, entire country,  and have categories the usage based on residential, commercial, industrial, and transportation for years 2019-2020.</a:t>
            </a:r>
          </a:p>
          <a:p>
            <a:r>
              <a:rPr lang="en-US" b="0" i="0" u="none" strike="noStrike">
                <a:effectLst/>
                <a:latin typeface="LatoWeb"/>
                <a:hlinkClick r:id="rId3"/>
              </a:rPr>
              <a:t>https://nicholasinstitute.duke.edu/sites/default/files/publications/Assessing-the-Long-Term-Impacts-of-COVID-19-on-Electricity-Consumption.pdf</a:t>
            </a:r>
            <a:endParaRPr lang="en-US" b="0" i="0" u="none" strike="noStrike">
              <a:effectLst/>
              <a:latin typeface="LatoWeb"/>
            </a:endParaRPr>
          </a:p>
          <a:p>
            <a:pPr marL="0" indent="0">
              <a:buNone/>
            </a:pPr>
            <a:r>
              <a:rPr lang="en-US">
                <a:latin typeface="LatoWeb"/>
              </a:rPr>
              <a:t>The authors have shown the change in energy consumption in USA (2020-2021) based on energy sector. And how these sector has affected by Covid-19.</a:t>
            </a:r>
          </a:p>
          <a:p>
            <a:r>
              <a:rPr lang="en-US">
                <a:latin typeface="LatoWeb"/>
              </a:rPr>
              <a:t>While in our project, we are concentrating on energy consumption from 2018 till 2020 based on their energy resources rather than energy sectors for USA and state wise.. </a:t>
            </a:r>
          </a:p>
          <a:p>
            <a:endParaRPr lang="en-US">
              <a:latin typeface="LatoWeb"/>
            </a:endParaRPr>
          </a:p>
          <a:p>
            <a:pPr marL="0" indent="0">
              <a:buNone/>
            </a:pPr>
            <a:endParaRPr lang="en-US">
              <a:latin typeface="LatoWeb"/>
            </a:endParaRPr>
          </a:p>
          <a:p>
            <a:pPr marL="0" indent="0">
              <a:buNone/>
            </a:pPr>
            <a:endParaRPr lang="en-US"/>
          </a:p>
        </p:txBody>
      </p:sp>
    </p:spTree>
    <p:extLst>
      <p:ext uri="{BB962C8B-B14F-4D97-AF65-F5344CB8AC3E}">
        <p14:creationId xmlns:p14="http://schemas.microsoft.com/office/powerpoint/2010/main" val="3433249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4A9A-0760-A06A-3FA0-B438C5DC20AE}"/>
              </a:ext>
            </a:extLst>
          </p:cNvPr>
          <p:cNvSpPr>
            <a:spLocks noGrp="1"/>
          </p:cNvSpPr>
          <p:nvPr>
            <p:ph type="title"/>
          </p:nvPr>
        </p:nvSpPr>
        <p:spPr>
          <a:xfrm>
            <a:off x="4336706" y="3046228"/>
            <a:ext cx="8596668" cy="1320800"/>
          </a:xfrm>
        </p:spPr>
        <p:txBody>
          <a:bodyPr/>
          <a:lstStyle/>
          <a:p>
            <a:r>
              <a:rPr lang="en-US"/>
              <a:t>Demo</a:t>
            </a:r>
          </a:p>
        </p:txBody>
      </p:sp>
      <p:sp>
        <p:nvSpPr>
          <p:cNvPr id="3" name="Content Placeholder 2">
            <a:extLst>
              <a:ext uri="{FF2B5EF4-FFF2-40B4-BE49-F238E27FC236}">
                <a16:creationId xmlns:a16="http://schemas.microsoft.com/office/drawing/2014/main" id="{F7C420CC-6DF3-F936-FBBA-215E7ABA0A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0781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1469-7C34-A36D-6BEB-B5E8640AF56C}"/>
              </a:ext>
            </a:extLst>
          </p:cNvPr>
          <p:cNvSpPr>
            <a:spLocks noGrp="1"/>
          </p:cNvSpPr>
          <p:nvPr>
            <p:ph type="title"/>
          </p:nvPr>
        </p:nvSpPr>
        <p:spPr/>
        <p:txBody>
          <a:bodyPr/>
          <a:lstStyle/>
          <a:p>
            <a:r>
              <a:rPr lang="en-US"/>
              <a:t>Design Rationale and tools used</a:t>
            </a:r>
          </a:p>
        </p:txBody>
      </p:sp>
      <p:sp>
        <p:nvSpPr>
          <p:cNvPr id="3" name="Content Placeholder 2">
            <a:extLst>
              <a:ext uri="{FF2B5EF4-FFF2-40B4-BE49-F238E27FC236}">
                <a16:creationId xmlns:a16="http://schemas.microsoft.com/office/drawing/2014/main" id="{3A725EED-C5D0-D457-D2DE-CF3F2A425968}"/>
              </a:ext>
            </a:extLst>
          </p:cNvPr>
          <p:cNvSpPr>
            <a:spLocks noGrp="1"/>
          </p:cNvSpPr>
          <p:nvPr>
            <p:ph idx="1"/>
          </p:nvPr>
        </p:nvSpPr>
        <p:spPr>
          <a:xfrm>
            <a:off x="677334" y="1415522"/>
            <a:ext cx="8596668" cy="3880773"/>
          </a:xfrm>
        </p:spPr>
        <p:txBody>
          <a:bodyPr vert="horz" lIns="91440" tIns="45720" rIns="91440" bIns="45720" rtlCol="0" anchor="t">
            <a:noAutofit/>
          </a:bodyPr>
          <a:lstStyle/>
          <a:p>
            <a:r>
              <a:rPr lang="en-US" sz="1400" dirty="0"/>
              <a:t>Design Rationale: </a:t>
            </a:r>
            <a:r>
              <a:rPr lang="en-US" sz="1400" dirty="0">
                <a:ea typeface="+mn-lt"/>
                <a:cs typeface="+mn-lt"/>
              </a:rPr>
              <a:t>The design approach for this project will be based on the principles of data visualization, including simplicity, clarity, and accuracy. The dashboard will be designed to cater to a wide range of users, from experts in the field to casual viewers. The layout will be simple and easy to navigate, with clear labeling and a logical flow of information. Color schemes and font choices will be used to enhance the visual appeal and readability of the dashboard.</a:t>
            </a:r>
          </a:p>
          <a:p>
            <a:r>
              <a:rPr lang="en-US" sz="1400" dirty="0">
                <a:ea typeface="+mn-lt"/>
                <a:cs typeface="+mn-lt"/>
              </a:rPr>
              <a:t>The dashboard will include several key features that will help to highlight the impact of COVID-19 on energy consumption. These features include:</a:t>
            </a:r>
            <a:endParaRPr lang="en-US" sz="1400" dirty="0"/>
          </a:p>
          <a:p>
            <a:pPr>
              <a:buFont typeface="Arial" charset="2"/>
              <a:buChar char="•"/>
            </a:pPr>
            <a:endParaRPr lang="en-US" sz="1400" dirty="0"/>
          </a:p>
          <a:p>
            <a:pPr>
              <a:buFont typeface="Arial" charset="2"/>
              <a:buChar char="•"/>
            </a:pPr>
            <a:r>
              <a:rPr lang="en-US" sz="1400" dirty="0">
                <a:ea typeface="+mn-lt"/>
                <a:cs typeface="+mn-lt"/>
              </a:rPr>
              <a:t>Time-series charts comparing energy consumption patterns in the pre-pandemic period with those during the pandemic.</a:t>
            </a:r>
            <a:endParaRPr lang="en-US" sz="1400" dirty="0"/>
          </a:p>
          <a:p>
            <a:pPr>
              <a:buFont typeface="Arial" charset="2"/>
              <a:buChar char="•"/>
            </a:pPr>
            <a:r>
              <a:rPr lang="en-US" sz="1400" dirty="0">
                <a:ea typeface="+mn-lt"/>
                <a:cs typeface="+mn-lt"/>
              </a:rPr>
              <a:t>Geographic maps showing the impact of COVID-19 on energy consumption in different regions.</a:t>
            </a:r>
            <a:endParaRPr lang="en-US" sz="1400" dirty="0"/>
          </a:p>
          <a:p>
            <a:pPr>
              <a:buFont typeface="Arial" charset="2"/>
              <a:buChar char="•"/>
            </a:pPr>
            <a:r>
              <a:rPr lang="en-US" sz="1400" dirty="0">
                <a:ea typeface="+mn-lt"/>
                <a:cs typeface="+mn-lt"/>
              </a:rPr>
              <a:t>Interactive filters and controls that allow users to explore the data and find insights.</a:t>
            </a:r>
            <a:endParaRPr lang="en-US" sz="1400" dirty="0"/>
          </a:p>
          <a:p>
            <a:pPr>
              <a:buFont typeface="Arial" charset="2"/>
              <a:buChar char="•"/>
            </a:pPr>
            <a:r>
              <a:rPr lang="en-US" sz="1400" dirty="0">
                <a:ea typeface="+mn-lt"/>
                <a:cs typeface="+mn-lt"/>
              </a:rPr>
              <a:t>Summary tables and charts that highlight key trends and insights.</a:t>
            </a:r>
            <a:endParaRPr lang="en-US" sz="1400" dirty="0"/>
          </a:p>
          <a:p>
            <a:endParaRPr lang="en-US" sz="1400" dirty="0"/>
          </a:p>
          <a:p>
            <a:r>
              <a:rPr lang="en-US" sz="1400" dirty="0"/>
              <a:t>Tools used:</a:t>
            </a:r>
          </a:p>
          <a:p>
            <a:pPr marL="0" indent="0">
              <a:buNone/>
            </a:pPr>
            <a:r>
              <a:rPr lang="en-US" sz="1400" dirty="0"/>
              <a:t>Python3(IDE: Google </a:t>
            </a:r>
            <a:r>
              <a:rPr lang="en-US" sz="1400" dirty="0" err="1"/>
              <a:t>Colab</a:t>
            </a:r>
            <a:r>
              <a:rPr lang="en-US" sz="1400" dirty="0"/>
              <a:t>.): For merging datasets</a:t>
            </a:r>
          </a:p>
          <a:p>
            <a:pPr marL="0" indent="0">
              <a:buNone/>
            </a:pPr>
            <a:r>
              <a:rPr lang="en-US" sz="1400" dirty="0"/>
              <a:t>Tableau: For Exploratory Data Analysis</a:t>
            </a:r>
          </a:p>
          <a:p>
            <a:pPr marL="0" indent="0">
              <a:buNone/>
            </a:pPr>
            <a:r>
              <a:rPr lang="en-US" sz="1400" dirty="0"/>
              <a:t>Excel : For 3D world Maps</a:t>
            </a:r>
          </a:p>
          <a:p>
            <a:pPr marL="0" indent="0">
              <a:buNone/>
            </a:pPr>
            <a:endParaRPr lang="en-US" dirty="0"/>
          </a:p>
        </p:txBody>
      </p:sp>
    </p:spTree>
    <p:extLst>
      <p:ext uri="{BB962C8B-B14F-4D97-AF65-F5344CB8AC3E}">
        <p14:creationId xmlns:p14="http://schemas.microsoft.com/office/powerpoint/2010/main" val="9184619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FB529BA34B3C4D97AC6A9F61CA585B" ma:contentTypeVersion="10" ma:contentTypeDescription="Create a new document." ma:contentTypeScope="" ma:versionID="79381be372c9322bf8c03d1271531afe">
  <xsd:schema xmlns:xsd="http://www.w3.org/2001/XMLSchema" xmlns:xs="http://www.w3.org/2001/XMLSchema" xmlns:p="http://schemas.microsoft.com/office/2006/metadata/properties" xmlns:ns2="04a67b05-1b7b-4e9d-9557-751a6ec55910" xmlns:ns3="5b562a93-2277-49c0-94d9-1e66d386eb3b" targetNamespace="http://schemas.microsoft.com/office/2006/metadata/properties" ma:root="true" ma:fieldsID="bb2eba57fd10499f0e6f9ec1991868a5" ns2:_="" ns3:_="">
    <xsd:import namespace="04a67b05-1b7b-4e9d-9557-751a6ec55910"/>
    <xsd:import namespace="5b562a93-2277-49c0-94d9-1e66d386eb3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a67b05-1b7b-4e9d-9557-751a6ec559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96cb9138-4e5c-4f96-9d77-c435c3151f0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562a93-2277-49c0-94d9-1e66d386eb3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765bebf-2ee8-4ab7-96ea-4988730d22aa}" ma:internalName="TaxCatchAll" ma:showField="CatchAllData" ma:web="5b562a93-2277-49c0-94d9-1e66d386eb3b">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4a67b05-1b7b-4e9d-9557-751a6ec55910">
      <Terms xmlns="http://schemas.microsoft.com/office/infopath/2007/PartnerControls"/>
    </lcf76f155ced4ddcb4097134ff3c332f>
    <TaxCatchAll xmlns="5b562a93-2277-49c0-94d9-1e66d386eb3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5CF32A-7819-4BF0-B6A8-6EB4E122F675}">
  <ds:schemaRefs>
    <ds:schemaRef ds:uri="04a67b05-1b7b-4e9d-9557-751a6ec55910"/>
    <ds:schemaRef ds:uri="5b562a93-2277-49c0-94d9-1e66d386eb3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F6EB8A8-D56C-4ABE-A556-9F46A6876B81}">
  <ds:schemaRefs>
    <ds:schemaRef ds:uri="04a67b05-1b7b-4e9d-9557-751a6ec55910"/>
    <ds:schemaRef ds:uri="5b562a93-2277-49c0-94d9-1e66d386eb3b"/>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1C1AA31-FF65-4A7E-B80C-3E890CD74F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Energy Consumption and its Impact during Covid-19 in USA</vt:lpstr>
      <vt:lpstr>Motivation</vt:lpstr>
      <vt:lpstr>Goals:</vt:lpstr>
      <vt:lpstr>Intended Audience</vt:lpstr>
      <vt:lpstr>Main Questions</vt:lpstr>
      <vt:lpstr>Data</vt:lpstr>
      <vt:lpstr>Related Work</vt:lpstr>
      <vt:lpstr>Demo</vt:lpstr>
      <vt:lpstr>Design Rationale and tools used</vt:lpstr>
      <vt:lpstr>Insights</vt:lpstr>
      <vt:lpstr>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in USA</dc:title>
  <dc:creator>Chouhan, Prachitee</dc:creator>
  <cp:revision>306</cp:revision>
  <dcterms:created xsi:type="dcterms:W3CDTF">2023-04-24T06:14:40Z</dcterms:created>
  <dcterms:modified xsi:type="dcterms:W3CDTF">2023-04-25T05:34:55Z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0x01010013FB529BA34B3C4D97AC6A9F61CA585B</vt:lpwstr>
  </property>
  <property fmtid="{D5CDD505-2E9C-101B-9397-08002B2CF9AE}" pid="3" name="MediaServiceImageTags">
    <vt:lpwstr/>
  </property>
</Properties>
</file>