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753600" cy="7315200"/>
  <p:notesSz cx="6858000" cy="9144000"/>
  <p:embeddedFontLst>
    <p:embeddedFont>
      <p:font typeface="Poppins Bold" charset="1" panose="00000800000000000000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" charset="1" panose="020B0503030501040103"/>
      <p:regular r:id="rId18"/>
    </p:embeddedFont>
    <p:embeddedFont>
      <p:font typeface="Poppins Bold Italics" charset="1" panose="00000800000000000000"/>
      <p:regular r:id="rId19"/>
    </p:embeddedFont>
    <p:embeddedFont>
      <p:font typeface="Poppins" charset="1" panose="00000500000000000000"/>
      <p:regular r:id="rId20"/>
    </p:embeddedFont>
    <p:embeddedFont>
      <p:font typeface="Roboto Bold Italics" charset="1" panose="02000000000000000000"/>
      <p:regular r:id="rId21"/>
    </p:embeddedFont>
    <p:embeddedFont>
      <p:font typeface="Poppins Medium" charset="1" panose="00000600000000000000"/>
      <p:regular r:id="rId22"/>
    </p:embeddedFont>
    <p:embeddedFont>
      <p:font typeface="Roboto" charset="1" panose="02000000000000000000"/>
      <p:regular r:id="rId23"/>
    </p:embeddedFont>
    <p:embeddedFont>
      <p:font typeface="Canva Sans Bold" charset="1" panose="020B08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92"/>
            <a:ext cx="8778240" cy="3225170"/>
            <a:chOff x="0" y="0"/>
            <a:chExt cx="11704320" cy="43002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4300227"/>
            </a:xfrm>
            <a:custGeom>
              <a:avLst/>
              <a:gdLst/>
              <a:ahLst/>
              <a:cxnLst/>
              <a:rect r="r" b="b" t="t" l="l"/>
              <a:pathLst>
                <a:path h="4300227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4300227"/>
                  </a:lnTo>
                  <a:lnTo>
                    <a:pt x="0" y="4300227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704320" cy="433832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504"/>
                </a:lnSpc>
              </a:pPr>
              <a:r>
                <a:rPr lang="en-US" sz="4586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Benford’s Law for Twitter Data: Authenticity &amp; Anomaly Detection</a:t>
              </a:r>
            </a:p>
            <a:p>
              <a:pPr algn="l">
                <a:lnSpc>
                  <a:spcPts val="55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4508619"/>
            <a:ext cx="3899732" cy="2306230"/>
            <a:chOff x="0" y="0"/>
            <a:chExt cx="5199643" cy="30749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99643" cy="3074974"/>
            </a:xfrm>
            <a:custGeom>
              <a:avLst/>
              <a:gdLst/>
              <a:ahLst/>
              <a:cxnLst/>
              <a:rect r="r" b="b" t="t" l="l"/>
              <a:pathLst>
                <a:path h="3074974" w="5199643">
                  <a:moveTo>
                    <a:pt x="0" y="0"/>
                  </a:moveTo>
                  <a:lnTo>
                    <a:pt x="5199643" y="0"/>
                  </a:lnTo>
                  <a:lnTo>
                    <a:pt x="5199643" y="3074974"/>
                  </a:lnTo>
                  <a:lnTo>
                    <a:pt x="0" y="3074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5199643" cy="306544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352"/>
                </a:lnSpc>
              </a:pPr>
            </a:p>
            <a:p>
              <a:pPr algn="l">
                <a:lnSpc>
                  <a:spcPts val="632"/>
                </a:lnSpc>
              </a:pPr>
            </a:p>
            <a:p>
              <a:pPr algn="l">
                <a:lnSpc>
                  <a:spcPts val="2672"/>
                </a:lnSpc>
              </a:pPr>
            </a:p>
            <a:p>
              <a:pPr algn="l">
                <a:lnSpc>
                  <a:spcPts val="2672"/>
                </a:lnSpc>
              </a:pPr>
              <a:r>
                <a:rPr lang="en-US" b="true" sz="2226" i="true">
                  <a:solidFill>
                    <a:srgbClr val="FFFFFF"/>
                  </a:solidFill>
                  <a:latin typeface="Canva Sans Bold Italics"/>
                  <a:ea typeface="Canva Sans Bold Italics"/>
                  <a:cs typeface="Canva Sans Bold Italics"/>
                  <a:sym typeface="Canva Sans Bold Italics"/>
                </a:rPr>
                <a:t>Team Exponents:</a:t>
              </a:r>
            </a:p>
            <a:p>
              <a:pPr algn="l">
                <a:lnSpc>
                  <a:spcPts val="1952"/>
                </a:lnSpc>
              </a:pPr>
            </a:p>
            <a:p>
              <a:pPr algn="l">
                <a:lnSpc>
                  <a:spcPts val="1952"/>
                </a:lnSpc>
              </a:pPr>
              <a:r>
                <a:rPr lang="en-US" sz="1626" spc="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1.Kanishk Kumar Ranjan</a:t>
              </a:r>
            </a:p>
            <a:p>
              <a:pPr algn="l">
                <a:lnSpc>
                  <a:spcPts val="2192"/>
                </a:lnSpc>
              </a:pPr>
              <a:r>
                <a:rPr lang="en-US" sz="1826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2.Rahul Gupta </a:t>
              </a:r>
            </a:p>
            <a:p>
              <a:pPr algn="l">
                <a:lnSpc>
                  <a:spcPts val="2192"/>
                </a:lnSpc>
              </a:pPr>
              <a:r>
                <a:rPr lang="en-US" sz="1826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3.Madhur Devidas Rathod </a:t>
              </a:r>
            </a:p>
            <a:p>
              <a:pPr algn="l">
                <a:lnSpc>
                  <a:spcPts val="2192"/>
                </a:lnSpc>
              </a:pPr>
              <a:r>
                <a:rPr lang="en-US" sz="1826" spc="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4.Farzain Naikwade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393485" y="3796627"/>
            <a:ext cx="2463001" cy="3518573"/>
          </a:xfrm>
          <a:custGeom>
            <a:avLst/>
            <a:gdLst/>
            <a:ahLst/>
            <a:cxnLst/>
            <a:rect r="r" b="b" t="t" l="l"/>
            <a:pathLst>
              <a:path h="3518573" w="2463001">
                <a:moveTo>
                  <a:pt x="0" y="0"/>
                </a:moveTo>
                <a:lnTo>
                  <a:pt x="2463001" y="0"/>
                </a:lnTo>
                <a:lnTo>
                  <a:pt x="2463001" y="3518573"/>
                </a:lnTo>
                <a:lnTo>
                  <a:pt x="0" y="35185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64731" y="3086100"/>
            <a:ext cx="3824139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92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1704320" cy="16541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i="true" b="true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Benford’s Law: Definition &amp; Context</a:t>
              </a:r>
            </a:p>
            <a:p>
              <a:pPr algn="l">
                <a:lnSpc>
                  <a:spcPts val="36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733565"/>
            <a:ext cx="8778240" cy="4473160"/>
            <a:chOff x="0" y="0"/>
            <a:chExt cx="11704320" cy="59642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5964214"/>
            </a:xfrm>
            <a:custGeom>
              <a:avLst/>
              <a:gdLst/>
              <a:ahLst/>
              <a:cxnLst/>
              <a:rect r="r" b="b" t="t" l="l"/>
              <a:pathLst>
                <a:path h="5964214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5964214"/>
                  </a:lnTo>
                  <a:lnTo>
                    <a:pt x="0" y="59642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704320" cy="600231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048"/>
                </a:lnSpc>
              </a:pPr>
            </a:p>
            <a:p>
              <a:pPr algn="l">
                <a:lnSpc>
                  <a:spcPts val="1919"/>
                </a:lnSpc>
              </a:pPr>
              <a:r>
                <a:rPr lang="en-US" sz="1599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Definition</a:t>
              </a:r>
              <a:r>
                <a:rPr lang="en-US" sz="15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: Prob</a:t>
              </a:r>
              <a:r>
                <a:rPr lang="en-US" sz="15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ability the first digit = d is  </a:t>
              </a:r>
            </a:p>
            <a:p>
              <a:pPr algn="l">
                <a:lnSpc>
                  <a:spcPts val="2048"/>
                </a:lnSpc>
              </a:pPr>
            </a:p>
            <a:p>
              <a:pPr algn="l">
                <a:lnSpc>
                  <a:spcPts val="2048"/>
                </a:lnSpc>
              </a:pPr>
            </a:p>
            <a:p>
              <a:pPr algn="l">
                <a:lnSpc>
                  <a:spcPts val="2048"/>
                </a:lnSpc>
              </a:pPr>
            </a:p>
            <a:p>
              <a:pPr algn="l">
                <a:lnSpc>
                  <a:spcPts val="1919"/>
                </a:lnSpc>
              </a:pPr>
              <a:r>
                <a:rPr lang="en-US" sz="15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       </a:t>
              </a:r>
              <a:r>
                <a:rPr lang="en-US" sz="15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This yields ~30.1% for d=1, 17.6% for d=2, … down to ~4.6% for d=9.</a:t>
              </a:r>
            </a:p>
            <a:p>
              <a:pPr algn="l">
                <a:lnSpc>
                  <a:spcPts val="2048"/>
                </a:lnSpc>
              </a:pPr>
            </a:p>
            <a:p>
              <a:pPr algn="l">
                <a:lnSpc>
                  <a:spcPts val="1919"/>
                </a:lnSpc>
              </a:pPr>
              <a:r>
                <a:rPr lang="en-US" sz="1599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When it applies:</a:t>
              </a:r>
            </a:p>
            <a:p>
              <a:pPr algn="l">
                <a:lnSpc>
                  <a:spcPts val="1919"/>
                </a:lnSpc>
              </a:pPr>
              <a:r>
                <a:rPr lang="en-US" sz="1599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</a:t>
              </a:r>
              <a:r>
                <a:rPr lang="en-US" sz="15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       Data that spans several orders of magnitude (no fixed minimum scale)   </a:t>
              </a:r>
            </a:p>
            <a:p>
              <a:pPr algn="l">
                <a:lnSpc>
                  <a:spcPts val="1919"/>
                </a:lnSpc>
              </a:pPr>
              <a:r>
                <a:rPr lang="en-US" sz="15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        </a:t>
              </a:r>
              <a:r>
                <a:rPr lang="en-US" sz="15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tends to follow this log pattern. If digits were uniform, each digit would </a:t>
              </a:r>
            </a:p>
            <a:p>
              <a:pPr algn="l">
                <a:lnSpc>
                  <a:spcPts val="1919"/>
                </a:lnSpc>
              </a:pPr>
              <a:r>
                <a:rPr lang="en-US" sz="15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        </a:t>
              </a:r>
              <a:r>
                <a:rPr lang="en-US" sz="15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be </a:t>
              </a:r>
              <a:r>
                <a:rPr lang="en-US" sz="15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~11.1%, but Benford’s Law is skewed toward lower digits.</a:t>
              </a:r>
            </a:p>
            <a:p>
              <a:pPr algn="l">
                <a:lnSpc>
                  <a:spcPts val="1919"/>
                </a:lnSpc>
              </a:pPr>
            </a:p>
            <a:p>
              <a:pPr algn="l">
                <a:lnSpc>
                  <a:spcPts val="1919"/>
                </a:lnSpc>
              </a:pPr>
              <a:r>
                <a:rPr lang="en-US" sz="1599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Social Media Example:</a:t>
              </a:r>
              <a:r>
                <a:rPr lang="en-US" sz="15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</a:p>
            <a:p>
              <a:pPr algn="l">
                <a:lnSpc>
                  <a:spcPts val="1919"/>
                </a:lnSpc>
              </a:pPr>
              <a:r>
                <a:rPr lang="en-US" sz="15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        </a:t>
              </a:r>
              <a:r>
                <a:rPr lang="en-US" sz="15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Social counts often exhibit Benford behavior. For instance, studies show  </a:t>
              </a:r>
            </a:p>
            <a:p>
              <a:pPr algn="l">
                <a:lnSpc>
                  <a:spcPts val="1919"/>
                </a:lnSpc>
              </a:pPr>
              <a:r>
                <a:rPr lang="en-US" sz="15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        </a:t>
              </a:r>
              <a:r>
                <a:rPr lang="en-US" sz="15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nearly half of users’ friend/follower counts begin with 1 or 2, not uniformly</a:t>
              </a:r>
            </a:p>
            <a:p>
              <a:pPr algn="l">
                <a:lnSpc>
                  <a:spcPts val="1919"/>
                </a:lnSpc>
              </a:pPr>
              <a:r>
                <a:rPr lang="en-US" sz="15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        distributed This confirms smaller leading digits dominate in </a:t>
              </a:r>
            </a:p>
            <a:p>
              <a:pPr algn="l">
                <a:lnSpc>
                  <a:spcPts val="1919"/>
                </a:lnSpc>
              </a:pPr>
              <a:r>
                <a:rPr lang="en-US" sz="1599" spc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        </a:t>
              </a:r>
              <a:r>
                <a:rPr lang="en-US" sz="1599" spc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natural social data.</a:t>
              </a:r>
            </a:p>
            <a:p>
              <a:pPr algn="l">
                <a:lnSpc>
                  <a:spcPts val="2048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6239" y="2429714"/>
            <a:ext cx="5395052" cy="500807"/>
          </a:xfrm>
          <a:custGeom>
            <a:avLst/>
            <a:gdLst/>
            <a:ahLst/>
            <a:cxnLst/>
            <a:rect r="r" b="b" t="t" l="l"/>
            <a:pathLst>
              <a:path h="500807" w="5395052">
                <a:moveTo>
                  <a:pt x="0" y="0"/>
                </a:moveTo>
                <a:lnTo>
                  <a:pt x="5395053" y="0"/>
                </a:lnTo>
                <a:lnTo>
                  <a:pt x="5395053" y="500806"/>
                </a:lnTo>
                <a:lnTo>
                  <a:pt x="0" y="500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92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1704320" cy="16541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b="true" sz="3000" spc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Overview of Analysis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7781" y="1756032"/>
            <a:ext cx="8418139" cy="5163782"/>
            <a:chOff x="0" y="0"/>
            <a:chExt cx="11224185" cy="68850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224185" cy="6885043"/>
            </a:xfrm>
            <a:custGeom>
              <a:avLst/>
              <a:gdLst/>
              <a:ahLst/>
              <a:cxnLst/>
              <a:rect r="r" b="b" t="t" l="l"/>
              <a:pathLst>
                <a:path h="6885043" w="11224185">
                  <a:moveTo>
                    <a:pt x="0" y="0"/>
                  </a:moveTo>
                  <a:lnTo>
                    <a:pt x="11224185" y="0"/>
                  </a:lnTo>
                  <a:lnTo>
                    <a:pt x="11224185" y="6885043"/>
                  </a:lnTo>
                  <a:lnTo>
                    <a:pt x="0" y="68850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1224185" cy="69040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68"/>
                </a:lnSpc>
              </a:pPr>
            </a:p>
            <a:p>
              <a:pPr algn="l">
                <a:lnSpc>
                  <a:spcPts val="1668"/>
                </a:lnSpc>
              </a:pPr>
            </a:p>
            <a:p>
              <a:pPr algn="l">
                <a:lnSpc>
                  <a:spcPts val="1668"/>
                </a:lnSpc>
              </a:pPr>
              <a:r>
                <a:rPr lang="en-US" b="true" sz="1390" u="sng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System-Generated Fields-</a:t>
              </a:r>
            </a:p>
            <a:p>
              <a:pPr algn="l">
                <a:lnSpc>
                  <a:spcPts val="1668"/>
                </a:lnSpc>
              </a:pPr>
            </a:p>
            <a:p>
              <a:pPr algn="l">
                <a:lnSpc>
                  <a:spcPts val="1668"/>
                </a:lnSpc>
              </a:pPr>
              <a:r>
                <a:rPr lang="en-US" sz="139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      </a:t>
              </a:r>
              <a:r>
                <a:rPr lang="en-US" sz="139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id: </a:t>
              </a:r>
              <a:r>
                <a:rPr lang="en-US" sz="139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Auto-generated unique ID for each user.</a:t>
              </a:r>
            </a:p>
            <a:p>
              <a:pPr algn="l">
                <a:lnSpc>
                  <a:spcPts val="1668"/>
                </a:lnSpc>
              </a:pPr>
              <a:r>
                <a:rPr lang="en-US" sz="139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      </a:t>
              </a:r>
              <a:r>
                <a:rPr lang="en-US" sz="139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tweetId: </a:t>
              </a:r>
              <a:r>
                <a:rPr lang="en-US" sz="139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Auto-generated unique ID for each tweet.</a:t>
              </a:r>
            </a:p>
            <a:p>
              <a:pPr algn="l">
                <a:lnSpc>
                  <a:spcPts val="1668"/>
                </a:lnSpc>
              </a:pPr>
              <a:r>
                <a:rPr lang="en-US" sz="139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      </a:t>
              </a:r>
              <a:r>
                <a:rPr lang="en-US" sz="139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lastSeen: </a:t>
              </a:r>
              <a:r>
                <a:rPr lang="en-US" sz="139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Timestamp of a user’s most recent activity (system-recorded).</a:t>
              </a:r>
            </a:p>
            <a:p>
              <a:pPr algn="l">
                <a:lnSpc>
                  <a:spcPts val="1668"/>
                </a:lnSpc>
              </a:pPr>
            </a:p>
            <a:p>
              <a:pPr algn="l">
                <a:lnSpc>
                  <a:spcPts val="1668"/>
                </a:lnSpc>
              </a:pPr>
              <a:r>
                <a:rPr lang="en-US" sz="139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User-Controlled Fields</a:t>
              </a:r>
            </a:p>
            <a:p>
              <a:pPr algn="l">
                <a:lnSpc>
                  <a:spcPts val="1668"/>
                </a:lnSpc>
              </a:pPr>
            </a:p>
            <a:p>
              <a:pPr algn="l">
                <a:lnSpc>
                  <a:spcPts val="1668"/>
                </a:lnSpc>
              </a:pPr>
              <a:r>
                <a:rPr lang="en-US" sz="139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     </a:t>
              </a:r>
              <a:r>
                <a:rPr lang="en-US" sz="139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followersCount:</a:t>
              </a:r>
              <a:r>
                <a:rPr lang="en-US" sz="139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Number of followers the user has.</a:t>
              </a:r>
            </a:p>
            <a:p>
              <a:pPr algn="l">
                <a:lnSpc>
                  <a:spcPts val="1668"/>
                </a:lnSpc>
              </a:pPr>
              <a:r>
                <a:rPr lang="en-US" sz="139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     </a:t>
              </a:r>
              <a:r>
                <a:rPr lang="en-US" sz="139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friendsCount: </a:t>
              </a:r>
              <a:r>
                <a:rPr lang="en-US" sz="139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Number of accounts the user follows.</a:t>
              </a:r>
            </a:p>
            <a:p>
              <a:pPr algn="l">
                <a:lnSpc>
                  <a:spcPts val="1668"/>
                </a:lnSpc>
              </a:pPr>
            </a:p>
            <a:p>
              <a:pPr algn="l">
                <a:lnSpc>
                  <a:spcPts val="1668"/>
                </a:lnSpc>
              </a:pPr>
              <a:r>
                <a:rPr lang="en-US" b="true" sz="1390" u="sng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Dataset &amp; Analysis Goals</a:t>
              </a:r>
            </a:p>
            <a:p>
              <a:pPr algn="l">
                <a:lnSpc>
                  <a:spcPts val="1668"/>
                </a:lnSpc>
              </a:pPr>
            </a:p>
            <a:p>
              <a:pPr algn="l" marL="300249" indent="-150125" lvl="1">
                <a:lnSpc>
                  <a:spcPts val="1668"/>
                </a:lnSpc>
                <a:buFont typeface="Arial"/>
                <a:buChar char="•"/>
              </a:pPr>
              <a:r>
                <a:rPr lang="en-US" sz="139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Our goal is to compare each field’s first-digit frequency against Benford’s Law to detect irregularities.</a:t>
              </a:r>
            </a:p>
            <a:p>
              <a:pPr algn="l" marL="300249" indent="-150125" lvl="1">
                <a:lnSpc>
                  <a:spcPts val="1668"/>
                </a:lnSpc>
                <a:buFont typeface="Arial"/>
                <a:buChar char="•"/>
              </a:pPr>
              <a:r>
                <a:rPr lang="en-US" sz="139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System IDs/timestamps span many magnitudes, so should naturally follow Benford’s distribution. User metrics may deviate (e.g. users targeting round follower milestones).</a:t>
              </a:r>
            </a:p>
            <a:p>
              <a:pPr algn="l" marL="300249" indent="-150125" lvl="1">
                <a:lnSpc>
                  <a:spcPts val="1668"/>
                </a:lnSpc>
                <a:buFont typeface="Arial"/>
                <a:buChar char="•"/>
              </a:pPr>
              <a:r>
                <a:rPr lang="en-US" sz="139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Prior research shows social metrics often obey Benford. E.g. friend/follower counts on social networks roughly follow the expected pattern. Deviations from Benford can signal fraud or data issues.</a:t>
              </a:r>
            </a:p>
            <a:p>
              <a:pPr algn="l">
                <a:lnSpc>
                  <a:spcPts val="1668"/>
                </a:lnSpc>
              </a:pPr>
            </a:p>
            <a:p>
              <a:pPr algn="l">
                <a:lnSpc>
                  <a:spcPts val="1668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7680" y="1736982"/>
            <a:ext cx="76757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  <a:spcBef>
                <a:spcPct val="0"/>
              </a:spcBef>
            </a:pPr>
            <a:r>
              <a:rPr lang="en-US" b="true" sz="1599" i="true">
                <a:solidFill>
                  <a:srgbClr val="000000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We examined five key columns from the Twitter dataset, grouped into two categories: 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92"/>
            <a:ext cx="8778240" cy="1682801"/>
            <a:chOff x="0" y="0"/>
            <a:chExt cx="11704320" cy="22437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2243734"/>
            </a:xfrm>
            <a:custGeom>
              <a:avLst/>
              <a:gdLst/>
              <a:ahLst/>
              <a:cxnLst/>
              <a:rect r="r" b="b" t="t" l="l"/>
              <a:pathLst>
                <a:path h="2243734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243734"/>
                  </a:lnTo>
                  <a:lnTo>
                    <a:pt x="0" y="22437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1704320" cy="227230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i="true" b="true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id (System-Generated ID)</a:t>
              </a:r>
            </a:p>
            <a:p>
              <a:pPr algn="l">
                <a:lnSpc>
                  <a:spcPts val="50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43840" y="4050508"/>
            <a:ext cx="9265920" cy="2876928"/>
            <a:chOff x="0" y="0"/>
            <a:chExt cx="14115356" cy="43826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15355" cy="4382605"/>
            </a:xfrm>
            <a:custGeom>
              <a:avLst/>
              <a:gdLst/>
              <a:ahLst/>
              <a:cxnLst/>
              <a:rect r="r" b="b" t="t" l="l"/>
              <a:pathLst>
                <a:path h="4382605" w="14115355">
                  <a:moveTo>
                    <a:pt x="0" y="0"/>
                  </a:moveTo>
                  <a:lnTo>
                    <a:pt x="14115355" y="0"/>
                  </a:lnTo>
                  <a:lnTo>
                    <a:pt x="14115355" y="4382605"/>
                  </a:lnTo>
                  <a:lnTo>
                    <a:pt x="0" y="43826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4115356" cy="44016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31572" indent="-115786" lvl="1">
                <a:lnSpc>
                  <a:spcPts val="216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F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igure: First-digit distribution for id (blue = observed, red = Benford).</a:t>
              </a:r>
            </a:p>
            <a:p>
              <a:pPr algn="l">
                <a:lnSpc>
                  <a:spcPts val="2160"/>
                </a:lnSpc>
              </a:pPr>
            </a:p>
            <a:p>
              <a:pPr algn="l" marL="231648" indent="-115824" lvl="1">
                <a:lnSpc>
                  <a:spcPts val="2160"/>
                </a:lnSpc>
                <a:buFont typeface="Arial"/>
                <a:buChar char="•"/>
              </a:pPr>
              <a:r>
                <a:rPr lang="en-US" sz="1800" spc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The id field (numeric user or tweet IDs) shows an almost perfect Benford pattern. Digit 1 is ~30%, 2 ~18%, and frequencies steadily decline. This is expected: these IDs are large, auto-incrementing (or pseudo-random) numbers covering many magnitudes. The close alignment (bars vs. Benford curve) indicates very strong conformity. Such a distribution is normal and unsurprising for system-generated numeric IDs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95207" y="1267522"/>
            <a:ext cx="4050641" cy="2592410"/>
          </a:xfrm>
          <a:custGeom>
            <a:avLst/>
            <a:gdLst/>
            <a:ahLst/>
            <a:cxnLst/>
            <a:rect r="r" b="b" t="t" l="l"/>
            <a:pathLst>
              <a:path h="2592410" w="4050641">
                <a:moveTo>
                  <a:pt x="0" y="0"/>
                </a:moveTo>
                <a:lnTo>
                  <a:pt x="4050641" y="0"/>
                </a:lnTo>
                <a:lnTo>
                  <a:pt x="4050641" y="2592410"/>
                </a:lnTo>
                <a:lnTo>
                  <a:pt x="0" y="2592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92"/>
            <a:ext cx="8778240" cy="1905396"/>
            <a:chOff x="0" y="0"/>
            <a:chExt cx="11704320" cy="2540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2540528"/>
            </a:xfrm>
            <a:custGeom>
              <a:avLst/>
              <a:gdLst/>
              <a:ahLst/>
              <a:cxnLst/>
              <a:rect r="r" b="b" t="t" l="l"/>
              <a:pathLst>
                <a:path h="2540528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540528"/>
                  </a:lnTo>
                  <a:lnTo>
                    <a:pt x="0" y="25405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1704320" cy="256910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i="true" b="true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tweetId (System-Generated Tweet ID)</a:t>
              </a:r>
            </a:p>
            <a:p>
              <a:pPr algn="l">
                <a:lnSpc>
                  <a:spcPts val="3600"/>
                </a:lnSpc>
              </a:pPr>
            </a:p>
            <a:p>
              <a:pPr algn="l">
                <a:lnSpc>
                  <a:spcPts val="36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9235" y="4029931"/>
            <a:ext cx="9265920" cy="2876928"/>
            <a:chOff x="0" y="0"/>
            <a:chExt cx="14115356" cy="43826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15355" cy="4382605"/>
            </a:xfrm>
            <a:custGeom>
              <a:avLst/>
              <a:gdLst/>
              <a:ahLst/>
              <a:cxnLst/>
              <a:rect r="r" b="b" t="t" l="l"/>
              <a:pathLst>
                <a:path h="4382605" w="14115355">
                  <a:moveTo>
                    <a:pt x="0" y="0"/>
                  </a:moveTo>
                  <a:lnTo>
                    <a:pt x="14115355" y="0"/>
                  </a:lnTo>
                  <a:lnTo>
                    <a:pt x="14115355" y="4382605"/>
                  </a:lnTo>
                  <a:lnTo>
                    <a:pt x="0" y="43826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4115356" cy="44016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    Figure: First-digit distribution for </a:t>
              </a:r>
              <a:r>
                <a:rPr lang="en-US" sz="1800" b="true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tweetId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  <a:p>
              <a:pPr algn="l">
                <a:lnSpc>
                  <a:spcPts val="2160"/>
                </a:lnSpc>
              </a:pPr>
            </a:p>
            <a:p>
              <a:pPr algn="l" marL="388620" indent="-194310" lvl="1">
                <a:lnSpc>
                  <a:spcPts val="216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The </a:t>
              </a:r>
              <a:r>
                <a:rPr lang="en-US" b="true" sz="1800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tweetId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field (chronological tweet identifiers) similarly follows Benford’s Law. The first digit 1 dominates (~35%), with a smooth decrease thereafter. </a:t>
              </a:r>
            </a:p>
            <a:p>
              <a:pPr algn="l" marL="388620" indent="-194310" lvl="1">
                <a:lnSpc>
                  <a:spcPts val="216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The slight over-representation of 1 (and under-representation of 6–9) likely reflects dataset age bias (more older tweets with small IDs). </a:t>
              </a:r>
            </a:p>
            <a:p>
              <a:pPr algn="l" marL="388620" indent="-194310" lvl="1">
                <a:lnSpc>
                  <a:spcPts val="216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Overall, however, the observed frequencies (blue) closely track the theoretical line (red). This strong conformance is expected for sequential unique IDs in large datasets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21473" y="1124722"/>
            <a:ext cx="4411487" cy="2823351"/>
          </a:xfrm>
          <a:custGeom>
            <a:avLst/>
            <a:gdLst/>
            <a:ahLst/>
            <a:cxnLst/>
            <a:rect r="r" b="b" t="t" l="l"/>
            <a:pathLst>
              <a:path h="2823351" w="4411487">
                <a:moveTo>
                  <a:pt x="0" y="0"/>
                </a:moveTo>
                <a:lnTo>
                  <a:pt x="4411487" y="0"/>
                </a:lnTo>
                <a:lnTo>
                  <a:pt x="4411487" y="2823351"/>
                </a:lnTo>
                <a:lnTo>
                  <a:pt x="0" y="28233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4577" y="0"/>
            <a:ext cx="9044447" cy="933201"/>
            <a:chOff x="0" y="0"/>
            <a:chExt cx="12059262" cy="1244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059262" cy="1244268"/>
            </a:xfrm>
            <a:custGeom>
              <a:avLst/>
              <a:gdLst/>
              <a:ahLst/>
              <a:cxnLst/>
              <a:rect r="r" b="b" t="t" l="l"/>
              <a:pathLst>
                <a:path h="1244268" w="12059262">
                  <a:moveTo>
                    <a:pt x="0" y="0"/>
                  </a:moveTo>
                  <a:lnTo>
                    <a:pt x="12059262" y="0"/>
                  </a:lnTo>
                  <a:lnTo>
                    <a:pt x="12059262" y="1244268"/>
                  </a:lnTo>
                  <a:lnTo>
                    <a:pt x="0" y="1244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2059262" cy="127284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just">
                <a:lnSpc>
                  <a:spcPts val="3600"/>
                </a:lnSpc>
              </a:pPr>
              <a:r>
                <a:rPr lang="en-US" b="true" sz="3000" i="true" spc="0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lastSeen(System-GeneratedTimestamp)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3999065"/>
            <a:ext cx="9265920" cy="3035293"/>
            <a:chOff x="0" y="0"/>
            <a:chExt cx="14115356" cy="4623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15355" cy="4623851"/>
            </a:xfrm>
            <a:custGeom>
              <a:avLst/>
              <a:gdLst/>
              <a:ahLst/>
              <a:cxnLst/>
              <a:rect r="r" b="b" t="t" l="l"/>
              <a:pathLst>
                <a:path h="4623851" w="14115355">
                  <a:moveTo>
                    <a:pt x="0" y="0"/>
                  </a:moveTo>
                  <a:lnTo>
                    <a:pt x="14115355" y="0"/>
                  </a:lnTo>
                  <a:lnTo>
                    <a:pt x="14115355" y="4623851"/>
                  </a:lnTo>
                  <a:lnTo>
                    <a:pt x="0" y="46238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14115356" cy="463337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384"/>
                </a:lnSpc>
              </a:pPr>
              <a:r>
                <a:rPr lang="en-US" sz="198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    Figure: First-digit distribution for las</a:t>
              </a:r>
              <a:r>
                <a:rPr lang="en-US" sz="198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-US" sz="198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-US" sz="198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ee</a:t>
              </a:r>
              <a:r>
                <a:rPr lang="en-US" sz="198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n.</a:t>
              </a:r>
            </a:p>
            <a:p>
              <a:pPr algn="l">
                <a:lnSpc>
                  <a:spcPts val="2384"/>
                </a:lnSpc>
              </a:pPr>
            </a:p>
            <a:p>
              <a:pPr algn="l" marL="428926" indent="-214463" lvl="1">
                <a:lnSpc>
                  <a:spcPts val="2384"/>
                </a:lnSpc>
                <a:buFont typeface="Arial"/>
                <a:buChar char="•"/>
              </a:pPr>
              <a:r>
                <a:rPr lang="en-US" sz="198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 las</a:t>
              </a:r>
              <a:r>
                <a:rPr lang="en-US" sz="198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-US" sz="198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-US" sz="198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ee</a:t>
              </a:r>
              <a:r>
                <a:rPr lang="en-US" sz="198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 field also exhibits a steep drop from digit 1 downward, in line with Benford’s curve. Digit 1 is very prominent (~39%), higher than the ideal 30%, and digit 2 is mildly elevated. Digits 3–9 are lower. </a:t>
              </a:r>
            </a:p>
            <a:p>
              <a:pPr algn="l" marL="428926" indent="-214463" lvl="1">
                <a:lnSpc>
                  <a:spcPts val="2384"/>
                </a:lnSpc>
                <a:buFont typeface="Arial"/>
                <a:buChar char="•"/>
              </a:pPr>
              <a:r>
                <a:rPr lang="en-US" sz="198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This skew is plausible if many users have low lastSeen values (e.g. times or counters with clustering at the start), but overall the downward trend matches Benford’s expectation. </a:t>
              </a:r>
            </a:p>
            <a:p>
              <a:pPr algn="l" marL="428926" indent="-214463" lvl="1">
                <a:lnSpc>
                  <a:spcPts val="2384"/>
                </a:lnSpc>
                <a:buFont typeface="Arial"/>
                <a:buChar char="•"/>
              </a:pPr>
              <a:r>
                <a:rPr lang="en-US" sz="198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In summary, lastSeen largely conforms to Benford’s distribution (minor bias is typical in limited samples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21473" y="933201"/>
            <a:ext cx="4790412" cy="3065863"/>
          </a:xfrm>
          <a:custGeom>
            <a:avLst/>
            <a:gdLst/>
            <a:ahLst/>
            <a:cxnLst/>
            <a:rect r="r" b="b" t="t" l="l"/>
            <a:pathLst>
              <a:path h="3065863" w="4790412">
                <a:moveTo>
                  <a:pt x="0" y="0"/>
                </a:moveTo>
                <a:lnTo>
                  <a:pt x="4790412" y="0"/>
                </a:lnTo>
                <a:lnTo>
                  <a:pt x="4790412" y="3065864"/>
                </a:lnTo>
                <a:lnTo>
                  <a:pt x="0" y="30658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1473" y="292992"/>
            <a:ext cx="9044447" cy="747523"/>
            <a:chOff x="0" y="0"/>
            <a:chExt cx="12059262" cy="99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059262" cy="996697"/>
            </a:xfrm>
            <a:custGeom>
              <a:avLst/>
              <a:gdLst/>
              <a:ahLst/>
              <a:cxnLst/>
              <a:rect r="r" b="b" t="t" l="l"/>
              <a:pathLst>
                <a:path h="996697" w="12059262">
                  <a:moveTo>
                    <a:pt x="0" y="0"/>
                  </a:moveTo>
                  <a:lnTo>
                    <a:pt x="12059262" y="0"/>
                  </a:lnTo>
                  <a:lnTo>
                    <a:pt x="12059262" y="996697"/>
                  </a:lnTo>
                  <a:lnTo>
                    <a:pt x="0" y="9966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2059262" cy="102527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b="true" sz="3000" i="true" spc="0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followersCount (User-Driven)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43840" y="4071085"/>
            <a:ext cx="9265920" cy="3107893"/>
            <a:chOff x="0" y="0"/>
            <a:chExt cx="14115356" cy="47344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15355" cy="4734448"/>
            </a:xfrm>
            <a:custGeom>
              <a:avLst/>
              <a:gdLst/>
              <a:ahLst/>
              <a:cxnLst/>
              <a:rect r="r" b="b" t="t" l="l"/>
              <a:pathLst>
                <a:path h="4734448" w="14115355">
                  <a:moveTo>
                    <a:pt x="0" y="0"/>
                  </a:moveTo>
                  <a:lnTo>
                    <a:pt x="14115355" y="0"/>
                  </a:lnTo>
                  <a:lnTo>
                    <a:pt x="14115355" y="4734448"/>
                  </a:lnTo>
                  <a:lnTo>
                    <a:pt x="0" y="47344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4115356" cy="47534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Figure: First-digit distribution for followersCoun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t.</a:t>
              </a:r>
            </a:p>
            <a:p>
              <a:pPr algn="l">
                <a:lnSpc>
                  <a:spcPts val="2160"/>
                </a:lnSpc>
              </a:pPr>
            </a:p>
            <a:p>
              <a:pPr algn="l" marL="388620" indent="-194310" lvl="1">
                <a:lnSpc>
                  <a:spcPts val="216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For 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followersCount, the first-digit pattern generally declines but with some anomalies. The bar for digit 1 is about 30%, and digits 2–5 follow a decreasing trend similar to Benford’s Law. </a:t>
              </a:r>
            </a:p>
            <a:p>
              <a:pPr algn="l" marL="388620" indent="-194310" lvl="1">
                <a:lnSpc>
                  <a:spcPts val="216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However, noticeable bumps occur at round-number thresholds (e.g. around 1, 10, 100, 1000), reflecting users hitting common milestones. </a:t>
              </a:r>
            </a:p>
            <a:p>
              <a:pPr algn="l" marL="388620" indent="-194310" lvl="1">
                <a:lnSpc>
                  <a:spcPts val="216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These “rounding” effects cause minor deviations from the smooth curve. Nonetheless, the overall distribution still roughly matches Benford’s expectation, indicating most genuine follower counts span multiple orders of magnitude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31520" y="895413"/>
            <a:ext cx="4895009" cy="3031942"/>
          </a:xfrm>
          <a:custGeom>
            <a:avLst/>
            <a:gdLst/>
            <a:ahLst/>
            <a:cxnLst/>
            <a:rect r="r" b="b" t="t" l="l"/>
            <a:pathLst>
              <a:path h="3031942" w="4895009">
                <a:moveTo>
                  <a:pt x="0" y="0"/>
                </a:moveTo>
                <a:lnTo>
                  <a:pt x="4895009" y="0"/>
                </a:lnTo>
                <a:lnTo>
                  <a:pt x="4895009" y="3031942"/>
                </a:lnTo>
                <a:lnTo>
                  <a:pt x="0" y="30319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3" r="0" b="-1663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1473" y="292992"/>
            <a:ext cx="9044447" cy="747522"/>
            <a:chOff x="0" y="0"/>
            <a:chExt cx="12059262" cy="9966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059262" cy="996696"/>
            </a:xfrm>
            <a:custGeom>
              <a:avLst/>
              <a:gdLst/>
              <a:ahLst/>
              <a:cxnLst/>
              <a:rect r="r" b="b" t="t" l="l"/>
              <a:pathLst>
                <a:path h="996696" w="12059262">
                  <a:moveTo>
                    <a:pt x="0" y="0"/>
                  </a:moveTo>
                  <a:lnTo>
                    <a:pt x="12059262" y="0"/>
                  </a:lnTo>
                  <a:lnTo>
                    <a:pt x="12059262" y="996696"/>
                  </a:lnTo>
                  <a:lnTo>
                    <a:pt x="0" y="9966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2059262" cy="10252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b="true" sz="3000" i="true" spc="0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friendsCount (User-Driven)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8658" y="4112239"/>
            <a:ext cx="9265920" cy="2876928"/>
            <a:chOff x="0" y="0"/>
            <a:chExt cx="14115356" cy="43826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15355" cy="4382605"/>
            </a:xfrm>
            <a:custGeom>
              <a:avLst/>
              <a:gdLst/>
              <a:ahLst/>
              <a:cxnLst/>
              <a:rect r="r" b="b" t="t" l="l"/>
              <a:pathLst>
                <a:path h="4382605" w="14115355">
                  <a:moveTo>
                    <a:pt x="0" y="0"/>
                  </a:moveTo>
                  <a:lnTo>
                    <a:pt x="14115355" y="0"/>
                  </a:lnTo>
                  <a:lnTo>
                    <a:pt x="14115355" y="4382605"/>
                  </a:lnTo>
                  <a:lnTo>
                    <a:pt x="0" y="43826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4115356" cy="44016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Figure: First-digit distribution for friendsCoun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t.</a:t>
              </a:r>
            </a:p>
            <a:p>
              <a:pPr algn="l">
                <a:lnSpc>
                  <a:spcPts val="2160"/>
                </a:lnSpc>
              </a:pPr>
            </a:p>
            <a:p>
              <a:pPr algn="l" marL="388620" indent="-194310" lvl="1">
                <a:lnSpc>
                  <a:spcPts val="216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Th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 friendsCount distribution is less aligned. The leading digit 1 is ~36%, higher than Benford’s 30.1%, while digits 6,8,9 are notably underrepresented.</a:t>
              </a:r>
            </a:p>
            <a:p>
              <a:pPr algn="l" marL="388620" indent="-194310" lvl="1">
                <a:lnSpc>
                  <a:spcPts val="216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The shape still declines, but the fit is weaker than for other fields. </a:t>
              </a:r>
            </a:p>
            <a:p>
              <a:pPr algn="l" marL="388620" indent="-194310" lvl="1">
                <a:lnSpc>
                  <a:spcPts val="216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Such distortion can signal unnatural behavior: fake or bot accounts typically follow many others, skewing this distribution. In fact, prior analyses of fake Twitter accounts show friends count frequencies often violate Benford’s Law.</a:t>
              </a:r>
            </a:p>
            <a:p>
              <a:pPr algn="l" marL="388620" indent="-194310" lvl="1">
                <a:lnSpc>
                  <a:spcPts val="216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This suggests we should scrutinize this field for anomalies.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41994" y="1040514"/>
            <a:ext cx="4634806" cy="2966276"/>
          </a:xfrm>
          <a:custGeom>
            <a:avLst/>
            <a:gdLst/>
            <a:ahLst/>
            <a:cxnLst/>
            <a:rect r="r" b="b" t="t" l="l"/>
            <a:pathLst>
              <a:path h="2966276" w="4634806">
                <a:moveTo>
                  <a:pt x="0" y="0"/>
                </a:moveTo>
                <a:lnTo>
                  <a:pt x="4634806" y="0"/>
                </a:lnTo>
                <a:lnTo>
                  <a:pt x="4634806" y="2966276"/>
                </a:lnTo>
                <a:lnTo>
                  <a:pt x="0" y="29662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121920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1704320" cy="16541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b="true" sz="3000" i="true" spc="0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Key Findings &amp; Conclusive Insights</a:t>
              </a:r>
              <a:r>
                <a:rPr lang="en-US" b="true" sz="3000" i="true" spc="0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: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50142" y="3808980"/>
            <a:ext cx="9253317" cy="3791415"/>
            <a:chOff x="0" y="0"/>
            <a:chExt cx="19379479" cy="79404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379479" cy="7940466"/>
            </a:xfrm>
            <a:custGeom>
              <a:avLst/>
              <a:gdLst/>
              <a:ahLst/>
              <a:cxnLst/>
              <a:rect r="r" b="b" t="t" l="l"/>
              <a:pathLst>
                <a:path h="7940466" w="19379479">
                  <a:moveTo>
                    <a:pt x="0" y="0"/>
                  </a:moveTo>
                  <a:lnTo>
                    <a:pt x="19379479" y="0"/>
                  </a:lnTo>
                  <a:lnTo>
                    <a:pt x="19379479" y="7940466"/>
                  </a:lnTo>
                  <a:lnTo>
                    <a:pt x="0" y="79404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19379479" cy="79499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60"/>
                </a:lnSpc>
              </a:pPr>
            </a:p>
            <a:p>
              <a:pPr algn="l" marL="167247" indent="-83623" lvl="1">
                <a:lnSpc>
                  <a:spcPts val="1560"/>
                </a:lnSpc>
                <a:buFont typeface="Arial"/>
                <a:buChar char="•"/>
              </a:pPr>
              <a:r>
                <a:rPr lang="en-US" sz="13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System fields pass Benford’s check: id, tweetId, lastSeen strongly match theoretical first-digit proportions. </a:t>
              </a:r>
            </a:p>
            <a:p>
              <a:pPr algn="l">
                <a:lnSpc>
                  <a:spcPts val="1560"/>
                </a:lnSpc>
              </a:pPr>
              <a:r>
                <a:rPr lang="en-US" sz="13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     Their high correlation with Benford’s Law is expected for auto-generated identifiers</a:t>
              </a:r>
            </a:p>
            <a:p>
              <a:pPr algn="l" marL="167247" indent="-83623" lvl="1">
                <a:lnSpc>
                  <a:spcPts val="1560"/>
                </a:lnSpc>
                <a:buFont typeface="Arial"/>
                <a:buChar char="•"/>
              </a:pPr>
            </a:p>
            <a:p>
              <a:pPr algn="l" marL="167247" indent="-83623" lvl="1">
                <a:lnSpc>
                  <a:spcPts val="1560"/>
                </a:lnSpc>
                <a:buFont typeface="Arial"/>
                <a:buChar char="•"/>
              </a:pPr>
              <a:r>
                <a:rPr lang="en-US" sz="13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User fields show deviations: followersCount is mostly conformant with mild spikes at round milestones.</a:t>
              </a:r>
            </a:p>
            <a:p>
              <a:pPr algn="l">
                <a:lnSpc>
                  <a:spcPts val="1560"/>
                </a:lnSpc>
              </a:pPr>
              <a:r>
                <a:rPr lang="en-US" sz="13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    friendsCount deviates more (oversized ‘1’, very small higher digits), consistent with known bot/fraud patterns</a:t>
              </a:r>
            </a:p>
            <a:p>
              <a:pPr algn="l">
                <a:lnSpc>
                  <a:spcPts val="1560"/>
                </a:lnSpc>
              </a:pPr>
            </a:p>
            <a:p>
              <a:pPr algn="l" marL="167247" indent="-83623" lvl="1">
                <a:lnSpc>
                  <a:spcPts val="1560"/>
                </a:lnSpc>
                <a:buFont typeface="Arial"/>
                <a:buChar char="•"/>
              </a:pPr>
              <a:r>
                <a:rPr lang="en-US" sz="13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Benford as a filter: Using Benford’s Law is a lightweight pre-filter for data authenticity </a:t>
              </a:r>
            </a:p>
            <a:p>
              <a:pPr algn="l">
                <a:lnSpc>
                  <a:spcPts val="1560"/>
                </a:lnSpc>
              </a:pPr>
              <a:r>
                <a:rPr lang="en-US" sz="13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    Data subsets that fail the first-digit test can be flagged before applying heavier ML methods.</a:t>
              </a:r>
            </a:p>
            <a:p>
              <a:pPr algn="l">
                <a:lnSpc>
                  <a:spcPts val="1560"/>
                </a:lnSpc>
              </a:pPr>
            </a:p>
            <a:p>
              <a:pPr algn="l" marL="167247" indent="-83623" lvl="1">
                <a:lnSpc>
                  <a:spcPts val="1560"/>
                </a:lnSpc>
                <a:buFont typeface="Arial"/>
                <a:buChar char="•"/>
              </a:pPr>
              <a:r>
                <a:rPr lang="en-US" sz="13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Further checks: We should also test second-digit distributions (a standard forensic audit technique) for subtle anomalies.</a:t>
              </a:r>
            </a:p>
            <a:p>
              <a:pPr algn="l">
                <a:lnSpc>
                  <a:spcPts val="1560"/>
                </a:lnSpc>
              </a:pPr>
            </a:p>
            <a:p>
              <a:pPr algn="l" marL="167247" indent="-83623" lvl="1">
                <a:lnSpc>
                  <a:spcPts val="1560"/>
                </a:lnSpc>
                <a:buFont typeface="Arial"/>
                <a:buChar char="•"/>
              </a:pPr>
              <a:r>
                <a:rPr lang="en-US" sz="13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Drift monitoring: Track Benford conformity over time. </a:t>
              </a:r>
            </a:p>
            <a:p>
              <a:pPr algn="l">
                <a:lnSpc>
                  <a:spcPts val="1560"/>
                </a:lnSpc>
              </a:pPr>
              <a:r>
                <a:rPr lang="en-US" sz="13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    Significant shifts in first-digit patterns could indicate evolving fraud, dataset changes, or systemic drift in metrics.</a:t>
              </a:r>
            </a:p>
            <a:p>
              <a:pPr algn="l">
                <a:lnSpc>
                  <a:spcPts val="156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87680" y="1168405"/>
            <a:ext cx="4552715" cy="2640575"/>
          </a:xfrm>
          <a:custGeom>
            <a:avLst/>
            <a:gdLst/>
            <a:ahLst/>
            <a:cxnLst/>
            <a:rect r="r" b="b" t="t" l="l"/>
            <a:pathLst>
              <a:path h="2640575" w="4552715">
                <a:moveTo>
                  <a:pt x="0" y="0"/>
                </a:moveTo>
                <a:lnTo>
                  <a:pt x="4552715" y="0"/>
                </a:lnTo>
                <a:lnTo>
                  <a:pt x="4552715" y="2640575"/>
                </a:lnTo>
                <a:lnTo>
                  <a:pt x="0" y="26405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DAGmd5I-NI8</dc:identifier>
  <dcterms:modified xsi:type="dcterms:W3CDTF">2011-08-01T06:04:30Z</dcterms:modified>
  <cp:revision>1</cp:revision>
  <dc:title>Benford's_Law_twitterDataset.key</dc:title>
</cp:coreProperties>
</file>