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1" r:id="rId4"/>
    <p:sldId id="314" r:id="rId5"/>
    <p:sldId id="268"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429230-26F5-4A60-A2F2-98B2CD08DEE5}">
          <p14:sldIdLst>
            <p14:sldId id="256"/>
            <p14:sldId id="259"/>
            <p14:sldId id="261"/>
            <p14:sldId id="314"/>
            <p14:sldId id="268"/>
            <p14:sldId id="315"/>
            <p14:sldId id="316"/>
            <p14:sldId id="317"/>
            <p14:sldId id="318"/>
            <p14:sldId id="319"/>
            <p14:sldId id="320"/>
            <p14:sldId id="321"/>
            <p14:sldId id="322"/>
            <p14:sldId id="323"/>
            <p14:sldId id="324"/>
            <p14:sldId id="325"/>
            <p14:sldId id="326"/>
            <p14:sldId id="327"/>
            <p14:sldId id="328"/>
            <p14:sldId id="329"/>
            <p14:sldId id="330"/>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dan kumar" initials="kk" lastIdx="1" clrIdx="0">
    <p:extLst>
      <p:ext uri="{19B8F6BF-5375-455C-9EA6-DF929625EA0E}">
        <p15:presenceInfo xmlns:p15="http://schemas.microsoft.com/office/powerpoint/2012/main" userId="kunda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8F8F8"/>
    <a:srgbClr val="3CE0A9"/>
    <a:srgbClr val="14E092"/>
    <a:srgbClr val="CC0000"/>
    <a:srgbClr val="CCFFFF"/>
    <a:srgbClr val="240157"/>
    <a:srgbClr val="EBE9EB"/>
    <a:srgbClr val="DACF44"/>
    <a:srgbClr val="CB1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snapToGrid="0">
      <p:cViewPr>
        <p:scale>
          <a:sx n="75" d="100"/>
          <a:sy n="75" d="100"/>
        </p:scale>
        <p:origin x="43"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0E3C-5C2F-4DA2-8461-E4ACA91FB1F8}" type="datetimeFigureOut">
              <a:rPr lang="en-IN" smtClean="0"/>
              <a:t>28-06-2020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153A7-9427-446B-ABC4-710150CAEEA8}" type="slidenum">
              <a:rPr lang="en-IN" smtClean="0"/>
              <a:t>‹#›</a:t>
            </a:fld>
            <a:endParaRPr lang="en-IN" dirty="0"/>
          </a:p>
        </p:txBody>
      </p:sp>
    </p:spTree>
    <p:extLst>
      <p:ext uri="{BB962C8B-B14F-4D97-AF65-F5344CB8AC3E}">
        <p14:creationId xmlns:p14="http://schemas.microsoft.com/office/powerpoint/2010/main" val="181081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EB09-233E-4ED6-91BA-08A71DBF7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91F32A-F44A-4A36-9365-8A89E2C3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A8DFA6-013D-46F0-9E60-BCEC687559ED}"/>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A242EDB1-2694-4624-B4BF-F6CCF430D9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03841A-03D0-4E95-871A-0D850AB17F6C}"/>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34583218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99FE-F891-4B1F-808F-D2D5AA8699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7BD31B-F732-4A69-ACB8-4D2903CA63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65219-D0B1-487E-B810-75CF5D8DB1D4}"/>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D16EEC6A-40E0-4E4B-A109-18E471D87E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52974-162D-4305-A3ED-3C404CA73583}"/>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69594762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E7E85-3601-4BC4-8529-E86252F2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0DDB3-5307-49F5-AD2A-A599907B3A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BE3A5-7BA1-4BB2-B523-BB8086DDF6AA}"/>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F1697058-67A4-43D0-914F-27FE77F9D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E78C88-7007-4AAC-97D9-A627FFED960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6357958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1C35-2555-482C-924D-1506BC609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A419D-7E48-4993-A144-88395619AE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1F7A-09BA-479D-8726-8AC0A0F140F4}"/>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843BEA92-7CD6-4C2F-A2CE-F88E500CA4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173B96-DAEA-4303-B7E5-51E98311B8B8}"/>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839697131"/>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94A2-671E-4242-AA5D-0E9440DC7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C97DE-E222-4D4F-999B-249AAB9E3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E20627-D71C-4EF6-BF6F-04F5720DA2A0}"/>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B451CF77-F5F3-4ABA-A843-C78666EECA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796CE8-DF88-4D18-BF39-640969B32356}"/>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05098211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A591-CF89-44E0-92CA-DEFE5CC28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ADBF-FEF9-42C3-9222-8AD858CBEE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CD8D8-7987-410E-B788-6C579DDC76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5BA80-2552-4325-80C2-2CF21045065E}"/>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6" name="Footer Placeholder 5">
            <a:extLst>
              <a:ext uri="{FF2B5EF4-FFF2-40B4-BE49-F238E27FC236}">
                <a16:creationId xmlns:a16="http://schemas.microsoft.com/office/drawing/2014/main" id="{054FAEE3-CCE8-4ED1-A5E3-222085244B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FB289B-CA34-46F3-97CE-C946FF54E0E7}"/>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13802126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F5FC-64C3-4A08-AECF-FD9C29C22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1C0320-F0E7-405D-9BF0-9A30B0B53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839D69-E7AA-43DA-8303-2E2CC00BD7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7CA85-D2CB-4026-9E13-62215A2F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B4D0B8-3B4D-4AF0-9E31-91DB3E945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3A4F8-F5BC-494E-8421-E5DFEB3DD7DC}"/>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8" name="Footer Placeholder 7">
            <a:extLst>
              <a:ext uri="{FF2B5EF4-FFF2-40B4-BE49-F238E27FC236}">
                <a16:creationId xmlns:a16="http://schemas.microsoft.com/office/drawing/2014/main" id="{975BB3D8-AACF-4DDD-BD51-7CE62F2BC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EA4CA-1D94-4A51-9D9E-E902DC145C6E}"/>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43270086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64E1-25A7-4192-A3F7-EEC16A653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7A77E-0334-422A-89C1-2F6CFF2F3F0F}"/>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4" name="Footer Placeholder 3">
            <a:extLst>
              <a:ext uri="{FF2B5EF4-FFF2-40B4-BE49-F238E27FC236}">
                <a16:creationId xmlns:a16="http://schemas.microsoft.com/office/drawing/2014/main" id="{5EBC8065-CCE6-4811-B308-633EF71FF6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F7B9B8-0318-49CF-8001-1310E7A11844}"/>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519102892"/>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B4B7F-C9EB-44CB-9C5A-C575CB89B20B}"/>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3" name="Footer Placeholder 2">
            <a:extLst>
              <a:ext uri="{FF2B5EF4-FFF2-40B4-BE49-F238E27FC236}">
                <a16:creationId xmlns:a16="http://schemas.microsoft.com/office/drawing/2014/main" id="{25CB467C-FDA1-4F85-814E-B96B3D11DD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14E0C2-576B-4D58-9F52-D78326DCB9D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03974531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89E7-11E2-4A9F-8E2A-C3E31D927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457F2-8331-49A9-9E1A-B888C6049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3361-48F3-4E4A-BF2B-29A30F494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F330C4-BDF4-4063-97F2-D23A730E2D4D}"/>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6" name="Footer Placeholder 5">
            <a:extLst>
              <a:ext uri="{FF2B5EF4-FFF2-40B4-BE49-F238E27FC236}">
                <a16:creationId xmlns:a16="http://schemas.microsoft.com/office/drawing/2014/main" id="{F930E0B7-0CAC-43FD-87A0-52ECB50D5F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9D3E9E-DAD8-4DD1-AF5F-349705EAEA4B}"/>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18778340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8CAC-7735-4A56-B13D-A45C37D8B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0884AD-1483-4186-8470-C14341CD5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9538D3F-5F4F-45FD-88CA-675D4AB4C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F5786-9DA1-4681-9F13-A83DB8278DA0}"/>
              </a:ext>
            </a:extLst>
          </p:cNvPr>
          <p:cNvSpPr>
            <a:spLocks noGrp="1"/>
          </p:cNvSpPr>
          <p:nvPr>
            <p:ph type="dt" sz="half" idx="10"/>
          </p:nvPr>
        </p:nvSpPr>
        <p:spPr/>
        <p:txBody>
          <a:bodyPr/>
          <a:lstStyle/>
          <a:p>
            <a:fld id="{DCB4B745-4458-4710-BCF8-CA513F9A0C46}" type="datetimeFigureOut">
              <a:rPr lang="en-US" smtClean="0"/>
              <a:t>6/28/2020</a:t>
            </a:fld>
            <a:endParaRPr lang="en-US" dirty="0"/>
          </a:p>
        </p:txBody>
      </p:sp>
      <p:sp>
        <p:nvSpPr>
          <p:cNvPr id="6" name="Footer Placeholder 5">
            <a:extLst>
              <a:ext uri="{FF2B5EF4-FFF2-40B4-BE49-F238E27FC236}">
                <a16:creationId xmlns:a16="http://schemas.microsoft.com/office/drawing/2014/main" id="{4C5D90A9-293D-4FA4-A198-6B747205AF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4FBDDB-CB04-48EF-B247-6E7F04F6F8B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35075840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D9EBD-FAD6-41CB-B1DC-E5062962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9A6CD-875B-4256-A950-1B53FF346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2D91B-7DF0-414E-8A03-38E016513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4B745-4458-4710-BCF8-CA513F9A0C46}" type="datetimeFigureOut">
              <a:rPr lang="en-US" smtClean="0"/>
              <a:t>6/28/2020</a:t>
            </a:fld>
            <a:endParaRPr lang="en-US" dirty="0"/>
          </a:p>
        </p:txBody>
      </p:sp>
      <p:sp>
        <p:nvSpPr>
          <p:cNvPr id="5" name="Footer Placeholder 4">
            <a:extLst>
              <a:ext uri="{FF2B5EF4-FFF2-40B4-BE49-F238E27FC236}">
                <a16:creationId xmlns:a16="http://schemas.microsoft.com/office/drawing/2014/main" id="{FD13CB31-45F0-4B03-BCD8-8D8EE73FB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4AC33D-CF5D-4E22-9220-88F13F51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A4EA3-F852-4132-8DBE-3575D1D34D98}" type="slidenum">
              <a:rPr lang="en-US" smtClean="0"/>
              <a:t>‹#›</a:t>
            </a:fld>
            <a:endParaRPr lang="en-US" dirty="0"/>
          </a:p>
        </p:txBody>
      </p:sp>
    </p:spTree>
    <p:extLst>
      <p:ext uri="{BB962C8B-B14F-4D97-AF65-F5344CB8AC3E}">
        <p14:creationId xmlns:p14="http://schemas.microsoft.com/office/powerpoint/2010/main" val="392024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CB42C-EBF2-4181-9E4D-E144FCE4B0A8}"/>
              </a:ext>
            </a:extLst>
          </p:cNvPr>
          <p:cNvSpPr txBox="1"/>
          <p:nvPr/>
        </p:nvSpPr>
        <p:spPr>
          <a:xfrm>
            <a:off x="2424814" y="1338291"/>
            <a:ext cx="7278915" cy="2123658"/>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algn="ctr"/>
            <a:r>
              <a:rPr lang="en-US" sz="6600" dirty="0">
                <a:solidFill>
                  <a:srgbClr val="FF5969"/>
                </a:solidFill>
                <a:latin typeface="Tw Cen MT" panose="020B0602020104020603" pitchFamily="34" charset="0"/>
              </a:rPr>
              <a:t>Dog Breed   Classifier application</a:t>
            </a:r>
          </a:p>
        </p:txBody>
      </p:sp>
      <p:sp>
        <p:nvSpPr>
          <p:cNvPr id="13" name="TextBox 12">
            <a:extLst>
              <a:ext uri="{FF2B5EF4-FFF2-40B4-BE49-F238E27FC236}">
                <a16:creationId xmlns:a16="http://schemas.microsoft.com/office/drawing/2014/main" id="{3E2F88F7-964F-4846-B825-2B643081D49B}"/>
              </a:ext>
            </a:extLst>
          </p:cNvPr>
          <p:cNvSpPr txBox="1"/>
          <p:nvPr/>
        </p:nvSpPr>
        <p:spPr>
          <a:xfrm>
            <a:off x="2468900" y="3759023"/>
            <a:ext cx="7576248" cy="523220"/>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algn="ctr"/>
            <a:r>
              <a:rPr lang="en-US" sz="2800" dirty="0">
                <a:solidFill>
                  <a:srgbClr val="5D7373"/>
                </a:solidFill>
                <a:latin typeface="Tw Cen MT" panose="020B0602020104020603" pitchFamily="34" charset="0"/>
              </a:rPr>
              <a:t>Designed And Developed:</a:t>
            </a:r>
          </a:p>
        </p:txBody>
      </p:sp>
      <p:sp>
        <p:nvSpPr>
          <p:cNvPr id="2" name="TextBox 1">
            <a:extLst>
              <a:ext uri="{FF2B5EF4-FFF2-40B4-BE49-F238E27FC236}">
                <a16:creationId xmlns:a16="http://schemas.microsoft.com/office/drawing/2014/main" id="{857022B8-DBCF-405A-9CB3-5BF8AB13456E}"/>
              </a:ext>
            </a:extLst>
          </p:cNvPr>
          <p:cNvSpPr txBox="1"/>
          <p:nvPr/>
        </p:nvSpPr>
        <p:spPr>
          <a:xfrm>
            <a:off x="1060289" y="4615032"/>
            <a:ext cx="8229600" cy="1200329"/>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MADHUR SAHU</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KSHITIJ SHARMA</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KUNDAN KUMAR</a:t>
            </a:r>
          </a:p>
        </p:txBody>
      </p:sp>
      <p:grpSp>
        <p:nvGrpSpPr>
          <p:cNvPr id="14" name="Group 13">
            <a:extLst>
              <a:ext uri="{FF2B5EF4-FFF2-40B4-BE49-F238E27FC236}">
                <a16:creationId xmlns:a16="http://schemas.microsoft.com/office/drawing/2014/main" id="{D08AC218-C1CC-47D5-89B1-1A3D5401CEBA}"/>
              </a:ext>
            </a:extLst>
          </p:cNvPr>
          <p:cNvGrpSpPr/>
          <p:nvPr/>
        </p:nvGrpSpPr>
        <p:grpSpPr>
          <a:xfrm>
            <a:off x="4822878" y="6336591"/>
            <a:ext cx="2570958" cy="280547"/>
            <a:chOff x="4679586" y="878988"/>
            <a:chExt cx="1745757" cy="190500"/>
          </a:xfrm>
        </p:grpSpPr>
        <p:sp>
          <p:nvSpPr>
            <p:cNvPr id="15" name="Oval 14">
              <a:extLst>
                <a:ext uri="{FF2B5EF4-FFF2-40B4-BE49-F238E27FC236}">
                  <a16:creationId xmlns:a16="http://schemas.microsoft.com/office/drawing/2014/main" id="{0656C302-A43D-4070-A337-F12855EDD774}"/>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Oval 15">
              <a:extLst>
                <a:ext uri="{FF2B5EF4-FFF2-40B4-BE49-F238E27FC236}">
                  <a16:creationId xmlns:a16="http://schemas.microsoft.com/office/drawing/2014/main" id="{9A1D2908-318E-4120-80AC-780213220C57}"/>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Oval 16">
              <a:extLst>
                <a:ext uri="{FF2B5EF4-FFF2-40B4-BE49-F238E27FC236}">
                  <a16:creationId xmlns:a16="http://schemas.microsoft.com/office/drawing/2014/main" id="{645CE5E0-90EE-4B3A-82D2-87812C03B566}"/>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Oval 17">
              <a:extLst>
                <a:ext uri="{FF2B5EF4-FFF2-40B4-BE49-F238E27FC236}">
                  <a16:creationId xmlns:a16="http://schemas.microsoft.com/office/drawing/2014/main" id="{B0ABE404-1D1E-475D-AA05-902A4D42A218}"/>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Oval 18">
              <a:extLst>
                <a:ext uri="{FF2B5EF4-FFF2-40B4-BE49-F238E27FC236}">
                  <a16:creationId xmlns:a16="http://schemas.microsoft.com/office/drawing/2014/main" id="{01AF45CB-C6CC-43A1-B42C-8B0294385C4C}"/>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Oval 19">
              <a:extLst>
                <a:ext uri="{FF2B5EF4-FFF2-40B4-BE49-F238E27FC236}">
                  <a16:creationId xmlns:a16="http://schemas.microsoft.com/office/drawing/2014/main" id="{9FB45049-C5B9-4B77-9397-7BCB0835FCFE}"/>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626477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750"/>
                                        <p:tgtEl>
                                          <p:spTgt spid="13"/>
                                        </p:tgtEl>
                                      </p:cBhvr>
                                    </p:animEffect>
                                  </p:childTnLst>
                                </p:cTn>
                              </p:par>
                            </p:childTnLst>
                          </p:cTn>
                        </p:par>
                        <p:par>
                          <p:cTn id="14" fill="hold">
                            <p:stCondLst>
                              <p:cond delay="1750"/>
                            </p:stCondLst>
                            <p:childTnLst>
                              <p:par>
                                <p:cTn id="15" presetID="2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250"/>
                                        <p:tgtEl>
                                          <p:spTgt spid="2"/>
                                        </p:tgtEl>
                                      </p:cBhvr>
                                    </p:animEffect>
                                  </p:childTnLst>
                                </p:cTn>
                              </p:par>
                            </p:childTnLst>
                          </p:cTn>
                        </p:par>
                        <p:par>
                          <p:cTn id="18" fill="hold">
                            <p:stCondLst>
                              <p:cond delay="3000"/>
                            </p:stCondLst>
                            <p:childTnLst>
                              <p:par>
                                <p:cTn id="19" presetID="16" presetClass="entr" presetSubtype="2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513840" y="417776"/>
            <a:ext cx="9306560" cy="7017306"/>
          </a:xfrm>
          <a:prstGeom prst="rect">
            <a:avLst/>
          </a:prstGeom>
          <a:noFill/>
        </p:spPr>
        <p:txBody>
          <a:bodyPr wrap="square" rtlCol="0">
            <a:spAutoFit/>
            <a:scene3d>
              <a:camera prst="orthographicFront"/>
              <a:lightRig rig="threePt" dir="t"/>
            </a:scene3d>
            <a:sp3d extrusionH="57150">
              <a:bevelT h="25400" prst="softRound"/>
            </a:sp3d>
          </a:bodyPr>
          <a:lstStyle/>
          <a:p>
            <a:pPr lvl="4" algn="just"/>
            <a:r>
              <a:rPr lang="en-US" sz="5400" dirty="0">
                <a:solidFill>
                  <a:srgbClr val="FF5969"/>
                </a:solidFill>
                <a:latin typeface="Tw Cen MT" panose="020B0602020104020603" pitchFamily="34" charset="0"/>
              </a:rPr>
              <a:t>Training the Model</a:t>
            </a:r>
          </a:p>
          <a:p>
            <a:pPr lvl="4" algn="just"/>
            <a:endParaRPr lang="en-US" dirty="0">
              <a:solidFill>
                <a:srgbClr val="FF5969"/>
              </a:solidFill>
              <a:latin typeface="Tw Cen MT" panose="020B0602020104020603" pitchFamily="34" charset="0"/>
            </a:endParaRPr>
          </a:p>
          <a:p>
            <a:pPr algn="just"/>
            <a:r>
              <a:rPr lang="en-IN" sz="2000" dirty="0">
                <a:solidFill>
                  <a:srgbClr val="002060"/>
                </a:solidFill>
                <a:latin typeface="Tw Cen MT" panose="020B0602020104020603" pitchFamily="34" charset="0"/>
              </a:rPr>
              <a:t>The Whole training and testing work of the model was done on </a:t>
            </a:r>
            <a:r>
              <a:rPr lang="en-IN" sz="2000" b="1" dirty="0">
                <a:solidFill>
                  <a:srgbClr val="002060"/>
                </a:solidFill>
                <a:latin typeface="Tw Cen MT" panose="020B0602020104020603" pitchFamily="34" charset="0"/>
              </a:rPr>
              <a:t>Google </a:t>
            </a:r>
            <a:r>
              <a:rPr lang="en-IN" sz="2000" b="1" dirty="0" err="1">
                <a:solidFill>
                  <a:srgbClr val="002060"/>
                </a:solidFill>
                <a:latin typeface="Tw Cen MT" panose="020B0602020104020603" pitchFamily="34" charset="0"/>
              </a:rPr>
              <a:t>Colab</a:t>
            </a:r>
            <a:r>
              <a:rPr lang="en-IN" sz="2000" b="1" dirty="0">
                <a:solidFill>
                  <a:srgbClr val="002060"/>
                </a:solidFill>
                <a:latin typeface="Tw Cen MT" panose="020B0602020104020603" pitchFamily="34" charset="0"/>
              </a:rPr>
              <a:t> </a:t>
            </a:r>
            <a:r>
              <a:rPr lang="en-IN" sz="2000" dirty="0">
                <a:solidFill>
                  <a:srgbClr val="002060"/>
                </a:solidFill>
                <a:latin typeface="Tw Cen MT" panose="020B0602020104020603" pitchFamily="34" charset="0"/>
              </a:rPr>
              <a:t>through </a:t>
            </a:r>
            <a:r>
              <a:rPr lang="en-IN" sz="2000" b="1" dirty="0">
                <a:solidFill>
                  <a:srgbClr val="002060"/>
                </a:solidFill>
                <a:latin typeface="Tw Cen MT" panose="020B0602020104020603" pitchFamily="34" charset="0"/>
              </a:rPr>
              <a:t>Transfer Learning</a:t>
            </a:r>
            <a:r>
              <a:rPr lang="en-IN" sz="2000" dirty="0">
                <a:solidFill>
                  <a:srgbClr val="002060"/>
                </a:solidFill>
                <a:latin typeface="Tw Cen MT" panose="020B0602020104020603" pitchFamily="34" charset="0"/>
              </a:rPr>
              <a:t>. The reason behind this is the limitation of our personal Systems and also the handy nature of the Transfer Learning as we don’t need to install the required libraries and modules one by one. We only needed to setup the separate directories for train, test, validation dataset and also for storing labels.txt which contains a </a:t>
            </a:r>
            <a:r>
              <a:rPr lang="en-IN" sz="2000" dirty="0" err="1">
                <a:solidFill>
                  <a:srgbClr val="002060"/>
                </a:solidFill>
                <a:latin typeface="Tw Cen MT" panose="020B0602020104020603" pitchFamily="34" charset="0"/>
              </a:rPr>
              <a:t>lexographic</a:t>
            </a:r>
            <a:r>
              <a:rPr lang="en-IN" sz="2000" dirty="0">
                <a:solidFill>
                  <a:srgbClr val="002060"/>
                </a:solidFill>
                <a:latin typeface="Tw Cen MT" panose="020B0602020104020603" pitchFamily="34" charset="0"/>
              </a:rPr>
              <a:t> list of the breeds.</a:t>
            </a:r>
          </a:p>
          <a:p>
            <a:pPr algn="just"/>
            <a:endParaRPr lang="en-IN" sz="2000" dirty="0">
              <a:solidFill>
                <a:srgbClr val="002060"/>
              </a:solidFill>
              <a:latin typeface="Tw Cen MT" panose="020B0602020104020603" pitchFamily="34" charset="0"/>
            </a:endParaRPr>
          </a:p>
          <a:p>
            <a:pPr algn="just"/>
            <a:r>
              <a:rPr lang="en-IN" sz="2000" b="1" dirty="0">
                <a:solidFill>
                  <a:srgbClr val="002060"/>
                </a:solidFill>
                <a:latin typeface="Tw Cen MT" panose="020B0602020104020603" pitchFamily="34" charset="0"/>
              </a:rPr>
              <a:t>Dataset :</a:t>
            </a:r>
          </a:p>
          <a:p>
            <a:pPr algn="just"/>
            <a:r>
              <a:rPr lang="en-IN" sz="2000" dirty="0">
                <a:solidFill>
                  <a:srgbClr val="002060"/>
                </a:solidFill>
                <a:latin typeface="Tw Cen MT" panose="020B0602020104020603" pitchFamily="34" charset="0"/>
              </a:rPr>
              <a:t>The Dataset we have used consists of more than 8000 images of dogs tagged with their breeds. The dataset was downloaded from cloud storage of </a:t>
            </a:r>
            <a:r>
              <a:rPr lang="en-IN" sz="2000" b="1" dirty="0">
                <a:solidFill>
                  <a:srgbClr val="002060"/>
                </a:solidFill>
                <a:latin typeface="Tw Cen MT" panose="020B0602020104020603" pitchFamily="34" charset="0"/>
              </a:rPr>
              <a:t>kaggle.com</a:t>
            </a:r>
            <a:r>
              <a:rPr lang="en-IN" sz="2000" dirty="0">
                <a:solidFill>
                  <a:srgbClr val="002060"/>
                </a:solidFill>
                <a:latin typeface="Tw Cen MT" panose="020B0602020104020603" pitchFamily="34" charset="0"/>
              </a:rPr>
              <a:t>.</a:t>
            </a:r>
          </a:p>
          <a:p>
            <a:pPr algn="just"/>
            <a:endParaRPr lang="en-IN" sz="2000" dirty="0">
              <a:solidFill>
                <a:srgbClr val="002060"/>
              </a:solidFill>
              <a:latin typeface="Tw Cen MT" panose="020B0602020104020603" pitchFamily="34" charset="0"/>
            </a:endParaRPr>
          </a:p>
          <a:p>
            <a:pPr algn="just"/>
            <a:r>
              <a:rPr lang="en-IN" sz="2000" b="1" dirty="0">
                <a:solidFill>
                  <a:srgbClr val="002060"/>
                </a:solidFill>
                <a:latin typeface="Tw Cen MT" panose="020B0602020104020603" pitchFamily="34" charset="0"/>
              </a:rPr>
              <a:t>Partition :</a:t>
            </a:r>
          </a:p>
          <a:p>
            <a:r>
              <a:rPr lang="en-IN" sz="2000" dirty="0">
                <a:solidFill>
                  <a:srgbClr val="002060"/>
                </a:solidFill>
                <a:latin typeface="Tw Cen MT" panose="020B0602020104020603" pitchFamily="34" charset="0"/>
              </a:rPr>
              <a:t>We have used the following criteria of partition for different purposes:</a:t>
            </a:r>
          </a:p>
          <a:p>
            <a:r>
              <a:rPr lang="en-IN" sz="2000" dirty="0">
                <a:solidFill>
                  <a:srgbClr val="002060"/>
                </a:solidFill>
                <a:latin typeface="Tw Cen MT" panose="020B0602020104020603" pitchFamily="34" charset="0"/>
              </a:rPr>
              <a:t>Training: 80 percent of the total dataset was used for training (6400 images)</a:t>
            </a:r>
          </a:p>
          <a:p>
            <a:r>
              <a:rPr lang="en-IN" sz="2000" dirty="0">
                <a:solidFill>
                  <a:srgbClr val="002060"/>
                </a:solidFill>
                <a:latin typeface="Tw Cen MT" panose="020B0602020104020603" pitchFamily="34" charset="0"/>
              </a:rPr>
              <a:t>Testing: 10 percent of the total dataset was used for testing (800 images)</a:t>
            </a:r>
          </a:p>
          <a:p>
            <a:r>
              <a:rPr lang="en-IN" sz="2000" dirty="0">
                <a:solidFill>
                  <a:srgbClr val="002060"/>
                </a:solidFill>
                <a:latin typeface="Tw Cen MT" panose="020B0602020104020603" pitchFamily="34" charset="0"/>
              </a:rPr>
              <a:t>Validation: the rest 10 percent was used for validation (800 images)</a:t>
            </a:r>
          </a:p>
          <a:p>
            <a:pPr algn="just"/>
            <a:endParaRPr lang="en-IN" sz="2000" dirty="0">
              <a:solidFill>
                <a:srgbClr val="002060"/>
              </a:solidFill>
              <a:latin typeface="Tw Cen MT" panose="020B0602020104020603" pitchFamily="34" charset="0"/>
            </a:endParaRPr>
          </a:p>
          <a:p>
            <a:pPr lvl="4" algn="just"/>
            <a:endParaRPr lang="en-US" dirty="0">
              <a:solidFill>
                <a:srgbClr val="FF5969"/>
              </a:solidFill>
              <a:latin typeface="Tw Cen MT" panose="020B0602020104020603" pitchFamily="34" charset="0"/>
              <a:cs typeface="Times New Roman" panose="02020603050405020304" pitchFamily="18" charset="0"/>
            </a:endParaRPr>
          </a:p>
          <a:p>
            <a:pPr algn="just"/>
            <a:endParaRPr lang="en-US" sz="2000" dirty="0">
              <a:latin typeface="Tw Cen MT" panose="020B0602020104020603" pitchFamily="34" charset="0"/>
            </a:endParaRPr>
          </a:p>
        </p:txBody>
      </p:sp>
    </p:spTree>
    <p:extLst>
      <p:ext uri="{BB962C8B-B14F-4D97-AF65-F5344CB8AC3E}">
        <p14:creationId xmlns:p14="http://schemas.microsoft.com/office/powerpoint/2010/main" val="20213688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806148" y="1849120"/>
            <a:ext cx="8460356" cy="2369880"/>
          </a:xfrm>
          <a:prstGeom prst="rect">
            <a:avLst/>
          </a:prstGeom>
          <a:noFill/>
        </p:spPr>
        <p:txBody>
          <a:bodyPr wrap="square" rtlCol="0">
            <a:spAutoFit/>
            <a:scene3d>
              <a:camera prst="orthographicFront"/>
              <a:lightRig rig="threePt" dir="t"/>
            </a:scene3d>
            <a:sp3d extrusionH="57150">
              <a:bevelT h="25400" prst="softRound"/>
            </a:sp3d>
          </a:bodyPr>
          <a:lstStyle/>
          <a:p>
            <a:pPr algn="just"/>
            <a:endParaRPr lang="en-US" sz="2000" dirty="0">
              <a:latin typeface="Tw Cen MT" panose="020B0602020104020603" pitchFamily="34" charset="0"/>
            </a:endParaRPr>
          </a:p>
          <a:p>
            <a:pPr lvl="6" algn="just"/>
            <a:r>
              <a:rPr lang="en-US" sz="5400" u="sng" dirty="0">
                <a:solidFill>
                  <a:srgbClr val="FF5969"/>
                </a:solidFill>
                <a:latin typeface="Tw Cen MT" panose="020B0602020104020603" pitchFamily="34" charset="0"/>
              </a:rPr>
              <a:t>Sample</a:t>
            </a:r>
            <a:r>
              <a:rPr lang="en-US" sz="5400" dirty="0">
                <a:solidFill>
                  <a:srgbClr val="FF5969"/>
                </a:solidFill>
                <a:latin typeface="Tw Cen MT" panose="020B0602020104020603" pitchFamily="34" charset="0"/>
              </a:rPr>
              <a:t> </a:t>
            </a:r>
          </a:p>
          <a:p>
            <a:pPr lvl="6" algn="just"/>
            <a:r>
              <a:rPr lang="en-US" sz="5400" u="sng" dirty="0">
                <a:solidFill>
                  <a:srgbClr val="FF5969"/>
                </a:solidFill>
                <a:latin typeface="Tw Cen MT" panose="020B0602020104020603" pitchFamily="34" charset="0"/>
              </a:rPr>
              <a:t>Dataset</a:t>
            </a:r>
          </a:p>
          <a:p>
            <a:pPr lvl="6" algn="just"/>
            <a:endParaRPr lang="en-US" sz="2000" dirty="0">
              <a:latin typeface="Tw Cen MT" panose="020B0602020104020603" pitchFamily="34" charset="0"/>
            </a:endParaRPr>
          </a:p>
        </p:txBody>
      </p:sp>
      <p:pic>
        <p:nvPicPr>
          <p:cNvPr id="3" name="Picture 2">
            <a:extLst>
              <a:ext uri="{FF2B5EF4-FFF2-40B4-BE49-F238E27FC236}">
                <a16:creationId xmlns:a16="http://schemas.microsoft.com/office/drawing/2014/main" id="{D178B5FD-662B-4F57-A1B6-DA952340977E}"/>
              </a:ext>
            </a:extLst>
          </p:cNvPr>
          <p:cNvPicPr/>
          <p:nvPr/>
        </p:nvPicPr>
        <p:blipFill>
          <a:blip r:embed="rId2"/>
          <a:stretch>
            <a:fillRect/>
          </a:stretch>
        </p:blipFill>
        <p:spPr>
          <a:xfrm>
            <a:off x="4145281" y="274320"/>
            <a:ext cx="7061200" cy="6278879"/>
          </a:xfrm>
          <a:prstGeom prst="rect">
            <a:avLst/>
          </a:prstGeom>
        </p:spPr>
      </p:pic>
    </p:spTree>
    <p:extLst>
      <p:ext uri="{BB962C8B-B14F-4D97-AF65-F5344CB8AC3E}">
        <p14:creationId xmlns:p14="http://schemas.microsoft.com/office/powerpoint/2010/main" val="23354507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381760" y="417776"/>
            <a:ext cx="9601200" cy="5940088"/>
          </a:xfrm>
          <a:prstGeom prst="rect">
            <a:avLst/>
          </a:prstGeom>
          <a:noFill/>
        </p:spPr>
        <p:txBody>
          <a:bodyPr wrap="square" rtlCol="0">
            <a:spAutoFit/>
            <a:scene3d>
              <a:camera prst="orthographicFront"/>
              <a:lightRig rig="threePt" dir="t"/>
            </a:scene3d>
            <a:sp3d extrusionH="57150">
              <a:bevelT h="25400" prst="softRound"/>
            </a:sp3d>
          </a:bodyPr>
          <a:lstStyle/>
          <a:p>
            <a:pPr algn="just"/>
            <a:endParaRPr lang="en-US" sz="2000" dirty="0">
              <a:solidFill>
                <a:srgbClr val="002060"/>
              </a:solidFill>
              <a:latin typeface="Tw Cen MT" panose="020B0602020104020603" pitchFamily="34" charset="0"/>
            </a:endParaRPr>
          </a:p>
          <a:p>
            <a:r>
              <a:rPr lang="en-IN" sz="2000" b="1" dirty="0">
                <a:solidFill>
                  <a:srgbClr val="002060"/>
                </a:solidFill>
                <a:latin typeface="Tw Cen MT" panose="020B0602020104020603" pitchFamily="34" charset="0"/>
              </a:rPr>
              <a:t>Populating the training Data :</a:t>
            </a:r>
          </a:p>
          <a:p>
            <a:r>
              <a:rPr lang="en-IN" sz="2000" dirty="0">
                <a:solidFill>
                  <a:srgbClr val="002060"/>
                </a:solidFill>
                <a:latin typeface="Tw Cen MT" panose="020B0602020104020603" pitchFamily="34" charset="0"/>
              </a:rPr>
              <a:t>8000 images are not enough for obtaining a decent accuracy of the model. We have to expand the training dataset in order to improve the performance and ability of the model to generalize. Population can be done using </a:t>
            </a:r>
            <a:r>
              <a:rPr lang="en-IN" sz="2000" b="1" dirty="0" err="1">
                <a:solidFill>
                  <a:srgbClr val="002060"/>
                </a:solidFill>
                <a:latin typeface="Tw Cen MT" panose="020B0602020104020603" pitchFamily="34" charset="0"/>
              </a:rPr>
              <a:t>ImageDataGenerator</a:t>
            </a:r>
            <a:r>
              <a:rPr lang="en-IN" sz="2000" b="1" dirty="0">
                <a:solidFill>
                  <a:srgbClr val="002060"/>
                </a:solidFill>
                <a:latin typeface="Tw Cen MT" panose="020B0602020104020603" pitchFamily="34" charset="0"/>
              </a:rPr>
              <a:t> </a:t>
            </a:r>
            <a:r>
              <a:rPr lang="en-IN" sz="2000" dirty="0">
                <a:solidFill>
                  <a:srgbClr val="002060"/>
                </a:solidFill>
                <a:latin typeface="Tw Cen MT" panose="020B0602020104020603" pitchFamily="34" charset="0"/>
              </a:rPr>
              <a:t>class of the </a:t>
            </a:r>
            <a:r>
              <a:rPr lang="en-IN" sz="2000" dirty="0" err="1">
                <a:solidFill>
                  <a:srgbClr val="002060"/>
                </a:solidFill>
                <a:latin typeface="Tw Cen MT" panose="020B0602020104020603" pitchFamily="34" charset="0"/>
              </a:rPr>
              <a:t>Keras</a:t>
            </a:r>
            <a:r>
              <a:rPr lang="en-IN" sz="2000" dirty="0">
                <a:solidFill>
                  <a:srgbClr val="002060"/>
                </a:solidFill>
                <a:latin typeface="Tw Cen MT" panose="020B0602020104020603" pitchFamily="34" charset="0"/>
              </a:rPr>
              <a:t> deep learning library. We can populate the data by Flipping each image vertically and horizontally by changing the brightness of the image.</a:t>
            </a:r>
          </a:p>
          <a:p>
            <a:endParaRPr lang="en-IN" sz="2000" dirty="0">
              <a:solidFill>
                <a:srgbClr val="002060"/>
              </a:solidFill>
              <a:latin typeface="Tw Cen MT" panose="020B0602020104020603" pitchFamily="34" charset="0"/>
            </a:endParaRPr>
          </a:p>
          <a:p>
            <a:r>
              <a:rPr lang="en-IN" sz="2000" b="1" dirty="0">
                <a:solidFill>
                  <a:srgbClr val="002060"/>
                </a:solidFill>
                <a:latin typeface="Tw Cen MT" panose="020B0602020104020603" pitchFamily="34" charset="0"/>
              </a:rPr>
              <a:t>Storing the List of Labels in a directory :</a:t>
            </a:r>
          </a:p>
          <a:p>
            <a:r>
              <a:rPr lang="en-IN" sz="2000" dirty="0">
                <a:solidFill>
                  <a:srgbClr val="002060"/>
                </a:solidFill>
                <a:latin typeface="Tw Cen MT" panose="020B0602020104020603" pitchFamily="34" charset="0"/>
              </a:rPr>
              <a:t>A file named labels.txt stores the list of all breeds in </a:t>
            </a:r>
            <a:r>
              <a:rPr lang="en-IN" sz="2000" dirty="0" err="1">
                <a:solidFill>
                  <a:srgbClr val="002060"/>
                </a:solidFill>
                <a:latin typeface="Tw Cen MT" panose="020B0602020104020603" pitchFamily="34" charset="0"/>
              </a:rPr>
              <a:t>lexographical</a:t>
            </a:r>
            <a:r>
              <a:rPr lang="en-IN" sz="2000" dirty="0">
                <a:solidFill>
                  <a:srgbClr val="002060"/>
                </a:solidFill>
                <a:latin typeface="Tw Cen MT" panose="020B0602020104020603" pitchFamily="34" charset="0"/>
              </a:rPr>
              <a:t> order.</a:t>
            </a:r>
          </a:p>
          <a:p>
            <a:endParaRPr lang="en-IN" sz="2000" dirty="0">
              <a:solidFill>
                <a:srgbClr val="002060"/>
              </a:solidFill>
              <a:latin typeface="Tw Cen MT" panose="020B0602020104020603" pitchFamily="34" charset="0"/>
            </a:endParaRPr>
          </a:p>
          <a:p>
            <a:r>
              <a:rPr lang="en-IN" sz="2000" b="1" dirty="0">
                <a:solidFill>
                  <a:srgbClr val="002060"/>
                </a:solidFill>
                <a:latin typeface="Tw Cen MT" panose="020B0602020104020603" pitchFamily="34" charset="0"/>
              </a:rPr>
              <a:t>Creating a CNN to Classify Dog Breeds :</a:t>
            </a:r>
          </a:p>
          <a:p>
            <a:r>
              <a:rPr lang="en-IN" sz="2000" dirty="0">
                <a:solidFill>
                  <a:srgbClr val="002060"/>
                </a:solidFill>
                <a:latin typeface="Tw Cen MT" panose="020B0602020104020603" pitchFamily="34" charset="0"/>
              </a:rPr>
              <a:t>The used CNN architecture has 3 convolutional layers alternating with </a:t>
            </a:r>
            <a:r>
              <a:rPr lang="en-IN" sz="2000" dirty="0" err="1">
                <a:solidFill>
                  <a:srgbClr val="002060"/>
                </a:solidFill>
                <a:latin typeface="Tw Cen MT" panose="020B0602020104020603" pitchFamily="34" charset="0"/>
              </a:rPr>
              <a:t>maxpooling</a:t>
            </a:r>
            <a:r>
              <a:rPr lang="en-IN" sz="2000" dirty="0">
                <a:solidFill>
                  <a:srgbClr val="002060"/>
                </a:solidFill>
                <a:latin typeface="Tw Cen MT" panose="020B0602020104020603" pitchFamily="34" charset="0"/>
              </a:rPr>
              <a:t> layers, 10layer which is then followed by a dense layer (the fully connected layer) to identify 133 breeds. The non-linearity used here is </a:t>
            </a:r>
            <a:r>
              <a:rPr lang="en-IN" sz="2000" b="1" dirty="0" err="1">
                <a:solidFill>
                  <a:srgbClr val="002060"/>
                </a:solidFill>
                <a:latin typeface="Tw Cen MT" panose="020B0602020104020603" pitchFamily="34" charset="0"/>
              </a:rPr>
              <a:t>ReLu</a:t>
            </a:r>
            <a:r>
              <a:rPr lang="en-IN" sz="2000" b="1" dirty="0">
                <a:solidFill>
                  <a:srgbClr val="002060"/>
                </a:solidFill>
                <a:latin typeface="Tw Cen MT" panose="020B0602020104020603" pitchFamily="34" charset="0"/>
              </a:rPr>
              <a:t> </a:t>
            </a:r>
            <a:r>
              <a:rPr lang="en-IN" sz="2000" dirty="0">
                <a:solidFill>
                  <a:srgbClr val="002060"/>
                </a:solidFill>
                <a:latin typeface="Tw Cen MT" panose="020B0602020104020603" pitchFamily="34" charset="0"/>
              </a:rPr>
              <a:t>for each convolution and pooling layer and SoftMax for the fully connected layer. </a:t>
            </a:r>
            <a:r>
              <a:rPr lang="en-IN" sz="2000" b="1" dirty="0">
                <a:solidFill>
                  <a:srgbClr val="002060"/>
                </a:solidFill>
                <a:latin typeface="Tw Cen MT" panose="020B0602020104020603" pitchFamily="34" charset="0"/>
              </a:rPr>
              <a:t>SoftMax </a:t>
            </a:r>
            <a:r>
              <a:rPr lang="en-IN" sz="2000" dirty="0">
                <a:solidFill>
                  <a:srgbClr val="002060"/>
                </a:solidFill>
                <a:latin typeface="Tw Cen MT" panose="020B0602020104020603" pitchFamily="34" charset="0"/>
              </a:rPr>
              <a:t>maps each output of the last pooling layer to a value less than 1.0, the sum of all mappings is equal to</a:t>
            </a:r>
          </a:p>
          <a:p>
            <a:r>
              <a:rPr lang="en-IN" sz="2000" dirty="0">
                <a:solidFill>
                  <a:srgbClr val="002060"/>
                </a:solidFill>
                <a:latin typeface="Tw Cen MT" panose="020B0602020104020603" pitchFamily="34" charset="0"/>
              </a:rPr>
              <a:t>1.0 as we want to know the probability of each breed.</a:t>
            </a:r>
          </a:p>
          <a:p>
            <a:endParaRPr lang="en-IN" sz="20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31039001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942892" y="4694595"/>
            <a:ext cx="8460356" cy="2031325"/>
          </a:xfrm>
          <a:prstGeom prst="rect">
            <a:avLst/>
          </a:prstGeom>
          <a:noFill/>
        </p:spPr>
        <p:txBody>
          <a:bodyPr wrap="square" rtlCol="0">
            <a:spAutoFit/>
            <a:scene3d>
              <a:camera prst="orthographicFront"/>
              <a:lightRig rig="threePt" dir="t"/>
            </a:scene3d>
            <a:sp3d extrusionH="57150">
              <a:bevelT h="25400" prst="softRound"/>
            </a:sp3d>
          </a:bodyPr>
          <a:lstStyle/>
          <a:p>
            <a:r>
              <a:rPr lang="en-IN" dirty="0">
                <a:solidFill>
                  <a:srgbClr val="002060"/>
                </a:solidFill>
                <a:latin typeface="Tw Cen MT" panose="020B0602020104020603" pitchFamily="34" charset="0"/>
              </a:rPr>
              <a:t>We need to compile the model using a suitable Loss function and optimizer function. In this project we have used the </a:t>
            </a:r>
            <a:r>
              <a:rPr lang="en-IN" dirty="0" err="1">
                <a:solidFill>
                  <a:srgbClr val="002060"/>
                </a:solidFill>
                <a:latin typeface="Tw Cen MT" panose="020B0602020104020603" pitchFamily="34" charset="0"/>
              </a:rPr>
              <a:t>rmsprop</a:t>
            </a:r>
            <a:r>
              <a:rPr lang="en-IN" dirty="0">
                <a:solidFill>
                  <a:srgbClr val="002060"/>
                </a:solidFill>
                <a:latin typeface="Tw Cen MT" panose="020B0602020104020603" pitchFamily="34" charset="0"/>
              </a:rPr>
              <a:t> optimizer and the categorical </a:t>
            </a:r>
            <a:r>
              <a:rPr lang="en-IN" dirty="0" err="1">
                <a:solidFill>
                  <a:srgbClr val="002060"/>
                </a:solidFill>
                <a:latin typeface="Tw Cen MT" panose="020B0602020104020603" pitchFamily="34" charset="0"/>
              </a:rPr>
              <a:t>crossentropy</a:t>
            </a:r>
            <a:r>
              <a:rPr lang="en-IN" dirty="0">
                <a:solidFill>
                  <a:srgbClr val="002060"/>
                </a:solidFill>
                <a:latin typeface="Tw Cen MT" panose="020B0602020104020603" pitchFamily="34" charset="0"/>
              </a:rPr>
              <a:t> loss. </a:t>
            </a:r>
            <a:r>
              <a:rPr lang="en-IN" dirty="0" err="1">
                <a:solidFill>
                  <a:srgbClr val="002060"/>
                </a:solidFill>
                <a:latin typeface="SimSun-ExtB" panose="02010609060101010101" pitchFamily="49" charset="-122"/>
                <a:ea typeface="SimSun-ExtB" panose="02010609060101010101" pitchFamily="49" charset="-122"/>
              </a:rPr>
              <a:t>model.compile</a:t>
            </a:r>
            <a:r>
              <a:rPr lang="en-IN" dirty="0">
                <a:solidFill>
                  <a:srgbClr val="002060"/>
                </a:solidFill>
                <a:latin typeface="SimSun-ExtB" panose="02010609060101010101" pitchFamily="49" charset="-122"/>
                <a:ea typeface="SimSun-ExtB" panose="02010609060101010101" pitchFamily="49" charset="-122"/>
              </a:rPr>
              <a:t>(loss=’</a:t>
            </a:r>
            <a:r>
              <a:rPr lang="en-IN" dirty="0" err="1">
                <a:solidFill>
                  <a:srgbClr val="002060"/>
                </a:solidFill>
                <a:latin typeface="SimSun-ExtB" panose="02010609060101010101" pitchFamily="49" charset="-122"/>
                <a:ea typeface="SimSun-ExtB" panose="02010609060101010101" pitchFamily="49" charset="-122"/>
              </a:rPr>
              <a:t>categoricalcrossentropy</a:t>
            </a:r>
            <a:r>
              <a:rPr lang="en-IN" dirty="0">
                <a:solidFill>
                  <a:srgbClr val="002060"/>
                </a:solidFill>
                <a:latin typeface="SimSun-ExtB" panose="02010609060101010101" pitchFamily="49" charset="-122"/>
                <a:ea typeface="SimSun-ExtB" panose="02010609060101010101" pitchFamily="49" charset="-122"/>
              </a:rPr>
              <a:t>’, optimizer=’</a:t>
            </a:r>
            <a:r>
              <a:rPr lang="en-IN" dirty="0" err="1">
                <a:solidFill>
                  <a:srgbClr val="002060"/>
                </a:solidFill>
                <a:latin typeface="SimSun-ExtB" panose="02010609060101010101" pitchFamily="49" charset="-122"/>
                <a:ea typeface="SimSun-ExtB" panose="02010609060101010101" pitchFamily="49" charset="-122"/>
              </a:rPr>
              <a:t>rmsprop</a:t>
            </a:r>
            <a:r>
              <a:rPr lang="en-IN" dirty="0">
                <a:solidFill>
                  <a:srgbClr val="002060"/>
                </a:solidFill>
                <a:latin typeface="SimSun-ExtB" panose="02010609060101010101" pitchFamily="49" charset="-122"/>
                <a:ea typeface="SimSun-ExtB" panose="02010609060101010101" pitchFamily="49" charset="-122"/>
              </a:rPr>
              <a:t>’) </a:t>
            </a:r>
          </a:p>
          <a:p>
            <a:r>
              <a:rPr lang="en-IN" dirty="0">
                <a:solidFill>
                  <a:srgbClr val="002060"/>
                </a:solidFill>
                <a:latin typeface="Tw Cen MT" panose="020B0602020104020603" pitchFamily="34" charset="0"/>
              </a:rPr>
              <a:t>The training was done on the batches of 32.The final accuracy after adjusting the Hyperparameters was close to 93 percent.</a:t>
            </a:r>
          </a:p>
          <a:p>
            <a:r>
              <a:rPr lang="en-IN" dirty="0">
                <a:solidFill>
                  <a:srgbClr val="002060"/>
                </a:solidFill>
                <a:latin typeface="Tw Cen MT" panose="020B0602020104020603" pitchFamily="34" charset="0"/>
              </a:rPr>
              <a:t>Below is a snapshot of training and validation parameters:</a:t>
            </a:r>
          </a:p>
          <a:p>
            <a:endParaRPr lang="en-IN" dirty="0">
              <a:solidFill>
                <a:srgbClr val="002060"/>
              </a:solidFill>
              <a:latin typeface="Tw Cen MT" panose="020B0602020104020603" pitchFamily="34" charset="0"/>
            </a:endParaRPr>
          </a:p>
        </p:txBody>
      </p:sp>
      <p:pic>
        <p:nvPicPr>
          <p:cNvPr id="3" name="Picture 2">
            <a:extLst>
              <a:ext uri="{FF2B5EF4-FFF2-40B4-BE49-F238E27FC236}">
                <a16:creationId xmlns:a16="http://schemas.microsoft.com/office/drawing/2014/main" id="{17B65070-F741-4E78-BD28-E16737271A26}"/>
              </a:ext>
            </a:extLst>
          </p:cNvPr>
          <p:cNvPicPr/>
          <p:nvPr/>
        </p:nvPicPr>
        <p:blipFill>
          <a:blip r:embed="rId2"/>
          <a:stretch>
            <a:fillRect/>
          </a:stretch>
        </p:blipFill>
        <p:spPr>
          <a:xfrm>
            <a:off x="2570480" y="294640"/>
            <a:ext cx="7051040" cy="4154224"/>
          </a:xfrm>
          <a:prstGeom prst="rect">
            <a:avLst/>
          </a:prstGeom>
        </p:spPr>
      </p:pic>
    </p:spTree>
    <p:extLst>
      <p:ext uri="{BB962C8B-B14F-4D97-AF65-F5344CB8AC3E}">
        <p14:creationId xmlns:p14="http://schemas.microsoft.com/office/powerpoint/2010/main" val="31522446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A6C4D-0D0C-4BBF-9129-69FCA53BCF7A}"/>
              </a:ext>
            </a:extLst>
          </p:cNvPr>
          <p:cNvPicPr/>
          <p:nvPr/>
        </p:nvPicPr>
        <p:blipFill>
          <a:blip r:embed="rId2"/>
          <a:stretch>
            <a:fillRect/>
          </a:stretch>
        </p:blipFill>
        <p:spPr>
          <a:xfrm>
            <a:off x="2641600" y="417776"/>
            <a:ext cx="6783387" cy="5221024"/>
          </a:xfrm>
          <a:prstGeom prst="rect">
            <a:avLst/>
          </a:prstGeom>
        </p:spPr>
      </p:pic>
      <p:sp>
        <p:nvSpPr>
          <p:cNvPr id="2" name="TextBox 1">
            <a:extLst>
              <a:ext uri="{FF2B5EF4-FFF2-40B4-BE49-F238E27FC236}">
                <a16:creationId xmlns:a16="http://schemas.microsoft.com/office/drawing/2014/main" id="{3FD30AAB-98D0-44DD-9043-CAF50529E0DF}"/>
              </a:ext>
            </a:extLst>
          </p:cNvPr>
          <p:cNvSpPr txBox="1"/>
          <p:nvPr/>
        </p:nvSpPr>
        <p:spPr>
          <a:xfrm flipH="1">
            <a:off x="5908039" y="5750560"/>
            <a:ext cx="1950722" cy="369332"/>
          </a:xfrm>
          <a:prstGeom prst="rect">
            <a:avLst/>
          </a:prstGeom>
          <a:noFill/>
        </p:spPr>
        <p:txBody>
          <a:bodyPr wrap="square" rtlCol="0">
            <a:spAutoFit/>
          </a:bodyPr>
          <a:lstStyle/>
          <a:p>
            <a:r>
              <a:rPr lang="en-US" dirty="0">
                <a:solidFill>
                  <a:srgbClr val="002060"/>
                </a:solidFill>
                <a:latin typeface="Tw Cen MT" panose="020B0602020104020603" pitchFamily="34" charset="0"/>
              </a:rPr>
              <a:t>Metrics</a:t>
            </a:r>
            <a:endParaRPr lang="en-IN"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9291835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2369612" y="2358072"/>
            <a:ext cx="8460356" cy="1938992"/>
          </a:xfrm>
          <a:prstGeom prst="rect">
            <a:avLst/>
          </a:prstGeom>
          <a:noFill/>
        </p:spPr>
        <p:txBody>
          <a:bodyPr wrap="square" rtlCol="0">
            <a:spAutoFit/>
            <a:scene3d>
              <a:camera prst="orthographicFront"/>
              <a:lightRig rig="threePt" dir="t"/>
            </a:scene3d>
            <a:sp3d extrusionH="57150">
              <a:bevelT h="25400" prst="softRound"/>
            </a:sp3d>
          </a:bodyPr>
          <a:lstStyle/>
          <a:p>
            <a:r>
              <a:rPr lang="en-IN" sz="2000" b="1" dirty="0">
                <a:solidFill>
                  <a:srgbClr val="002060"/>
                </a:solidFill>
                <a:latin typeface="Tw Cen MT" panose="020B0602020104020603" pitchFamily="34" charset="0"/>
              </a:rPr>
              <a:t>Saving and Downloading the final model :</a:t>
            </a:r>
          </a:p>
          <a:p>
            <a:r>
              <a:rPr lang="en-IN" sz="2000" dirty="0">
                <a:solidFill>
                  <a:srgbClr val="002060"/>
                </a:solidFill>
                <a:latin typeface="Tw Cen MT" panose="020B0602020104020603" pitchFamily="34" charset="0"/>
              </a:rPr>
              <a:t>Finally, we save the best weights obtained by training testing and validation in model.hdf5 format. But this file cannot be used directly in android studio. We need to convert this file into </a:t>
            </a:r>
            <a:r>
              <a:rPr lang="en-IN" sz="2000" dirty="0" err="1">
                <a:solidFill>
                  <a:srgbClr val="002060"/>
                </a:solidFill>
                <a:latin typeface="Tw Cen MT" panose="020B0602020104020603" pitchFamily="34" charset="0"/>
              </a:rPr>
              <a:t>model.tflite</a:t>
            </a:r>
            <a:r>
              <a:rPr lang="en-IN" sz="2000" dirty="0">
                <a:solidFill>
                  <a:srgbClr val="002060"/>
                </a:solidFill>
                <a:latin typeface="Tw Cen MT" panose="020B0602020104020603" pitchFamily="34" charset="0"/>
              </a:rPr>
              <a:t> format so that </a:t>
            </a:r>
            <a:r>
              <a:rPr lang="en-IN" sz="2000" dirty="0" err="1">
                <a:solidFill>
                  <a:srgbClr val="002060"/>
                </a:solidFill>
                <a:latin typeface="Tw Cen MT" panose="020B0602020104020603" pitchFamily="34" charset="0"/>
              </a:rPr>
              <a:t>TensorflowLite</a:t>
            </a:r>
            <a:r>
              <a:rPr lang="en-IN" sz="2000" dirty="0">
                <a:solidFill>
                  <a:srgbClr val="002060"/>
                </a:solidFill>
                <a:latin typeface="Tw Cen MT" panose="020B0602020104020603" pitchFamily="34" charset="0"/>
              </a:rPr>
              <a:t> module of android can interpret it. In the next chapter we will use this file to design the android app.</a:t>
            </a:r>
            <a:endParaRPr lang="en-US" sz="24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1572433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524000" y="417776"/>
            <a:ext cx="8961120" cy="6155531"/>
          </a:xfrm>
          <a:prstGeom prst="rect">
            <a:avLst/>
          </a:prstGeom>
          <a:noFill/>
        </p:spPr>
        <p:txBody>
          <a:bodyPr wrap="square" rtlCol="0">
            <a:spAutoFit/>
            <a:scene3d>
              <a:camera prst="orthographicFront"/>
              <a:lightRig rig="threePt" dir="t"/>
            </a:scene3d>
            <a:sp3d extrusionH="57150">
              <a:bevelT h="25400" prst="softRound"/>
            </a:sp3d>
          </a:bodyPr>
          <a:lstStyle/>
          <a:p>
            <a:pPr lvl="7" algn="just"/>
            <a:endParaRPr lang="en-US" sz="2000" dirty="0">
              <a:latin typeface="Tw Cen MT" panose="020B0602020104020603" pitchFamily="34" charset="0"/>
            </a:endParaRPr>
          </a:p>
          <a:p>
            <a:pPr lvl="5" algn="just"/>
            <a:r>
              <a:rPr lang="en-US" sz="5400" dirty="0">
                <a:solidFill>
                  <a:srgbClr val="FF5969"/>
                </a:solidFill>
                <a:latin typeface="Tw Cen MT" panose="020B0602020104020603" pitchFamily="34" charset="0"/>
              </a:rPr>
              <a:t>App development</a:t>
            </a:r>
            <a:endParaRPr lang="en-US" sz="5400" dirty="0">
              <a:solidFill>
                <a:srgbClr val="FF5969"/>
              </a:solidFill>
              <a:latin typeface="Times New Roman" panose="02020603050405020304" pitchFamily="18" charset="0"/>
              <a:cs typeface="Times New Roman" panose="02020603050405020304" pitchFamily="18" charset="0"/>
            </a:endParaRPr>
          </a:p>
          <a:p>
            <a:pPr algn="just"/>
            <a:endParaRPr lang="en-US" sz="2000" dirty="0">
              <a:latin typeface="Tw Cen MT" panose="020B0602020104020603" pitchFamily="34" charset="0"/>
            </a:endParaRPr>
          </a:p>
          <a:p>
            <a:r>
              <a:rPr lang="en-IN" sz="2000" dirty="0">
                <a:latin typeface="Tw Cen MT" panose="020B0602020104020603" pitchFamily="34" charset="0"/>
              </a:rPr>
              <a:t>We will design a simple two activity app: The welcome/main activity and the Results activity. The main activity will have a </a:t>
            </a:r>
            <a:r>
              <a:rPr lang="en-IN" sz="2000" dirty="0" err="1">
                <a:latin typeface="Tw Cen MT" panose="020B0602020104020603" pitchFamily="34" charset="0"/>
              </a:rPr>
              <a:t>TextView</a:t>
            </a:r>
            <a:r>
              <a:rPr lang="en-IN" sz="2000" dirty="0">
                <a:latin typeface="Tw Cen MT" panose="020B0602020104020603" pitchFamily="34" charset="0"/>
              </a:rPr>
              <a:t> containing the Title and short manual of the app. There will be Two buttons: one for camera and another for gallery. The camera button will take you to the camera view where you can see the breed of your dog by clicking the picture. </a:t>
            </a:r>
          </a:p>
          <a:p>
            <a:r>
              <a:rPr lang="en-IN" sz="2000" dirty="0">
                <a:latin typeface="Tw Cen MT" panose="020B0602020104020603" pitchFamily="34" charset="0"/>
              </a:rPr>
              <a:t>The Gallery button will take you to the File manager where you can select the </a:t>
            </a:r>
            <a:r>
              <a:rPr lang="en-IN" sz="2000" dirty="0" err="1">
                <a:latin typeface="Tw Cen MT" panose="020B0602020104020603" pitchFamily="34" charset="0"/>
              </a:rPr>
              <a:t>preclicked</a:t>
            </a:r>
            <a:r>
              <a:rPr lang="en-IN" sz="2000" dirty="0">
                <a:latin typeface="Tw Cen MT" panose="020B0602020104020603" pitchFamily="34" charset="0"/>
              </a:rPr>
              <a:t> image of your dog. On the selection of image, you will be taken to the Results page where a </a:t>
            </a:r>
            <a:r>
              <a:rPr lang="en-IN" sz="2000" dirty="0" err="1">
                <a:latin typeface="Tw Cen MT" panose="020B0602020104020603" pitchFamily="34" charset="0"/>
              </a:rPr>
              <a:t>TextView</a:t>
            </a:r>
            <a:r>
              <a:rPr lang="en-IN" sz="2000" dirty="0">
                <a:latin typeface="Tw Cen MT" panose="020B0602020104020603" pitchFamily="34" charset="0"/>
              </a:rPr>
              <a:t> will show the results.</a:t>
            </a:r>
          </a:p>
          <a:p>
            <a:endParaRPr lang="en-IN" sz="2000" dirty="0">
              <a:latin typeface="Tw Cen MT" panose="020B0602020104020603" pitchFamily="34" charset="0"/>
            </a:endParaRPr>
          </a:p>
          <a:p>
            <a:r>
              <a:rPr lang="en-IN" sz="2000" b="1" dirty="0">
                <a:latin typeface="Tw Cen MT" panose="020B0602020104020603" pitchFamily="34" charset="0"/>
              </a:rPr>
              <a:t>Adding the activities and buttons accordingly :</a:t>
            </a:r>
          </a:p>
          <a:p>
            <a:r>
              <a:rPr lang="en-IN" sz="2000" dirty="0">
                <a:latin typeface="Tw Cen MT" panose="020B0602020104020603" pitchFamily="34" charset="0"/>
              </a:rPr>
              <a:t>We Create an empty activity and name it </a:t>
            </a:r>
            <a:r>
              <a:rPr lang="en-IN" sz="2000" dirty="0" err="1">
                <a:latin typeface="Tw Cen MT" panose="020B0602020104020603" pitchFamily="34" charset="0"/>
              </a:rPr>
              <a:t>MainActivity</a:t>
            </a:r>
            <a:r>
              <a:rPr lang="en-IN" sz="2000" dirty="0">
                <a:latin typeface="Tw Cen MT" panose="020B0602020104020603" pitchFamily="34" charset="0"/>
              </a:rPr>
              <a:t> . On the bottom of this activity we add two buttons one for camera and one for gallery .On the Top the activity A text View will show the title of the app and In the centre part of the activity we have a </a:t>
            </a:r>
            <a:r>
              <a:rPr lang="en-IN" sz="2000" dirty="0" err="1">
                <a:latin typeface="Tw Cen MT" panose="020B0602020104020603" pitchFamily="34" charset="0"/>
              </a:rPr>
              <a:t>TextView</a:t>
            </a:r>
            <a:r>
              <a:rPr lang="en-IN" sz="2000" dirty="0">
                <a:latin typeface="Tw Cen MT" panose="020B0602020104020603" pitchFamily="34" charset="0"/>
              </a:rPr>
              <a:t> containing info about the app. Below is a snapshot the main activity.</a:t>
            </a:r>
          </a:p>
          <a:p>
            <a:endParaRPr lang="en-US" sz="20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5384050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86DC1-FA0D-42D6-A53E-7C91A2439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511" y="177800"/>
            <a:ext cx="3778898" cy="6502400"/>
          </a:xfrm>
          <a:prstGeom prst="rect">
            <a:avLst/>
          </a:prstGeom>
        </p:spPr>
      </p:pic>
      <p:sp>
        <p:nvSpPr>
          <p:cNvPr id="5" name="Rectangle 4">
            <a:extLst>
              <a:ext uri="{FF2B5EF4-FFF2-40B4-BE49-F238E27FC236}">
                <a16:creationId xmlns:a16="http://schemas.microsoft.com/office/drawing/2014/main" id="{BF313C74-1295-4E3C-B000-D6BE35F7DAA3}"/>
              </a:ext>
            </a:extLst>
          </p:cNvPr>
          <p:cNvSpPr/>
          <p:nvPr/>
        </p:nvSpPr>
        <p:spPr>
          <a:xfrm>
            <a:off x="1621861" y="2476937"/>
            <a:ext cx="4392549" cy="1569660"/>
          </a:xfrm>
          <a:prstGeom prst="rect">
            <a:avLst/>
          </a:prstGeom>
        </p:spPr>
        <p:txBody>
          <a:bodyPr wrap="none">
            <a:spAutoFit/>
          </a:bodyPr>
          <a:lstStyle/>
          <a:p>
            <a:r>
              <a:rPr lang="en-US" sz="4800" u="sng" dirty="0">
                <a:solidFill>
                  <a:srgbClr val="002060"/>
                </a:solidFill>
                <a:latin typeface="Tw Cen MT" panose="020B0602020104020603" pitchFamily="34" charset="0"/>
              </a:rPr>
              <a:t>Snapshot of </a:t>
            </a:r>
          </a:p>
          <a:p>
            <a:r>
              <a:rPr lang="en-US" sz="4800" u="sng" dirty="0">
                <a:solidFill>
                  <a:srgbClr val="002060"/>
                </a:solidFill>
                <a:latin typeface="Tw Cen MT" panose="020B0602020104020603" pitchFamily="34" charset="0"/>
              </a:rPr>
              <a:t>the Main activity</a:t>
            </a:r>
            <a:endParaRPr lang="en-IN" sz="4800" u="sng"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1239639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524000" y="-60960"/>
            <a:ext cx="8961120" cy="7171194"/>
          </a:xfrm>
          <a:prstGeom prst="rect">
            <a:avLst/>
          </a:prstGeom>
          <a:noFill/>
        </p:spPr>
        <p:txBody>
          <a:bodyPr wrap="square" rtlCol="0">
            <a:spAutoFit/>
            <a:scene3d>
              <a:camera prst="orthographicFront"/>
              <a:lightRig rig="threePt" dir="t"/>
            </a:scene3d>
            <a:sp3d extrusionH="57150">
              <a:bevelT h="25400" prst="softRound"/>
            </a:sp3d>
          </a:bodyPr>
          <a:lstStyle/>
          <a:p>
            <a:pPr lvl="7" algn="just"/>
            <a:endParaRPr lang="en-US" sz="2000" dirty="0">
              <a:latin typeface="Tw Cen MT" panose="020B0602020104020603" pitchFamily="34" charset="0"/>
            </a:endParaRPr>
          </a:p>
          <a:p>
            <a:r>
              <a:rPr lang="en-IN" sz="2000" b="1" dirty="0"/>
              <a:t>Setting up the assets folder :</a:t>
            </a:r>
          </a:p>
          <a:p>
            <a:r>
              <a:rPr lang="en-IN" dirty="0"/>
              <a:t>In the res folder of the project we create an Assets Folder in which we keep the</a:t>
            </a:r>
          </a:p>
          <a:p>
            <a:r>
              <a:rPr lang="en-IN" dirty="0" err="1"/>
              <a:t>model.tflite</a:t>
            </a:r>
            <a:r>
              <a:rPr lang="en-IN" dirty="0"/>
              <a:t> and labels.txt file downloaded earlier. We store the whole list of breeds and their images in this folder for future use.</a:t>
            </a:r>
          </a:p>
          <a:p>
            <a:endParaRPr lang="en-IN" sz="1000" dirty="0"/>
          </a:p>
          <a:p>
            <a:r>
              <a:rPr lang="en-IN" b="1" dirty="0"/>
              <a:t>Asking permissions for access of camera and file manager:</a:t>
            </a:r>
          </a:p>
          <a:p>
            <a:r>
              <a:rPr lang="en-IN" dirty="0"/>
              <a:t>We need to ask for the permission to access camera and file manager from the user.</a:t>
            </a:r>
          </a:p>
          <a:p>
            <a:r>
              <a:rPr lang="en-IN" dirty="0"/>
              <a:t>For this we need to add a few lines of code in AndroidManifest.xml file of the app</a:t>
            </a:r>
          </a:p>
          <a:p>
            <a:endParaRPr lang="en-IN" dirty="0"/>
          </a:p>
          <a:p>
            <a:endParaRPr lang="en-IN" dirty="0"/>
          </a:p>
          <a:p>
            <a:endParaRPr lang="en-IN" dirty="0"/>
          </a:p>
          <a:p>
            <a:endParaRPr lang="en-IN" dirty="0"/>
          </a:p>
          <a:p>
            <a:endParaRPr lang="en-IN" sz="2000" dirty="0">
              <a:solidFill>
                <a:srgbClr val="002060"/>
              </a:solidFill>
              <a:latin typeface="Tw Cen MT" panose="020B0602020104020603" pitchFamily="34" charset="0"/>
            </a:endParaRPr>
          </a:p>
          <a:p>
            <a:r>
              <a:rPr lang="en-IN" b="1" dirty="0"/>
              <a:t>TensorFlow interpreter interprets the input output configuration of the model</a:t>
            </a:r>
          </a:p>
          <a:p>
            <a:r>
              <a:rPr lang="en-IN" dirty="0"/>
              <a:t>Now comes the use of TensorFlow Lite module of android to interpret the model. The interpreter returns the input and output dimensions of the model. In our project input shape is 224*224*3 and output shape is 125*1.</a:t>
            </a:r>
          </a:p>
          <a:p>
            <a:endParaRPr lang="en-US" sz="2000" dirty="0">
              <a:solidFill>
                <a:srgbClr val="002060"/>
              </a:solidFill>
              <a:latin typeface="Tw Cen MT" panose="020B0602020104020603" pitchFamily="34" charset="0"/>
            </a:endParaRPr>
          </a:p>
          <a:p>
            <a:r>
              <a:rPr lang="en-IN" b="1" dirty="0"/>
              <a:t>Converting the input into required format/pre-processing of image</a:t>
            </a:r>
          </a:p>
          <a:p>
            <a:r>
              <a:rPr lang="en-IN" dirty="0"/>
              <a:t>The input image can be of any size depending upon the device configurations, so we need to convert the input image to 224*224*3 byte array. The image taken from camera is of bitmap object type and that from gallery is of Uri object type. We can do the conversions easily by the help of Converters present in android.</a:t>
            </a:r>
          </a:p>
          <a:p>
            <a:endParaRPr lang="en-US" sz="2000" dirty="0">
              <a:solidFill>
                <a:srgbClr val="002060"/>
              </a:solidFill>
              <a:latin typeface="Tw Cen MT" panose="020B0602020104020603" pitchFamily="34" charset="0"/>
            </a:endParaRPr>
          </a:p>
        </p:txBody>
      </p:sp>
      <p:sp>
        <p:nvSpPr>
          <p:cNvPr id="2" name="Rectangle 1">
            <a:extLst>
              <a:ext uri="{FF2B5EF4-FFF2-40B4-BE49-F238E27FC236}">
                <a16:creationId xmlns:a16="http://schemas.microsoft.com/office/drawing/2014/main" id="{88C53B25-3C15-4A5E-B3B5-C72924C248F1}"/>
              </a:ext>
            </a:extLst>
          </p:cNvPr>
          <p:cNvSpPr/>
          <p:nvPr/>
        </p:nvSpPr>
        <p:spPr>
          <a:xfrm>
            <a:off x="1614553" y="2529840"/>
            <a:ext cx="8768968" cy="11327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a:p>
            <a:r>
              <a:rPr lang="en-IN" sz="1600" dirty="0"/>
              <a:t>&lt;</a:t>
            </a:r>
            <a:r>
              <a:rPr lang="en-IN" sz="1600" dirty="0">
                <a:solidFill>
                  <a:srgbClr val="FF0000"/>
                </a:solidFill>
              </a:rPr>
              <a:t>uses-permission-sdk-29</a:t>
            </a:r>
            <a:r>
              <a:rPr lang="en-IN" sz="1600" dirty="0"/>
              <a:t> </a:t>
            </a:r>
            <a:r>
              <a:rPr lang="en-IN" sz="1600" dirty="0" err="1"/>
              <a:t>android:name</a:t>
            </a:r>
            <a:r>
              <a:rPr lang="en-IN" sz="1600" dirty="0">
                <a:solidFill>
                  <a:schemeClr val="accent6"/>
                </a:solidFill>
              </a:rPr>
              <a:t>="</a:t>
            </a:r>
            <a:r>
              <a:rPr lang="en-IN" sz="1600" dirty="0" err="1">
                <a:solidFill>
                  <a:schemeClr val="accent6"/>
                </a:solidFill>
              </a:rPr>
              <a:t>android.permission.CAMERA</a:t>
            </a:r>
            <a:r>
              <a:rPr lang="en-IN" sz="1600" dirty="0">
                <a:solidFill>
                  <a:schemeClr val="accent6"/>
                </a:solidFill>
              </a:rPr>
              <a:t>"</a:t>
            </a:r>
            <a:r>
              <a:rPr lang="en-IN" sz="1600" dirty="0"/>
              <a:t>&gt;&lt;/</a:t>
            </a:r>
            <a:r>
              <a:rPr lang="en-IN" sz="1600" dirty="0">
                <a:solidFill>
                  <a:srgbClr val="FF0000"/>
                </a:solidFill>
              </a:rPr>
              <a:t>uses-permission-sdk-29</a:t>
            </a:r>
            <a:r>
              <a:rPr lang="en-IN" sz="1600" dirty="0"/>
              <a:t>&gt;</a:t>
            </a:r>
            <a:br>
              <a:rPr lang="en-IN" sz="1600" dirty="0"/>
            </a:br>
            <a:r>
              <a:rPr lang="en-IN" sz="1600" dirty="0"/>
              <a:t>&lt;</a:t>
            </a:r>
            <a:r>
              <a:rPr lang="en-IN" sz="1600" dirty="0">
                <a:solidFill>
                  <a:srgbClr val="FF0000"/>
                </a:solidFill>
              </a:rPr>
              <a:t>uses-feature </a:t>
            </a:r>
            <a:r>
              <a:rPr lang="en-IN" sz="1600" dirty="0" err="1"/>
              <a:t>android:name</a:t>
            </a:r>
            <a:r>
              <a:rPr lang="en-IN" sz="1600" dirty="0"/>
              <a:t>=</a:t>
            </a:r>
            <a:r>
              <a:rPr lang="en-IN" sz="1600" dirty="0">
                <a:solidFill>
                  <a:schemeClr val="accent6"/>
                </a:solidFill>
              </a:rPr>
              <a:t>"</a:t>
            </a:r>
            <a:r>
              <a:rPr lang="en-IN" sz="1600" dirty="0" err="1">
                <a:solidFill>
                  <a:schemeClr val="accent6"/>
                </a:solidFill>
              </a:rPr>
              <a:t>android.hardware.camera</a:t>
            </a:r>
            <a:r>
              <a:rPr lang="en-IN" sz="1600" dirty="0">
                <a:solidFill>
                  <a:schemeClr val="accent6"/>
                </a:solidFill>
              </a:rPr>
              <a:t>" </a:t>
            </a:r>
            <a:r>
              <a:rPr lang="en-IN" sz="1600" dirty="0"/>
              <a:t>/&gt;</a:t>
            </a:r>
            <a:br>
              <a:rPr lang="en-IN" sz="1600" dirty="0"/>
            </a:br>
            <a:r>
              <a:rPr lang="en-IN" sz="1600" dirty="0"/>
              <a:t>&lt;</a:t>
            </a:r>
            <a:r>
              <a:rPr lang="en-IN" sz="1600" dirty="0">
                <a:solidFill>
                  <a:srgbClr val="FF0000"/>
                </a:solidFill>
              </a:rPr>
              <a:t>uses-permission</a:t>
            </a:r>
            <a:r>
              <a:rPr lang="en-IN" sz="1600" dirty="0"/>
              <a:t> </a:t>
            </a:r>
            <a:r>
              <a:rPr lang="en-IN" sz="1600" dirty="0" err="1"/>
              <a:t>android:name</a:t>
            </a:r>
            <a:r>
              <a:rPr lang="en-IN" sz="1600" dirty="0">
                <a:solidFill>
                  <a:schemeClr val="bg1"/>
                </a:solidFill>
              </a:rPr>
              <a:t>=</a:t>
            </a:r>
            <a:r>
              <a:rPr lang="en-IN" sz="1600" dirty="0">
                <a:solidFill>
                  <a:schemeClr val="accent6"/>
                </a:solidFill>
              </a:rPr>
              <a:t>"</a:t>
            </a:r>
            <a:r>
              <a:rPr lang="en-IN" sz="1600" dirty="0" err="1">
                <a:solidFill>
                  <a:schemeClr val="accent6"/>
                </a:solidFill>
              </a:rPr>
              <a:t>android.permission.READ_EXTERNAL_STORAGE</a:t>
            </a:r>
            <a:r>
              <a:rPr lang="en-IN" sz="1600" dirty="0">
                <a:solidFill>
                  <a:schemeClr val="accent6"/>
                </a:solidFill>
              </a:rPr>
              <a:t>"</a:t>
            </a:r>
            <a:r>
              <a:rPr lang="en-IN" sz="1600" dirty="0"/>
              <a:t>&gt;&lt;/</a:t>
            </a:r>
            <a:r>
              <a:rPr lang="en-IN" sz="1600" dirty="0">
                <a:solidFill>
                  <a:srgbClr val="FF0000"/>
                </a:solidFill>
              </a:rPr>
              <a:t>uses-permission</a:t>
            </a:r>
            <a:r>
              <a:rPr lang="en-IN" sz="1600" dirty="0"/>
              <a:t>&gt;</a:t>
            </a:r>
          </a:p>
          <a:p>
            <a:pPr algn="ctr"/>
            <a:endParaRPr lang="en-IN" dirty="0"/>
          </a:p>
        </p:txBody>
      </p:sp>
    </p:spTree>
    <p:extLst>
      <p:ext uri="{BB962C8B-B14F-4D97-AF65-F5344CB8AC3E}">
        <p14:creationId xmlns:p14="http://schemas.microsoft.com/office/powerpoint/2010/main" val="1321494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615440" y="1840176"/>
            <a:ext cx="8961120" cy="2554545"/>
          </a:xfrm>
          <a:prstGeom prst="rect">
            <a:avLst/>
          </a:prstGeom>
          <a:noFill/>
        </p:spPr>
        <p:txBody>
          <a:bodyPr wrap="square" rtlCol="0">
            <a:spAutoFit/>
            <a:scene3d>
              <a:camera prst="orthographicFront"/>
              <a:lightRig rig="threePt" dir="t"/>
            </a:scene3d>
            <a:sp3d extrusionH="57150">
              <a:bevelT h="25400" prst="softRound"/>
            </a:sp3d>
          </a:bodyPr>
          <a:lstStyle/>
          <a:p>
            <a:r>
              <a:rPr lang="en-IN" sz="2000" b="1" dirty="0">
                <a:latin typeface="Tw Cen MT" panose="020B0602020104020603" pitchFamily="34" charset="0"/>
              </a:rPr>
              <a:t>Run the interpreter and show the results :</a:t>
            </a:r>
            <a:endParaRPr lang="en-IN" sz="2000" dirty="0">
              <a:latin typeface="Tw Cen MT" panose="020B0602020104020603" pitchFamily="34" charset="0"/>
            </a:endParaRPr>
          </a:p>
          <a:p>
            <a:r>
              <a:rPr lang="en-IN" sz="2000" dirty="0">
                <a:latin typeface="Tw Cen MT" panose="020B0602020104020603" pitchFamily="34" charset="0"/>
              </a:rPr>
              <a:t>Finally, we have to pass the byte array to the TensorFlow interpreter. The interpret simply calculates the SoftMax values using the saved model (</a:t>
            </a:r>
            <a:r>
              <a:rPr lang="en-IN" sz="2000" dirty="0" err="1">
                <a:latin typeface="Tw Cen MT" panose="020B0602020104020603" pitchFamily="34" charset="0"/>
              </a:rPr>
              <a:t>model.tflite</a:t>
            </a:r>
            <a:r>
              <a:rPr lang="en-IN" sz="2000" dirty="0">
                <a:latin typeface="Tw Cen MT" panose="020B0602020104020603" pitchFamily="34" charset="0"/>
              </a:rPr>
              <a:t>) and returns the final probability distribution in a vector of shape 125*1. We have to define a function that sorts this array and find the index of the top three probabilities. Using these indices, we can refer to the names of the breeds listed in labels.txt. Now the app is ready to run.</a:t>
            </a:r>
          </a:p>
          <a:p>
            <a:endParaRPr lang="en-IN" sz="2000" dirty="0">
              <a:latin typeface="Tw Cen MT" panose="020B0602020104020603" pitchFamily="34" charset="0"/>
            </a:endParaRPr>
          </a:p>
        </p:txBody>
      </p:sp>
    </p:spTree>
    <p:extLst>
      <p:ext uri="{BB962C8B-B14F-4D97-AF65-F5344CB8AC3E}">
        <p14:creationId xmlns:p14="http://schemas.microsoft.com/office/powerpoint/2010/main" val="35893180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FEE8E509-9ECF-47FD-9312-D8BB732C1C41}"/>
              </a:ext>
            </a:extLst>
          </p:cNvPr>
          <p:cNvCxnSpPr>
            <a:cxnSpLocks/>
          </p:cNvCxnSpPr>
          <p:nvPr/>
        </p:nvCxnSpPr>
        <p:spPr>
          <a:xfrm>
            <a:off x="6052645" y="4460988"/>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639AB689-0C48-4C13-8606-B94AECEF7BAE}"/>
              </a:ext>
            </a:extLst>
          </p:cNvPr>
          <p:cNvGrpSpPr/>
          <p:nvPr/>
        </p:nvGrpSpPr>
        <p:grpSpPr>
          <a:xfrm>
            <a:off x="8443748" y="4375628"/>
            <a:ext cx="212178" cy="211094"/>
            <a:chOff x="1677812" y="4248152"/>
            <a:chExt cx="211094" cy="211094"/>
          </a:xfrm>
          <a:solidFill>
            <a:schemeClr val="bg1">
              <a:lumMod val="65000"/>
            </a:schemeClr>
          </a:solidFill>
        </p:grpSpPr>
        <p:sp>
          <p:nvSpPr>
            <p:cNvPr id="74" name="Oval 73">
              <a:extLst>
                <a:ext uri="{FF2B5EF4-FFF2-40B4-BE49-F238E27FC236}">
                  <a16:creationId xmlns:a16="http://schemas.microsoft.com/office/drawing/2014/main" id="{0E407BFB-9F65-4397-B98B-CE6A847BDD91}"/>
                </a:ext>
              </a:extLst>
            </p:cNvPr>
            <p:cNvSpPr/>
            <p:nvPr/>
          </p:nvSpPr>
          <p:spPr>
            <a:xfrm>
              <a:off x="1677812"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id="{C798B488-94AE-45F5-9F1A-BBE1806CEC44}"/>
                </a:ext>
              </a:extLst>
            </p:cNvPr>
            <p:cNvSpPr/>
            <p:nvPr/>
          </p:nvSpPr>
          <p:spPr>
            <a:xfrm>
              <a:off x="1708100" y="4278440"/>
              <a:ext cx="150518" cy="1505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59" name="TextBox 58">
            <a:extLst>
              <a:ext uri="{FF2B5EF4-FFF2-40B4-BE49-F238E27FC236}">
                <a16:creationId xmlns:a16="http://schemas.microsoft.com/office/drawing/2014/main" id="{D7176C20-781A-4B3A-B456-7D1FB4467DF2}"/>
              </a:ext>
            </a:extLst>
          </p:cNvPr>
          <p:cNvSpPr txBox="1"/>
          <p:nvPr/>
        </p:nvSpPr>
        <p:spPr>
          <a:xfrm>
            <a:off x="4674629" y="4531130"/>
            <a:ext cx="2520319" cy="954107"/>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Training the model</a:t>
            </a:r>
          </a:p>
        </p:txBody>
      </p:sp>
      <p:cxnSp>
        <p:nvCxnSpPr>
          <p:cNvPr id="37" name="Straight Connector 36">
            <a:extLst>
              <a:ext uri="{FF2B5EF4-FFF2-40B4-BE49-F238E27FC236}">
                <a16:creationId xmlns:a16="http://schemas.microsoft.com/office/drawing/2014/main" id="{DBB365B6-43C3-4DE6-843D-D9BD190AD8EB}"/>
              </a:ext>
            </a:extLst>
          </p:cNvPr>
          <p:cNvCxnSpPr>
            <a:cxnSpLocks/>
          </p:cNvCxnSpPr>
          <p:nvPr/>
        </p:nvCxnSpPr>
        <p:spPr>
          <a:xfrm>
            <a:off x="1129430" y="4480455"/>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4ED2619-FB4E-4744-80CA-850CE814B9A0}"/>
              </a:ext>
            </a:extLst>
          </p:cNvPr>
          <p:cNvGrpSpPr/>
          <p:nvPr/>
        </p:nvGrpSpPr>
        <p:grpSpPr>
          <a:xfrm>
            <a:off x="1055704" y="4374908"/>
            <a:ext cx="212178" cy="211094"/>
            <a:chOff x="1677812" y="4248152"/>
            <a:chExt cx="211094" cy="211094"/>
          </a:xfrm>
        </p:grpSpPr>
        <p:sp>
          <p:nvSpPr>
            <p:cNvPr id="39" name="Oval 38">
              <a:extLst>
                <a:ext uri="{FF2B5EF4-FFF2-40B4-BE49-F238E27FC236}">
                  <a16:creationId xmlns:a16="http://schemas.microsoft.com/office/drawing/2014/main" id="{A8D127EB-1E25-4885-9582-99C5618F2AF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2832D986-AC1D-4645-8DF4-FFEC5B85EFBE}"/>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Connector 40">
            <a:extLst>
              <a:ext uri="{FF2B5EF4-FFF2-40B4-BE49-F238E27FC236}">
                <a16:creationId xmlns:a16="http://schemas.microsoft.com/office/drawing/2014/main" id="{B8857015-8C14-4834-ADF5-3ED0356AF43F}"/>
              </a:ext>
            </a:extLst>
          </p:cNvPr>
          <p:cNvCxnSpPr>
            <a:cxnSpLocks/>
          </p:cNvCxnSpPr>
          <p:nvPr/>
        </p:nvCxnSpPr>
        <p:spPr>
          <a:xfrm>
            <a:off x="3506365" y="4480455"/>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D9DF94B-8AE8-473C-A27F-4E3521F5F1EE}"/>
              </a:ext>
            </a:extLst>
          </p:cNvPr>
          <p:cNvGrpSpPr/>
          <p:nvPr/>
        </p:nvGrpSpPr>
        <p:grpSpPr>
          <a:xfrm>
            <a:off x="3379483" y="4374908"/>
            <a:ext cx="212178" cy="211094"/>
            <a:chOff x="3855819" y="4248152"/>
            <a:chExt cx="211094" cy="211094"/>
          </a:xfrm>
        </p:grpSpPr>
        <p:sp>
          <p:nvSpPr>
            <p:cNvPr id="43" name="Oval 42">
              <a:extLst>
                <a:ext uri="{FF2B5EF4-FFF2-40B4-BE49-F238E27FC236}">
                  <a16:creationId xmlns:a16="http://schemas.microsoft.com/office/drawing/2014/main" id="{E8C68062-C800-4297-9977-926658657E97}"/>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3C07B6AD-D0E2-4E20-876B-80FB39FCC130}"/>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458D0B34-5E7E-4FDF-8157-D26FC3520F7A}"/>
              </a:ext>
            </a:extLst>
          </p:cNvPr>
          <p:cNvGrpSpPr/>
          <p:nvPr/>
        </p:nvGrpSpPr>
        <p:grpSpPr>
          <a:xfrm>
            <a:off x="5894479" y="4374908"/>
            <a:ext cx="212178" cy="211094"/>
            <a:chOff x="5973250" y="4248152"/>
            <a:chExt cx="211094" cy="211094"/>
          </a:xfrm>
        </p:grpSpPr>
        <p:sp>
          <p:nvSpPr>
            <p:cNvPr id="46" name="Oval 45">
              <a:extLst>
                <a:ext uri="{FF2B5EF4-FFF2-40B4-BE49-F238E27FC236}">
                  <a16:creationId xmlns:a16="http://schemas.microsoft.com/office/drawing/2014/main" id="{89110154-B239-41C7-B1E3-F5864B1F15B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ADB50F0-F24E-4FA7-A567-D7A18A824B29}"/>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TextBox 50">
            <a:extLst>
              <a:ext uri="{FF2B5EF4-FFF2-40B4-BE49-F238E27FC236}">
                <a16:creationId xmlns:a16="http://schemas.microsoft.com/office/drawing/2014/main" id="{4E146A83-5DB9-4383-ADEE-113AAB6D901B}"/>
              </a:ext>
            </a:extLst>
          </p:cNvPr>
          <p:cNvSpPr txBox="1"/>
          <p:nvPr/>
        </p:nvSpPr>
        <p:spPr>
          <a:xfrm>
            <a:off x="15704" y="4531130"/>
            <a:ext cx="2300805"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Abstract</a:t>
            </a:r>
          </a:p>
        </p:txBody>
      </p:sp>
      <p:sp>
        <p:nvSpPr>
          <p:cNvPr id="55" name="TextBox 54">
            <a:extLst>
              <a:ext uri="{FF2B5EF4-FFF2-40B4-BE49-F238E27FC236}">
                <a16:creationId xmlns:a16="http://schemas.microsoft.com/office/drawing/2014/main" id="{AE210F32-395F-49C6-B1E4-C74E9B68D9B3}"/>
              </a:ext>
            </a:extLst>
          </p:cNvPr>
          <p:cNvSpPr txBox="1"/>
          <p:nvPr/>
        </p:nvSpPr>
        <p:spPr>
          <a:xfrm>
            <a:off x="2302457" y="4531130"/>
            <a:ext cx="2300805" cy="1384995"/>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Designing the classifier model</a:t>
            </a:r>
          </a:p>
        </p:txBody>
      </p:sp>
      <p:grpSp>
        <p:nvGrpSpPr>
          <p:cNvPr id="60" name="Group 59">
            <a:extLst>
              <a:ext uri="{FF2B5EF4-FFF2-40B4-BE49-F238E27FC236}">
                <a16:creationId xmlns:a16="http://schemas.microsoft.com/office/drawing/2014/main" id="{E3A084E9-5DAF-4B12-A774-003E52126BE5}"/>
              </a:ext>
            </a:extLst>
          </p:cNvPr>
          <p:cNvGrpSpPr/>
          <p:nvPr/>
        </p:nvGrpSpPr>
        <p:grpSpPr>
          <a:xfrm>
            <a:off x="519086" y="2613116"/>
            <a:ext cx="1275682" cy="1275682"/>
            <a:chOff x="3063120" y="1755914"/>
            <a:chExt cx="1275682" cy="1275682"/>
          </a:xfrm>
        </p:grpSpPr>
        <p:sp>
          <p:nvSpPr>
            <p:cNvPr id="61" name="Teardrop 60">
              <a:extLst>
                <a:ext uri="{FF2B5EF4-FFF2-40B4-BE49-F238E27FC236}">
                  <a16:creationId xmlns:a16="http://schemas.microsoft.com/office/drawing/2014/main" id="{D73C6296-6AED-4D46-834C-6DA3690FB7BE}"/>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Oval 61">
              <a:extLst>
                <a:ext uri="{FF2B5EF4-FFF2-40B4-BE49-F238E27FC236}">
                  <a16:creationId xmlns:a16="http://schemas.microsoft.com/office/drawing/2014/main" id="{99400693-A758-499E-B4DB-E42B43C986B2}"/>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3" name="Picture 62">
              <a:extLst>
                <a:ext uri="{FF2B5EF4-FFF2-40B4-BE49-F238E27FC236}">
                  <a16:creationId xmlns:a16="http://schemas.microsoft.com/office/drawing/2014/main" id="{D05CAD30-8C3B-4A19-954F-E6EB68A3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64" name="Group 63">
            <a:extLst>
              <a:ext uri="{FF2B5EF4-FFF2-40B4-BE49-F238E27FC236}">
                <a16:creationId xmlns:a16="http://schemas.microsoft.com/office/drawing/2014/main" id="{82CCEC14-30D1-46A8-A873-1969A9A8F9FA}"/>
              </a:ext>
            </a:extLst>
          </p:cNvPr>
          <p:cNvGrpSpPr/>
          <p:nvPr/>
        </p:nvGrpSpPr>
        <p:grpSpPr>
          <a:xfrm>
            <a:off x="2844178" y="2613116"/>
            <a:ext cx="1275682" cy="1275682"/>
            <a:chOff x="5242440" y="1755914"/>
            <a:chExt cx="1275682" cy="1275682"/>
          </a:xfrm>
        </p:grpSpPr>
        <p:sp>
          <p:nvSpPr>
            <p:cNvPr id="65" name="Teardrop 64">
              <a:extLst>
                <a:ext uri="{FF2B5EF4-FFF2-40B4-BE49-F238E27FC236}">
                  <a16:creationId xmlns:a16="http://schemas.microsoft.com/office/drawing/2014/main" id="{B9DC9BA6-01DC-4EFB-82E3-2717FF8B7CE5}"/>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6" name="Oval 65">
              <a:extLst>
                <a:ext uri="{FF2B5EF4-FFF2-40B4-BE49-F238E27FC236}">
                  <a16:creationId xmlns:a16="http://schemas.microsoft.com/office/drawing/2014/main" id="{CA935319-4C0B-4B63-9DE3-377694C94B0E}"/>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7" name="Picture 66">
              <a:extLst>
                <a:ext uri="{FF2B5EF4-FFF2-40B4-BE49-F238E27FC236}">
                  <a16:creationId xmlns:a16="http://schemas.microsoft.com/office/drawing/2014/main" id="{361F359C-E77E-4273-998D-B500B7A8C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68" name="Group 67">
            <a:extLst>
              <a:ext uri="{FF2B5EF4-FFF2-40B4-BE49-F238E27FC236}">
                <a16:creationId xmlns:a16="http://schemas.microsoft.com/office/drawing/2014/main" id="{5E91A0C4-16D9-4262-BC92-0E8535F56EB2}"/>
              </a:ext>
            </a:extLst>
          </p:cNvPr>
          <p:cNvGrpSpPr/>
          <p:nvPr/>
        </p:nvGrpSpPr>
        <p:grpSpPr>
          <a:xfrm>
            <a:off x="5352484" y="2613116"/>
            <a:ext cx="1275682" cy="1275682"/>
            <a:chOff x="7353181" y="1755914"/>
            <a:chExt cx="1275682" cy="1275682"/>
          </a:xfrm>
        </p:grpSpPr>
        <p:sp>
          <p:nvSpPr>
            <p:cNvPr id="69" name="Teardrop 68">
              <a:extLst>
                <a:ext uri="{FF2B5EF4-FFF2-40B4-BE49-F238E27FC236}">
                  <a16:creationId xmlns:a16="http://schemas.microsoft.com/office/drawing/2014/main" id="{3013F73C-52D7-40FA-AE5E-6E4F53D400F5}"/>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0" name="Oval 69">
              <a:extLst>
                <a:ext uri="{FF2B5EF4-FFF2-40B4-BE49-F238E27FC236}">
                  <a16:creationId xmlns:a16="http://schemas.microsoft.com/office/drawing/2014/main" id="{8B5C085C-26ED-4457-A4BB-7BBE95D872F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71" name="Picture 70">
              <a:extLst>
                <a:ext uri="{FF2B5EF4-FFF2-40B4-BE49-F238E27FC236}">
                  <a16:creationId xmlns:a16="http://schemas.microsoft.com/office/drawing/2014/main" id="{F7C4E964-A5F3-4163-83E1-B0DF4D48D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cxnSp>
        <p:nvCxnSpPr>
          <p:cNvPr id="72" name="Straight Connector 71">
            <a:extLst>
              <a:ext uri="{FF2B5EF4-FFF2-40B4-BE49-F238E27FC236}">
                <a16:creationId xmlns:a16="http://schemas.microsoft.com/office/drawing/2014/main" id="{A02901BC-A94B-4DA1-9E30-56F72350A816}"/>
              </a:ext>
            </a:extLst>
          </p:cNvPr>
          <p:cNvCxnSpPr>
            <a:cxnSpLocks/>
          </p:cNvCxnSpPr>
          <p:nvPr/>
        </p:nvCxnSpPr>
        <p:spPr>
          <a:xfrm>
            <a:off x="8643769" y="4460988"/>
            <a:ext cx="237927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B97A079-D218-4C1E-9FE5-DD9AC1EEF60F}"/>
              </a:ext>
            </a:extLst>
          </p:cNvPr>
          <p:cNvGrpSpPr/>
          <p:nvPr/>
        </p:nvGrpSpPr>
        <p:grpSpPr>
          <a:xfrm>
            <a:off x="10989897" y="4351188"/>
            <a:ext cx="212178" cy="211094"/>
            <a:chOff x="5973250" y="4248152"/>
            <a:chExt cx="211094" cy="211094"/>
          </a:xfrm>
        </p:grpSpPr>
        <p:sp>
          <p:nvSpPr>
            <p:cNvPr id="81" name="Oval 80">
              <a:extLst>
                <a:ext uri="{FF2B5EF4-FFF2-40B4-BE49-F238E27FC236}">
                  <a16:creationId xmlns:a16="http://schemas.microsoft.com/office/drawing/2014/main" id="{53B19362-FD05-4336-8C8A-2D7BC9743ACA}"/>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385C4C68-BD10-4EB0-A710-DB8D1505BE0E}"/>
                </a:ext>
              </a:extLst>
            </p:cNvPr>
            <p:cNvSpPr/>
            <p:nvPr/>
          </p:nvSpPr>
          <p:spPr>
            <a:xfrm>
              <a:off x="6003538" y="4278440"/>
              <a:ext cx="150518" cy="15051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86" name="TextBox 85">
            <a:extLst>
              <a:ext uri="{FF2B5EF4-FFF2-40B4-BE49-F238E27FC236}">
                <a16:creationId xmlns:a16="http://schemas.microsoft.com/office/drawing/2014/main" id="{E7D4F675-9B2E-485C-89B8-2212A868AC83}"/>
              </a:ext>
            </a:extLst>
          </p:cNvPr>
          <p:cNvSpPr txBox="1"/>
          <p:nvPr/>
        </p:nvSpPr>
        <p:spPr>
          <a:xfrm>
            <a:off x="6950067" y="4482838"/>
            <a:ext cx="3327351" cy="1077218"/>
          </a:xfrm>
          <a:prstGeom prst="rect">
            <a:avLst/>
          </a:prstGeom>
          <a:noFill/>
        </p:spPr>
        <p:txBody>
          <a:bodyPr wrap="square" rtlCol="0">
            <a:spAutoFit/>
          </a:bodyPr>
          <a:lstStyle/>
          <a:p>
            <a:pPr algn="ctr"/>
            <a:r>
              <a:rPr lang="en-US" sz="3200" b="1" dirty="0">
                <a:solidFill>
                  <a:srgbClr val="002060"/>
                </a:solidFill>
                <a:latin typeface="Tw Cen MT" panose="020B0602020104020603" pitchFamily="34" charset="0"/>
              </a:rPr>
              <a:t>Application development</a:t>
            </a:r>
          </a:p>
        </p:txBody>
      </p:sp>
      <p:sp>
        <p:nvSpPr>
          <p:cNvPr id="94" name="TextBox 93">
            <a:extLst>
              <a:ext uri="{FF2B5EF4-FFF2-40B4-BE49-F238E27FC236}">
                <a16:creationId xmlns:a16="http://schemas.microsoft.com/office/drawing/2014/main" id="{D42BBF46-703E-4363-A4EC-1B51B38467E4}"/>
              </a:ext>
            </a:extLst>
          </p:cNvPr>
          <p:cNvSpPr txBox="1"/>
          <p:nvPr/>
        </p:nvSpPr>
        <p:spPr>
          <a:xfrm>
            <a:off x="10185219" y="4482838"/>
            <a:ext cx="1813353" cy="1569660"/>
          </a:xfrm>
          <a:prstGeom prst="rect">
            <a:avLst/>
          </a:prstGeom>
          <a:noFill/>
        </p:spPr>
        <p:txBody>
          <a:bodyPr wrap="square" rtlCol="0">
            <a:spAutoFit/>
          </a:bodyPr>
          <a:lstStyle/>
          <a:p>
            <a:pPr algn="ctr"/>
            <a:r>
              <a:rPr lang="en-US" sz="3200" b="1" dirty="0">
                <a:solidFill>
                  <a:schemeClr val="accent5"/>
                </a:solidFill>
                <a:latin typeface="Tw Cen MT" panose="020B0602020104020603" pitchFamily="34" charset="0"/>
              </a:rPr>
              <a:t>Testing and analysis</a:t>
            </a:r>
          </a:p>
        </p:txBody>
      </p:sp>
      <p:grpSp>
        <p:nvGrpSpPr>
          <p:cNvPr id="95" name="Group 94">
            <a:extLst>
              <a:ext uri="{FF2B5EF4-FFF2-40B4-BE49-F238E27FC236}">
                <a16:creationId xmlns:a16="http://schemas.microsoft.com/office/drawing/2014/main" id="{39F0FEB3-73FB-4FDB-BBFE-C6922FFF90B8}"/>
              </a:ext>
            </a:extLst>
          </p:cNvPr>
          <p:cNvGrpSpPr/>
          <p:nvPr/>
        </p:nvGrpSpPr>
        <p:grpSpPr>
          <a:xfrm>
            <a:off x="7923372" y="2626133"/>
            <a:ext cx="1275682" cy="1275682"/>
            <a:chOff x="3063120" y="1755914"/>
            <a:chExt cx="1275682" cy="1275682"/>
          </a:xfrm>
        </p:grpSpPr>
        <p:sp>
          <p:nvSpPr>
            <p:cNvPr id="96" name="Teardrop 95">
              <a:extLst>
                <a:ext uri="{FF2B5EF4-FFF2-40B4-BE49-F238E27FC236}">
                  <a16:creationId xmlns:a16="http://schemas.microsoft.com/office/drawing/2014/main" id="{2D917AA1-BD93-403F-AB9D-AA1CFB1429AE}"/>
                </a:ext>
              </a:extLst>
            </p:cNvPr>
            <p:cNvSpPr/>
            <p:nvPr/>
          </p:nvSpPr>
          <p:spPr>
            <a:xfrm rot="8100000">
              <a:off x="3063120" y="1755914"/>
              <a:ext cx="1275682" cy="1275682"/>
            </a:xfrm>
            <a:prstGeom prst="teardrop">
              <a:avLst>
                <a:gd name="adj" fmla="val 10996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20817393-AA02-45B8-A8CC-F1C20FCA895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42A504B0-B431-4935-8B0C-511B0D3DA3C3}"/>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a:noFill/>
            <a:ln>
              <a:noFill/>
            </a:ln>
          </p:spPr>
        </p:pic>
      </p:grpSp>
      <p:grpSp>
        <p:nvGrpSpPr>
          <p:cNvPr id="103" name="Group 102">
            <a:extLst>
              <a:ext uri="{FF2B5EF4-FFF2-40B4-BE49-F238E27FC236}">
                <a16:creationId xmlns:a16="http://schemas.microsoft.com/office/drawing/2014/main" id="{87A3F429-CB49-43C8-8758-7E09B97B18B7}"/>
              </a:ext>
            </a:extLst>
          </p:cNvPr>
          <p:cNvGrpSpPr/>
          <p:nvPr/>
        </p:nvGrpSpPr>
        <p:grpSpPr>
          <a:xfrm>
            <a:off x="10458687" y="2620128"/>
            <a:ext cx="1275682" cy="1275682"/>
            <a:chOff x="7353181" y="1755914"/>
            <a:chExt cx="1275682" cy="1275682"/>
          </a:xfrm>
        </p:grpSpPr>
        <p:sp>
          <p:nvSpPr>
            <p:cNvPr id="104" name="Teardrop 103">
              <a:extLst>
                <a:ext uri="{FF2B5EF4-FFF2-40B4-BE49-F238E27FC236}">
                  <a16:creationId xmlns:a16="http://schemas.microsoft.com/office/drawing/2014/main" id="{97ECD280-E2E7-4B4A-9325-D07836ED4C7A}"/>
                </a:ext>
              </a:extLst>
            </p:cNvPr>
            <p:cNvSpPr/>
            <p:nvPr/>
          </p:nvSpPr>
          <p:spPr>
            <a:xfrm rot="8100000">
              <a:off x="7353181" y="1755914"/>
              <a:ext cx="1275682" cy="1275682"/>
            </a:xfrm>
            <a:prstGeom prst="teardrop">
              <a:avLst>
                <a:gd name="adj" fmla="val 1099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A9271726-7FD2-49F1-AFA4-CAAE0C9E0984}"/>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 name="Picture 105">
              <a:extLst>
                <a:ext uri="{FF2B5EF4-FFF2-40B4-BE49-F238E27FC236}">
                  <a16:creationId xmlns:a16="http://schemas.microsoft.com/office/drawing/2014/main" id="{F30BC526-1698-48E5-BD05-AFADEC5D94B6}"/>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20" name="TextBox 19">
            <a:extLst>
              <a:ext uri="{FF2B5EF4-FFF2-40B4-BE49-F238E27FC236}">
                <a16:creationId xmlns:a16="http://schemas.microsoft.com/office/drawing/2014/main" id="{CA70E585-0522-4E41-B1B7-5E77CB8A3854}"/>
              </a:ext>
            </a:extLst>
          </p:cNvPr>
          <p:cNvSpPr txBox="1"/>
          <p:nvPr/>
        </p:nvSpPr>
        <p:spPr>
          <a:xfrm>
            <a:off x="4784019" y="496435"/>
            <a:ext cx="2645276" cy="1015663"/>
          </a:xfrm>
          <a:prstGeom prst="rect">
            <a:avLst/>
          </a:prstGeom>
          <a:noFill/>
        </p:spPr>
        <p:txBody>
          <a:bodyPr wrap="none" rtlCol="0">
            <a:spAutoFit/>
          </a:bodyPr>
          <a:lstStyle/>
          <a:p>
            <a:r>
              <a:rPr lang="en-US" sz="6000" dirty="0">
                <a:solidFill>
                  <a:schemeClr val="bg1">
                    <a:lumMod val="50000"/>
                  </a:schemeClr>
                </a:solidFill>
                <a:latin typeface="Tw Cen MT" panose="020B0602020104020603" pitchFamily="34" charset="0"/>
              </a:rPr>
              <a:t>Timeline</a:t>
            </a:r>
            <a:endParaRPr lang="en-IN" sz="6000" dirty="0">
              <a:solidFill>
                <a:schemeClr val="bg1">
                  <a:lumMod val="50000"/>
                </a:schemeClr>
              </a:solidFill>
              <a:latin typeface="Tw Cen MT" panose="020B0602020104020603" pitchFamily="34" charset="0"/>
            </a:endParaRPr>
          </a:p>
        </p:txBody>
      </p:sp>
    </p:spTree>
    <p:extLst>
      <p:ext uri="{BB962C8B-B14F-4D97-AF65-F5344CB8AC3E}">
        <p14:creationId xmlns:p14="http://schemas.microsoft.com/office/powerpoint/2010/main" val="31893787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250" fill="hold"/>
                                        <p:tgtEl>
                                          <p:spTgt spid="38"/>
                                        </p:tgtEl>
                                        <p:attrNameLst>
                                          <p:attrName>ppt_w</p:attrName>
                                        </p:attrNameLst>
                                      </p:cBhvr>
                                      <p:tavLst>
                                        <p:tav tm="0">
                                          <p:val>
                                            <p:fltVal val="0"/>
                                          </p:val>
                                        </p:tav>
                                        <p:tav tm="100000">
                                          <p:val>
                                            <p:strVal val="#ppt_w"/>
                                          </p:val>
                                        </p:tav>
                                      </p:tavLst>
                                    </p:anim>
                                    <p:anim calcmode="lin" valueType="num">
                                      <p:cBhvr>
                                        <p:cTn id="14" dur="250" fill="hold"/>
                                        <p:tgtEl>
                                          <p:spTgt spid="38"/>
                                        </p:tgtEl>
                                        <p:attrNameLst>
                                          <p:attrName>ppt_h</p:attrName>
                                        </p:attrNameLst>
                                      </p:cBhvr>
                                      <p:tavLst>
                                        <p:tav tm="0">
                                          <p:val>
                                            <p:fltVal val="0"/>
                                          </p:val>
                                        </p:tav>
                                        <p:tav tm="100000">
                                          <p:val>
                                            <p:strVal val="#ppt_h"/>
                                          </p:val>
                                        </p:tav>
                                      </p:tavLst>
                                    </p:anim>
                                    <p:animEffect transition="in" filter="fade">
                                      <p:cBhvr>
                                        <p:cTn id="15" dur="250"/>
                                        <p:tgtEl>
                                          <p:spTgt spid="38"/>
                                        </p:tgtEl>
                                      </p:cBhvr>
                                    </p:animEffect>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250" fill="hold"/>
                                        <p:tgtEl>
                                          <p:spTgt spid="51"/>
                                        </p:tgtEl>
                                        <p:attrNameLst>
                                          <p:attrName>ppt_w</p:attrName>
                                        </p:attrNameLst>
                                      </p:cBhvr>
                                      <p:tavLst>
                                        <p:tav tm="0">
                                          <p:val>
                                            <p:fltVal val="0"/>
                                          </p:val>
                                        </p:tav>
                                        <p:tav tm="100000">
                                          <p:val>
                                            <p:strVal val="#ppt_w"/>
                                          </p:val>
                                        </p:tav>
                                      </p:tavLst>
                                    </p:anim>
                                    <p:anim calcmode="lin" valueType="num">
                                      <p:cBhvr>
                                        <p:cTn id="20" dur="250" fill="hold"/>
                                        <p:tgtEl>
                                          <p:spTgt spid="51"/>
                                        </p:tgtEl>
                                        <p:attrNameLst>
                                          <p:attrName>ppt_h</p:attrName>
                                        </p:attrNameLst>
                                      </p:cBhvr>
                                      <p:tavLst>
                                        <p:tav tm="0">
                                          <p:val>
                                            <p:fltVal val="0"/>
                                          </p:val>
                                        </p:tav>
                                        <p:tav tm="100000">
                                          <p:val>
                                            <p:strVal val="#ppt_h"/>
                                          </p:val>
                                        </p:tav>
                                      </p:tavLst>
                                    </p:anim>
                                    <p:animEffect transition="in" filter="fade">
                                      <p:cBhvr>
                                        <p:cTn id="21" dur="250"/>
                                        <p:tgtEl>
                                          <p:spTgt spid="5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p:cTn id="25" dur="250" fill="hold"/>
                                        <p:tgtEl>
                                          <p:spTgt spid="60"/>
                                        </p:tgtEl>
                                        <p:attrNameLst>
                                          <p:attrName>ppt_w</p:attrName>
                                        </p:attrNameLst>
                                      </p:cBhvr>
                                      <p:tavLst>
                                        <p:tav tm="0">
                                          <p:val>
                                            <p:fltVal val="0"/>
                                          </p:val>
                                        </p:tav>
                                        <p:tav tm="100000">
                                          <p:val>
                                            <p:strVal val="#ppt_w"/>
                                          </p:val>
                                        </p:tav>
                                      </p:tavLst>
                                    </p:anim>
                                    <p:anim calcmode="lin" valueType="num">
                                      <p:cBhvr>
                                        <p:cTn id="26" dur="250" fill="hold"/>
                                        <p:tgtEl>
                                          <p:spTgt spid="60"/>
                                        </p:tgtEl>
                                        <p:attrNameLst>
                                          <p:attrName>ppt_h</p:attrName>
                                        </p:attrNameLst>
                                      </p:cBhvr>
                                      <p:tavLst>
                                        <p:tav tm="0">
                                          <p:val>
                                            <p:fltVal val="0"/>
                                          </p:val>
                                        </p:tav>
                                        <p:tav tm="100000">
                                          <p:val>
                                            <p:strVal val="#ppt_h"/>
                                          </p:val>
                                        </p:tav>
                                      </p:tavLst>
                                    </p:anim>
                                    <p:animEffect transition="in" filter="fade">
                                      <p:cBhvr>
                                        <p:cTn id="27" dur="250"/>
                                        <p:tgtEl>
                                          <p:spTgt spid="60"/>
                                        </p:tgtEl>
                                      </p:cBhvr>
                                    </p:animEffect>
                                  </p:childTnLst>
                                </p:cTn>
                              </p:par>
                            </p:childTnLst>
                          </p:cTn>
                        </p:par>
                        <p:par>
                          <p:cTn id="28" fill="hold">
                            <p:stCondLst>
                              <p:cond delay="1750"/>
                            </p:stCondLst>
                            <p:childTnLst>
                              <p:par>
                                <p:cTn id="29" presetID="22" presetClass="entr" presetSubtype="8" fill="hold" nodeType="afterEffect">
                                  <p:stCondLst>
                                    <p:cond delay="25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250" fill="hold"/>
                                        <p:tgtEl>
                                          <p:spTgt spid="42"/>
                                        </p:tgtEl>
                                        <p:attrNameLst>
                                          <p:attrName>ppt_w</p:attrName>
                                        </p:attrNameLst>
                                      </p:cBhvr>
                                      <p:tavLst>
                                        <p:tav tm="0">
                                          <p:val>
                                            <p:fltVal val="0"/>
                                          </p:val>
                                        </p:tav>
                                        <p:tav tm="100000">
                                          <p:val>
                                            <p:strVal val="#ppt_w"/>
                                          </p:val>
                                        </p:tav>
                                      </p:tavLst>
                                    </p:anim>
                                    <p:anim calcmode="lin" valueType="num">
                                      <p:cBhvr>
                                        <p:cTn id="36" dur="250" fill="hold"/>
                                        <p:tgtEl>
                                          <p:spTgt spid="42"/>
                                        </p:tgtEl>
                                        <p:attrNameLst>
                                          <p:attrName>ppt_h</p:attrName>
                                        </p:attrNameLst>
                                      </p:cBhvr>
                                      <p:tavLst>
                                        <p:tav tm="0">
                                          <p:val>
                                            <p:fltVal val="0"/>
                                          </p:val>
                                        </p:tav>
                                        <p:tav tm="100000">
                                          <p:val>
                                            <p:strVal val="#ppt_h"/>
                                          </p:val>
                                        </p:tav>
                                      </p:tavLst>
                                    </p:anim>
                                    <p:animEffect transition="in" filter="fade">
                                      <p:cBhvr>
                                        <p:cTn id="37" dur="250"/>
                                        <p:tgtEl>
                                          <p:spTgt spid="42"/>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250" fill="hold"/>
                                        <p:tgtEl>
                                          <p:spTgt spid="64"/>
                                        </p:tgtEl>
                                        <p:attrNameLst>
                                          <p:attrName>ppt_w</p:attrName>
                                        </p:attrNameLst>
                                      </p:cBhvr>
                                      <p:tavLst>
                                        <p:tav tm="0">
                                          <p:val>
                                            <p:fltVal val="0"/>
                                          </p:val>
                                        </p:tav>
                                        <p:tav tm="100000">
                                          <p:val>
                                            <p:strVal val="#ppt_w"/>
                                          </p:val>
                                        </p:tav>
                                      </p:tavLst>
                                    </p:anim>
                                    <p:anim calcmode="lin" valueType="num">
                                      <p:cBhvr>
                                        <p:cTn id="42" dur="250" fill="hold"/>
                                        <p:tgtEl>
                                          <p:spTgt spid="64"/>
                                        </p:tgtEl>
                                        <p:attrNameLst>
                                          <p:attrName>ppt_h</p:attrName>
                                        </p:attrNameLst>
                                      </p:cBhvr>
                                      <p:tavLst>
                                        <p:tav tm="0">
                                          <p:val>
                                            <p:fltVal val="0"/>
                                          </p:val>
                                        </p:tav>
                                        <p:tav tm="100000">
                                          <p:val>
                                            <p:strVal val="#ppt_h"/>
                                          </p:val>
                                        </p:tav>
                                      </p:tavLst>
                                    </p:anim>
                                    <p:animEffect transition="in" filter="fade">
                                      <p:cBhvr>
                                        <p:cTn id="43" dur="250"/>
                                        <p:tgtEl>
                                          <p:spTgt spid="64"/>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250" fill="hold"/>
                                        <p:tgtEl>
                                          <p:spTgt spid="55"/>
                                        </p:tgtEl>
                                        <p:attrNameLst>
                                          <p:attrName>ppt_w</p:attrName>
                                        </p:attrNameLst>
                                      </p:cBhvr>
                                      <p:tavLst>
                                        <p:tav tm="0">
                                          <p:val>
                                            <p:fltVal val="0"/>
                                          </p:val>
                                        </p:tav>
                                        <p:tav tm="100000">
                                          <p:val>
                                            <p:strVal val="#ppt_w"/>
                                          </p:val>
                                        </p:tav>
                                      </p:tavLst>
                                    </p:anim>
                                    <p:anim calcmode="lin" valueType="num">
                                      <p:cBhvr>
                                        <p:cTn id="48" dur="250" fill="hold"/>
                                        <p:tgtEl>
                                          <p:spTgt spid="55"/>
                                        </p:tgtEl>
                                        <p:attrNameLst>
                                          <p:attrName>ppt_h</p:attrName>
                                        </p:attrNameLst>
                                      </p:cBhvr>
                                      <p:tavLst>
                                        <p:tav tm="0">
                                          <p:val>
                                            <p:fltVal val="0"/>
                                          </p:val>
                                        </p:tav>
                                        <p:tav tm="100000">
                                          <p:val>
                                            <p:strVal val="#ppt_h"/>
                                          </p:val>
                                        </p:tav>
                                      </p:tavLst>
                                    </p:anim>
                                    <p:animEffect transition="in" filter="fade">
                                      <p:cBhvr>
                                        <p:cTn id="49" dur="250"/>
                                        <p:tgtEl>
                                          <p:spTgt spid="55"/>
                                        </p:tgtEl>
                                      </p:cBhvr>
                                    </p:animEffect>
                                  </p:childTnLst>
                                </p:cTn>
                              </p:par>
                            </p:childTnLst>
                          </p:cTn>
                        </p:par>
                        <p:par>
                          <p:cTn id="50" fill="hold">
                            <p:stCondLst>
                              <p:cond delay="3250"/>
                            </p:stCondLst>
                            <p:childTnLst>
                              <p:par>
                                <p:cTn id="51" presetID="22" presetClass="entr" presetSubtype="8" fill="hold" nodeType="after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250" fill="hold"/>
                                        <p:tgtEl>
                                          <p:spTgt spid="45"/>
                                        </p:tgtEl>
                                        <p:attrNameLst>
                                          <p:attrName>ppt_w</p:attrName>
                                        </p:attrNameLst>
                                      </p:cBhvr>
                                      <p:tavLst>
                                        <p:tav tm="0">
                                          <p:val>
                                            <p:fltVal val="0"/>
                                          </p:val>
                                        </p:tav>
                                        <p:tav tm="100000">
                                          <p:val>
                                            <p:strVal val="#ppt_w"/>
                                          </p:val>
                                        </p:tav>
                                      </p:tavLst>
                                    </p:anim>
                                    <p:anim calcmode="lin" valueType="num">
                                      <p:cBhvr>
                                        <p:cTn id="58" dur="250" fill="hold"/>
                                        <p:tgtEl>
                                          <p:spTgt spid="45"/>
                                        </p:tgtEl>
                                        <p:attrNameLst>
                                          <p:attrName>ppt_h</p:attrName>
                                        </p:attrNameLst>
                                      </p:cBhvr>
                                      <p:tavLst>
                                        <p:tav tm="0">
                                          <p:val>
                                            <p:fltVal val="0"/>
                                          </p:val>
                                        </p:tav>
                                        <p:tav tm="100000">
                                          <p:val>
                                            <p:strVal val="#ppt_h"/>
                                          </p:val>
                                        </p:tav>
                                      </p:tavLst>
                                    </p:anim>
                                    <p:animEffect transition="in" filter="fade">
                                      <p:cBhvr>
                                        <p:cTn id="59" dur="250"/>
                                        <p:tgtEl>
                                          <p:spTgt spid="45"/>
                                        </p:tgtEl>
                                      </p:cBhvr>
                                    </p:animEffect>
                                  </p:childTnLst>
                                </p:cTn>
                              </p:par>
                            </p:childTnLst>
                          </p:cTn>
                        </p:par>
                        <p:par>
                          <p:cTn id="60" fill="hold">
                            <p:stCondLst>
                              <p:cond delay="4250"/>
                            </p:stCondLst>
                            <p:childTnLst>
                              <p:par>
                                <p:cTn id="61" presetID="53" presetClass="entr" presetSubtype="16" fill="hold" grpId="0" nodeType="after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250" fill="hold"/>
                                        <p:tgtEl>
                                          <p:spTgt spid="59"/>
                                        </p:tgtEl>
                                        <p:attrNameLst>
                                          <p:attrName>ppt_w</p:attrName>
                                        </p:attrNameLst>
                                      </p:cBhvr>
                                      <p:tavLst>
                                        <p:tav tm="0">
                                          <p:val>
                                            <p:fltVal val="0"/>
                                          </p:val>
                                        </p:tav>
                                        <p:tav tm="100000">
                                          <p:val>
                                            <p:strVal val="#ppt_w"/>
                                          </p:val>
                                        </p:tav>
                                      </p:tavLst>
                                    </p:anim>
                                    <p:anim calcmode="lin" valueType="num">
                                      <p:cBhvr>
                                        <p:cTn id="64" dur="250" fill="hold"/>
                                        <p:tgtEl>
                                          <p:spTgt spid="59"/>
                                        </p:tgtEl>
                                        <p:attrNameLst>
                                          <p:attrName>ppt_h</p:attrName>
                                        </p:attrNameLst>
                                      </p:cBhvr>
                                      <p:tavLst>
                                        <p:tav tm="0">
                                          <p:val>
                                            <p:fltVal val="0"/>
                                          </p:val>
                                        </p:tav>
                                        <p:tav tm="100000">
                                          <p:val>
                                            <p:strVal val="#ppt_h"/>
                                          </p:val>
                                        </p:tav>
                                      </p:tavLst>
                                    </p:anim>
                                    <p:animEffect transition="in" filter="fade">
                                      <p:cBhvr>
                                        <p:cTn id="65" dur="250"/>
                                        <p:tgtEl>
                                          <p:spTgt spid="59"/>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p:cTn id="69" dur="250" fill="hold"/>
                                        <p:tgtEl>
                                          <p:spTgt spid="68"/>
                                        </p:tgtEl>
                                        <p:attrNameLst>
                                          <p:attrName>ppt_w</p:attrName>
                                        </p:attrNameLst>
                                      </p:cBhvr>
                                      <p:tavLst>
                                        <p:tav tm="0">
                                          <p:val>
                                            <p:fltVal val="0"/>
                                          </p:val>
                                        </p:tav>
                                        <p:tav tm="100000">
                                          <p:val>
                                            <p:strVal val="#ppt_w"/>
                                          </p:val>
                                        </p:tav>
                                      </p:tavLst>
                                    </p:anim>
                                    <p:anim calcmode="lin" valueType="num">
                                      <p:cBhvr>
                                        <p:cTn id="70" dur="250" fill="hold"/>
                                        <p:tgtEl>
                                          <p:spTgt spid="68"/>
                                        </p:tgtEl>
                                        <p:attrNameLst>
                                          <p:attrName>ppt_h</p:attrName>
                                        </p:attrNameLst>
                                      </p:cBhvr>
                                      <p:tavLst>
                                        <p:tav tm="0">
                                          <p:val>
                                            <p:fltVal val="0"/>
                                          </p:val>
                                        </p:tav>
                                        <p:tav tm="100000">
                                          <p:val>
                                            <p:strVal val="#ppt_h"/>
                                          </p:val>
                                        </p:tav>
                                      </p:tavLst>
                                    </p:anim>
                                    <p:animEffect transition="in" filter="fade">
                                      <p:cBhvr>
                                        <p:cTn id="71" dur="250"/>
                                        <p:tgtEl>
                                          <p:spTgt spid="68"/>
                                        </p:tgtEl>
                                      </p:cBhvr>
                                    </p:animEffect>
                                  </p:childTnLst>
                                </p:cTn>
                              </p:par>
                            </p:childTnLst>
                          </p:cTn>
                        </p:par>
                        <p:par>
                          <p:cTn id="72" fill="hold">
                            <p:stCondLst>
                              <p:cond delay="4750"/>
                            </p:stCondLst>
                            <p:childTnLst>
                              <p:par>
                                <p:cTn id="73" presetID="22" presetClass="entr" presetSubtype="8"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wipe(left)">
                                      <p:cBhvr>
                                        <p:cTn id="75" dur="500"/>
                                        <p:tgtEl>
                                          <p:spTgt spid="56"/>
                                        </p:tgtEl>
                                      </p:cBhvr>
                                    </p:animEffect>
                                  </p:childTnLst>
                                </p:cTn>
                              </p:par>
                            </p:childTnLst>
                          </p:cTn>
                        </p:par>
                        <p:par>
                          <p:cTn id="76" fill="hold">
                            <p:stCondLst>
                              <p:cond delay="5250"/>
                            </p:stCondLst>
                            <p:childTnLst>
                              <p:par>
                                <p:cTn id="77" presetID="53" presetClass="entr" presetSubtype="16" fill="hold" nodeType="afterEffect">
                                  <p:stCondLst>
                                    <p:cond delay="0"/>
                                  </p:stCondLst>
                                  <p:childTnLst>
                                    <p:set>
                                      <p:cBhvr>
                                        <p:cTn id="78" dur="1" fill="hold">
                                          <p:stCondLst>
                                            <p:cond delay="0"/>
                                          </p:stCondLst>
                                        </p:cTn>
                                        <p:tgtEl>
                                          <p:spTgt spid="73"/>
                                        </p:tgtEl>
                                        <p:attrNameLst>
                                          <p:attrName>style.visibility</p:attrName>
                                        </p:attrNameLst>
                                      </p:cBhvr>
                                      <p:to>
                                        <p:strVal val="visible"/>
                                      </p:to>
                                    </p:set>
                                    <p:anim calcmode="lin" valueType="num">
                                      <p:cBhvr>
                                        <p:cTn id="79" dur="250" fill="hold"/>
                                        <p:tgtEl>
                                          <p:spTgt spid="73"/>
                                        </p:tgtEl>
                                        <p:attrNameLst>
                                          <p:attrName>ppt_w</p:attrName>
                                        </p:attrNameLst>
                                      </p:cBhvr>
                                      <p:tavLst>
                                        <p:tav tm="0">
                                          <p:val>
                                            <p:fltVal val="0"/>
                                          </p:val>
                                        </p:tav>
                                        <p:tav tm="100000">
                                          <p:val>
                                            <p:strVal val="#ppt_w"/>
                                          </p:val>
                                        </p:tav>
                                      </p:tavLst>
                                    </p:anim>
                                    <p:anim calcmode="lin" valueType="num">
                                      <p:cBhvr>
                                        <p:cTn id="80" dur="250" fill="hold"/>
                                        <p:tgtEl>
                                          <p:spTgt spid="73"/>
                                        </p:tgtEl>
                                        <p:attrNameLst>
                                          <p:attrName>ppt_h</p:attrName>
                                        </p:attrNameLst>
                                      </p:cBhvr>
                                      <p:tavLst>
                                        <p:tav tm="0">
                                          <p:val>
                                            <p:fltVal val="0"/>
                                          </p:val>
                                        </p:tav>
                                        <p:tav tm="100000">
                                          <p:val>
                                            <p:strVal val="#ppt_h"/>
                                          </p:val>
                                        </p:tav>
                                      </p:tavLst>
                                    </p:anim>
                                    <p:animEffect transition="in" filter="fade">
                                      <p:cBhvr>
                                        <p:cTn id="81" dur="250"/>
                                        <p:tgtEl>
                                          <p:spTgt spid="73"/>
                                        </p:tgtEl>
                                      </p:cBhvr>
                                    </p:animEffect>
                                  </p:childTnLst>
                                </p:cTn>
                              </p:par>
                            </p:childTnLst>
                          </p:cTn>
                        </p:par>
                        <p:par>
                          <p:cTn id="82" fill="hold">
                            <p:stCondLst>
                              <p:cond delay="5500"/>
                            </p:stCondLst>
                            <p:childTnLst>
                              <p:par>
                                <p:cTn id="83" presetID="53" presetClass="entr" presetSubtype="16" fill="hold" grpId="0" nodeType="after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p:cTn id="85" dur="250" fill="hold"/>
                                        <p:tgtEl>
                                          <p:spTgt spid="86"/>
                                        </p:tgtEl>
                                        <p:attrNameLst>
                                          <p:attrName>ppt_w</p:attrName>
                                        </p:attrNameLst>
                                      </p:cBhvr>
                                      <p:tavLst>
                                        <p:tav tm="0">
                                          <p:val>
                                            <p:fltVal val="0"/>
                                          </p:val>
                                        </p:tav>
                                        <p:tav tm="100000">
                                          <p:val>
                                            <p:strVal val="#ppt_w"/>
                                          </p:val>
                                        </p:tav>
                                      </p:tavLst>
                                    </p:anim>
                                    <p:anim calcmode="lin" valueType="num">
                                      <p:cBhvr>
                                        <p:cTn id="86" dur="250" fill="hold"/>
                                        <p:tgtEl>
                                          <p:spTgt spid="86"/>
                                        </p:tgtEl>
                                        <p:attrNameLst>
                                          <p:attrName>ppt_h</p:attrName>
                                        </p:attrNameLst>
                                      </p:cBhvr>
                                      <p:tavLst>
                                        <p:tav tm="0">
                                          <p:val>
                                            <p:fltVal val="0"/>
                                          </p:val>
                                        </p:tav>
                                        <p:tav tm="100000">
                                          <p:val>
                                            <p:strVal val="#ppt_h"/>
                                          </p:val>
                                        </p:tav>
                                      </p:tavLst>
                                    </p:anim>
                                    <p:animEffect transition="in" filter="fade">
                                      <p:cBhvr>
                                        <p:cTn id="87" dur="250"/>
                                        <p:tgtEl>
                                          <p:spTgt spid="86"/>
                                        </p:tgtEl>
                                      </p:cBhvr>
                                    </p:animEffect>
                                  </p:childTnLst>
                                </p:cTn>
                              </p:par>
                            </p:childTnLst>
                          </p:cTn>
                        </p:par>
                        <p:par>
                          <p:cTn id="88" fill="hold">
                            <p:stCondLst>
                              <p:cond delay="5750"/>
                            </p:stCondLst>
                            <p:childTnLst>
                              <p:par>
                                <p:cTn id="89" presetID="53" presetClass="entr" presetSubtype="16" fill="hold" nodeType="after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p:cTn id="91" dur="250" fill="hold"/>
                                        <p:tgtEl>
                                          <p:spTgt spid="95"/>
                                        </p:tgtEl>
                                        <p:attrNameLst>
                                          <p:attrName>ppt_w</p:attrName>
                                        </p:attrNameLst>
                                      </p:cBhvr>
                                      <p:tavLst>
                                        <p:tav tm="0">
                                          <p:val>
                                            <p:fltVal val="0"/>
                                          </p:val>
                                        </p:tav>
                                        <p:tav tm="100000">
                                          <p:val>
                                            <p:strVal val="#ppt_w"/>
                                          </p:val>
                                        </p:tav>
                                      </p:tavLst>
                                    </p:anim>
                                    <p:anim calcmode="lin" valueType="num">
                                      <p:cBhvr>
                                        <p:cTn id="92" dur="250" fill="hold"/>
                                        <p:tgtEl>
                                          <p:spTgt spid="95"/>
                                        </p:tgtEl>
                                        <p:attrNameLst>
                                          <p:attrName>ppt_h</p:attrName>
                                        </p:attrNameLst>
                                      </p:cBhvr>
                                      <p:tavLst>
                                        <p:tav tm="0">
                                          <p:val>
                                            <p:fltVal val="0"/>
                                          </p:val>
                                        </p:tav>
                                        <p:tav tm="100000">
                                          <p:val>
                                            <p:strVal val="#ppt_h"/>
                                          </p:val>
                                        </p:tav>
                                      </p:tavLst>
                                    </p:anim>
                                    <p:animEffect transition="in" filter="fade">
                                      <p:cBhvr>
                                        <p:cTn id="93" dur="250"/>
                                        <p:tgtEl>
                                          <p:spTgt spid="95"/>
                                        </p:tgtEl>
                                      </p:cBhvr>
                                    </p:animEffect>
                                  </p:childTnLst>
                                </p:cTn>
                              </p:par>
                            </p:childTnLst>
                          </p:cTn>
                        </p:par>
                        <p:par>
                          <p:cTn id="94" fill="hold">
                            <p:stCondLst>
                              <p:cond delay="6000"/>
                            </p:stCondLst>
                            <p:childTnLst>
                              <p:par>
                                <p:cTn id="95" presetID="22" presetClass="entr" presetSubtype="8" fill="hold" nodeType="afterEffect">
                                  <p:stCondLst>
                                    <p:cond delay="25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childTnLst>
                          </p:cTn>
                        </p:par>
                        <p:par>
                          <p:cTn id="98" fill="hold">
                            <p:stCondLst>
                              <p:cond delay="6750"/>
                            </p:stCondLst>
                            <p:childTnLst>
                              <p:par>
                                <p:cTn id="99" presetID="53" presetClass="entr" presetSubtype="16" fill="hold" nodeType="afterEffect">
                                  <p:stCondLst>
                                    <p:cond delay="0"/>
                                  </p:stCondLst>
                                  <p:childTnLst>
                                    <p:set>
                                      <p:cBhvr>
                                        <p:cTn id="100" dur="1" fill="hold">
                                          <p:stCondLst>
                                            <p:cond delay="0"/>
                                          </p:stCondLst>
                                        </p:cTn>
                                        <p:tgtEl>
                                          <p:spTgt spid="80"/>
                                        </p:tgtEl>
                                        <p:attrNameLst>
                                          <p:attrName>style.visibility</p:attrName>
                                        </p:attrNameLst>
                                      </p:cBhvr>
                                      <p:to>
                                        <p:strVal val="visible"/>
                                      </p:to>
                                    </p:set>
                                    <p:anim calcmode="lin" valueType="num">
                                      <p:cBhvr>
                                        <p:cTn id="101" dur="250" fill="hold"/>
                                        <p:tgtEl>
                                          <p:spTgt spid="80"/>
                                        </p:tgtEl>
                                        <p:attrNameLst>
                                          <p:attrName>ppt_w</p:attrName>
                                        </p:attrNameLst>
                                      </p:cBhvr>
                                      <p:tavLst>
                                        <p:tav tm="0">
                                          <p:val>
                                            <p:fltVal val="0"/>
                                          </p:val>
                                        </p:tav>
                                        <p:tav tm="100000">
                                          <p:val>
                                            <p:strVal val="#ppt_w"/>
                                          </p:val>
                                        </p:tav>
                                      </p:tavLst>
                                    </p:anim>
                                    <p:anim calcmode="lin" valueType="num">
                                      <p:cBhvr>
                                        <p:cTn id="102" dur="250" fill="hold"/>
                                        <p:tgtEl>
                                          <p:spTgt spid="80"/>
                                        </p:tgtEl>
                                        <p:attrNameLst>
                                          <p:attrName>ppt_h</p:attrName>
                                        </p:attrNameLst>
                                      </p:cBhvr>
                                      <p:tavLst>
                                        <p:tav tm="0">
                                          <p:val>
                                            <p:fltVal val="0"/>
                                          </p:val>
                                        </p:tav>
                                        <p:tav tm="100000">
                                          <p:val>
                                            <p:strVal val="#ppt_h"/>
                                          </p:val>
                                        </p:tav>
                                      </p:tavLst>
                                    </p:anim>
                                    <p:animEffect transition="in" filter="fade">
                                      <p:cBhvr>
                                        <p:cTn id="103" dur="250"/>
                                        <p:tgtEl>
                                          <p:spTgt spid="80"/>
                                        </p:tgtEl>
                                      </p:cBhvr>
                                    </p:animEffect>
                                  </p:childTnLst>
                                </p:cTn>
                              </p:par>
                            </p:childTnLst>
                          </p:cTn>
                        </p:par>
                        <p:par>
                          <p:cTn id="104" fill="hold">
                            <p:stCondLst>
                              <p:cond delay="7000"/>
                            </p:stCondLst>
                            <p:childTnLst>
                              <p:par>
                                <p:cTn id="105" presetID="53" presetClass="entr" presetSubtype="16" fill="hold" grpId="0" nodeType="afterEffect">
                                  <p:stCondLst>
                                    <p:cond delay="0"/>
                                  </p:stCondLst>
                                  <p:childTnLst>
                                    <p:set>
                                      <p:cBhvr>
                                        <p:cTn id="106" dur="1" fill="hold">
                                          <p:stCondLst>
                                            <p:cond delay="0"/>
                                          </p:stCondLst>
                                        </p:cTn>
                                        <p:tgtEl>
                                          <p:spTgt spid="94"/>
                                        </p:tgtEl>
                                        <p:attrNameLst>
                                          <p:attrName>style.visibility</p:attrName>
                                        </p:attrNameLst>
                                      </p:cBhvr>
                                      <p:to>
                                        <p:strVal val="visible"/>
                                      </p:to>
                                    </p:set>
                                    <p:anim calcmode="lin" valueType="num">
                                      <p:cBhvr>
                                        <p:cTn id="107" dur="250" fill="hold"/>
                                        <p:tgtEl>
                                          <p:spTgt spid="94"/>
                                        </p:tgtEl>
                                        <p:attrNameLst>
                                          <p:attrName>ppt_w</p:attrName>
                                        </p:attrNameLst>
                                      </p:cBhvr>
                                      <p:tavLst>
                                        <p:tav tm="0">
                                          <p:val>
                                            <p:fltVal val="0"/>
                                          </p:val>
                                        </p:tav>
                                        <p:tav tm="100000">
                                          <p:val>
                                            <p:strVal val="#ppt_w"/>
                                          </p:val>
                                        </p:tav>
                                      </p:tavLst>
                                    </p:anim>
                                    <p:anim calcmode="lin" valueType="num">
                                      <p:cBhvr>
                                        <p:cTn id="108" dur="250" fill="hold"/>
                                        <p:tgtEl>
                                          <p:spTgt spid="94"/>
                                        </p:tgtEl>
                                        <p:attrNameLst>
                                          <p:attrName>ppt_h</p:attrName>
                                        </p:attrNameLst>
                                      </p:cBhvr>
                                      <p:tavLst>
                                        <p:tav tm="0">
                                          <p:val>
                                            <p:fltVal val="0"/>
                                          </p:val>
                                        </p:tav>
                                        <p:tav tm="100000">
                                          <p:val>
                                            <p:strVal val="#ppt_h"/>
                                          </p:val>
                                        </p:tav>
                                      </p:tavLst>
                                    </p:anim>
                                    <p:animEffect transition="in" filter="fade">
                                      <p:cBhvr>
                                        <p:cTn id="109" dur="250"/>
                                        <p:tgtEl>
                                          <p:spTgt spid="94"/>
                                        </p:tgtEl>
                                      </p:cBhvr>
                                    </p:animEffect>
                                  </p:childTnLst>
                                </p:cTn>
                              </p:par>
                            </p:childTnLst>
                          </p:cTn>
                        </p:par>
                        <p:par>
                          <p:cTn id="110" fill="hold">
                            <p:stCondLst>
                              <p:cond delay="7250"/>
                            </p:stCondLst>
                            <p:childTnLst>
                              <p:par>
                                <p:cTn id="111" presetID="53" presetClass="entr" presetSubtype="16" fill="hold" nodeType="afterEffect">
                                  <p:stCondLst>
                                    <p:cond delay="0"/>
                                  </p:stCondLst>
                                  <p:childTnLst>
                                    <p:set>
                                      <p:cBhvr>
                                        <p:cTn id="112" dur="1" fill="hold">
                                          <p:stCondLst>
                                            <p:cond delay="0"/>
                                          </p:stCondLst>
                                        </p:cTn>
                                        <p:tgtEl>
                                          <p:spTgt spid="103"/>
                                        </p:tgtEl>
                                        <p:attrNameLst>
                                          <p:attrName>style.visibility</p:attrName>
                                        </p:attrNameLst>
                                      </p:cBhvr>
                                      <p:to>
                                        <p:strVal val="visible"/>
                                      </p:to>
                                    </p:set>
                                    <p:anim calcmode="lin" valueType="num">
                                      <p:cBhvr>
                                        <p:cTn id="113" dur="250" fill="hold"/>
                                        <p:tgtEl>
                                          <p:spTgt spid="103"/>
                                        </p:tgtEl>
                                        <p:attrNameLst>
                                          <p:attrName>ppt_w</p:attrName>
                                        </p:attrNameLst>
                                      </p:cBhvr>
                                      <p:tavLst>
                                        <p:tav tm="0">
                                          <p:val>
                                            <p:fltVal val="0"/>
                                          </p:val>
                                        </p:tav>
                                        <p:tav tm="100000">
                                          <p:val>
                                            <p:strVal val="#ppt_w"/>
                                          </p:val>
                                        </p:tav>
                                      </p:tavLst>
                                    </p:anim>
                                    <p:anim calcmode="lin" valueType="num">
                                      <p:cBhvr>
                                        <p:cTn id="114" dur="250" fill="hold"/>
                                        <p:tgtEl>
                                          <p:spTgt spid="103"/>
                                        </p:tgtEl>
                                        <p:attrNameLst>
                                          <p:attrName>ppt_h</p:attrName>
                                        </p:attrNameLst>
                                      </p:cBhvr>
                                      <p:tavLst>
                                        <p:tav tm="0">
                                          <p:val>
                                            <p:fltVal val="0"/>
                                          </p:val>
                                        </p:tav>
                                        <p:tav tm="100000">
                                          <p:val>
                                            <p:strVal val="#ppt_h"/>
                                          </p:val>
                                        </p:tav>
                                      </p:tavLst>
                                    </p:anim>
                                    <p:animEffect transition="in" filter="fade">
                                      <p:cBhvr>
                                        <p:cTn id="115"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1" grpId="0"/>
      <p:bldP spid="55" grpId="0"/>
      <p:bldP spid="86" grpId="0"/>
      <p:bldP spid="94"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615440" y="285696"/>
            <a:ext cx="8961120" cy="4616648"/>
          </a:xfrm>
          <a:prstGeom prst="rect">
            <a:avLst/>
          </a:prstGeom>
          <a:noFill/>
        </p:spPr>
        <p:txBody>
          <a:bodyPr wrap="square" rtlCol="0">
            <a:spAutoFit/>
            <a:scene3d>
              <a:camera prst="orthographicFront"/>
              <a:lightRig rig="threePt" dir="t"/>
            </a:scene3d>
            <a:sp3d extrusionH="57150">
              <a:bevelT h="25400" prst="softRound"/>
            </a:sp3d>
          </a:bodyPr>
          <a:lstStyle/>
          <a:p>
            <a:pPr lvl="7" algn="just"/>
            <a:endParaRPr lang="en-US" sz="2000" dirty="0">
              <a:latin typeface="Tw Cen MT" panose="020B0602020104020603" pitchFamily="34" charset="0"/>
            </a:endParaRPr>
          </a:p>
          <a:p>
            <a:pPr lvl="5" algn="just"/>
            <a:r>
              <a:rPr lang="en-US" sz="5400" dirty="0">
                <a:solidFill>
                  <a:srgbClr val="FF5969"/>
                </a:solidFill>
                <a:latin typeface="Tw Cen MT" panose="020B0602020104020603" pitchFamily="34" charset="0"/>
              </a:rPr>
              <a:t>Results and analysis</a:t>
            </a:r>
            <a:endParaRPr lang="en-US" sz="5400" dirty="0">
              <a:solidFill>
                <a:srgbClr val="FF596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w Cen MT" panose="020B0602020104020603" pitchFamily="34" charset="0"/>
            </a:endParaRPr>
          </a:p>
          <a:p>
            <a:pPr marL="285750" lvl="0" indent="-285750" fontAlgn="base">
              <a:buFont typeface="Arial" panose="020B0604020202020204" pitchFamily="34" charset="0"/>
              <a:buChar char="•"/>
            </a:pPr>
            <a:r>
              <a:rPr lang="en-IN" dirty="0"/>
              <a:t>The accuracy of the model which we have trained is 93 Percent.</a:t>
            </a:r>
          </a:p>
          <a:p>
            <a:pPr marL="285750" lvl="0" indent="-285750" fontAlgn="base">
              <a:buFont typeface="Arial" panose="020B0604020202020204" pitchFamily="34" charset="0"/>
              <a:buChar char="•"/>
            </a:pPr>
            <a:r>
              <a:rPr lang="en-IN" dirty="0"/>
              <a:t>The size of the dataset which we use to train our model plays a major role in deciding the accuracy of the model. Larger the dataset, more experienced the model and hence more the accuracy.</a:t>
            </a:r>
          </a:p>
          <a:p>
            <a:pPr marL="285750" lvl="0" indent="-285750" fontAlgn="base">
              <a:buFont typeface="Arial" panose="020B0604020202020204" pitchFamily="34" charset="0"/>
              <a:buChar char="•"/>
            </a:pPr>
            <a:r>
              <a:rPr lang="en-IN" dirty="0"/>
              <a:t>Activation function such as </a:t>
            </a:r>
            <a:r>
              <a:rPr lang="en-IN" dirty="0" err="1"/>
              <a:t>ReLu</a:t>
            </a:r>
            <a:r>
              <a:rPr lang="en-IN" dirty="0"/>
              <a:t> function, plays an important role here as it adds the non-linearity to our model. The SoftMax function helps provide our predicted result on the scale of 0 to 1.</a:t>
            </a:r>
          </a:p>
          <a:p>
            <a:pPr lvl="0" fontAlgn="base"/>
            <a:r>
              <a:rPr lang="en-IN" dirty="0"/>
              <a:t>We can build more complex models and make our machines learn to identify anything and also tell the detail about it.</a:t>
            </a:r>
          </a:p>
          <a:p>
            <a:r>
              <a:rPr lang="en-IN" dirty="0"/>
              <a:t>Below are some snapshots of our Application.</a:t>
            </a:r>
          </a:p>
          <a:p>
            <a:endParaRPr lang="en-US" sz="20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14516542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2470150" y="5670496"/>
            <a:ext cx="8961120" cy="1538883"/>
          </a:xfrm>
          <a:prstGeom prst="rect">
            <a:avLst/>
          </a:prstGeom>
          <a:noFill/>
        </p:spPr>
        <p:txBody>
          <a:bodyPr wrap="square" rtlCol="0">
            <a:spAutoFit/>
            <a:scene3d>
              <a:camera prst="orthographicFront"/>
              <a:lightRig rig="threePt" dir="t"/>
            </a:scene3d>
            <a:sp3d extrusionH="57150">
              <a:bevelT h="25400" prst="softRound"/>
            </a:sp3d>
          </a:bodyPr>
          <a:lstStyle/>
          <a:p>
            <a:pPr lvl="7" algn="just"/>
            <a:endParaRPr lang="en-US" sz="2000" dirty="0">
              <a:latin typeface="Tw Cen MT" panose="020B0602020104020603" pitchFamily="34" charset="0"/>
            </a:endParaRPr>
          </a:p>
          <a:p>
            <a:pPr lvl="5" algn="just"/>
            <a:r>
              <a:rPr lang="en-US" sz="5400" dirty="0">
                <a:solidFill>
                  <a:srgbClr val="FF5969"/>
                </a:solidFill>
                <a:latin typeface="Tw Cen MT" panose="020B0602020104020603" pitchFamily="34" charset="0"/>
              </a:rPr>
              <a:t>Snapshots</a:t>
            </a:r>
            <a:endParaRPr lang="en-US" sz="5400" dirty="0">
              <a:solidFill>
                <a:srgbClr val="FF596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w Cen MT" panose="020B0602020104020603" pitchFamily="34" charset="0"/>
            </a:endParaRPr>
          </a:p>
        </p:txBody>
      </p:sp>
      <p:pic>
        <p:nvPicPr>
          <p:cNvPr id="4" name="Picture 3">
            <a:extLst>
              <a:ext uri="{FF2B5EF4-FFF2-40B4-BE49-F238E27FC236}">
                <a16:creationId xmlns:a16="http://schemas.microsoft.com/office/drawing/2014/main" id="{CCFA281C-97C9-4213-A41E-2B770101D0EC}"/>
              </a:ext>
            </a:extLst>
          </p:cNvPr>
          <p:cNvPicPr/>
          <p:nvPr/>
        </p:nvPicPr>
        <p:blipFill rotWithShape="1">
          <a:blip r:embed="rId2"/>
          <a:srcRect t="2916" r="277"/>
          <a:stretch/>
        </p:blipFill>
        <p:spPr bwMode="auto">
          <a:xfrm>
            <a:off x="760730" y="765810"/>
            <a:ext cx="2735580" cy="532638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9D7B661-EA07-4C57-B037-74F8D83FB9EB}"/>
              </a:ext>
            </a:extLst>
          </p:cNvPr>
          <p:cNvPicPr/>
          <p:nvPr/>
        </p:nvPicPr>
        <p:blipFill>
          <a:blip r:embed="rId3"/>
          <a:stretch>
            <a:fillRect/>
          </a:stretch>
        </p:blipFill>
        <p:spPr>
          <a:xfrm>
            <a:off x="4815840" y="765810"/>
            <a:ext cx="2743200" cy="5326380"/>
          </a:xfrm>
          <a:prstGeom prst="rect">
            <a:avLst/>
          </a:prstGeom>
        </p:spPr>
      </p:pic>
      <p:pic>
        <p:nvPicPr>
          <p:cNvPr id="7" name="Picture 6">
            <a:extLst>
              <a:ext uri="{FF2B5EF4-FFF2-40B4-BE49-F238E27FC236}">
                <a16:creationId xmlns:a16="http://schemas.microsoft.com/office/drawing/2014/main" id="{EEF480A5-B444-43B9-9865-BA5570457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5690" y="765810"/>
            <a:ext cx="2735580" cy="5326380"/>
          </a:xfrm>
          <a:prstGeom prst="rect">
            <a:avLst/>
          </a:prstGeom>
        </p:spPr>
      </p:pic>
    </p:spTree>
    <p:extLst>
      <p:ext uri="{BB962C8B-B14F-4D97-AF65-F5344CB8AC3E}">
        <p14:creationId xmlns:p14="http://schemas.microsoft.com/office/powerpoint/2010/main" val="7329237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3974691" y="5854307"/>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9AF77B17-21C9-4BC8-A750-C1BE7AD9D5A0}"/>
              </a:ext>
            </a:extLst>
          </p:cNvPr>
          <p:cNvGrpSpPr/>
          <p:nvPr/>
        </p:nvGrpSpPr>
        <p:grpSpPr>
          <a:xfrm>
            <a:off x="-10921475" y="0"/>
            <a:ext cx="12482920" cy="6877998"/>
            <a:chOff x="-10921475" y="0"/>
            <a:chExt cx="12482920" cy="6877998"/>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548395"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57424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grpSp>
      <p:sp>
        <p:nvSpPr>
          <p:cNvPr id="50" name="TextBox 49">
            <a:extLst>
              <a:ext uri="{FF2B5EF4-FFF2-40B4-BE49-F238E27FC236}">
                <a16:creationId xmlns:a16="http://schemas.microsoft.com/office/drawing/2014/main" id="{9EB0FD16-689C-476C-8309-C7173C257513}"/>
              </a:ext>
            </a:extLst>
          </p:cNvPr>
          <p:cNvSpPr txBox="1"/>
          <p:nvPr/>
        </p:nvSpPr>
        <p:spPr>
          <a:xfrm>
            <a:off x="-645250" y="2357438"/>
            <a:ext cx="13380437"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**THANK YOU**</a:t>
            </a:r>
            <a:endParaRPr lang="en-US" sz="14200" dirty="0">
              <a:solidFill>
                <a:srgbClr val="FF59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1190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500"/>
                                  </p:stCondLst>
                                  <p:childTnLst>
                                    <p:anim calcmode="lin" valueType="num">
                                      <p:cBhvr additive="base">
                                        <p:cTn id="6" dur="750"/>
                                        <p:tgtEl>
                                          <p:spTgt spid="2"/>
                                        </p:tgtEl>
                                        <p:attrNameLst>
                                          <p:attrName>ppt_x</p:attrName>
                                        </p:attrNameLst>
                                      </p:cBhvr>
                                      <p:tavLst>
                                        <p:tav tm="0">
                                          <p:val>
                                            <p:strVal val="ppt_x"/>
                                          </p:val>
                                        </p:tav>
                                        <p:tav tm="100000">
                                          <p:val>
                                            <p:strVal val="0-ppt_w/2"/>
                                          </p:val>
                                        </p:tav>
                                      </p:tavLst>
                                    </p:anim>
                                    <p:anim calcmode="lin" valueType="num">
                                      <p:cBhvr additive="base">
                                        <p:cTn id="7" dur="750"/>
                                        <p:tgtEl>
                                          <p:spTgt spid="2"/>
                                        </p:tgtEl>
                                        <p:attrNameLst>
                                          <p:attrName>ppt_y</p:attrName>
                                        </p:attrNameLst>
                                      </p:cBhvr>
                                      <p:tavLst>
                                        <p:tav tm="0">
                                          <p:val>
                                            <p:strVal val="ppt_y"/>
                                          </p:val>
                                        </p:tav>
                                        <p:tav tm="100000">
                                          <p:val>
                                            <p:strVal val="ppt_y"/>
                                          </p:val>
                                        </p:tav>
                                      </p:tavLst>
                                    </p:anim>
                                    <p:set>
                                      <p:cBhvr>
                                        <p:cTn id="8" dur="1" fill="hold">
                                          <p:stCondLst>
                                            <p:cond delay="749"/>
                                          </p:stCondLst>
                                        </p:cTn>
                                        <p:tgtEl>
                                          <p:spTgt spid="2"/>
                                        </p:tgtEl>
                                        <p:attrNameLst>
                                          <p:attrName>style.visibility</p:attrName>
                                        </p:attrNameLst>
                                      </p:cBhvr>
                                      <p:to>
                                        <p:strVal val="hidden"/>
                                      </p:to>
                                    </p:set>
                                  </p:childTnLst>
                                </p:cTn>
                              </p:par>
                            </p:childTnLst>
                          </p:cTn>
                        </p:par>
                        <p:par>
                          <p:cTn id="9" fill="hold">
                            <p:stCondLst>
                              <p:cond delay="1750"/>
                            </p:stCondLst>
                            <p:childTnLst>
                              <p:par>
                                <p:cTn id="10" presetID="26" presetClass="entr" presetSubtype="0" fill="hold" grpId="0" nodeType="afterEffect">
                                  <p:stCondLst>
                                    <p:cond delay="0"/>
                                  </p:stCondLst>
                                  <p:iterate type="lt">
                                    <p:tmPct val="0"/>
                                  </p:iterate>
                                  <p:childTnLst>
                                    <p:set>
                                      <p:cBhvr>
                                        <p:cTn id="11" dur="1" fill="hold">
                                          <p:stCondLst>
                                            <p:cond delay="0"/>
                                          </p:stCondLst>
                                        </p:cTn>
                                        <p:tgtEl>
                                          <p:spTgt spid="50"/>
                                        </p:tgtEl>
                                        <p:attrNameLst>
                                          <p:attrName>style.visibility</p:attrName>
                                        </p:attrNameLst>
                                      </p:cBhvr>
                                      <p:to>
                                        <p:strVal val="visible"/>
                                      </p:to>
                                    </p:set>
                                    <p:animEffect transition="in" filter="wipe(down)">
                                      <p:cBhvr>
                                        <p:cTn id="12" dur="580">
                                          <p:stCondLst>
                                            <p:cond delay="0"/>
                                          </p:stCondLst>
                                        </p:cTn>
                                        <p:tgtEl>
                                          <p:spTgt spid="50"/>
                                        </p:tgtEl>
                                      </p:cBhvr>
                                    </p:animEffect>
                                    <p:anim calcmode="lin" valueType="num">
                                      <p:cBhvr>
                                        <p:cTn id="13"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8" dur="26">
                                          <p:stCondLst>
                                            <p:cond delay="650"/>
                                          </p:stCondLst>
                                        </p:cTn>
                                        <p:tgtEl>
                                          <p:spTgt spid="50"/>
                                        </p:tgtEl>
                                      </p:cBhvr>
                                      <p:to x="100000" y="60000"/>
                                    </p:animScale>
                                    <p:animScale>
                                      <p:cBhvr>
                                        <p:cTn id="19" dur="166" decel="50000">
                                          <p:stCondLst>
                                            <p:cond delay="676"/>
                                          </p:stCondLst>
                                        </p:cTn>
                                        <p:tgtEl>
                                          <p:spTgt spid="50"/>
                                        </p:tgtEl>
                                      </p:cBhvr>
                                      <p:to x="100000" y="100000"/>
                                    </p:animScale>
                                    <p:animScale>
                                      <p:cBhvr>
                                        <p:cTn id="20" dur="26">
                                          <p:stCondLst>
                                            <p:cond delay="1312"/>
                                          </p:stCondLst>
                                        </p:cTn>
                                        <p:tgtEl>
                                          <p:spTgt spid="50"/>
                                        </p:tgtEl>
                                      </p:cBhvr>
                                      <p:to x="100000" y="80000"/>
                                    </p:animScale>
                                    <p:animScale>
                                      <p:cBhvr>
                                        <p:cTn id="21" dur="166" decel="50000">
                                          <p:stCondLst>
                                            <p:cond delay="1338"/>
                                          </p:stCondLst>
                                        </p:cTn>
                                        <p:tgtEl>
                                          <p:spTgt spid="50"/>
                                        </p:tgtEl>
                                      </p:cBhvr>
                                      <p:to x="100000" y="100000"/>
                                    </p:animScale>
                                    <p:animScale>
                                      <p:cBhvr>
                                        <p:cTn id="22" dur="26">
                                          <p:stCondLst>
                                            <p:cond delay="1642"/>
                                          </p:stCondLst>
                                        </p:cTn>
                                        <p:tgtEl>
                                          <p:spTgt spid="50"/>
                                        </p:tgtEl>
                                      </p:cBhvr>
                                      <p:to x="100000" y="90000"/>
                                    </p:animScale>
                                    <p:animScale>
                                      <p:cBhvr>
                                        <p:cTn id="23" dur="166" decel="50000">
                                          <p:stCondLst>
                                            <p:cond delay="1668"/>
                                          </p:stCondLst>
                                        </p:cTn>
                                        <p:tgtEl>
                                          <p:spTgt spid="50"/>
                                        </p:tgtEl>
                                      </p:cBhvr>
                                      <p:to x="100000" y="100000"/>
                                    </p:animScale>
                                    <p:animScale>
                                      <p:cBhvr>
                                        <p:cTn id="24" dur="26">
                                          <p:stCondLst>
                                            <p:cond delay="1808"/>
                                          </p:stCondLst>
                                        </p:cTn>
                                        <p:tgtEl>
                                          <p:spTgt spid="50"/>
                                        </p:tgtEl>
                                      </p:cBhvr>
                                      <p:to x="100000" y="95000"/>
                                    </p:animScale>
                                    <p:animScale>
                                      <p:cBhvr>
                                        <p:cTn id="25" dur="166" decel="50000">
                                          <p:stCondLst>
                                            <p:cond delay="1834"/>
                                          </p:stCondLst>
                                        </p:cTn>
                                        <p:tgtEl>
                                          <p:spTgt spid="50"/>
                                        </p:tgtEl>
                                      </p:cBhvr>
                                      <p:to x="100000" y="100000"/>
                                    </p:animScale>
                                  </p:childTnLst>
                                </p:cTn>
                              </p:par>
                            </p:childTnLst>
                          </p:cTn>
                        </p:par>
                        <p:par>
                          <p:cTn id="26" fill="hold">
                            <p:stCondLst>
                              <p:cond delay="3750"/>
                            </p:stCondLst>
                            <p:childTnLst>
                              <p:par>
                                <p:cTn id="27" presetID="16" presetClass="entr" presetSubtype="21"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arn(inVertical)">
                                      <p:cBhvr>
                                        <p:cTn id="29" dur="500"/>
                                        <p:tgtEl>
                                          <p:spTgt spid="51"/>
                                        </p:tgtEl>
                                      </p:cBhvr>
                                    </p:animEffect>
                                  </p:childTnLst>
                                </p:cTn>
                              </p:par>
                            </p:childTnLst>
                          </p:cTn>
                        </p:par>
                        <p:par>
                          <p:cTn id="30" fill="hold">
                            <p:stCondLst>
                              <p:cond delay="4250"/>
                            </p:stCondLst>
                            <p:childTnLst>
                              <p:par>
                                <p:cTn id="31" presetID="34" presetClass="emph" presetSubtype="0" fill="hold" grpId="1" nodeType="afterEffect">
                                  <p:stCondLst>
                                    <p:cond delay="0"/>
                                  </p:stCondLst>
                                  <p:iterate type="lt">
                                    <p:tmPct val="10000"/>
                                  </p:iterate>
                                  <p:childTnLst>
                                    <p:animMotion origin="layout" path="M -3.33333E-6 -3.7037E-7 L -3.33333E-6 -0.07222 " pathEditMode="relative" rAng="0" ptsTypes="AA">
                                      <p:cBhvr>
                                        <p:cTn id="32" dur="250" accel="50000" decel="50000" autoRev="1" fill="hold">
                                          <p:stCondLst>
                                            <p:cond delay="0"/>
                                          </p:stCondLst>
                                        </p:cTn>
                                        <p:tgtEl>
                                          <p:spTgt spid="50"/>
                                        </p:tgtEl>
                                        <p:attrNameLst>
                                          <p:attrName>ppt_x</p:attrName>
                                          <p:attrName>ppt_y</p:attrName>
                                        </p:attrNameLst>
                                      </p:cBhvr>
                                      <p:rCtr x="0" y="-3611"/>
                                    </p:animMotion>
                                    <p:animRot by="1500000">
                                      <p:cBhvr>
                                        <p:cTn id="33" dur="125" fill="hold">
                                          <p:stCondLst>
                                            <p:cond delay="0"/>
                                          </p:stCondLst>
                                        </p:cTn>
                                        <p:tgtEl>
                                          <p:spTgt spid="50"/>
                                        </p:tgtEl>
                                        <p:attrNameLst>
                                          <p:attrName>r</p:attrName>
                                        </p:attrNameLst>
                                      </p:cBhvr>
                                    </p:animRot>
                                    <p:animRot by="-1500000">
                                      <p:cBhvr>
                                        <p:cTn id="34" dur="125" fill="hold">
                                          <p:stCondLst>
                                            <p:cond delay="125"/>
                                          </p:stCondLst>
                                        </p:cTn>
                                        <p:tgtEl>
                                          <p:spTgt spid="50"/>
                                        </p:tgtEl>
                                        <p:attrNameLst>
                                          <p:attrName>r</p:attrName>
                                        </p:attrNameLst>
                                      </p:cBhvr>
                                    </p:animRot>
                                    <p:animRot by="-1500000">
                                      <p:cBhvr>
                                        <p:cTn id="35" dur="125" fill="hold">
                                          <p:stCondLst>
                                            <p:cond delay="250"/>
                                          </p:stCondLst>
                                        </p:cTn>
                                        <p:tgtEl>
                                          <p:spTgt spid="50"/>
                                        </p:tgtEl>
                                        <p:attrNameLst>
                                          <p:attrName>r</p:attrName>
                                        </p:attrNameLst>
                                      </p:cBhvr>
                                    </p:animRot>
                                    <p:animRot by="1500000">
                                      <p:cBhvr>
                                        <p:cTn id="36" dur="125" fill="hold">
                                          <p:stCondLst>
                                            <p:cond delay="375"/>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2024172" y="417776"/>
            <a:ext cx="8460356" cy="5847755"/>
          </a:xfrm>
          <a:prstGeom prst="rect">
            <a:avLst/>
          </a:prstGeom>
          <a:noFill/>
        </p:spPr>
        <p:txBody>
          <a:bodyPr wrap="square" rtlCol="0">
            <a:spAutoFit/>
            <a:scene3d>
              <a:camera prst="orthographicFront"/>
              <a:lightRig rig="threePt" dir="t"/>
            </a:scene3d>
            <a:sp3d extrusionH="57150">
              <a:bevelT h="25400" prst="softRound"/>
            </a:sp3d>
          </a:bodyPr>
          <a:lstStyle/>
          <a:p>
            <a:pPr algn="just"/>
            <a:endParaRPr lang="en-US" sz="2000" dirty="0">
              <a:latin typeface="Tw Cen MT" panose="020B0602020104020603" pitchFamily="34" charset="0"/>
            </a:endParaRPr>
          </a:p>
          <a:p>
            <a:pPr lvl="7" algn="just"/>
            <a:r>
              <a:rPr lang="en-US" sz="5400" dirty="0">
                <a:solidFill>
                  <a:srgbClr val="FF5969"/>
                </a:solidFill>
                <a:latin typeface="Tw Cen MT" panose="020B0602020104020603" pitchFamily="34" charset="0"/>
              </a:rPr>
              <a:t>Abstract</a:t>
            </a:r>
            <a:endParaRPr lang="en-US" sz="5400" dirty="0">
              <a:solidFill>
                <a:srgbClr val="FF5969"/>
              </a:solidFill>
              <a:latin typeface="Times New Roman" panose="02020603050405020304" pitchFamily="18" charset="0"/>
              <a:cs typeface="Times New Roman" panose="02020603050405020304" pitchFamily="18" charset="0"/>
            </a:endParaRPr>
          </a:p>
          <a:p>
            <a:pPr algn="just"/>
            <a:endParaRPr lang="en-US" sz="2000" dirty="0">
              <a:latin typeface="Tw Cen MT" panose="020B0602020104020603" pitchFamily="34" charset="0"/>
            </a:endParaRPr>
          </a:p>
          <a:p>
            <a:pPr algn="just"/>
            <a:r>
              <a:rPr lang="en-US" sz="2000" dirty="0">
                <a:solidFill>
                  <a:srgbClr val="002060"/>
                </a:solidFill>
                <a:latin typeface="Tw Cen MT" panose="020B0602020104020603" pitchFamily="34" charset="0"/>
              </a:rPr>
              <a:t>This Project deals with an application of Deep Learning (Especially Convolutional Neural Network) and Image processing to predict the breed of a dog out of more than 133 known breeds with more than 93% collects image from camera of the user and shows probability percentages of the top breeds predicted by our trained model. The app uses a tensor flow model which was trained on more than 35000 images of dogs tagged with their breeds using Transfer Learning. The model consists of a deep web of several Convolution and Pooling layers. We have used TensorFlow lite module of android which interprets the input and output dimensions of the model and converts the image into the required dimensions. Our application takes input from camera or gallery and converts it to 224*224*3 Byte Array and calculates the prediction function using the trained model which is nothing but the probability distribution (an array of probabilities) for all breeds. The app shows you the breed names and probabilities of the most likely breeds ,if the image is not of a dog else it displays “Sorry NO dog Detected !".</a:t>
            </a:r>
          </a:p>
        </p:txBody>
      </p:sp>
    </p:spTree>
    <p:extLst>
      <p:ext uri="{BB962C8B-B14F-4D97-AF65-F5344CB8AC3E}">
        <p14:creationId xmlns:p14="http://schemas.microsoft.com/office/powerpoint/2010/main" val="1651601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479755" y="903585"/>
            <a:ext cx="9232489" cy="5262979"/>
          </a:xfrm>
          <a:prstGeom prst="rect">
            <a:avLst/>
          </a:prstGeom>
          <a:noFill/>
        </p:spPr>
        <p:txBody>
          <a:bodyPr wrap="square" lIns="0" rIns="0" rtlCol="0">
            <a:spAutoFit/>
            <a:scene3d>
              <a:camera prst="orthographicFront"/>
              <a:lightRig rig="threePt" dir="t"/>
            </a:scene3d>
            <a:sp3d extrusionH="57150">
              <a:bevelT h="25400" prst="softRound"/>
            </a:sp3d>
          </a:bodyPr>
          <a:lstStyle/>
          <a:p>
            <a:pPr lvl="3"/>
            <a:r>
              <a:rPr lang="en-US" sz="4800" dirty="0">
                <a:solidFill>
                  <a:srgbClr val="FF5969"/>
                </a:solidFill>
                <a:latin typeface="Tw Cen MT" panose="020B0602020104020603" pitchFamily="34" charset="0"/>
              </a:rPr>
              <a:t> Designing the Classifier model </a:t>
            </a:r>
            <a:endParaRPr lang="en-US" sz="4800" dirty="0">
              <a:solidFill>
                <a:srgbClr val="FF5969"/>
              </a:solidFill>
              <a:latin typeface="Tw Cen MT" panose="020B0602020104020603" pitchFamily="34" charset="0"/>
              <a:cs typeface="Times New Roman" panose="02020603050405020304" pitchFamily="18" charset="0"/>
            </a:endParaRPr>
          </a:p>
          <a:p>
            <a:pPr algn="just"/>
            <a:endParaRPr lang="en-US" sz="2000" dirty="0">
              <a:latin typeface="Tw Cen MT" panose="020B0602020104020603" pitchFamily="34" charset="0"/>
            </a:endParaRPr>
          </a:p>
          <a:p>
            <a:pPr algn="just"/>
            <a:r>
              <a:rPr lang="en-US" sz="2400" dirty="0">
                <a:solidFill>
                  <a:srgbClr val="002060"/>
                </a:solidFill>
                <a:latin typeface="Tw Cen MT" panose="020B0602020104020603" pitchFamily="34" charset="0"/>
              </a:rPr>
              <a:t>Our classifier model is based on deep learning. The model contains a deep web of :</a:t>
            </a:r>
            <a:endParaRPr lang="en-US" sz="2000" dirty="0">
              <a:solidFill>
                <a:srgbClr val="002060"/>
              </a:solidFill>
              <a:latin typeface="Tw Cen MT" panose="020B0602020104020603" pitchFamily="34" charset="0"/>
            </a:endParaRPr>
          </a:p>
          <a:p>
            <a:pPr marL="800100" lvl="1" indent="-342900" algn="just">
              <a:buFont typeface="Arial" panose="020B0604020202020204" pitchFamily="34" charset="0"/>
              <a:buChar char="•"/>
            </a:pPr>
            <a:r>
              <a:rPr lang="en-US" sz="2000" dirty="0">
                <a:solidFill>
                  <a:srgbClr val="002060"/>
                </a:solidFill>
                <a:latin typeface="Tw Cen MT" panose="020B0602020104020603" pitchFamily="34" charset="0"/>
              </a:rPr>
              <a:t>An input layer of size =224*224*3</a:t>
            </a:r>
          </a:p>
          <a:p>
            <a:pPr marL="800100" lvl="1" indent="-342900" algn="just">
              <a:buFont typeface="Arial" panose="020B0604020202020204" pitchFamily="34" charset="0"/>
              <a:buChar char="•"/>
            </a:pPr>
            <a:r>
              <a:rPr lang="en-US" sz="2000" dirty="0">
                <a:solidFill>
                  <a:srgbClr val="002060"/>
                </a:solidFill>
                <a:latin typeface="Tw Cen MT" panose="020B0602020104020603" pitchFamily="34" charset="0"/>
              </a:rPr>
              <a:t>several Hidden layers each layer consisting of :</a:t>
            </a:r>
          </a:p>
          <a:p>
            <a:pPr marL="1257300" lvl="2" indent="-342900" algn="just">
              <a:buFont typeface="Wingdings" panose="05000000000000000000" pitchFamily="2" charset="2"/>
              <a:buChar char="§"/>
            </a:pPr>
            <a:r>
              <a:rPr lang="en-US" sz="2000" dirty="0">
                <a:solidFill>
                  <a:srgbClr val="002060"/>
                </a:solidFill>
                <a:latin typeface="Tw Cen MT" panose="020B0602020104020603" pitchFamily="34" charset="0"/>
              </a:rPr>
              <a:t>convolutions layers </a:t>
            </a:r>
          </a:p>
          <a:p>
            <a:pPr marL="1257300" lvl="2" indent="-342900" algn="just">
              <a:buFont typeface="Wingdings" panose="05000000000000000000" pitchFamily="2" charset="2"/>
              <a:buChar char="§"/>
            </a:pPr>
            <a:r>
              <a:rPr lang="en-US" sz="2000" dirty="0" err="1">
                <a:solidFill>
                  <a:srgbClr val="002060"/>
                </a:solidFill>
                <a:latin typeface="Tw Cen MT" panose="020B0602020104020603" pitchFamily="34" charset="0"/>
              </a:rPr>
              <a:t>ReLu</a:t>
            </a:r>
            <a:r>
              <a:rPr lang="en-US" sz="2000" dirty="0">
                <a:solidFill>
                  <a:srgbClr val="002060"/>
                </a:solidFill>
                <a:latin typeface="Tw Cen MT" panose="020B0602020104020603" pitchFamily="34" charset="0"/>
              </a:rPr>
              <a:t> activation </a:t>
            </a:r>
          </a:p>
          <a:p>
            <a:pPr marL="1257300" lvl="2" indent="-342900" algn="just">
              <a:buFont typeface="Wingdings" panose="05000000000000000000" pitchFamily="2" charset="2"/>
              <a:buChar char="§"/>
            </a:pPr>
            <a:r>
              <a:rPr lang="en-US" sz="2000" dirty="0">
                <a:solidFill>
                  <a:srgbClr val="002060"/>
                </a:solidFill>
                <a:latin typeface="Tw Cen MT" panose="020B0602020104020603" pitchFamily="34" charset="0"/>
              </a:rPr>
              <a:t>Max pooling layers and</a:t>
            </a:r>
          </a:p>
          <a:p>
            <a:pPr marL="800100" lvl="1" indent="-342900" algn="just">
              <a:buFont typeface="Arial" panose="020B0604020202020204" pitchFamily="34" charset="0"/>
              <a:buChar char="•"/>
            </a:pPr>
            <a:r>
              <a:rPr lang="en-US" sz="2000" dirty="0">
                <a:solidFill>
                  <a:srgbClr val="002060"/>
                </a:solidFill>
                <a:latin typeface="Tw Cen MT" panose="020B0602020104020603" pitchFamily="34" charset="0"/>
              </a:rPr>
              <a:t>A fully connected layer of size equal to number of trained breeds ,activated by SoftMax function.</a:t>
            </a:r>
          </a:p>
          <a:p>
            <a:pPr algn="just"/>
            <a:r>
              <a:rPr lang="en-US" sz="2000" b="1" dirty="0">
                <a:solidFill>
                  <a:srgbClr val="002060"/>
                </a:solidFill>
                <a:latin typeface="Tw Cen MT" panose="020B0602020104020603" pitchFamily="34" charset="0"/>
              </a:rPr>
              <a:t>The Input Layer: </a:t>
            </a:r>
            <a:r>
              <a:rPr lang="en-US" sz="2000" dirty="0">
                <a:solidFill>
                  <a:srgbClr val="002060"/>
                </a:solidFill>
                <a:latin typeface="Tw Cen MT" panose="020B0602020104020603" pitchFamily="34" charset="0"/>
              </a:rPr>
              <a:t>A Byte Array of size 224*224*3 (size of an image)</a:t>
            </a:r>
          </a:p>
          <a:p>
            <a:pPr algn="just"/>
            <a:r>
              <a:rPr lang="en-US" sz="2000" b="1" dirty="0">
                <a:solidFill>
                  <a:srgbClr val="002060"/>
                </a:solidFill>
                <a:latin typeface="Tw Cen MT" panose="020B0602020104020603" pitchFamily="34" charset="0"/>
              </a:rPr>
              <a:t>The Output Layer: </a:t>
            </a:r>
            <a:r>
              <a:rPr lang="en-US" sz="2000" dirty="0">
                <a:solidFill>
                  <a:srgbClr val="002060"/>
                </a:solidFill>
                <a:latin typeface="Tw Cen MT" panose="020B0602020104020603" pitchFamily="34" charset="0"/>
              </a:rPr>
              <a:t>A vector of size equal to number of breeds which stores probabilities of each breed. </a:t>
            </a:r>
          </a:p>
          <a:p>
            <a:pPr algn="just"/>
            <a:r>
              <a:rPr lang="en-US" sz="2000" dirty="0">
                <a:solidFill>
                  <a:srgbClr val="002060"/>
                </a:solidFill>
                <a:latin typeface="Tw Cen MT" panose="020B0602020104020603" pitchFamily="34" charset="0"/>
              </a:rPr>
              <a:t>The basic Design of the model is explained in the next figure. </a:t>
            </a:r>
          </a:p>
        </p:txBody>
      </p:sp>
    </p:spTree>
    <p:extLst>
      <p:ext uri="{BB962C8B-B14F-4D97-AF65-F5344CB8AC3E}">
        <p14:creationId xmlns:p14="http://schemas.microsoft.com/office/powerpoint/2010/main" val="3662884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65E912-71CF-4138-8CD5-B44AA9B97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15" y="1081549"/>
            <a:ext cx="10048569" cy="4375355"/>
          </a:xfrm>
          <a:prstGeom prst="rect">
            <a:avLst/>
          </a:prstGeom>
        </p:spPr>
      </p:pic>
      <p:sp>
        <p:nvSpPr>
          <p:cNvPr id="10" name="TextBox 9">
            <a:extLst>
              <a:ext uri="{FF2B5EF4-FFF2-40B4-BE49-F238E27FC236}">
                <a16:creationId xmlns:a16="http://schemas.microsoft.com/office/drawing/2014/main" id="{D7D1EFA3-096C-4DC3-A3A1-E0D3152820AE}"/>
              </a:ext>
            </a:extLst>
          </p:cNvPr>
          <p:cNvSpPr txBox="1"/>
          <p:nvPr/>
        </p:nvSpPr>
        <p:spPr>
          <a:xfrm>
            <a:off x="3559276" y="5673212"/>
            <a:ext cx="5073445" cy="400110"/>
          </a:xfrm>
          <a:prstGeom prst="rect">
            <a:avLst/>
          </a:prstGeom>
          <a:noFill/>
        </p:spPr>
        <p:txBody>
          <a:bodyPr wrap="square" rtlCol="0">
            <a:spAutoFit/>
          </a:bodyPr>
          <a:lstStyle/>
          <a:p>
            <a:r>
              <a:rPr lang="en-US" sz="2000" dirty="0">
                <a:solidFill>
                  <a:schemeClr val="tx2"/>
                </a:solidFill>
                <a:latin typeface="Tw Cen MT" panose="020B0602020104020603" pitchFamily="34" charset="0"/>
              </a:rPr>
              <a:t>Figure explaining the basic design of the Model.</a:t>
            </a:r>
            <a:endParaRPr lang="en-IN" sz="2000" dirty="0">
              <a:solidFill>
                <a:schemeClr val="tx2"/>
              </a:solidFill>
              <a:latin typeface="Tw Cen MT" panose="020B0602020104020603" pitchFamily="34" charset="0"/>
            </a:endParaRPr>
          </a:p>
        </p:txBody>
      </p:sp>
    </p:spTree>
    <p:extLst>
      <p:ext uri="{BB962C8B-B14F-4D97-AF65-F5344CB8AC3E}">
        <p14:creationId xmlns:p14="http://schemas.microsoft.com/office/powerpoint/2010/main" val="2616776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479754" y="678876"/>
            <a:ext cx="9548464" cy="5355312"/>
          </a:xfrm>
          <a:prstGeom prst="rect">
            <a:avLst/>
          </a:prstGeom>
          <a:noFill/>
        </p:spPr>
        <p:txBody>
          <a:bodyPr wrap="square" lIns="0" rIns="0" rtlCol="0">
            <a:spAutoFit/>
            <a:scene3d>
              <a:camera prst="orthographicFront"/>
              <a:lightRig rig="threePt" dir="t"/>
            </a:scene3d>
            <a:sp3d extrusionH="57150">
              <a:bevelT h="25400" prst="softRound"/>
            </a:sp3d>
          </a:bodyPr>
          <a:lstStyle/>
          <a:p>
            <a:pPr lvl="3"/>
            <a:r>
              <a:rPr lang="en-US" sz="4400" dirty="0">
                <a:solidFill>
                  <a:srgbClr val="FF5969"/>
                </a:solidFill>
                <a:latin typeface="Tw Cen MT" panose="020B0602020104020603" pitchFamily="34" charset="0"/>
              </a:rPr>
              <a:t>Why do we use CNN instead of     	Deep neural networks</a:t>
            </a:r>
          </a:p>
          <a:p>
            <a:pPr lvl="3"/>
            <a:endParaRPr lang="en-US" sz="800" dirty="0">
              <a:solidFill>
                <a:srgbClr val="FF5969"/>
              </a:solidFill>
              <a:latin typeface="Tw Cen MT" panose="020B0602020104020603"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002060"/>
                </a:solidFill>
                <a:latin typeface="Tw Cen MT" panose="020B0602020104020603" pitchFamily="34" charset="0"/>
                <a:ea typeface="Arial" panose="020B0604020202020204" pitchFamily="34" charset="0"/>
              </a:rPr>
              <a:t>Deep neural networks will give better results but in deep neural networks every neuron in one layer is connected to every neuron in the next layer and each connection is determined by the weight.</a:t>
            </a:r>
            <a:r>
              <a:rPr lang="en-US" altLang="en-US" sz="2000" dirty="0">
                <a:solidFill>
                  <a:srgbClr val="002060"/>
                </a:solidFill>
                <a:latin typeface="Tw Cen MT" panose="020B0602020104020603" pitchFamily="34" charset="0"/>
              </a:rPr>
              <a:t> </a:t>
            </a:r>
            <a:r>
              <a:rPr lang="en-US" altLang="en-US" sz="2000" dirty="0">
                <a:solidFill>
                  <a:srgbClr val="002060"/>
                </a:solidFill>
                <a:latin typeface="Tw Cen MT" panose="020B0602020104020603" pitchFamily="34" charset="0"/>
                <a:ea typeface="Arial" panose="020B0604020202020204" pitchFamily="34" charset="0"/>
              </a:rPr>
              <a:t>Because of the dense connected network the number of weights can be very large and it soon becomes </a:t>
            </a:r>
            <a:r>
              <a:rPr lang="en-US" altLang="en-US" sz="2000" dirty="0">
                <a:latin typeface="Tw Cen MT" panose="020B0602020104020603" pitchFamily="34" charset="0"/>
                <a:ea typeface="Arial" panose="020B0604020202020204" pitchFamily="34" charset="0"/>
              </a:rPr>
              <a:t>unmanageable as the pixels of the image increases.</a:t>
            </a: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Tw Cen MT" panose="020B0602020104020603"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Tw Cen MT" panose="020B0602020104020603"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Tw Cen MT" panose="020B0602020104020603" pitchFamily="34" charset="0"/>
            </a:endParaRPr>
          </a:p>
          <a:p>
            <a:pPr lvl="0" eaLnBrk="0" fontAlgn="base" hangingPunct="0">
              <a:spcBef>
                <a:spcPct val="0"/>
              </a:spcBef>
              <a:spcAft>
                <a:spcPct val="0"/>
              </a:spcAft>
            </a:pPr>
            <a:endParaRPr lang="en-US" altLang="en-US" sz="2000" dirty="0">
              <a:latin typeface="Tw Cen MT" panose="020B0602020104020603" pitchFamily="34" charset="0"/>
            </a:endParaRPr>
          </a:p>
          <a:p>
            <a:pPr marL="285750" lvl="0" indent="-28575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lvl="3"/>
            <a:r>
              <a:rPr lang="en-US" sz="4800" dirty="0">
                <a:solidFill>
                  <a:srgbClr val="FF5969"/>
                </a:solidFill>
                <a:latin typeface="Tw Cen MT" panose="020B0602020104020603" pitchFamily="34" charset="0"/>
              </a:rPr>
              <a:t> </a:t>
            </a:r>
            <a:endParaRPr lang="en-US" sz="4800" dirty="0">
              <a:solidFill>
                <a:srgbClr val="FF5969"/>
              </a:solidFill>
              <a:latin typeface="Tw Cen MT" panose="020B0602020104020603" pitchFamily="34" charset="0"/>
              <a:cs typeface="Times New Roman" panose="02020603050405020304" pitchFamily="18" charset="0"/>
            </a:endParaRPr>
          </a:p>
          <a:p>
            <a:pPr algn="just"/>
            <a:endParaRPr lang="en-US" sz="2000" dirty="0">
              <a:latin typeface="Tw Cen MT" panose="020B0602020104020603" pitchFamily="34" charset="0"/>
            </a:endParaRPr>
          </a:p>
        </p:txBody>
      </p:sp>
      <p:pic>
        <p:nvPicPr>
          <p:cNvPr id="1030" name="image3.png">
            <a:extLst>
              <a:ext uri="{FF2B5EF4-FFF2-40B4-BE49-F238E27FC236}">
                <a16:creationId xmlns:a16="http://schemas.microsoft.com/office/drawing/2014/main" id="{9FF632F5-306D-4351-A61F-58F3E056E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733" y="3759200"/>
            <a:ext cx="8192506" cy="25030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D2935213-1708-49E5-A124-653CDFAD5C3B}"/>
              </a:ext>
            </a:extLst>
          </p:cNvPr>
          <p:cNvSpPr>
            <a:spLocks noChangeArrowheads="1"/>
          </p:cNvSpPr>
          <p:nvPr/>
        </p:nvSpPr>
        <p:spPr bwMode="auto">
          <a:xfrm>
            <a:off x="0" y="205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004107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514169" y="934065"/>
            <a:ext cx="9232489" cy="6001643"/>
          </a:xfrm>
          <a:prstGeom prst="rect">
            <a:avLst/>
          </a:prstGeom>
          <a:noFill/>
        </p:spPr>
        <p:txBody>
          <a:bodyPr wrap="square" lIns="0" rIns="0" rtlCol="0">
            <a:spAutoFit/>
            <a:scene3d>
              <a:camera prst="orthographicFront"/>
              <a:lightRig rig="threePt" dir="t"/>
            </a:scene3d>
            <a:sp3d extrusionH="57150">
              <a:bevelT h="25400" prst="softRound"/>
            </a:sp3d>
          </a:bodyPr>
          <a:lstStyle/>
          <a:p>
            <a:r>
              <a:rPr lang="en-IN" sz="2400" dirty="0">
                <a:solidFill>
                  <a:srgbClr val="FF0000"/>
                </a:solidFill>
                <a:latin typeface="Tw Cen MT" panose="020B0602020104020603" pitchFamily="34" charset="0"/>
              </a:rPr>
              <a:t>Advantages of convolutional neural networks -</a:t>
            </a:r>
          </a:p>
          <a:p>
            <a:pPr marL="285750" indent="-285750">
              <a:buFont typeface="Arial" panose="020B0604020202020204" pitchFamily="34" charset="0"/>
              <a:buChar char="•"/>
            </a:pPr>
            <a:r>
              <a:rPr lang="en-IN" sz="2000" dirty="0">
                <a:solidFill>
                  <a:srgbClr val="002060"/>
                </a:solidFill>
                <a:latin typeface="Tw Cen MT" panose="020B0602020104020603" pitchFamily="34" charset="0"/>
              </a:rPr>
              <a:t>In convolutional networks not all the neurons are connected to each other as shown in the following figure –</a:t>
            </a:r>
          </a:p>
          <a:p>
            <a:pPr marL="285750" indent="-285750">
              <a:buFont typeface="Arial" panose="020B0604020202020204" pitchFamily="34" charset="0"/>
              <a:buChar char="•"/>
            </a:pPr>
            <a:endParaRPr lang="en-IN" sz="2000" dirty="0">
              <a:solidFill>
                <a:srgbClr val="002060"/>
              </a:solidFill>
              <a:latin typeface="Tw Cen MT" panose="020B0602020104020603" pitchFamily="34" charset="0"/>
            </a:endParaRPr>
          </a:p>
          <a:p>
            <a:pPr marL="285750" indent="-285750">
              <a:buFont typeface="Arial" panose="020B0604020202020204" pitchFamily="34" charset="0"/>
              <a:buChar char="•"/>
            </a:pPr>
            <a:endParaRPr lang="en-IN" sz="2000" dirty="0">
              <a:solidFill>
                <a:srgbClr val="002060"/>
              </a:solidFill>
              <a:latin typeface="Tw Cen MT" panose="020B0602020104020603" pitchFamily="34" charset="0"/>
            </a:endParaRPr>
          </a:p>
          <a:p>
            <a:endParaRPr lang="en-IN" sz="2000" dirty="0">
              <a:solidFill>
                <a:srgbClr val="002060"/>
              </a:solidFill>
              <a:latin typeface="Tw Cen MT" panose="020B0602020104020603" pitchFamily="34" charset="0"/>
            </a:endParaRPr>
          </a:p>
          <a:p>
            <a:endParaRPr lang="en-IN" sz="2000" dirty="0">
              <a:solidFill>
                <a:srgbClr val="002060"/>
              </a:solidFill>
              <a:latin typeface="Tw Cen MT" panose="020B0602020104020603" pitchFamily="34" charset="0"/>
            </a:endParaRPr>
          </a:p>
          <a:p>
            <a:pPr algn="just"/>
            <a:endParaRPr lang="en-US" sz="2000" dirty="0">
              <a:solidFill>
                <a:srgbClr val="002060"/>
              </a:solidFill>
              <a:latin typeface="Tw Cen MT" panose="020B0602020104020603" pitchFamily="34" charset="0"/>
            </a:endParaRPr>
          </a:p>
          <a:p>
            <a:pPr marL="285750" indent="-285750">
              <a:buFont typeface="Arial" panose="020B0604020202020204" pitchFamily="34" charset="0"/>
              <a:buChar char="•"/>
            </a:pPr>
            <a:r>
              <a:rPr lang="en-IN" sz="2000" dirty="0">
                <a:solidFill>
                  <a:srgbClr val="002060"/>
                </a:solidFill>
                <a:latin typeface="Tw Cen MT" panose="020B0602020104020603" pitchFamily="34" charset="0"/>
              </a:rPr>
              <a:t>Convolutional networks are able to detect certain patterns in the images which differentiates it from other neural networks.</a:t>
            </a:r>
          </a:p>
          <a:p>
            <a:pPr marL="285750" indent="-285750">
              <a:buFont typeface="Arial" panose="020B0604020202020204" pitchFamily="34" charset="0"/>
              <a:buChar char="•"/>
            </a:pPr>
            <a:r>
              <a:rPr lang="en-IN" sz="2000" dirty="0">
                <a:solidFill>
                  <a:srgbClr val="002060"/>
                </a:solidFill>
                <a:latin typeface="Tw Cen MT" panose="020B0602020104020603" pitchFamily="34" charset="0"/>
              </a:rPr>
              <a:t>Along with dense layer , </a:t>
            </a:r>
            <a:r>
              <a:rPr lang="en-IN" sz="2000" dirty="0" err="1">
                <a:solidFill>
                  <a:srgbClr val="002060"/>
                </a:solidFill>
                <a:latin typeface="Tw Cen MT" panose="020B0602020104020603" pitchFamily="34" charset="0"/>
              </a:rPr>
              <a:t>relu</a:t>
            </a:r>
            <a:r>
              <a:rPr lang="en-IN" sz="2000" dirty="0">
                <a:solidFill>
                  <a:srgbClr val="002060"/>
                </a:solidFill>
                <a:latin typeface="Tw Cen MT" panose="020B0602020104020603" pitchFamily="34" charset="0"/>
              </a:rPr>
              <a:t> layer etc CNN also contains convolutional layers which recognize various patterns in the image such as straight lines , circles , edges , pointed objects etc.</a:t>
            </a:r>
          </a:p>
          <a:p>
            <a:pPr marL="285750" indent="-285750">
              <a:buFont typeface="Arial" panose="020B0604020202020204" pitchFamily="34" charset="0"/>
              <a:buChar char="•"/>
            </a:pPr>
            <a:r>
              <a:rPr lang="en-IN" sz="2000" dirty="0">
                <a:solidFill>
                  <a:srgbClr val="002060"/>
                </a:solidFill>
                <a:latin typeface="Tw Cen MT" panose="020B0602020104020603" pitchFamily="34" charset="0"/>
              </a:rPr>
              <a:t>These patterns get more detailed as we traverse into deeper layers of convolutional layers and it can eventually be able to detect patterns as complex as dogs, cats, cars etc.</a:t>
            </a:r>
          </a:p>
          <a:p>
            <a:pPr marL="285750" indent="-285750">
              <a:buFont typeface="Arial" panose="020B0604020202020204" pitchFamily="34" charset="0"/>
              <a:buChar char="•"/>
            </a:pPr>
            <a:r>
              <a:rPr lang="en-IN" sz="2000" dirty="0">
                <a:solidFill>
                  <a:srgbClr val="002060"/>
                </a:solidFill>
                <a:latin typeface="Tw Cen MT" panose="020B0602020104020603" pitchFamily="34" charset="0"/>
              </a:rPr>
              <a:t>The patterns are identified by the various features that we already have.</a:t>
            </a:r>
          </a:p>
          <a:p>
            <a:endParaRPr lang="en-IN" sz="2000" dirty="0">
              <a:latin typeface="Tw Cen MT" panose="020B0602020104020603" pitchFamily="34" charset="0"/>
            </a:endParaRPr>
          </a:p>
          <a:p>
            <a:pPr algn="just"/>
            <a:endParaRPr lang="en-US" sz="2000" dirty="0">
              <a:latin typeface="Tw Cen MT" panose="020B0602020104020603" pitchFamily="34" charset="0"/>
            </a:endParaRPr>
          </a:p>
        </p:txBody>
      </p:sp>
      <p:pic>
        <p:nvPicPr>
          <p:cNvPr id="3" name="image6.png">
            <a:extLst>
              <a:ext uri="{FF2B5EF4-FFF2-40B4-BE49-F238E27FC236}">
                <a16:creationId xmlns:a16="http://schemas.microsoft.com/office/drawing/2014/main" id="{F7FBAE13-1581-4007-8DA6-6EAACD58CE11}"/>
              </a:ext>
            </a:extLst>
          </p:cNvPr>
          <p:cNvPicPr/>
          <p:nvPr/>
        </p:nvPicPr>
        <p:blipFill>
          <a:blip r:embed="rId2"/>
          <a:srcRect/>
          <a:stretch>
            <a:fillRect/>
          </a:stretch>
        </p:blipFill>
        <p:spPr>
          <a:xfrm rot="5400000">
            <a:off x="4479896" y="1939900"/>
            <a:ext cx="1597890" cy="1080135"/>
          </a:xfrm>
          <a:prstGeom prst="rect">
            <a:avLst/>
          </a:prstGeom>
          <a:ln/>
        </p:spPr>
      </p:pic>
    </p:spTree>
    <p:extLst>
      <p:ext uri="{BB962C8B-B14F-4D97-AF65-F5344CB8AC3E}">
        <p14:creationId xmlns:p14="http://schemas.microsoft.com/office/powerpoint/2010/main" val="18144577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animEffect transition="in" filter="fade">
                                      <p:cBhvr>
                                        <p:cTn id="2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1094659" y="335281"/>
            <a:ext cx="9933858" cy="5109091"/>
          </a:xfrm>
          <a:prstGeom prst="rect">
            <a:avLst/>
          </a:prstGeom>
          <a:noFill/>
        </p:spPr>
        <p:txBody>
          <a:bodyPr wrap="square" lIns="0" rIns="0" rtlCol="0">
            <a:spAutoFit/>
            <a:scene3d>
              <a:camera prst="orthographicFront"/>
              <a:lightRig rig="threePt" dir="t"/>
            </a:scene3d>
            <a:sp3d extrusionH="57150">
              <a:bevelT h="25400" prst="softRound"/>
            </a:sp3d>
          </a:bodyPr>
          <a:lstStyle/>
          <a:p>
            <a:pPr lvl="3"/>
            <a:r>
              <a:rPr lang="en-US" sz="4800" dirty="0">
                <a:solidFill>
                  <a:srgbClr val="FF5969"/>
                </a:solidFill>
                <a:latin typeface="Tw Cen MT" panose="020B0602020104020603" pitchFamily="34" charset="0"/>
              </a:rPr>
              <a:t>  How the CNN Model Works</a:t>
            </a:r>
          </a:p>
          <a:p>
            <a:pPr lvl="3"/>
            <a:endParaRPr lang="en-US" sz="800" dirty="0">
              <a:latin typeface="Tw Cen MT" panose="020B0602020104020603" pitchFamily="34" charset="0"/>
            </a:endParaRPr>
          </a:p>
          <a:p>
            <a:pPr marL="342900" indent="-342900">
              <a:buFont typeface="+mj-lt"/>
              <a:buAutoNum type="arabicPeriod"/>
            </a:pPr>
            <a:r>
              <a:rPr lang="en-IN" dirty="0">
                <a:solidFill>
                  <a:srgbClr val="002060"/>
                </a:solidFill>
                <a:latin typeface="Tw Cen MT" panose="020B0602020104020603" pitchFamily="34" charset="0"/>
              </a:rPr>
              <a:t>First it takes the input of the image to predict the breed of the dog.				How our model perceives the image-							For our model the image is just a 3D matrix of pixel values.</a:t>
            </a:r>
          </a:p>
          <a:p>
            <a:pPr marL="342900" indent="-342900">
              <a:buFont typeface="+mj-lt"/>
              <a:buAutoNum type="arabicPeriod"/>
            </a:pPr>
            <a:r>
              <a:rPr lang="en-IN" dirty="0">
                <a:solidFill>
                  <a:srgbClr val="002060"/>
                </a:solidFill>
                <a:latin typeface="Tw Cen MT" panose="020B0602020104020603" pitchFamily="34" charset="0"/>
              </a:rPr>
              <a:t>It gains the access of the training data.</a:t>
            </a:r>
          </a:p>
          <a:p>
            <a:pPr marL="342900" indent="-342900">
              <a:buFont typeface="+mj-lt"/>
              <a:buAutoNum type="arabicPeriod"/>
            </a:pPr>
            <a:r>
              <a:rPr lang="en-IN" dirty="0">
                <a:solidFill>
                  <a:srgbClr val="002060"/>
                </a:solidFill>
                <a:latin typeface="Tw Cen MT" panose="020B0602020104020603" pitchFamily="34" charset="0"/>
              </a:rPr>
              <a:t>Indexing of the breeds is done.</a:t>
            </a:r>
          </a:p>
          <a:p>
            <a:r>
              <a:rPr lang="en-IN" dirty="0">
                <a:solidFill>
                  <a:srgbClr val="002060"/>
                </a:solidFill>
                <a:latin typeface="Tw Cen MT" panose="020B0602020104020603" pitchFamily="34" charset="0"/>
              </a:rPr>
              <a:t> </a:t>
            </a:r>
          </a:p>
          <a:p>
            <a:endParaRPr lang="en-IN" dirty="0">
              <a:solidFill>
                <a:srgbClr val="002060"/>
              </a:solidFill>
              <a:latin typeface="Tw Cen MT" panose="020B0602020104020603" pitchFamily="34" charset="0"/>
            </a:endParaRPr>
          </a:p>
          <a:p>
            <a:r>
              <a:rPr lang="en-IN" dirty="0">
                <a:solidFill>
                  <a:srgbClr val="002060"/>
                </a:solidFill>
                <a:latin typeface="Tw Cen MT" panose="020B0602020104020603" pitchFamily="34" charset="0"/>
              </a:rPr>
              <a:t>CNN consists of several layers of-</a:t>
            </a:r>
          </a:p>
          <a:p>
            <a:pPr marL="285750" lvl="0" indent="-285750">
              <a:buFont typeface="Arial" panose="020B0604020202020204" pitchFamily="34" charset="0"/>
              <a:buChar char="•"/>
            </a:pPr>
            <a:r>
              <a:rPr lang="en-IN" dirty="0">
                <a:solidFill>
                  <a:srgbClr val="002060"/>
                </a:solidFill>
                <a:latin typeface="Tw Cen MT" panose="020B0602020104020603" pitchFamily="34" charset="0"/>
              </a:rPr>
              <a:t>Convolutional layer</a:t>
            </a:r>
          </a:p>
          <a:p>
            <a:pPr marL="285750" lvl="0" indent="-285750">
              <a:buFont typeface="Arial" panose="020B0604020202020204" pitchFamily="34" charset="0"/>
              <a:buChar char="•"/>
            </a:pPr>
            <a:r>
              <a:rPr lang="en-IN" dirty="0" err="1">
                <a:solidFill>
                  <a:srgbClr val="002060"/>
                </a:solidFill>
                <a:latin typeface="Tw Cen MT" panose="020B0602020104020603" pitchFamily="34" charset="0"/>
              </a:rPr>
              <a:t>ReLu</a:t>
            </a:r>
            <a:r>
              <a:rPr lang="en-IN" dirty="0">
                <a:solidFill>
                  <a:srgbClr val="002060"/>
                </a:solidFill>
                <a:latin typeface="Tw Cen MT" panose="020B0602020104020603" pitchFamily="34" charset="0"/>
              </a:rPr>
              <a:t> layer</a:t>
            </a:r>
          </a:p>
          <a:p>
            <a:pPr marL="285750" lvl="0" indent="-285750">
              <a:buFont typeface="Arial" panose="020B0604020202020204" pitchFamily="34" charset="0"/>
              <a:buChar char="•"/>
            </a:pPr>
            <a:r>
              <a:rPr lang="en-IN" dirty="0">
                <a:solidFill>
                  <a:srgbClr val="002060"/>
                </a:solidFill>
                <a:latin typeface="Tw Cen MT" panose="020B0602020104020603" pitchFamily="34" charset="0"/>
              </a:rPr>
              <a:t>Pooling layer</a:t>
            </a:r>
          </a:p>
          <a:p>
            <a:pPr lvl="0"/>
            <a:r>
              <a:rPr lang="en-IN" dirty="0">
                <a:solidFill>
                  <a:srgbClr val="002060"/>
                </a:solidFill>
                <a:latin typeface="Tw Cen MT" panose="020B0602020104020603" pitchFamily="34" charset="0"/>
              </a:rPr>
              <a:t>And a Fully connected layer</a:t>
            </a:r>
          </a:p>
          <a:p>
            <a:pPr lvl="0"/>
            <a:endParaRPr lang="en-IN" dirty="0">
              <a:solidFill>
                <a:srgbClr val="002060"/>
              </a:solidFill>
              <a:latin typeface="Tw Cen MT" panose="020B0602020104020603" pitchFamily="34" charset="0"/>
            </a:endParaRPr>
          </a:p>
          <a:p>
            <a:r>
              <a:rPr lang="en-IN" dirty="0">
                <a:solidFill>
                  <a:srgbClr val="002060"/>
                </a:solidFill>
                <a:latin typeface="Tw Cen MT" panose="020B0602020104020603" pitchFamily="34" charset="0"/>
              </a:rPr>
              <a:t>The whole model will be like this-</a:t>
            </a:r>
          </a:p>
          <a:p>
            <a:endParaRPr lang="en-IN" dirty="0">
              <a:latin typeface="Tw Cen MT" panose="020B0602020104020603" pitchFamily="34" charset="0"/>
            </a:endParaRPr>
          </a:p>
        </p:txBody>
      </p:sp>
      <p:pic>
        <p:nvPicPr>
          <p:cNvPr id="3" name="image9.png">
            <a:extLst>
              <a:ext uri="{FF2B5EF4-FFF2-40B4-BE49-F238E27FC236}">
                <a16:creationId xmlns:a16="http://schemas.microsoft.com/office/drawing/2014/main" id="{B0BB3ADE-FB66-4494-A3CD-E4E71F3E2096}"/>
              </a:ext>
            </a:extLst>
          </p:cNvPr>
          <p:cNvPicPr/>
          <p:nvPr/>
        </p:nvPicPr>
        <p:blipFill>
          <a:blip r:embed="rId2"/>
          <a:srcRect/>
          <a:stretch>
            <a:fillRect/>
          </a:stretch>
        </p:blipFill>
        <p:spPr>
          <a:xfrm>
            <a:off x="5398892" y="2220229"/>
            <a:ext cx="4257041" cy="2024380"/>
          </a:xfrm>
          <a:prstGeom prst="rect">
            <a:avLst/>
          </a:prstGeom>
          <a:ln/>
        </p:spPr>
      </p:pic>
      <p:pic>
        <p:nvPicPr>
          <p:cNvPr id="9" name="image5.png">
            <a:extLst>
              <a:ext uri="{FF2B5EF4-FFF2-40B4-BE49-F238E27FC236}">
                <a16:creationId xmlns:a16="http://schemas.microsoft.com/office/drawing/2014/main" id="{80054789-2E71-44C4-84D7-3FF6725CDC25}"/>
              </a:ext>
            </a:extLst>
          </p:cNvPr>
          <p:cNvPicPr/>
          <p:nvPr/>
        </p:nvPicPr>
        <p:blipFill>
          <a:blip r:embed="rId3"/>
          <a:srcRect/>
          <a:stretch>
            <a:fillRect/>
          </a:stretch>
        </p:blipFill>
        <p:spPr>
          <a:xfrm>
            <a:off x="4951853" y="4490428"/>
            <a:ext cx="5421507" cy="1589385"/>
          </a:xfrm>
          <a:prstGeom prst="rect">
            <a:avLst/>
          </a:prstGeom>
          <a:ln/>
        </p:spPr>
      </p:pic>
    </p:spTree>
    <p:extLst>
      <p:ext uri="{BB962C8B-B14F-4D97-AF65-F5344CB8AC3E}">
        <p14:creationId xmlns:p14="http://schemas.microsoft.com/office/powerpoint/2010/main" val="4564127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2BB54-52F1-48A8-978D-5F9E26153E2B}"/>
              </a:ext>
            </a:extLst>
          </p:cNvPr>
          <p:cNvSpPr txBox="1"/>
          <p:nvPr/>
        </p:nvSpPr>
        <p:spPr>
          <a:xfrm>
            <a:off x="4165600" y="5463778"/>
            <a:ext cx="4927600" cy="369332"/>
          </a:xfrm>
          <a:prstGeom prst="rect">
            <a:avLst/>
          </a:prstGeom>
          <a:noFill/>
        </p:spPr>
        <p:txBody>
          <a:bodyPr wrap="square" rtlCol="0">
            <a:spAutoFit/>
          </a:bodyPr>
          <a:lstStyle/>
          <a:p>
            <a:r>
              <a:rPr lang="en-US" dirty="0">
                <a:solidFill>
                  <a:srgbClr val="002060"/>
                </a:solidFill>
                <a:latin typeface="Tw Cen MT" panose="020B0602020104020603" pitchFamily="34" charset="0"/>
              </a:rPr>
              <a:t>Working of convolution and Pooling</a:t>
            </a:r>
            <a:endParaRPr lang="en-IN" dirty="0">
              <a:solidFill>
                <a:srgbClr val="002060"/>
              </a:solidFill>
              <a:latin typeface="Tw Cen MT" panose="020B0602020104020603" pitchFamily="34" charset="0"/>
            </a:endParaRPr>
          </a:p>
        </p:txBody>
      </p:sp>
      <p:pic>
        <p:nvPicPr>
          <p:cNvPr id="4" name="Picture 3">
            <a:extLst>
              <a:ext uri="{FF2B5EF4-FFF2-40B4-BE49-F238E27FC236}">
                <a16:creationId xmlns:a16="http://schemas.microsoft.com/office/drawing/2014/main" id="{031A32C0-EA06-46AC-BEF5-ED797AABA99D}"/>
              </a:ext>
            </a:extLst>
          </p:cNvPr>
          <p:cNvPicPr>
            <a:picLocks noChangeAspect="1"/>
          </p:cNvPicPr>
          <p:nvPr/>
        </p:nvPicPr>
        <p:blipFill>
          <a:blip r:embed="rId2"/>
          <a:stretch>
            <a:fillRect/>
          </a:stretch>
        </p:blipFill>
        <p:spPr>
          <a:xfrm>
            <a:off x="391160" y="711200"/>
            <a:ext cx="11409680" cy="4561840"/>
          </a:xfrm>
          <a:prstGeom prst="rect">
            <a:avLst/>
          </a:prstGeom>
        </p:spPr>
      </p:pic>
    </p:spTree>
    <p:extLst>
      <p:ext uri="{BB962C8B-B14F-4D97-AF65-F5344CB8AC3E}">
        <p14:creationId xmlns:p14="http://schemas.microsoft.com/office/powerpoint/2010/main" val="39694618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Rescouse FIles of Animated PowerPoint Slide (PowerPoint School)</Template>
  <TotalTime>4238</TotalTime>
  <Words>1859</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SimSun-ExtB</vt:lpstr>
      <vt:lpstr>Arial</vt:lpstr>
      <vt:lpstr>Calibri</vt:lpstr>
      <vt:lpstr>Calibri Light</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kumar</dc:creator>
  <cp:lastModifiedBy>kundan kumar</cp:lastModifiedBy>
  <cp:revision>307</cp:revision>
  <dcterms:created xsi:type="dcterms:W3CDTF">2019-10-08T20:41:48Z</dcterms:created>
  <dcterms:modified xsi:type="dcterms:W3CDTF">2020-06-28T17:48:02Z</dcterms:modified>
</cp:coreProperties>
</file>