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9" r:id="rId5"/>
    <p:sldId id="273" r:id="rId6"/>
    <p:sldId id="261" r:id="rId7"/>
    <p:sldId id="265" r:id="rId8"/>
    <p:sldId id="263" r:id="rId9"/>
    <p:sldId id="271" r:id="rId10"/>
    <p:sldId id="262" r:id="rId11"/>
    <p:sldId id="276" r:id="rId12"/>
    <p:sldId id="277" r:id="rId13"/>
    <p:sldId id="279" r:id="rId14"/>
    <p:sldId id="280" r:id="rId15"/>
    <p:sldId id="281" r:id="rId16"/>
    <p:sldId id="25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1" autoAdjust="0"/>
    <p:restoredTop sz="91280" autoAdjust="0"/>
  </p:normalViewPr>
  <p:slideViewPr>
    <p:cSldViewPr snapToGrid="0">
      <p:cViewPr>
        <p:scale>
          <a:sx n="66" d="100"/>
          <a:sy n="66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8F7F-AA6C-4770-B61C-83C15EF2CBB9}" type="datetimeFigureOut">
              <a:rPr lang="en-NL" smtClean="0"/>
              <a:t>01/02/2018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3CC3F-46CD-4CE6-A7E8-792D8E5B130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13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3CC3F-46CD-4CE6-A7E8-792D8E5B130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59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04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4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4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1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5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7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3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59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9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7BE8-E473-4127-9AFD-F8084B83B022}" type="datetimeFigureOut">
              <a:rPr lang="nl-NL" smtClean="0"/>
              <a:t>1-2-2018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dx.doi.org/10.1039/C3CP54253J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-186531"/>
            <a:ext cx="97282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Directed-Evolution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73" y="4999038"/>
            <a:ext cx="9144000" cy="1655762"/>
          </a:xfrm>
        </p:spPr>
        <p:txBody>
          <a:bodyPr/>
          <a:lstStyle/>
          <a:p>
            <a:pPr algn="l"/>
            <a:r>
              <a:rPr lang="nl-NL" dirty="0" err="1"/>
              <a:t>Amaury</a:t>
            </a:r>
            <a:r>
              <a:rPr lang="nl-NL" dirty="0"/>
              <a:t> </a:t>
            </a:r>
            <a:r>
              <a:rPr lang="nl-NL" dirty="0" err="1"/>
              <a:t>Ovalle</a:t>
            </a:r>
            <a:r>
              <a:rPr lang="nl-NL" dirty="0"/>
              <a:t> </a:t>
            </a:r>
          </a:p>
          <a:p>
            <a:pPr algn="l"/>
            <a:r>
              <a:rPr lang="nl-NL" dirty="0" err="1"/>
              <a:t>Madhurya</a:t>
            </a:r>
            <a:r>
              <a:rPr lang="nl-NL" dirty="0"/>
              <a:t> Lutikurti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" y="135494"/>
            <a:ext cx="241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PBfB2018 Project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3" b="27315"/>
          <a:stretch/>
        </p:blipFill>
        <p:spPr>
          <a:xfrm>
            <a:off x="4888773" y="1892300"/>
            <a:ext cx="7284177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30A-AB65-4273-8549-4E3C7ECF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38" y="125066"/>
            <a:ext cx="10515600" cy="1325563"/>
          </a:xfrm>
        </p:spPr>
        <p:txBody>
          <a:bodyPr/>
          <a:lstStyle/>
          <a:p>
            <a:r>
              <a:rPr lang="en-US" dirty="0"/>
              <a:t>Screening the Mutants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CE100-DE99-4FBF-BD5A-C3CC43F6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8" y="1872032"/>
            <a:ext cx="5777552" cy="2943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4C4D9-8C50-4787-89D8-318D98FC0BF4}"/>
              </a:ext>
            </a:extLst>
          </p:cNvPr>
          <p:cNvSpPr txBox="1"/>
          <p:nvPr/>
        </p:nvSpPr>
        <p:spPr>
          <a:xfrm>
            <a:off x="5366670" y="6488668"/>
            <a:ext cx="682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Tsai and Nusinnov et al. (2014)  </a:t>
            </a:r>
            <a:r>
              <a:rPr lang="en-US" dirty="0">
                <a:hlinkClick r:id="rId4"/>
              </a:rPr>
              <a:t>http://dx.doi.org/10.1039/C3CP54253J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C401C-07C9-412A-AE24-1DAE284E59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l="12153" t="25555" r="55468" b="21785"/>
          <a:stretch/>
        </p:blipFill>
        <p:spPr>
          <a:xfrm>
            <a:off x="401473" y="1872032"/>
            <a:ext cx="4466148" cy="39143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FA4D2-4A95-420D-BA88-5E2AF0025DB3}"/>
              </a:ext>
            </a:extLst>
          </p:cNvPr>
          <p:cNvSpPr txBox="1"/>
          <p:nvPr/>
        </p:nvSpPr>
        <p:spPr>
          <a:xfrm>
            <a:off x="305938" y="1491758"/>
            <a:ext cx="10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*_log.txt</a:t>
            </a:r>
            <a:endParaRPr lang="en-N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2A34C-D2E6-4734-9010-6D64C9ED07A9}"/>
              </a:ext>
            </a:extLst>
          </p:cNvPr>
          <p:cNvSpPr txBox="1"/>
          <p:nvPr/>
        </p:nvSpPr>
        <p:spPr>
          <a:xfrm>
            <a:off x="5366671" y="5240740"/>
            <a:ext cx="682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energy confirmation is screened for and selected as the best mutant for further evolution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292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45" y="915868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PDB file of target </a:t>
            </a:r>
            <a:r>
              <a:rPr lang="nl-NL" sz="2000" dirty="0" err="1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0475" y="424822"/>
            <a:ext cx="263290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peptide PDB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4195" y="1729678"/>
            <a:ext cx="3581237" cy="40011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/>
              <a:t>Mutagenesis</a:t>
            </a:r>
            <a:r>
              <a:rPr lang="nl-NL" sz="2000" dirty="0"/>
              <a:t> of peptide </a:t>
            </a:r>
            <a:r>
              <a:rPr lang="nl-NL" sz="2000" dirty="0" err="1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219" y="17868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baseline="-25000" dirty="0"/>
              <a:t>1</a:t>
            </a:r>
            <a:r>
              <a:rPr lang="nl-NL" dirty="0"/>
              <a:t>X</a:t>
            </a:r>
            <a:r>
              <a:rPr lang="nl-NL" baseline="-25000" dirty="0"/>
              <a:t>2</a:t>
            </a:r>
            <a:r>
              <a:rPr lang="nl-NL" dirty="0"/>
              <a:t>X</a:t>
            </a:r>
            <a:r>
              <a:rPr lang="nl-NL" baseline="-25000" dirty="0"/>
              <a:t>3</a:t>
            </a:r>
            <a:r>
              <a:rPr lang="nl-NL" dirty="0"/>
              <a:t>X</a:t>
            </a:r>
            <a:r>
              <a:rPr lang="nl-NL" baseline="-25000" dirty="0"/>
              <a:t>4</a:t>
            </a:r>
            <a:r>
              <a:rPr lang="nl-NL" dirty="0"/>
              <a:t>X</a:t>
            </a:r>
            <a:r>
              <a:rPr lang="nl-NL" baseline="-25000" dirty="0"/>
              <a:t>5</a:t>
            </a:r>
            <a:r>
              <a:rPr lang="nl-NL" dirty="0"/>
              <a:t>X</a:t>
            </a:r>
            <a:r>
              <a:rPr lang="nl-NL" baseline="-25000" dirty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923" y="3237398"/>
            <a:ext cx="376891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Docking mutants on target protein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2481" y="436553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Comparison of Affinities from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811" y="2172639"/>
            <a:ext cx="1799788" cy="32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mutant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854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Best mutant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314117" y="1994917"/>
            <a:ext cx="86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174429" y="1994917"/>
            <a:ext cx="0" cy="374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88421" y="2640511"/>
            <a:ext cx="2264402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1600" dirty="0"/>
              <a:t>Reformat into PDBQT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296" y="1745067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296" y="311533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Best ligand found!</a:t>
            </a:r>
          </a:p>
        </p:txBody>
      </p:sp>
      <p:cxnSp>
        <p:nvCxnSpPr>
          <p:cNvPr id="43" name="Straight Arrow Connector 42"/>
          <p:cNvCxnSpPr>
            <a:cxnSpLocks/>
            <a:stCxn id="47" idx="1"/>
          </p:cNvCxnSpPr>
          <p:nvPr/>
        </p:nvCxnSpPr>
        <p:spPr>
          <a:xfrm flipH="1">
            <a:off x="7238662" y="1033532"/>
            <a:ext cx="1581212" cy="671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5" idx="2"/>
            <a:endCxn id="6" idx="0"/>
          </p:cNvCxnSpPr>
          <p:nvPr/>
        </p:nvCxnSpPr>
        <p:spPr>
          <a:xfrm flipH="1">
            <a:off x="5454814" y="824932"/>
            <a:ext cx="22111" cy="904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" idx="3"/>
          </p:cNvCxnSpPr>
          <p:nvPr/>
        </p:nvCxnSpPr>
        <p:spPr>
          <a:xfrm>
            <a:off x="3882440" y="1115923"/>
            <a:ext cx="695371" cy="5152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9" idx="2"/>
            <a:endCxn id="10" idx="0"/>
          </p:cNvCxnSpPr>
          <p:nvPr/>
        </p:nvCxnSpPr>
        <p:spPr>
          <a:xfrm>
            <a:off x="5477382" y="3637508"/>
            <a:ext cx="2484" cy="7280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0" idx="2"/>
            <a:endCxn id="16" idx="0"/>
          </p:cNvCxnSpPr>
          <p:nvPr/>
        </p:nvCxnSpPr>
        <p:spPr>
          <a:xfrm flipH="1">
            <a:off x="5474990" y="4765645"/>
            <a:ext cx="4876" cy="7124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6" idx="2"/>
            <a:endCxn id="39" idx="0"/>
          </p:cNvCxnSpPr>
          <p:nvPr/>
        </p:nvCxnSpPr>
        <p:spPr>
          <a:xfrm flipH="1">
            <a:off x="5473153" y="5878226"/>
            <a:ext cx="1837" cy="413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10197" y="1560499"/>
            <a:ext cx="6360860" cy="45994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2659508" y="1929733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29" idx="3"/>
            <a:endCxn id="9" idx="1"/>
          </p:cNvCxnSpPr>
          <p:nvPr/>
        </p:nvCxnSpPr>
        <p:spPr>
          <a:xfrm flipV="1">
            <a:off x="2486319" y="343745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9" y="5407962"/>
            <a:ext cx="789080" cy="9010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6CF05-6014-4A61-9CAF-199869D253DD}"/>
              </a:ext>
            </a:extLst>
          </p:cNvPr>
          <p:cNvSpPr txBox="1"/>
          <p:nvPr/>
        </p:nvSpPr>
        <p:spPr>
          <a:xfrm>
            <a:off x="8819874" y="833477"/>
            <a:ext cx="303168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Grid box coordinates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E1C2-20D5-46B1-87BE-4482FE95DB01}"/>
              </a:ext>
            </a:extLst>
          </p:cNvPr>
          <p:cNvSpPr txBox="1"/>
          <p:nvPr/>
        </p:nvSpPr>
        <p:spPr>
          <a:xfrm>
            <a:off x="9242381" y="1291964"/>
            <a:ext cx="2125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AutoDockTools (GUI)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36840-2F46-4827-9232-6C7CE7F7730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477382" y="2496639"/>
            <a:ext cx="323" cy="740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C15BF-ACD7-4751-A032-6D034AFF72E7}"/>
              </a:ext>
            </a:extLst>
          </p:cNvPr>
          <p:cNvSpPr txBox="1"/>
          <p:nvPr/>
        </p:nvSpPr>
        <p:spPr>
          <a:xfrm>
            <a:off x="7715794" y="5117083"/>
            <a:ext cx="979310" cy="8309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Reformat into PDB file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3BCDC47-B3BC-4189-BF37-0311B685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803905" y="5397618"/>
            <a:ext cx="979310" cy="93250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362E04-5F78-46E9-95A7-A09C98C16E29}"/>
              </a:ext>
            </a:extLst>
          </p:cNvPr>
          <p:cNvGrpSpPr/>
          <p:nvPr/>
        </p:nvGrpSpPr>
        <p:grpSpPr>
          <a:xfrm>
            <a:off x="-3494" y="0"/>
            <a:ext cx="12195494" cy="6862663"/>
            <a:chOff x="-3494" y="-1"/>
            <a:chExt cx="12195494" cy="686266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2C38CF-CB6D-4A2B-940E-37F693C93B47}"/>
                </a:ext>
              </a:extLst>
            </p:cNvPr>
            <p:cNvSpPr/>
            <p:nvPr/>
          </p:nvSpPr>
          <p:spPr>
            <a:xfrm>
              <a:off x="-3494" y="0"/>
              <a:ext cx="3068209" cy="685800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788D31-4E4C-40D1-B803-298F0A3F1A8A}"/>
                </a:ext>
              </a:extLst>
            </p:cNvPr>
            <p:cNvSpPr/>
            <p:nvPr/>
          </p:nvSpPr>
          <p:spPr>
            <a:xfrm>
              <a:off x="3065798" y="-1"/>
              <a:ext cx="4795462" cy="4062908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AAD953E-3C29-4250-A3B1-D88D7181FDF6}"/>
                </a:ext>
              </a:extLst>
            </p:cNvPr>
            <p:cNvSpPr/>
            <p:nvPr/>
          </p:nvSpPr>
          <p:spPr>
            <a:xfrm>
              <a:off x="3064715" y="5068273"/>
              <a:ext cx="4796546" cy="1779522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516B07A-E4A6-4A7A-A770-F0937107BB78}"/>
                </a:ext>
              </a:extLst>
            </p:cNvPr>
            <p:cNvSpPr/>
            <p:nvPr/>
          </p:nvSpPr>
          <p:spPr>
            <a:xfrm>
              <a:off x="7861261" y="0"/>
              <a:ext cx="4330739" cy="6862662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5A977E-257A-4671-B5A6-FFD9CB86B6B1}"/>
              </a:ext>
            </a:extLst>
          </p:cNvPr>
          <p:cNvGrpSpPr/>
          <p:nvPr/>
        </p:nvGrpSpPr>
        <p:grpSpPr>
          <a:xfrm>
            <a:off x="2783386" y="1587029"/>
            <a:ext cx="8285954" cy="2198896"/>
            <a:chOff x="2783386" y="1587029"/>
            <a:chExt cx="8285954" cy="21988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7B2553-3AAC-4784-A7A1-2AB6B263A666}"/>
                </a:ext>
              </a:extLst>
            </p:cNvPr>
            <p:cNvGrpSpPr/>
            <p:nvPr/>
          </p:nvGrpSpPr>
          <p:grpSpPr>
            <a:xfrm>
              <a:off x="2783386" y="1608117"/>
              <a:ext cx="8251612" cy="2177808"/>
              <a:chOff x="2783386" y="1608117"/>
              <a:chExt cx="8251612" cy="217780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B0F73B7-A63F-45E2-876A-098450E1FA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lum/>
                <a:alphaModFix/>
              </a:blip>
              <a:srcRect l="12238" t="7159" r="5899" b="52759"/>
              <a:stretch/>
            </p:blipFill>
            <p:spPr>
              <a:xfrm>
                <a:off x="2783386" y="1608117"/>
                <a:ext cx="8251612" cy="21778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FABCFBC-580E-4519-8C30-01DBC328C07C}"/>
                  </a:ext>
                </a:extLst>
              </p:cNvPr>
              <p:cNvSpPr/>
              <p:nvPr/>
            </p:nvSpPr>
            <p:spPr>
              <a:xfrm>
                <a:off x="3341111" y="3305689"/>
                <a:ext cx="5787664" cy="1791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B83AE2-DA5E-46FC-B29F-F08E9C6DFCEB}"/>
                </a:ext>
              </a:extLst>
            </p:cNvPr>
            <p:cNvSpPr/>
            <p:nvPr/>
          </p:nvSpPr>
          <p:spPr>
            <a:xfrm>
              <a:off x="10107217" y="1587029"/>
              <a:ext cx="9621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docking.sh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B3AB16-D0BC-4427-85B1-5EDDA1529422}"/>
              </a:ext>
            </a:extLst>
          </p:cNvPr>
          <p:cNvGrpSpPr/>
          <p:nvPr/>
        </p:nvGrpSpPr>
        <p:grpSpPr>
          <a:xfrm>
            <a:off x="6499182" y="5061837"/>
            <a:ext cx="4609218" cy="1730714"/>
            <a:chOff x="6499182" y="5061837"/>
            <a:chExt cx="4609218" cy="17307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9AE6E39-C1A3-4DF4-9515-103483309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/>
              <a:alphaModFix/>
            </a:blip>
            <a:srcRect l="12434" t="6968" r="35102" b="62481"/>
            <a:stretch/>
          </p:blipFill>
          <p:spPr>
            <a:xfrm>
              <a:off x="6523769" y="5117082"/>
              <a:ext cx="4515781" cy="1675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1B2808-0747-4EED-B137-DF89F74A7B6F}"/>
                </a:ext>
              </a:extLst>
            </p:cNvPr>
            <p:cNvSpPr/>
            <p:nvPr/>
          </p:nvSpPr>
          <p:spPr>
            <a:xfrm>
              <a:off x="6499182" y="5646320"/>
              <a:ext cx="3987780" cy="178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1BA436-8F62-4BC9-AA06-99E91E04EA79}"/>
                </a:ext>
              </a:extLst>
            </p:cNvPr>
            <p:cNvSpPr/>
            <p:nvPr/>
          </p:nvSpPr>
          <p:spPr>
            <a:xfrm>
              <a:off x="9303354" y="5061837"/>
              <a:ext cx="180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screen_and_evolve.sh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45" y="915868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PDB file of target </a:t>
            </a:r>
            <a:r>
              <a:rPr lang="nl-NL" sz="2000" dirty="0" err="1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0475" y="424822"/>
            <a:ext cx="263290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peptide PDB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4195" y="1729678"/>
            <a:ext cx="3581237" cy="40011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/>
              <a:t>Mutagenesis</a:t>
            </a:r>
            <a:r>
              <a:rPr lang="nl-NL" sz="2000" dirty="0"/>
              <a:t> of peptide </a:t>
            </a:r>
            <a:r>
              <a:rPr lang="nl-NL" sz="2000" dirty="0" err="1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219" y="17868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baseline="-25000" dirty="0"/>
              <a:t>1</a:t>
            </a:r>
            <a:r>
              <a:rPr lang="nl-NL" dirty="0"/>
              <a:t>X</a:t>
            </a:r>
            <a:r>
              <a:rPr lang="nl-NL" baseline="-25000" dirty="0"/>
              <a:t>2</a:t>
            </a:r>
            <a:r>
              <a:rPr lang="nl-NL" dirty="0"/>
              <a:t>X</a:t>
            </a:r>
            <a:r>
              <a:rPr lang="nl-NL" baseline="-25000" dirty="0"/>
              <a:t>3</a:t>
            </a:r>
            <a:r>
              <a:rPr lang="nl-NL" dirty="0"/>
              <a:t>X</a:t>
            </a:r>
            <a:r>
              <a:rPr lang="nl-NL" baseline="-25000" dirty="0"/>
              <a:t>4</a:t>
            </a:r>
            <a:r>
              <a:rPr lang="nl-NL" dirty="0"/>
              <a:t>X</a:t>
            </a:r>
            <a:r>
              <a:rPr lang="nl-NL" baseline="-25000" dirty="0"/>
              <a:t>5</a:t>
            </a:r>
            <a:r>
              <a:rPr lang="nl-NL" dirty="0"/>
              <a:t>X</a:t>
            </a:r>
            <a:r>
              <a:rPr lang="nl-NL" baseline="-25000" dirty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923" y="3237398"/>
            <a:ext cx="376891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Docking mutants on target protein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2481" y="436553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Comparison of Affinities from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811" y="2172639"/>
            <a:ext cx="1799788" cy="32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mutant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854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Best mutant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314117" y="1994917"/>
            <a:ext cx="86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174429" y="1994917"/>
            <a:ext cx="0" cy="374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88421" y="2640511"/>
            <a:ext cx="2264402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1600" dirty="0"/>
              <a:t>Reformat into PDBQT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296" y="1745067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296" y="311533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Best ligand found!</a:t>
            </a:r>
          </a:p>
        </p:txBody>
      </p:sp>
      <p:cxnSp>
        <p:nvCxnSpPr>
          <p:cNvPr id="43" name="Straight Arrow Connector 42"/>
          <p:cNvCxnSpPr>
            <a:cxnSpLocks/>
            <a:stCxn id="47" idx="1"/>
          </p:cNvCxnSpPr>
          <p:nvPr/>
        </p:nvCxnSpPr>
        <p:spPr>
          <a:xfrm flipH="1">
            <a:off x="7238662" y="1033532"/>
            <a:ext cx="1581212" cy="671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5" idx="2"/>
            <a:endCxn id="6" idx="0"/>
          </p:cNvCxnSpPr>
          <p:nvPr/>
        </p:nvCxnSpPr>
        <p:spPr>
          <a:xfrm flipH="1">
            <a:off x="5454814" y="824932"/>
            <a:ext cx="22111" cy="904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" idx="3"/>
          </p:cNvCxnSpPr>
          <p:nvPr/>
        </p:nvCxnSpPr>
        <p:spPr>
          <a:xfrm>
            <a:off x="3882440" y="1115923"/>
            <a:ext cx="695371" cy="5152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9" idx="2"/>
            <a:endCxn id="10" idx="0"/>
          </p:cNvCxnSpPr>
          <p:nvPr/>
        </p:nvCxnSpPr>
        <p:spPr>
          <a:xfrm>
            <a:off x="5477382" y="3637508"/>
            <a:ext cx="2484" cy="7280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0" idx="2"/>
            <a:endCxn id="16" idx="0"/>
          </p:cNvCxnSpPr>
          <p:nvPr/>
        </p:nvCxnSpPr>
        <p:spPr>
          <a:xfrm flipH="1">
            <a:off x="5474990" y="4765645"/>
            <a:ext cx="4876" cy="7124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6" idx="2"/>
            <a:endCxn id="39" idx="0"/>
          </p:cNvCxnSpPr>
          <p:nvPr/>
        </p:nvCxnSpPr>
        <p:spPr>
          <a:xfrm flipH="1">
            <a:off x="5473153" y="5878226"/>
            <a:ext cx="1837" cy="413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10197" y="1560499"/>
            <a:ext cx="6360860" cy="45994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2659508" y="1929733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29" idx="3"/>
            <a:endCxn id="9" idx="1"/>
          </p:cNvCxnSpPr>
          <p:nvPr/>
        </p:nvCxnSpPr>
        <p:spPr>
          <a:xfrm flipV="1">
            <a:off x="2486319" y="343745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9" y="5407962"/>
            <a:ext cx="789080" cy="9010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6CF05-6014-4A61-9CAF-199869D253DD}"/>
              </a:ext>
            </a:extLst>
          </p:cNvPr>
          <p:cNvSpPr txBox="1"/>
          <p:nvPr/>
        </p:nvSpPr>
        <p:spPr>
          <a:xfrm>
            <a:off x="8819874" y="833477"/>
            <a:ext cx="303168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Grid box coordinates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E1C2-20D5-46B1-87BE-4482FE95DB01}"/>
              </a:ext>
            </a:extLst>
          </p:cNvPr>
          <p:cNvSpPr txBox="1"/>
          <p:nvPr/>
        </p:nvSpPr>
        <p:spPr>
          <a:xfrm>
            <a:off x="9242381" y="1291964"/>
            <a:ext cx="2125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AutoDockTools (GUI)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36840-2F46-4827-9232-6C7CE7F7730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477382" y="2496639"/>
            <a:ext cx="323" cy="740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C15BF-ACD7-4751-A032-6D034AFF72E7}"/>
              </a:ext>
            </a:extLst>
          </p:cNvPr>
          <p:cNvSpPr txBox="1"/>
          <p:nvPr/>
        </p:nvSpPr>
        <p:spPr>
          <a:xfrm>
            <a:off x="7715794" y="5117083"/>
            <a:ext cx="979310" cy="8309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Reformat into PDB file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3BCDC47-B3BC-4189-BF37-0311B685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803905" y="5397618"/>
            <a:ext cx="979310" cy="93250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011CFE-C2D7-4449-AEC9-E35F7C85176D}"/>
              </a:ext>
            </a:extLst>
          </p:cNvPr>
          <p:cNvGrpSpPr/>
          <p:nvPr/>
        </p:nvGrpSpPr>
        <p:grpSpPr>
          <a:xfrm>
            <a:off x="-3494" y="0"/>
            <a:ext cx="12195494" cy="6862662"/>
            <a:chOff x="-3494" y="0"/>
            <a:chExt cx="12195494" cy="686266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EAAAD63-7116-4F21-8A18-8453DD5B4F19}"/>
                </a:ext>
              </a:extLst>
            </p:cNvPr>
            <p:cNvGrpSpPr/>
            <p:nvPr/>
          </p:nvGrpSpPr>
          <p:grpSpPr>
            <a:xfrm>
              <a:off x="-3494" y="0"/>
              <a:ext cx="12195494" cy="6862662"/>
              <a:chOff x="-3494" y="0"/>
              <a:chExt cx="12195494" cy="686266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5877026-AAB7-4298-B91E-9949A694930C}"/>
                  </a:ext>
                </a:extLst>
              </p:cNvPr>
              <p:cNvGrpSpPr/>
              <p:nvPr/>
            </p:nvGrpSpPr>
            <p:grpSpPr>
              <a:xfrm>
                <a:off x="-3494" y="0"/>
                <a:ext cx="8746069" cy="6858000"/>
                <a:chOff x="-3494" y="0"/>
                <a:chExt cx="8746069" cy="6858000"/>
              </a:xfrm>
              <a:solidFill>
                <a:schemeClr val="bg2">
                  <a:lumMod val="25000"/>
                  <a:alpha val="55000"/>
                </a:schemeClr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B2C38CF-CB6D-4A2B-940E-37F693C93B47}"/>
                    </a:ext>
                  </a:extLst>
                </p:cNvPr>
                <p:cNvSpPr/>
                <p:nvPr/>
              </p:nvSpPr>
              <p:spPr>
                <a:xfrm>
                  <a:off x="-3494" y="0"/>
                  <a:ext cx="3068209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9788D31-4E4C-40D1-B803-298F0A3F1A8A}"/>
                    </a:ext>
                  </a:extLst>
                </p:cNvPr>
                <p:cNvSpPr/>
                <p:nvPr/>
              </p:nvSpPr>
              <p:spPr>
                <a:xfrm>
                  <a:off x="3065798" y="0"/>
                  <a:ext cx="5676500" cy="16311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AAD953E-3C29-4250-A3B1-D88D7181FDF6}"/>
                    </a:ext>
                  </a:extLst>
                </p:cNvPr>
                <p:cNvSpPr/>
                <p:nvPr/>
              </p:nvSpPr>
              <p:spPr>
                <a:xfrm>
                  <a:off x="3064714" y="6033068"/>
                  <a:ext cx="5677861" cy="8147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16B07A-E4A6-4A7A-A770-F0937107BB78}"/>
                  </a:ext>
                </a:extLst>
              </p:cNvPr>
              <p:cNvSpPr/>
              <p:nvPr/>
            </p:nvSpPr>
            <p:spPr>
              <a:xfrm>
                <a:off x="8742298" y="4662"/>
                <a:ext cx="3449702" cy="685800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EA9807-482D-49E3-8C85-2732EE061EDD}"/>
                </a:ext>
              </a:extLst>
            </p:cNvPr>
            <p:cNvSpPr/>
            <p:nvPr/>
          </p:nvSpPr>
          <p:spPr>
            <a:xfrm>
              <a:off x="3064714" y="2574364"/>
              <a:ext cx="4651080" cy="245773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217F2A-0B45-4EA7-A892-CC6789F5DCE7}"/>
              </a:ext>
            </a:extLst>
          </p:cNvPr>
          <p:cNvGrpSpPr/>
          <p:nvPr/>
        </p:nvGrpSpPr>
        <p:grpSpPr>
          <a:xfrm>
            <a:off x="915980" y="3520574"/>
            <a:ext cx="6684743" cy="845935"/>
            <a:chOff x="915980" y="3520574"/>
            <a:chExt cx="6684743" cy="84593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1405B22-6AA6-49E2-AAED-D526EDFC6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/>
              <a:alphaModFix/>
            </a:blip>
            <a:srcRect l="12298" t="26841" r="35103" b="61730"/>
            <a:stretch/>
          </p:blipFill>
          <p:spPr>
            <a:xfrm>
              <a:off x="915980" y="3593339"/>
              <a:ext cx="6601272" cy="773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43E5AE-0D4C-4A50-97DE-B25525728C2D}"/>
                </a:ext>
              </a:extLst>
            </p:cNvPr>
            <p:cNvSpPr/>
            <p:nvPr/>
          </p:nvSpPr>
          <p:spPr>
            <a:xfrm>
              <a:off x="5795677" y="3520574"/>
              <a:ext cx="180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screen_and_evolve.sh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67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686D-29EE-4415-A2DD-EA741A8A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670B-A7EA-4102-B36E-D521CB8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step, the best_sorted.txt and best_mutant.txt gives the lowest energy confirmation mutant.</a:t>
            </a:r>
          </a:p>
          <a:p>
            <a:endParaRPr lang="en-US" dirty="0"/>
          </a:p>
          <a:p>
            <a:r>
              <a:rPr lang="en-US" dirty="0"/>
              <a:t>The PDB file of the final evolved peptide is created in the main data folder.</a:t>
            </a:r>
          </a:p>
          <a:p>
            <a:endParaRPr lang="en-US" dirty="0"/>
          </a:p>
          <a:p>
            <a:r>
              <a:rPr lang="en-US" dirty="0"/>
              <a:t>The PDBQT file of the mutant peptide also contains the conformations that this ligand takes.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982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0D36-2CA5-4392-A0F7-553DE57E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3D5D-DD47-45ED-A93C-BA3A6374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 is highly reduced.</a:t>
            </a:r>
          </a:p>
          <a:p>
            <a:endParaRPr lang="en-US" dirty="0"/>
          </a:p>
          <a:p>
            <a:r>
              <a:rPr lang="en-US" dirty="0"/>
              <a:t>The generated mutant can be tested in the lab.</a:t>
            </a:r>
          </a:p>
          <a:p>
            <a:endParaRPr lang="en-US" dirty="0"/>
          </a:p>
          <a:p>
            <a:r>
              <a:rPr lang="en-US" dirty="0"/>
              <a:t>Some of the best mutants can also be tested in lab.</a:t>
            </a:r>
          </a:p>
          <a:p>
            <a:endParaRPr lang="en-US" dirty="0"/>
          </a:p>
          <a:p>
            <a:r>
              <a:rPr lang="en-US" dirty="0"/>
              <a:t>Critical positions of binding in the protein and ligand could be identified.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AC78-F83F-4280-A24A-833517D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Perspectives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6DF6-CA85-49E6-961A-7EE6BD5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templates can be used, to account for flexibility of target protein.</a:t>
            </a:r>
          </a:p>
          <a:p>
            <a:endParaRPr lang="en-US" dirty="0"/>
          </a:p>
          <a:p>
            <a:r>
              <a:rPr lang="en-US" dirty="0"/>
              <a:t>Constraints of mutations should be introduced.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7490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24686" y="6088559"/>
            <a:ext cx="29269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NL" sz="4400" dirty="0" err="1"/>
              <a:t>Thank</a:t>
            </a:r>
            <a:r>
              <a:rPr lang="nl-NL" sz="4400" dirty="0"/>
              <a:t> </a:t>
            </a:r>
            <a:r>
              <a:rPr lang="nl-NL" sz="4400" dirty="0" err="1"/>
              <a:t>You</a:t>
            </a:r>
            <a:r>
              <a:rPr lang="nl-NL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24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1357"/>
            <a:ext cx="10515600" cy="1325563"/>
          </a:xfrm>
        </p:spPr>
        <p:txBody>
          <a:bodyPr/>
          <a:lstStyle/>
          <a:p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Evolution</a:t>
            </a:r>
            <a:r>
              <a:rPr lang="nl-NL" dirty="0"/>
              <a:t>…??</a:t>
            </a:r>
          </a:p>
        </p:txBody>
      </p:sp>
      <p:pic>
        <p:nvPicPr>
          <p:cNvPr id="1026" name="Picture 2" descr="http://www.pnas.org/content/pnas/106/Supplement_1/9995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815992"/>
            <a:ext cx="9046029" cy="55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9541" y="6564081"/>
            <a:ext cx="615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Bloom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Arnold et al. (2008)  DOI: 10.1073/pnas.0901522106</a:t>
            </a:r>
          </a:p>
        </p:txBody>
      </p:sp>
    </p:spTree>
    <p:extLst>
      <p:ext uri="{BB962C8B-B14F-4D97-AF65-F5344CB8AC3E}">
        <p14:creationId xmlns:p14="http://schemas.microsoft.com/office/powerpoint/2010/main" val="421407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Generating </a:t>
            </a:r>
            <a:r>
              <a:rPr lang="nl-NL" dirty="0" err="1"/>
              <a:t>libraries</a:t>
            </a:r>
            <a:r>
              <a:rPr lang="nl-NL" dirty="0"/>
              <a:t> of </a:t>
            </a:r>
            <a:r>
              <a:rPr lang="nl-NL" dirty="0" err="1"/>
              <a:t>mutants</a:t>
            </a:r>
            <a:r>
              <a:rPr lang="nl-NL" dirty="0"/>
              <a:t> is </a:t>
            </a:r>
            <a:r>
              <a:rPr lang="nl-NL" dirty="0" err="1"/>
              <a:t>tedious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Every step </a:t>
            </a:r>
            <a:r>
              <a:rPr lang="nl-NL" dirty="0" err="1"/>
              <a:t>requires</a:t>
            </a:r>
            <a:r>
              <a:rPr lang="nl-NL" dirty="0"/>
              <a:t> manual screening </a:t>
            </a:r>
            <a:r>
              <a:rPr lang="nl-NL" dirty="0" err="1"/>
              <a:t>protocols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Prone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man-made </a:t>
            </a:r>
            <a:r>
              <a:rPr lang="nl-NL" dirty="0" err="1"/>
              <a:t>errors</a:t>
            </a:r>
            <a:r>
              <a:rPr lang="nl-NL" dirty="0"/>
              <a:t> .</a:t>
            </a:r>
          </a:p>
          <a:p>
            <a:endParaRPr lang="nl-NL" dirty="0"/>
          </a:p>
          <a:p>
            <a:r>
              <a:rPr lang="nl-NL" dirty="0"/>
              <a:t>Takes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months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years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Cons</a:t>
            </a:r>
            <a:r>
              <a:rPr lang="nl-NL" dirty="0"/>
              <a:t> of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Evolution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0" y="2782669"/>
            <a:ext cx="1219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 err="1"/>
              <a:t>Automated</a:t>
            </a:r>
            <a:r>
              <a:rPr lang="nl-NL" sz="4000" dirty="0"/>
              <a:t> </a:t>
            </a:r>
            <a:r>
              <a:rPr lang="nl-NL" sz="4000" dirty="0" err="1"/>
              <a:t>Directed</a:t>
            </a:r>
            <a:r>
              <a:rPr lang="nl-NL" sz="4000" dirty="0"/>
              <a:t> </a:t>
            </a:r>
            <a:r>
              <a:rPr lang="nl-NL" sz="4000" dirty="0" err="1"/>
              <a:t>Evolution</a:t>
            </a:r>
            <a:r>
              <a:rPr lang="nl-NL" sz="4000" dirty="0"/>
              <a:t> </a:t>
            </a:r>
            <a:r>
              <a:rPr lang="nl-NL" sz="4000" dirty="0" err="1"/>
              <a:t>using</a:t>
            </a:r>
            <a:r>
              <a:rPr lang="nl-NL" sz="4000" dirty="0"/>
              <a:t> </a:t>
            </a:r>
          </a:p>
          <a:p>
            <a:pPr algn="ctr"/>
            <a:r>
              <a:rPr lang="nl-NL" sz="4000" dirty="0"/>
              <a:t>a </a:t>
            </a:r>
            <a:r>
              <a:rPr lang="nl-NL" sz="4000" dirty="0" err="1"/>
              <a:t>computational</a:t>
            </a:r>
            <a:r>
              <a:rPr lang="nl-NL" sz="4000" dirty="0"/>
              <a:t> approach!</a:t>
            </a:r>
          </a:p>
        </p:txBody>
      </p:sp>
    </p:spTree>
    <p:extLst>
      <p:ext uri="{BB962C8B-B14F-4D97-AF65-F5344CB8AC3E}">
        <p14:creationId xmlns:p14="http://schemas.microsoft.com/office/powerpoint/2010/main" val="15766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45" y="915868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PDB file of target </a:t>
            </a:r>
            <a:r>
              <a:rPr lang="nl-NL" sz="2000" dirty="0" err="1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0475" y="424822"/>
            <a:ext cx="263290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peptide PDB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4195" y="1729678"/>
            <a:ext cx="3581237" cy="40011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/>
              <a:t>Mutagenesis</a:t>
            </a:r>
            <a:r>
              <a:rPr lang="nl-NL" sz="2000" dirty="0"/>
              <a:t> of peptide </a:t>
            </a:r>
            <a:r>
              <a:rPr lang="nl-NL" sz="2000" dirty="0" err="1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219" y="17868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baseline="-25000" dirty="0"/>
              <a:t>1</a:t>
            </a:r>
            <a:r>
              <a:rPr lang="nl-NL" dirty="0"/>
              <a:t>X</a:t>
            </a:r>
            <a:r>
              <a:rPr lang="nl-NL" baseline="-25000" dirty="0"/>
              <a:t>2</a:t>
            </a:r>
            <a:r>
              <a:rPr lang="nl-NL" dirty="0"/>
              <a:t>X</a:t>
            </a:r>
            <a:r>
              <a:rPr lang="nl-NL" baseline="-25000" dirty="0"/>
              <a:t>3</a:t>
            </a:r>
            <a:r>
              <a:rPr lang="nl-NL" dirty="0"/>
              <a:t>X</a:t>
            </a:r>
            <a:r>
              <a:rPr lang="nl-NL" baseline="-25000" dirty="0"/>
              <a:t>4</a:t>
            </a:r>
            <a:r>
              <a:rPr lang="nl-NL" dirty="0"/>
              <a:t>X</a:t>
            </a:r>
            <a:r>
              <a:rPr lang="nl-NL" baseline="-25000" dirty="0"/>
              <a:t>5</a:t>
            </a:r>
            <a:r>
              <a:rPr lang="nl-NL" dirty="0"/>
              <a:t>X</a:t>
            </a:r>
            <a:r>
              <a:rPr lang="nl-NL" baseline="-25000" dirty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923" y="3237398"/>
            <a:ext cx="376891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Docking mutants on target protein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2481" y="436553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Comparison of Affinities from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811" y="2172639"/>
            <a:ext cx="1799788" cy="32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mutant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854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Best mutant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314117" y="1994917"/>
            <a:ext cx="86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174429" y="1994917"/>
            <a:ext cx="0" cy="374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68462" y="2640511"/>
            <a:ext cx="2264402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1600" dirty="0"/>
              <a:t>Reformat into PDBQT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296" y="1745067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296" y="311533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Best ligand found!</a:t>
            </a:r>
          </a:p>
        </p:txBody>
      </p:sp>
      <p:cxnSp>
        <p:nvCxnSpPr>
          <p:cNvPr id="43" name="Straight Arrow Connector 42"/>
          <p:cNvCxnSpPr>
            <a:cxnSpLocks/>
            <a:stCxn id="47" idx="1"/>
          </p:cNvCxnSpPr>
          <p:nvPr/>
        </p:nvCxnSpPr>
        <p:spPr>
          <a:xfrm flipH="1">
            <a:off x="7238662" y="1033532"/>
            <a:ext cx="1581212" cy="671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5" idx="2"/>
            <a:endCxn id="6" idx="0"/>
          </p:cNvCxnSpPr>
          <p:nvPr/>
        </p:nvCxnSpPr>
        <p:spPr>
          <a:xfrm flipH="1">
            <a:off x="5454814" y="824932"/>
            <a:ext cx="22111" cy="904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" idx="3"/>
          </p:cNvCxnSpPr>
          <p:nvPr/>
        </p:nvCxnSpPr>
        <p:spPr>
          <a:xfrm>
            <a:off x="3882440" y="1115923"/>
            <a:ext cx="695371" cy="5892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9" idx="2"/>
            <a:endCxn id="10" idx="0"/>
          </p:cNvCxnSpPr>
          <p:nvPr/>
        </p:nvCxnSpPr>
        <p:spPr>
          <a:xfrm>
            <a:off x="5477382" y="3637508"/>
            <a:ext cx="2484" cy="7280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0" idx="2"/>
            <a:endCxn id="16" idx="0"/>
          </p:cNvCxnSpPr>
          <p:nvPr/>
        </p:nvCxnSpPr>
        <p:spPr>
          <a:xfrm flipH="1">
            <a:off x="5474990" y="4765645"/>
            <a:ext cx="4876" cy="7124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6" idx="2"/>
            <a:endCxn id="39" idx="0"/>
          </p:cNvCxnSpPr>
          <p:nvPr/>
        </p:nvCxnSpPr>
        <p:spPr>
          <a:xfrm flipH="1">
            <a:off x="5473153" y="5878226"/>
            <a:ext cx="1837" cy="413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10197" y="1560499"/>
            <a:ext cx="6360860" cy="45994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2659508" y="1929733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29" idx="3"/>
            <a:endCxn id="9" idx="1"/>
          </p:cNvCxnSpPr>
          <p:nvPr/>
        </p:nvCxnSpPr>
        <p:spPr>
          <a:xfrm flipV="1">
            <a:off x="2486319" y="343745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9" y="5407962"/>
            <a:ext cx="789080" cy="9010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6CF05-6014-4A61-9CAF-199869D253DD}"/>
              </a:ext>
            </a:extLst>
          </p:cNvPr>
          <p:cNvSpPr txBox="1"/>
          <p:nvPr/>
        </p:nvSpPr>
        <p:spPr>
          <a:xfrm>
            <a:off x="8819874" y="833477"/>
            <a:ext cx="303168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Grid box coordinates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E1C2-20D5-46B1-87BE-4482FE95DB01}"/>
              </a:ext>
            </a:extLst>
          </p:cNvPr>
          <p:cNvSpPr txBox="1"/>
          <p:nvPr/>
        </p:nvSpPr>
        <p:spPr>
          <a:xfrm>
            <a:off x="9291368" y="1291964"/>
            <a:ext cx="2125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AutoDockTools (GUI)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36840-2F46-4827-9232-6C7CE7F7730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477382" y="2496639"/>
            <a:ext cx="323" cy="740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C15BF-ACD7-4751-A032-6D034AFF72E7}"/>
              </a:ext>
            </a:extLst>
          </p:cNvPr>
          <p:cNvSpPr txBox="1"/>
          <p:nvPr/>
        </p:nvSpPr>
        <p:spPr>
          <a:xfrm>
            <a:off x="7715794" y="5117083"/>
            <a:ext cx="979310" cy="8309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Reformat into PDB file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3BCDC47-B3BC-4189-BF37-0311B685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803905" y="5397618"/>
            <a:ext cx="979310" cy="93250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9979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6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C8C46BE-37F2-499E-9AE2-4148D0C66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4231" r="6996" b="2847"/>
          <a:stretch/>
        </p:blipFill>
        <p:spPr>
          <a:xfrm>
            <a:off x="624876" y="660399"/>
            <a:ext cx="10942248" cy="5609771"/>
          </a:xfrm>
        </p:spPr>
      </p:pic>
    </p:spTree>
    <p:extLst>
      <p:ext uri="{BB962C8B-B14F-4D97-AF65-F5344CB8AC3E}">
        <p14:creationId xmlns:p14="http://schemas.microsoft.com/office/powerpoint/2010/main" val="53108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4DCF-7956-41DE-BFBF-950347F2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131572"/>
            <a:ext cx="10515600" cy="1325563"/>
          </a:xfrm>
        </p:spPr>
        <p:txBody>
          <a:bodyPr/>
          <a:lstStyle/>
          <a:p>
            <a:r>
              <a:rPr lang="en-US" dirty="0"/>
              <a:t>User Inputs: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5B2B-CFF8-4896-B6E7-FFD6C722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3" y="1457135"/>
            <a:ext cx="4442306" cy="4351338"/>
          </a:xfrm>
        </p:spPr>
        <p:txBody>
          <a:bodyPr>
            <a:normAutofit/>
          </a:bodyPr>
          <a:lstStyle/>
          <a:p>
            <a:r>
              <a:rPr lang="en-US" dirty="0"/>
              <a:t>PDB files of protein and ligand peptide</a:t>
            </a:r>
          </a:p>
          <a:p>
            <a:endParaRPr lang="en-US" sz="3200" dirty="0"/>
          </a:p>
          <a:p>
            <a:r>
              <a:rPr lang="en-US" dirty="0"/>
              <a:t>Grid box : Defining a search space on target protein.</a:t>
            </a:r>
            <a:endParaRPr lang="en-NL" dirty="0"/>
          </a:p>
        </p:txBody>
      </p:sp>
      <p:pic>
        <p:nvPicPr>
          <p:cNvPr id="2050" name="Picture 2" descr="http://dinc.kavrakilab.org/static/img/ADT_grid.png">
            <a:extLst>
              <a:ext uri="{FF2B5EF4-FFF2-40B4-BE49-F238E27FC236}">
                <a16:creationId xmlns:a16="http://schemas.microsoft.com/office/drawing/2014/main" id="{4AF9EC1B-D227-4531-8561-FB2079BEB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13"/>
          <a:stretch/>
        </p:blipFill>
        <p:spPr bwMode="auto">
          <a:xfrm>
            <a:off x="4486701" y="454309"/>
            <a:ext cx="7705299" cy="59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inc.kavrakilab.org/static/img/ADT_grid.png">
            <a:extLst>
              <a:ext uri="{FF2B5EF4-FFF2-40B4-BE49-F238E27FC236}">
                <a16:creationId xmlns:a16="http://schemas.microsoft.com/office/drawing/2014/main" id="{3ED7E3AF-4DE5-430C-99A0-922543215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0" t="21247" r="1" b="24081"/>
          <a:stretch/>
        </p:blipFill>
        <p:spPr bwMode="auto">
          <a:xfrm>
            <a:off x="9003395" y="2483502"/>
            <a:ext cx="3054382" cy="374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45" y="915868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PDB file of target </a:t>
            </a:r>
            <a:r>
              <a:rPr lang="nl-NL" sz="2000" dirty="0" err="1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0475" y="424822"/>
            <a:ext cx="263290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peptide PDB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4195" y="1729678"/>
            <a:ext cx="3581237" cy="40011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/>
              <a:t>Mutagenesis</a:t>
            </a:r>
            <a:r>
              <a:rPr lang="nl-NL" sz="2000" dirty="0"/>
              <a:t> of peptide </a:t>
            </a:r>
            <a:r>
              <a:rPr lang="nl-NL" sz="2000" dirty="0" err="1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219" y="17868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baseline="-25000" dirty="0"/>
              <a:t>1</a:t>
            </a:r>
            <a:r>
              <a:rPr lang="nl-NL" dirty="0"/>
              <a:t>X</a:t>
            </a:r>
            <a:r>
              <a:rPr lang="nl-NL" baseline="-25000" dirty="0"/>
              <a:t>2</a:t>
            </a:r>
            <a:r>
              <a:rPr lang="nl-NL" dirty="0"/>
              <a:t>X</a:t>
            </a:r>
            <a:r>
              <a:rPr lang="nl-NL" baseline="-25000" dirty="0"/>
              <a:t>3</a:t>
            </a:r>
            <a:r>
              <a:rPr lang="nl-NL" dirty="0"/>
              <a:t>X</a:t>
            </a:r>
            <a:r>
              <a:rPr lang="nl-NL" baseline="-25000" dirty="0"/>
              <a:t>4</a:t>
            </a:r>
            <a:r>
              <a:rPr lang="nl-NL" dirty="0"/>
              <a:t>X</a:t>
            </a:r>
            <a:r>
              <a:rPr lang="nl-NL" baseline="-25000" dirty="0"/>
              <a:t>5</a:t>
            </a:r>
            <a:r>
              <a:rPr lang="nl-NL" dirty="0"/>
              <a:t>X</a:t>
            </a:r>
            <a:r>
              <a:rPr lang="nl-NL" baseline="-25000" dirty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923" y="3237398"/>
            <a:ext cx="376891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Docking mutants on target protein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2481" y="436553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Comparison of Affinities from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811" y="2172639"/>
            <a:ext cx="1799788" cy="32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mutant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854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Best mutant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314117" y="1994917"/>
            <a:ext cx="86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174429" y="1994917"/>
            <a:ext cx="0" cy="374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88421" y="2640511"/>
            <a:ext cx="2264402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1600" dirty="0"/>
              <a:t>Reformat into PDBQT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296" y="1745067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296" y="311533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Best ligand found!</a:t>
            </a:r>
          </a:p>
        </p:txBody>
      </p:sp>
      <p:cxnSp>
        <p:nvCxnSpPr>
          <p:cNvPr id="43" name="Straight Arrow Connector 42"/>
          <p:cNvCxnSpPr>
            <a:cxnSpLocks/>
            <a:stCxn id="47" idx="1"/>
          </p:cNvCxnSpPr>
          <p:nvPr/>
        </p:nvCxnSpPr>
        <p:spPr>
          <a:xfrm flipH="1">
            <a:off x="7238662" y="1033532"/>
            <a:ext cx="1581212" cy="671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5" idx="2"/>
            <a:endCxn id="6" idx="0"/>
          </p:cNvCxnSpPr>
          <p:nvPr/>
        </p:nvCxnSpPr>
        <p:spPr>
          <a:xfrm flipH="1">
            <a:off x="5454814" y="824932"/>
            <a:ext cx="22111" cy="904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" idx="3"/>
          </p:cNvCxnSpPr>
          <p:nvPr/>
        </p:nvCxnSpPr>
        <p:spPr>
          <a:xfrm>
            <a:off x="3882440" y="1115923"/>
            <a:ext cx="695371" cy="5152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9" idx="2"/>
            <a:endCxn id="10" idx="0"/>
          </p:cNvCxnSpPr>
          <p:nvPr/>
        </p:nvCxnSpPr>
        <p:spPr>
          <a:xfrm>
            <a:off x="5477382" y="3637508"/>
            <a:ext cx="2484" cy="7280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0" idx="2"/>
            <a:endCxn id="16" idx="0"/>
          </p:cNvCxnSpPr>
          <p:nvPr/>
        </p:nvCxnSpPr>
        <p:spPr>
          <a:xfrm flipH="1">
            <a:off x="5474990" y="4765645"/>
            <a:ext cx="4876" cy="7124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6" idx="2"/>
            <a:endCxn id="39" idx="0"/>
          </p:cNvCxnSpPr>
          <p:nvPr/>
        </p:nvCxnSpPr>
        <p:spPr>
          <a:xfrm flipH="1">
            <a:off x="5473153" y="5878226"/>
            <a:ext cx="1837" cy="413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10197" y="1560499"/>
            <a:ext cx="6360860" cy="45994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2659508" y="1929733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29" idx="3"/>
            <a:endCxn id="9" idx="1"/>
          </p:cNvCxnSpPr>
          <p:nvPr/>
        </p:nvCxnSpPr>
        <p:spPr>
          <a:xfrm flipV="1">
            <a:off x="2486319" y="343745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9" y="5407962"/>
            <a:ext cx="789080" cy="9010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6CF05-6014-4A61-9CAF-199869D253DD}"/>
              </a:ext>
            </a:extLst>
          </p:cNvPr>
          <p:cNvSpPr txBox="1"/>
          <p:nvPr/>
        </p:nvSpPr>
        <p:spPr>
          <a:xfrm>
            <a:off x="8819874" y="833477"/>
            <a:ext cx="303168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Grid box coordinates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E1C2-20D5-46B1-87BE-4482FE95DB01}"/>
              </a:ext>
            </a:extLst>
          </p:cNvPr>
          <p:cNvSpPr txBox="1"/>
          <p:nvPr/>
        </p:nvSpPr>
        <p:spPr>
          <a:xfrm>
            <a:off x="9242381" y="1291964"/>
            <a:ext cx="2125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AutoDockTools (GUI)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36840-2F46-4827-9232-6C7CE7F7730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477382" y="2496639"/>
            <a:ext cx="323" cy="740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C15BF-ACD7-4751-A032-6D034AFF72E7}"/>
              </a:ext>
            </a:extLst>
          </p:cNvPr>
          <p:cNvSpPr txBox="1"/>
          <p:nvPr/>
        </p:nvSpPr>
        <p:spPr>
          <a:xfrm>
            <a:off x="7715794" y="5117083"/>
            <a:ext cx="979310" cy="8309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Reformat into PDB file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3BCDC47-B3BC-4189-BF37-0311B685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803905" y="5397618"/>
            <a:ext cx="979310" cy="93250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FF80448-CB6D-4F1D-8272-A339CFA38B8C}"/>
              </a:ext>
            </a:extLst>
          </p:cNvPr>
          <p:cNvGrpSpPr/>
          <p:nvPr/>
        </p:nvGrpSpPr>
        <p:grpSpPr>
          <a:xfrm>
            <a:off x="-3494" y="0"/>
            <a:ext cx="12195494" cy="6862662"/>
            <a:chOff x="-3494" y="0"/>
            <a:chExt cx="12195494" cy="686266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2C38CF-CB6D-4A2B-940E-37F693C93B47}"/>
                </a:ext>
              </a:extLst>
            </p:cNvPr>
            <p:cNvSpPr/>
            <p:nvPr/>
          </p:nvSpPr>
          <p:spPr>
            <a:xfrm>
              <a:off x="-3494" y="0"/>
              <a:ext cx="3068209" cy="685800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788D31-4E4C-40D1-B803-298F0A3F1A8A}"/>
                </a:ext>
              </a:extLst>
            </p:cNvPr>
            <p:cNvSpPr/>
            <p:nvPr/>
          </p:nvSpPr>
          <p:spPr>
            <a:xfrm>
              <a:off x="3065798" y="0"/>
              <a:ext cx="4795463" cy="1655293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AAD953E-3C29-4250-A3B1-D88D7181FDF6}"/>
                </a:ext>
              </a:extLst>
            </p:cNvPr>
            <p:cNvSpPr/>
            <p:nvPr/>
          </p:nvSpPr>
          <p:spPr>
            <a:xfrm>
              <a:off x="3064714" y="2547941"/>
              <a:ext cx="4794815" cy="4299853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516B07A-E4A6-4A7A-A770-F0937107BB78}"/>
                </a:ext>
              </a:extLst>
            </p:cNvPr>
            <p:cNvSpPr/>
            <p:nvPr/>
          </p:nvSpPr>
          <p:spPr>
            <a:xfrm>
              <a:off x="7861261" y="4662"/>
              <a:ext cx="4330739" cy="685800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BA90848-1EC8-465B-ADAE-8DD54D1685B8}"/>
              </a:ext>
            </a:extLst>
          </p:cNvPr>
          <p:cNvSpPr txBox="1"/>
          <p:nvPr/>
        </p:nvSpPr>
        <p:spPr>
          <a:xfrm>
            <a:off x="815555" y="1752326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43A7AD0-1E95-4A82-95F8-10999F255B08}"/>
              </a:ext>
            </a:extLst>
          </p:cNvPr>
          <p:cNvCxnSpPr>
            <a:stCxn id="106" idx="3"/>
          </p:cNvCxnSpPr>
          <p:nvPr/>
        </p:nvCxnSpPr>
        <p:spPr>
          <a:xfrm>
            <a:off x="2666767" y="1936992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E223CF4-B71B-4BAB-B82F-001CAD5412AC}"/>
              </a:ext>
            </a:extLst>
          </p:cNvPr>
          <p:cNvGrpSpPr/>
          <p:nvPr/>
        </p:nvGrpSpPr>
        <p:grpSpPr>
          <a:xfrm>
            <a:off x="8016984" y="2559276"/>
            <a:ext cx="3304914" cy="3975629"/>
            <a:chOff x="8016984" y="2559276"/>
            <a:chExt cx="3304914" cy="3975629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ED4CA1E-199E-4776-8119-E0443A71DE61}"/>
                </a:ext>
              </a:extLst>
            </p:cNvPr>
            <p:cNvGrpSpPr/>
            <p:nvPr/>
          </p:nvGrpSpPr>
          <p:grpSpPr>
            <a:xfrm>
              <a:off x="8016984" y="2640511"/>
              <a:ext cx="3304914" cy="3894394"/>
              <a:chOff x="255606" y="2640511"/>
              <a:chExt cx="3304914" cy="3894394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DD2E63CE-5C08-47E5-A451-F3113B608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lum/>
                <a:alphaModFix/>
              </a:blip>
              <a:srcRect l="12308" t="11493" r="60477" b="29015"/>
              <a:stretch/>
            </p:blipFill>
            <p:spPr>
              <a:xfrm>
                <a:off x="255606" y="2640511"/>
                <a:ext cx="3304914" cy="38943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F4E6167-7F15-4DB2-948B-9FBAC6C4517E}"/>
                  </a:ext>
                </a:extLst>
              </p:cNvPr>
              <p:cNvSpPr/>
              <p:nvPr/>
            </p:nvSpPr>
            <p:spPr>
              <a:xfrm>
                <a:off x="255606" y="5067528"/>
                <a:ext cx="2121522" cy="1798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BFF3DD3-11A1-4B0F-A492-4BB78F42DB78}"/>
                </a:ext>
              </a:extLst>
            </p:cNvPr>
            <p:cNvSpPr/>
            <p:nvPr/>
          </p:nvSpPr>
          <p:spPr>
            <a:xfrm>
              <a:off x="10353576" y="2559276"/>
              <a:ext cx="9346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mutate.py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529D317-38F7-4276-BEEF-79D1775D32EF}"/>
              </a:ext>
            </a:extLst>
          </p:cNvPr>
          <p:cNvGrpSpPr/>
          <p:nvPr/>
        </p:nvGrpSpPr>
        <p:grpSpPr>
          <a:xfrm>
            <a:off x="870102" y="2576596"/>
            <a:ext cx="6604343" cy="2728125"/>
            <a:chOff x="870102" y="2576596"/>
            <a:chExt cx="6604343" cy="27281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382F6-9F15-432D-8D29-15815B9BFF40}"/>
                </a:ext>
              </a:extLst>
            </p:cNvPr>
            <p:cNvGrpSpPr/>
            <p:nvPr/>
          </p:nvGrpSpPr>
          <p:grpSpPr>
            <a:xfrm>
              <a:off x="870102" y="2576596"/>
              <a:ext cx="6604343" cy="2728125"/>
              <a:chOff x="870102" y="2576596"/>
              <a:chExt cx="6604343" cy="272812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9DCC7E-2639-43CD-8E88-672A7ECB50D4}"/>
                  </a:ext>
                </a:extLst>
              </p:cNvPr>
              <p:cNvGrpSpPr/>
              <p:nvPr/>
            </p:nvGrpSpPr>
            <p:grpSpPr>
              <a:xfrm>
                <a:off x="870102" y="2630447"/>
                <a:ext cx="6604343" cy="2674274"/>
                <a:chOff x="5887292" y="2930922"/>
                <a:chExt cx="6604343" cy="2674274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CF617D45-CFA2-464D-8347-72D6D7FF4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lum/>
                  <a:alphaModFix/>
                </a:blip>
                <a:srcRect l="12286" t="26807" r="29217" b="29251"/>
                <a:stretch/>
              </p:blipFill>
              <p:spPr>
                <a:xfrm>
                  <a:off x="5887292" y="2930922"/>
                  <a:ext cx="6604343" cy="26742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D3BC64E-F22B-48B9-B068-C509CF1434E4}"/>
                    </a:ext>
                  </a:extLst>
                </p:cNvPr>
                <p:cNvSpPr/>
                <p:nvPr/>
              </p:nvSpPr>
              <p:spPr>
                <a:xfrm>
                  <a:off x="5912651" y="4532183"/>
                  <a:ext cx="2196271" cy="1775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C6ED11A-1617-46E3-8C1E-8FC809EA5A86}"/>
                  </a:ext>
                </a:extLst>
              </p:cNvPr>
              <p:cNvSpPr txBox="1"/>
              <p:nvPr/>
            </p:nvSpPr>
            <p:spPr>
              <a:xfrm>
                <a:off x="6583254" y="2576596"/>
                <a:ext cx="885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master.sh</a:t>
                </a:r>
                <a:endParaRPr lang="en-NL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F0A1DB8-D78A-4AC4-9D14-08DF3AC02A62}"/>
                </a:ext>
              </a:extLst>
            </p:cNvPr>
            <p:cNvSpPr/>
            <p:nvPr/>
          </p:nvSpPr>
          <p:spPr>
            <a:xfrm>
              <a:off x="1344359" y="4675063"/>
              <a:ext cx="4989355" cy="1801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AB173DF-0041-4F2C-BE7F-6FC938A64456}"/>
              </a:ext>
            </a:extLst>
          </p:cNvPr>
          <p:cNvCxnSpPr>
            <a:stCxn id="119" idx="3"/>
          </p:cNvCxnSpPr>
          <p:nvPr/>
        </p:nvCxnSpPr>
        <p:spPr>
          <a:xfrm flipV="1">
            <a:off x="6333714" y="4421948"/>
            <a:ext cx="1683270" cy="343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30A-AB65-4273-8549-4E3C7ECF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09" y="57036"/>
            <a:ext cx="10515600" cy="1325563"/>
          </a:xfrm>
        </p:spPr>
        <p:txBody>
          <a:bodyPr/>
          <a:lstStyle/>
          <a:p>
            <a:r>
              <a:rPr lang="en-US" dirty="0"/>
              <a:t>Mutagenesis using </a:t>
            </a:r>
            <a:r>
              <a:rPr lang="en-US" dirty="0" err="1"/>
              <a:t>PyMOL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B2ABE-193A-480C-9DE0-A95B0F75E540}"/>
              </a:ext>
            </a:extLst>
          </p:cNvPr>
          <p:cNvSpPr txBox="1"/>
          <p:nvPr/>
        </p:nvSpPr>
        <p:spPr>
          <a:xfrm>
            <a:off x="7131335" y="6488668"/>
            <a:ext cx="543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Bouvignies, d et al. (2011) DOI: </a:t>
            </a:r>
            <a:r>
              <a:rPr lang="en-NL" altLang="en-NL" dirty="0">
                <a:solidFill>
                  <a:srgbClr val="222222"/>
                </a:solidFill>
                <a:latin typeface="+mj-lt"/>
              </a:rPr>
              <a:t>10.1038/nature10349</a:t>
            </a:r>
            <a:r>
              <a:rPr lang="nl-NL" dirty="0">
                <a:latin typeface="+mj-lt"/>
              </a:rPr>
              <a:t>  </a:t>
            </a:r>
          </a:p>
        </p:txBody>
      </p:sp>
      <p:pic>
        <p:nvPicPr>
          <p:cNvPr id="1028" name="Picture 4" descr="https://i.ytimg.com/vi/niQ2CwZtt7Y/maxresdefault.jpg">
            <a:extLst>
              <a:ext uri="{FF2B5EF4-FFF2-40B4-BE49-F238E27FC236}">
                <a16:creationId xmlns:a16="http://schemas.microsoft.com/office/drawing/2014/main" id="{A91685CA-F1DF-429A-80FF-79F3B583F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"/>
          <a:stretch/>
        </p:blipFill>
        <p:spPr bwMode="auto">
          <a:xfrm>
            <a:off x="271125" y="1348016"/>
            <a:ext cx="6637439" cy="41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B4FCDA-731E-4DA6-B94F-0EB9CBDAE32E}"/>
              </a:ext>
            </a:extLst>
          </p:cNvPr>
          <p:cNvSpPr txBox="1"/>
          <p:nvPr/>
        </p:nvSpPr>
        <p:spPr>
          <a:xfrm>
            <a:off x="7285538" y="1084400"/>
            <a:ext cx="4822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PyMOL</a:t>
            </a:r>
            <a:r>
              <a:rPr lang="en-US" sz="2400" dirty="0"/>
              <a:t> Mutagenesis Wizard introduces mutation at desired residue.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Selects the best </a:t>
            </a:r>
            <a:r>
              <a:rPr lang="en-US" sz="2400" dirty="0" err="1"/>
              <a:t>rotamer</a:t>
            </a:r>
            <a:r>
              <a:rPr lang="en-US" sz="2400" dirty="0"/>
              <a:t> at the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025FD-6B93-4280-B4D5-6A98F3291307}"/>
              </a:ext>
            </a:extLst>
          </p:cNvPr>
          <p:cNvSpPr/>
          <p:nvPr/>
        </p:nvSpPr>
        <p:spPr>
          <a:xfrm>
            <a:off x="9016621" y="4045178"/>
            <a:ext cx="573206" cy="3138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CCA8C-A065-4D7A-A873-79F9608AD59A}"/>
              </a:ext>
            </a:extLst>
          </p:cNvPr>
          <p:cNvGrpSpPr/>
          <p:nvPr/>
        </p:nvGrpSpPr>
        <p:grpSpPr>
          <a:xfrm>
            <a:off x="7908562" y="3429000"/>
            <a:ext cx="3445238" cy="3031706"/>
            <a:chOff x="7861110" y="3295934"/>
            <a:chExt cx="3445238" cy="30317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D29A10-8DA1-4207-B25A-D6B1DEF9F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41" r="65618"/>
            <a:stretch/>
          </p:blipFill>
          <p:spPr>
            <a:xfrm>
              <a:off x="7992034" y="3295934"/>
              <a:ext cx="3314314" cy="30317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2D0A94-5587-48E1-80D4-00727ACDC2B5}"/>
                </a:ext>
              </a:extLst>
            </p:cNvPr>
            <p:cNvSpPr/>
            <p:nvPr/>
          </p:nvSpPr>
          <p:spPr>
            <a:xfrm>
              <a:off x="7861110" y="3302758"/>
              <a:ext cx="573206" cy="313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E5976A-73A0-497B-AF9A-0A88E0E202E3}"/>
                </a:ext>
              </a:extLst>
            </p:cNvPr>
            <p:cNvSpPr/>
            <p:nvPr/>
          </p:nvSpPr>
          <p:spPr>
            <a:xfrm>
              <a:off x="9124575" y="4045178"/>
              <a:ext cx="573206" cy="313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09F79B-4C2A-4DFB-B0E0-B82872A48EDC}"/>
                </a:ext>
              </a:extLst>
            </p:cNvPr>
            <p:cNvSpPr/>
            <p:nvPr/>
          </p:nvSpPr>
          <p:spPr>
            <a:xfrm>
              <a:off x="9847175" y="3459707"/>
              <a:ext cx="573206" cy="3138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78860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445" y="915868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PDB file of target </a:t>
            </a:r>
            <a:r>
              <a:rPr lang="nl-NL" sz="2000" dirty="0" err="1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0475" y="424822"/>
            <a:ext cx="263290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/>
              <a:t>Import peptide PDB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4195" y="1729678"/>
            <a:ext cx="3581237" cy="40011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/>
              <a:t>Mutagenesis</a:t>
            </a:r>
            <a:r>
              <a:rPr lang="nl-NL" sz="2000" dirty="0"/>
              <a:t> of peptide </a:t>
            </a:r>
            <a:r>
              <a:rPr lang="nl-NL" sz="2000" dirty="0" err="1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219" y="17868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baseline="-25000" dirty="0"/>
              <a:t>1</a:t>
            </a:r>
            <a:r>
              <a:rPr lang="nl-NL" dirty="0"/>
              <a:t>X</a:t>
            </a:r>
            <a:r>
              <a:rPr lang="nl-NL" baseline="-25000" dirty="0"/>
              <a:t>2</a:t>
            </a:r>
            <a:r>
              <a:rPr lang="nl-NL" dirty="0"/>
              <a:t>X</a:t>
            </a:r>
            <a:r>
              <a:rPr lang="nl-NL" baseline="-25000" dirty="0"/>
              <a:t>3</a:t>
            </a:r>
            <a:r>
              <a:rPr lang="nl-NL" dirty="0"/>
              <a:t>X</a:t>
            </a:r>
            <a:r>
              <a:rPr lang="nl-NL" baseline="-25000" dirty="0"/>
              <a:t>4</a:t>
            </a:r>
            <a:r>
              <a:rPr lang="nl-NL" dirty="0"/>
              <a:t>X</a:t>
            </a:r>
            <a:r>
              <a:rPr lang="nl-NL" baseline="-25000" dirty="0"/>
              <a:t>5</a:t>
            </a:r>
            <a:r>
              <a:rPr lang="nl-NL" dirty="0"/>
              <a:t>X</a:t>
            </a:r>
            <a:r>
              <a:rPr lang="nl-NL" baseline="-25000" dirty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923" y="3237398"/>
            <a:ext cx="376891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Docking mutants on target protein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2481" y="436553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Comparison of Affinities from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7811" y="2172639"/>
            <a:ext cx="1799788" cy="32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mutant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854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/>
              <a:t>Best mutant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7314117" y="1994917"/>
            <a:ext cx="8603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8174429" y="1994917"/>
            <a:ext cx="0" cy="3741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88421" y="2640511"/>
            <a:ext cx="2264402" cy="33855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1600" dirty="0"/>
              <a:t>Reformat into PDBQT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8296" y="1745067"/>
            <a:ext cx="18512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Pymol commands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296" y="311533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Best ligand found!</a:t>
            </a:r>
          </a:p>
        </p:txBody>
      </p:sp>
      <p:cxnSp>
        <p:nvCxnSpPr>
          <p:cNvPr id="43" name="Straight Arrow Connector 42"/>
          <p:cNvCxnSpPr>
            <a:cxnSpLocks/>
            <a:stCxn id="47" idx="1"/>
          </p:cNvCxnSpPr>
          <p:nvPr/>
        </p:nvCxnSpPr>
        <p:spPr>
          <a:xfrm flipH="1">
            <a:off x="7238662" y="1033532"/>
            <a:ext cx="1581212" cy="671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5" idx="2"/>
            <a:endCxn id="6" idx="0"/>
          </p:cNvCxnSpPr>
          <p:nvPr/>
        </p:nvCxnSpPr>
        <p:spPr>
          <a:xfrm flipH="1">
            <a:off x="5454814" y="824932"/>
            <a:ext cx="22111" cy="90474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" idx="3"/>
          </p:cNvCxnSpPr>
          <p:nvPr/>
        </p:nvCxnSpPr>
        <p:spPr>
          <a:xfrm>
            <a:off x="3882440" y="1115923"/>
            <a:ext cx="695371" cy="51521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9" idx="2"/>
            <a:endCxn id="10" idx="0"/>
          </p:cNvCxnSpPr>
          <p:nvPr/>
        </p:nvCxnSpPr>
        <p:spPr>
          <a:xfrm>
            <a:off x="5477382" y="3637508"/>
            <a:ext cx="2484" cy="7280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0" idx="2"/>
            <a:endCxn id="16" idx="0"/>
          </p:cNvCxnSpPr>
          <p:nvPr/>
        </p:nvCxnSpPr>
        <p:spPr>
          <a:xfrm flipH="1">
            <a:off x="5474990" y="4765645"/>
            <a:ext cx="4876" cy="7124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6" idx="2"/>
            <a:endCxn id="39" idx="0"/>
          </p:cNvCxnSpPr>
          <p:nvPr/>
        </p:nvCxnSpPr>
        <p:spPr>
          <a:xfrm flipH="1">
            <a:off x="5473153" y="5878226"/>
            <a:ext cx="1837" cy="4136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10197" y="1560499"/>
            <a:ext cx="6360860" cy="459942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2659508" y="1929733"/>
            <a:ext cx="100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29" idx="3"/>
            <a:endCxn id="9" idx="1"/>
          </p:cNvCxnSpPr>
          <p:nvPr/>
        </p:nvCxnSpPr>
        <p:spPr>
          <a:xfrm flipV="1">
            <a:off x="2486319" y="343745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79" y="5407962"/>
            <a:ext cx="789080" cy="90102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6CF05-6014-4A61-9CAF-199869D253DD}"/>
              </a:ext>
            </a:extLst>
          </p:cNvPr>
          <p:cNvSpPr txBox="1"/>
          <p:nvPr/>
        </p:nvSpPr>
        <p:spPr>
          <a:xfrm>
            <a:off x="8819874" y="833477"/>
            <a:ext cx="303168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Grid box coordinates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3CE1C2-20D5-46B1-87BE-4482FE95DB01}"/>
              </a:ext>
            </a:extLst>
          </p:cNvPr>
          <p:cNvSpPr txBox="1"/>
          <p:nvPr/>
        </p:nvSpPr>
        <p:spPr>
          <a:xfrm>
            <a:off x="9242381" y="1291964"/>
            <a:ext cx="2125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/>
              <a:t>AutoDockTools (GUI)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D36840-2F46-4827-9232-6C7CE7F7730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5477382" y="2496639"/>
            <a:ext cx="323" cy="740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BC15BF-ACD7-4751-A032-6D034AFF72E7}"/>
              </a:ext>
            </a:extLst>
          </p:cNvPr>
          <p:cNvSpPr txBox="1"/>
          <p:nvPr/>
        </p:nvSpPr>
        <p:spPr>
          <a:xfrm>
            <a:off x="7715794" y="5117083"/>
            <a:ext cx="979310" cy="8309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Reformat into PDB file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3BCDC47-B3BC-4189-BF37-0311B685D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803905" y="5397618"/>
            <a:ext cx="979310" cy="93250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C3764-06A8-400C-B16B-6295744E855A}"/>
              </a:ext>
            </a:extLst>
          </p:cNvPr>
          <p:cNvGrpSpPr/>
          <p:nvPr/>
        </p:nvGrpSpPr>
        <p:grpSpPr>
          <a:xfrm>
            <a:off x="-3494" y="0"/>
            <a:ext cx="12195494" cy="6862662"/>
            <a:chOff x="-3494" y="0"/>
            <a:chExt cx="12195494" cy="686266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2C38CF-CB6D-4A2B-940E-37F693C93B47}"/>
                </a:ext>
              </a:extLst>
            </p:cNvPr>
            <p:cNvSpPr/>
            <p:nvPr/>
          </p:nvSpPr>
          <p:spPr>
            <a:xfrm>
              <a:off x="-3494" y="0"/>
              <a:ext cx="3041174" cy="685800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788D31-4E4C-40D1-B803-298F0A3F1A8A}"/>
                </a:ext>
              </a:extLst>
            </p:cNvPr>
            <p:cNvSpPr/>
            <p:nvPr/>
          </p:nvSpPr>
          <p:spPr>
            <a:xfrm>
              <a:off x="3038752" y="0"/>
              <a:ext cx="4822507" cy="2545251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AAD953E-3C29-4250-A3B1-D88D7181FDF6}"/>
                </a:ext>
              </a:extLst>
            </p:cNvPr>
            <p:cNvSpPr/>
            <p:nvPr/>
          </p:nvSpPr>
          <p:spPr>
            <a:xfrm>
              <a:off x="3037680" y="4018874"/>
              <a:ext cx="4822507" cy="2843436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516B07A-E4A6-4A7A-A770-F0937107BB78}"/>
                </a:ext>
              </a:extLst>
            </p:cNvPr>
            <p:cNvSpPr/>
            <p:nvPr/>
          </p:nvSpPr>
          <p:spPr>
            <a:xfrm>
              <a:off x="7861261" y="4662"/>
              <a:ext cx="4330739" cy="6858000"/>
            </a:xfrm>
            <a:prstGeom prst="rect">
              <a:avLst/>
            </a:prstGeom>
            <a:solidFill>
              <a:schemeClr val="bg2">
                <a:lumMod val="2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5D6A519-39AE-424B-B62B-7D8D739EBC43}"/>
              </a:ext>
            </a:extLst>
          </p:cNvPr>
          <p:cNvSpPr txBox="1"/>
          <p:nvPr/>
        </p:nvSpPr>
        <p:spPr>
          <a:xfrm>
            <a:off x="801037" y="3122591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AutoDock</a:t>
            </a:r>
            <a:r>
              <a:rPr lang="nl-NL" dirty="0"/>
              <a:t> </a:t>
            </a:r>
            <a:r>
              <a:rPr lang="nl-NL" dirty="0" err="1"/>
              <a:t>Vina</a:t>
            </a:r>
            <a:r>
              <a:rPr lang="nl-NL" dirty="0"/>
              <a:t> </a:t>
            </a:r>
          </a:p>
          <a:p>
            <a:pPr algn="ctr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A99E12-94EF-4DC6-8152-DAFDF2B5951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479060" y="3444713"/>
            <a:ext cx="1106604" cy="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382F5-7BA9-4E0E-AAD6-1965B4A7E7D7}"/>
              </a:ext>
            </a:extLst>
          </p:cNvPr>
          <p:cNvGrpSpPr/>
          <p:nvPr/>
        </p:nvGrpSpPr>
        <p:grpSpPr>
          <a:xfrm>
            <a:off x="3038752" y="1242643"/>
            <a:ext cx="5173701" cy="1119409"/>
            <a:chOff x="6096000" y="942993"/>
            <a:chExt cx="5173701" cy="11194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91D00-4F41-4530-B5A9-397937521D71}"/>
                </a:ext>
              </a:extLst>
            </p:cNvPr>
            <p:cNvGrpSpPr/>
            <p:nvPr/>
          </p:nvGrpSpPr>
          <p:grpSpPr>
            <a:xfrm>
              <a:off x="6096000" y="973849"/>
              <a:ext cx="5167479" cy="1088553"/>
              <a:chOff x="6684076" y="973847"/>
              <a:chExt cx="5167479" cy="108855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EDEEDDD-1204-419E-A24E-AB798D4D13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lum/>
                <a:alphaModFix/>
              </a:blip>
              <a:srcRect l="12403" t="12212" r="36330" b="67754"/>
              <a:stretch/>
            </p:blipFill>
            <p:spPr>
              <a:xfrm>
                <a:off x="6684076" y="973847"/>
                <a:ext cx="5167479" cy="10885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A25DFC6-79B9-4AC3-9C61-A0BD051A1B1A}"/>
                  </a:ext>
                </a:extLst>
              </p:cNvPr>
              <p:cNvSpPr/>
              <p:nvPr/>
            </p:nvSpPr>
            <p:spPr>
              <a:xfrm>
                <a:off x="7042420" y="1737693"/>
                <a:ext cx="4776012" cy="2090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EFD152-E074-4885-A18D-077C241A107A}"/>
                </a:ext>
              </a:extLst>
            </p:cNvPr>
            <p:cNvSpPr/>
            <p:nvPr/>
          </p:nvSpPr>
          <p:spPr>
            <a:xfrm>
              <a:off x="9933822" y="942993"/>
              <a:ext cx="13358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PDBtoPDBQT.sh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DC5FD5-5FCA-404C-9089-B2BE4E7A33A8}"/>
              </a:ext>
            </a:extLst>
          </p:cNvPr>
          <p:cNvGrpSpPr/>
          <p:nvPr/>
        </p:nvGrpSpPr>
        <p:grpSpPr>
          <a:xfrm>
            <a:off x="3032362" y="4508109"/>
            <a:ext cx="8277715" cy="1709663"/>
            <a:chOff x="2213967" y="4525615"/>
            <a:chExt cx="8277715" cy="17096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B9C69F-E781-49DD-98B5-702FCCD9E87F}"/>
                </a:ext>
              </a:extLst>
            </p:cNvPr>
            <p:cNvGrpSpPr/>
            <p:nvPr/>
          </p:nvGrpSpPr>
          <p:grpSpPr>
            <a:xfrm>
              <a:off x="2213967" y="4538014"/>
              <a:ext cx="8244877" cy="1697264"/>
              <a:chOff x="2213967" y="4538014"/>
              <a:chExt cx="8244877" cy="1697264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B3F641A-9B9E-4FEC-919F-D53C323CB4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lum/>
                <a:alphaModFix/>
              </a:blip>
              <a:srcRect l="12304" t="13051" r="5898" b="55711"/>
              <a:stretch/>
            </p:blipFill>
            <p:spPr>
              <a:xfrm>
                <a:off x="2213967" y="4538014"/>
                <a:ext cx="8244877" cy="16972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BB761F5-B31F-4098-A024-90F5FC5E2726}"/>
                  </a:ext>
                </a:extLst>
              </p:cNvPr>
              <p:cNvSpPr/>
              <p:nvPr/>
            </p:nvSpPr>
            <p:spPr>
              <a:xfrm>
                <a:off x="2610197" y="5284784"/>
                <a:ext cx="3517908" cy="1523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834C2E-52F0-4E2E-BEF0-3A1BDFF2DD48}"/>
                </a:ext>
              </a:extLst>
            </p:cNvPr>
            <p:cNvSpPr/>
            <p:nvPr/>
          </p:nvSpPr>
          <p:spPr>
            <a:xfrm>
              <a:off x="9529559" y="4525615"/>
              <a:ext cx="9621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docking.sh</a:t>
              </a:r>
              <a:endParaRPr lang="en-NL" sz="1400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1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581</Words>
  <Application>Microsoft Office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Automated Directed-Evolution</vt:lpstr>
      <vt:lpstr>Directed Evolution…??</vt:lpstr>
      <vt:lpstr>Cons of Directed Evolution</vt:lpstr>
      <vt:lpstr>PowerPoint Presentation</vt:lpstr>
      <vt:lpstr>PowerPoint Presentation</vt:lpstr>
      <vt:lpstr>User Inputs:</vt:lpstr>
      <vt:lpstr>PowerPoint Presentation</vt:lpstr>
      <vt:lpstr>Mutagenesis using PyMOL </vt:lpstr>
      <vt:lpstr>PowerPoint Presentation</vt:lpstr>
      <vt:lpstr>Screening the Mutants</vt:lpstr>
      <vt:lpstr>PowerPoint Presentation</vt:lpstr>
      <vt:lpstr>PowerPoint Presentation</vt:lpstr>
      <vt:lpstr>Output</vt:lpstr>
      <vt:lpstr>What’s next?</vt:lpstr>
      <vt:lpstr>Future Perspectives</vt:lpstr>
      <vt:lpstr>PowerPoint Presentation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Lutikurti</dc:creator>
  <cp:lastModifiedBy>Amaury</cp:lastModifiedBy>
  <cp:revision>59</cp:revision>
  <dcterms:created xsi:type="dcterms:W3CDTF">2018-01-25T17:37:34Z</dcterms:created>
  <dcterms:modified xsi:type="dcterms:W3CDTF">2018-02-01T17:04:27Z</dcterms:modified>
</cp:coreProperties>
</file>