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40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604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43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49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13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695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7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7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88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33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359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97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7BE8-E473-4127-9AFD-F8084B83B022}" type="datetimeFigureOut">
              <a:rPr lang="nl-NL" smtClean="0"/>
              <a:t>25-1-2018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BA833-1D53-4245-95AD-20191916BD5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-186531"/>
            <a:ext cx="97282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 err="1" smtClean="0"/>
              <a:t>Automated</a:t>
            </a:r>
            <a:r>
              <a:rPr lang="nl-NL" dirty="0" smtClean="0"/>
              <a:t> </a:t>
            </a:r>
            <a:r>
              <a:rPr lang="nl-NL" dirty="0" err="1" smtClean="0"/>
              <a:t>Directed-Evolution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73" y="4999038"/>
            <a:ext cx="9144000" cy="1655762"/>
          </a:xfrm>
        </p:spPr>
        <p:txBody>
          <a:bodyPr/>
          <a:lstStyle/>
          <a:p>
            <a:pPr algn="l"/>
            <a:r>
              <a:rPr lang="nl-NL" dirty="0" err="1" smtClean="0"/>
              <a:t>Amaury</a:t>
            </a:r>
            <a:r>
              <a:rPr lang="nl-NL" dirty="0" smtClean="0"/>
              <a:t> </a:t>
            </a:r>
            <a:r>
              <a:rPr lang="nl-NL" dirty="0" err="1" smtClean="0"/>
              <a:t>Ovalle</a:t>
            </a:r>
            <a:r>
              <a:rPr lang="nl-NL" dirty="0" smtClean="0"/>
              <a:t> </a:t>
            </a:r>
          </a:p>
          <a:p>
            <a:pPr algn="l"/>
            <a:r>
              <a:rPr lang="nl-NL" dirty="0" err="1" smtClean="0"/>
              <a:t>Madhurya</a:t>
            </a:r>
            <a:r>
              <a:rPr lang="nl-NL" dirty="0" smtClean="0"/>
              <a:t> Lutikurti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01600" y="135494"/>
            <a:ext cx="241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smtClean="0"/>
              <a:t>PBfB2018 Project </a:t>
            </a:r>
            <a:endParaRPr lang="nl-NL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3" b="27315"/>
          <a:stretch/>
        </p:blipFill>
        <p:spPr>
          <a:xfrm>
            <a:off x="4888773" y="1892300"/>
            <a:ext cx="7284177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1357"/>
            <a:ext cx="10515600" cy="1325563"/>
          </a:xfrm>
        </p:spPr>
        <p:txBody>
          <a:bodyPr/>
          <a:lstStyle/>
          <a:p>
            <a:r>
              <a:rPr lang="nl-NL" dirty="0" err="1" smtClean="0"/>
              <a:t>Directed</a:t>
            </a:r>
            <a:r>
              <a:rPr lang="nl-NL" dirty="0" smtClean="0"/>
              <a:t> </a:t>
            </a:r>
            <a:r>
              <a:rPr lang="nl-NL" dirty="0" err="1" smtClean="0"/>
              <a:t>Evolution</a:t>
            </a:r>
            <a:r>
              <a:rPr lang="nl-NL" dirty="0" smtClean="0"/>
              <a:t>…??</a:t>
            </a:r>
            <a:endParaRPr lang="nl-NL" dirty="0"/>
          </a:p>
        </p:txBody>
      </p:sp>
      <p:pic>
        <p:nvPicPr>
          <p:cNvPr id="1026" name="Picture 2" descr="http://www.pnas.org/content/pnas/106/Supplement_1/9995/F1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71" y="815992"/>
            <a:ext cx="9046029" cy="551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39541" y="6564081"/>
            <a:ext cx="615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Bloom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Arnold et al. (2008)</a:t>
            </a:r>
            <a:r>
              <a:rPr lang="nl-NL" dirty="0"/>
              <a:t>  DOI: 10.1073/pnas.0901522106</a:t>
            </a:r>
          </a:p>
        </p:txBody>
      </p:sp>
    </p:spTree>
    <p:extLst>
      <p:ext uri="{BB962C8B-B14F-4D97-AF65-F5344CB8AC3E}">
        <p14:creationId xmlns:p14="http://schemas.microsoft.com/office/powerpoint/2010/main" val="42140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Generating </a:t>
            </a:r>
            <a:r>
              <a:rPr lang="nl-NL" dirty="0" err="1" smtClean="0"/>
              <a:t>libraries</a:t>
            </a:r>
            <a:r>
              <a:rPr lang="nl-NL" dirty="0" smtClean="0"/>
              <a:t> </a:t>
            </a:r>
            <a:r>
              <a:rPr lang="nl-NL" dirty="0"/>
              <a:t>of </a:t>
            </a:r>
            <a:r>
              <a:rPr lang="nl-NL" dirty="0" err="1" smtClean="0"/>
              <a:t>mutants</a:t>
            </a:r>
            <a:r>
              <a:rPr lang="nl-NL" dirty="0"/>
              <a:t> </a:t>
            </a:r>
            <a:r>
              <a:rPr lang="nl-NL" dirty="0" smtClean="0"/>
              <a:t>is </a:t>
            </a:r>
            <a:r>
              <a:rPr lang="nl-NL" dirty="0" err="1" smtClean="0"/>
              <a:t>tedious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/>
              <a:t>Every step </a:t>
            </a:r>
            <a:r>
              <a:rPr lang="nl-NL" dirty="0" err="1"/>
              <a:t>requires</a:t>
            </a:r>
            <a:r>
              <a:rPr lang="nl-NL" dirty="0"/>
              <a:t> manual screening </a:t>
            </a:r>
            <a:r>
              <a:rPr lang="nl-NL" dirty="0" err="1" smtClean="0"/>
              <a:t>protocols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err="1" smtClean="0"/>
              <a:t>Prone</a:t>
            </a:r>
            <a:r>
              <a:rPr lang="nl-NL" dirty="0" smtClean="0"/>
              <a:t> </a:t>
            </a:r>
            <a:r>
              <a:rPr lang="nl-NL" dirty="0" err="1"/>
              <a:t>to</a:t>
            </a:r>
            <a:r>
              <a:rPr lang="nl-NL" dirty="0"/>
              <a:t> man-made </a:t>
            </a:r>
            <a:r>
              <a:rPr lang="nl-NL" dirty="0" err="1"/>
              <a:t>errors</a:t>
            </a:r>
            <a:r>
              <a:rPr lang="nl-NL" dirty="0"/>
              <a:t> 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/>
              <a:t>Takes </a:t>
            </a:r>
            <a:r>
              <a:rPr lang="nl-NL" dirty="0" err="1"/>
              <a:t>several</a:t>
            </a:r>
            <a:r>
              <a:rPr lang="nl-NL" dirty="0"/>
              <a:t> </a:t>
            </a:r>
            <a:r>
              <a:rPr lang="nl-NL" dirty="0" err="1"/>
              <a:t>months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 smtClean="0"/>
              <a:t>years</a:t>
            </a:r>
            <a:r>
              <a:rPr lang="nl-NL" dirty="0" smtClean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 smtClean="0"/>
              <a:t>Cons</a:t>
            </a:r>
            <a:r>
              <a:rPr lang="nl-NL" dirty="0" smtClean="0"/>
              <a:t> of </a:t>
            </a:r>
            <a:r>
              <a:rPr lang="nl-NL" dirty="0" err="1" smtClean="0"/>
              <a:t>Directed</a:t>
            </a:r>
            <a:r>
              <a:rPr lang="nl-NL" dirty="0" smtClean="0"/>
              <a:t> </a:t>
            </a:r>
            <a:r>
              <a:rPr lang="nl-NL" dirty="0" err="1" smtClean="0"/>
              <a:t>Evolution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0" y="2782669"/>
            <a:ext cx="121920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dirty="0" err="1" smtClean="0"/>
              <a:t>Automated</a:t>
            </a:r>
            <a:r>
              <a:rPr lang="nl-NL" sz="4000" dirty="0" smtClean="0"/>
              <a:t> </a:t>
            </a:r>
            <a:r>
              <a:rPr lang="nl-NL" sz="4000" dirty="0" err="1" smtClean="0"/>
              <a:t>Directed</a:t>
            </a:r>
            <a:r>
              <a:rPr lang="nl-NL" sz="4000" dirty="0" smtClean="0"/>
              <a:t> </a:t>
            </a:r>
            <a:r>
              <a:rPr lang="nl-NL" sz="4000" dirty="0" err="1" smtClean="0"/>
              <a:t>Evolution</a:t>
            </a:r>
            <a:r>
              <a:rPr lang="nl-NL" sz="4000" dirty="0" smtClean="0"/>
              <a:t> </a:t>
            </a:r>
            <a:r>
              <a:rPr lang="nl-NL" sz="4000" dirty="0" err="1" smtClean="0"/>
              <a:t>using</a:t>
            </a:r>
            <a:r>
              <a:rPr lang="nl-NL" sz="4000" dirty="0" smtClean="0"/>
              <a:t> </a:t>
            </a:r>
          </a:p>
          <a:p>
            <a:pPr algn="ctr"/>
            <a:r>
              <a:rPr lang="nl-NL" sz="4000" dirty="0" smtClean="0"/>
              <a:t>a </a:t>
            </a:r>
            <a:r>
              <a:rPr lang="nl-NL" sz="4000" dirty="0" err="1" smtClean="0"/>
              <a:t>computational</a:t>
            </a:r>
            <a:r>
              <a:rPr lang="nl-NL" sz="4000" dirty="0" smtClean="0"/>
              <a:t> approach!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57669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2191657" y="116113"/>
            <a:ext cx="6917544" cy="244056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/>
          <p:cNvSpPr txBox="1"/>
          <p:nvPr/>
        </p:nvSpPr>
        <p:spPr>
          <a:xfrm>
            <a:off x="3756379" y="273564"/>
            <a:ext cx="3541995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 smtClean="0"/>
              <a:t>Import PDB file of target </a:t>
            </a:r>
            <a:r>
              <a:rPr lang="nl-NL" sz="2000" dirty="0" err="1" smtClean="0"/>
              <a:t>protein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47458" y="992316"/>
            <a:ext cx="2888611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Generate</a:t>
            </a:r>
            <a:r>
              <a:rPr lang="nl-NL" sz="2000" dirty="0" smtClean="0"/>
              <a:t> peptide PDB file</a:t>
            </a:r>
            <a:endParaRPr lang="nl-NL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38506" y="2926610"/>
            <a:ext cx="3581237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Mutagenesis</a:t>
            </a:r>
            <a:r>
              <a:rPr lang="nl-NL" sz="2000" dirty="0" smtClean="0"/>
              <a:t> of peptide </a:t>
            </a:r>
            <a:r>
              <a:rPr lang="nl-NL" sz="2000" dirty="0" err="1" smtClean="0"/>
              <a:t>residues</a:t>
            </a:r>
            <a:endParaRPr lang="nl-N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68683" y="2182254"/>
            <a:ext cx="13773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smtClean="0"/>
              <a:t>X</a:t>
            </a:r>
            <a:r>
              <a:rPr lang="nl-NL" baseline="-25000" dirty="0" smtClean="0"/>
              <a:t>1</a:t>
            </a:r>
            <a:r>
              <a:rPr lang="nl-NL" dirty="0" smtClean="0"/>
              <a:t>X</a:t>
            </a:r>
            <a:r>
              <a:rPr lang="nl-NL" baseline="-25000" dirty="0" smtClean="0"/>
              <a:t>2</a:t>
            </a:r>
            <a:r>
              <a:rPr lang="nl-NL" dirty="0" smtClean="0"/>
              <a:t>X</a:t>
            </a:r>
            <a:r>
              <a:rPr lang="nl-NL" baseline="-25000" dirty="0" smtClean="0"/>
              <a:t>3</a:t>
            </a:r>
            <a:r>
              <a:rPr lang="nl-NL" dirty="0" smtClean="0"/>
              <a:t>X</a:t>
            </a:r>
            <a:r>
              <a:rPr lang="nl-NL" baseline="-25000" dirty="0" smtClean="0"/>
              <a:t>4</a:t>
            </a:r>
            <a:r>
              <a:rPr lang="nl-NL" dirty="0" smtClean="0"/>
              <a:t>X</a:t>
            </a:r>
            <a:r>
              <a:rPr lang="nl-NL" baseline="-25000" dirty="0" smtClean="0"/>
              <a:t>5</a:t>
            </a:r>
            <a:r>
              <a:rPr lang="nl-NL" dirty="0" smtClean="0"/>
              <a:t>X</a:t>
            </a:r>
            <a:r>
              <a:rPr lang="nl-NL" baseline="-25000" dirty="0" smtClean="0"/>
              <a:t>6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3671496" y="4020454"/>
            <a:ext cx="3771674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Docking</a:t>
            </a:r>
            <a:r>
              <a:rPr lang="nl-NL" sz="2000" dirty="0" smtClean="0"/>
              <a:t> </a:t>
            </a:r>
            <a:r>
              <a:rPr lang="nl-NL" sz="2000" dirty="0" err="1" smtClean="0"/>
              <a:t>mutants</a:t>
            </a:r>
            <a:r>
              <a:rPr lang="nl-NL" sz="2000" dirty="0" smtClean="0"/>
              <a:t> on target </a:t>
            </a:r>
            <a:r>
              <a:rPr lang="nl-NL" sz="2000" dirty="0" err="1" smtClean="0"/>
              <a:t>protien</a:t>
            </a:r>
            <a:endParaRPr lang="nl-NL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91740" y="4749285"/>
            <a:ext cx="4074770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Comparision</a:t>
            </a:r>
            <a:r>
              <a:rPr lang="nl-NL" sz="2000" dirty="0" smtClean="0"/>
              <a:t> of </a:t>
            </a:r>
            <a:r>
              <a:rPr lang="nl-NL" sz="2000" dirty="0" err="1" smtClean="0"/>
              <a:t>Affinities</a:t>
            </a:r>
            <a:r>
              <a:rPr lang="nl-NL" sz="2000" dirty="0" smtClean="0"/>
              <a:t> </a:t>
            </a:r>
            <a:r>
              <a:rPr lang="nl-NL" sz="2000" dirty="0" err="1" smtClean="0"/>
              <a:t>from</a:t>
            </a:r>
            <a:r>
              <a:rPr lang="nl-NL" sz="2000" dirty="0" smtClean="0"/>
              <a:t> </a:t>
            </a:r>
            <a:r>
              <a:rPr lang="nl-NL" sz="2000" dirty="0" err="1" smtClean="0"/>
              <a:t>results</a:t>
            </a:r>
            <a:endParaRPr lang="nl-NL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699939" y="3452490"/>
            <a:ext cx="1799788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smtClean="0"/>
              <a:t>For </a:t>
            </a:r>
            <a:r>
              <a:rPr lang="nl-NL" dirty="0" err="1" smtClean="0"/>
              <a:t>every</a:t>
            </a:r>
            <a:r>
              <a:rPr lang="nl-NL" dirty="0" smtClean="0"/>
              <a:t> mutant</a:t>
            </a:r>
            <a:endParaRPr lang="nl-NL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99099" y="3347943"/>
            <a:ext cx="0" cy="59003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43017" y="5478116"/>
            <a:ext cx="1460272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 smtClean="0"/>
              <a:t>Best mutant</a:t>
            </a:r>
            <a:endParaRPr lang="nl-NL" sz="2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343650" y="5736235"/>
            <a:ext cx="18307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713185" y="3126665"/>
            <a:ext cx="4612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74429" y="3126665"/>
            <a:ext cx="0" cy="26095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97856" y="3714836"/>
            <a:ext cx="1829126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Template </a:t>
            </a:r>
            <a:r>
              <a:rPr lang="nl-NL" dirty="0" err="1" smtClean="0"/>
              <a:t>for</a:t>
            </a:r>
            <a:r>
              <a:rPr lang="nl-NL" dirty="0" smtClean="0"/>
              <a:t> next </a:t>
            </a:r>
            <a:r>
              <a:rPr lang="nl-NL" dirty="0" err="1" smtClean="0"/>
              <a:t>mutagenesis</a:t>
            </a:r>
            <a:endParaRPr lang="nl-NL" dirty="0"/>
          </a:p>
        </p:txBody>
      </p:sp>
      <p:sp>
        <p:nvSpPr>
          <p:cNvPr id="26" name="TextBox 25"/>
          <p:cNvSpPr txBox="1"/>
          <p:nvPr/>
        </p:nvSpPr>
        <p:spPr>
          <a:xfrm>
            <a:off x="4355107" y="1715805"/>
            <a:ext cx="2247667" cy="400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nl-NL" sz="2000" dirty="0" err="1" smtClean="0"/>
              <a:t>Reformat</a:t>
            </a:r>
            <a:r>
              <a:rPr lang="nl-NL" sz="2000" dirty="0" smtClean="0"/>
              <a:t> input files</a:t>
            </a:r>
            <a:endParaRPr lang="nl-NL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7439" y="2938014"/>
            <a:ext cx="272491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NL" dirty="0" err="1" smtClean="0"/>
              <a:t>Pymol</a:t>
            </a:r>
            <a:r>
              <a:rPr lang="nl-NL" dirty="0" smtClean="0"/>
              <a:t>/</a:t>
            </a:r>
            <a:r>
              <a:rPr lang="nl-NL" dirty="0" err="1" smtClean="0"/>
              <a:t>Chimera</a:t>
            </a:r>
            <a:r>
              <a:rPr lang="nl-NL" dirty="0" smtClean="0"/>
              <a:t> </a:t>
            </a:r>
            <a:r>
              <a:rPr lang="nl-NL" dirty="0" err="1" smtClean="0"/>
              <a:t>command</a:t>
            </a:r>
            <a:r>
              <a:rPr lang="nl-NL" dirty="0" err="1"/>
              <a:t>s</a:t>
            </a:r>
            <a:endParaRPr lang="nl-NL" dirty="0"/>
          </a:p>
        </p:txBody>
      </p:sp>
      <p:sp>
        <p:nvSpPr>
          <p:cNvPr id="29" name="TextBox 28"/>
          <p:cNvSpPr txBox="1"/>
          <p:nvPr/>
        </p:nvSpPr>
        <p:spPr>
          <a:xfrm>
            <a:off x="891737" y="3895285"/>
            <a:ext cx="1678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nl-NL" dirty="0" err="1" smtClean="0"/>
              <a:t>AutoDock</a:t>
            </a:r>
            <a:r>
              <a:rPr lang="nl-NL" dirty="0" smtClean="0"/>
              <a:t> </a:t>
            </a:r>
            <a:r>
              <a:rPr lang="nl-NL" dirty="0" err="1" smtClean="0"/>
              <a:t>Vina</a:t>
            </a:r>
            <a:r>
              <a:rPr lang="nl-NL" dirty="0" smtClean="0"/>
              <a:t> </a:t>
            </a:r>
          </a:p>
          <a:p>
            <a:pPr algn="ctr"/>
            <a:r>
              <a:rPr lang="nl-NL" dirty="0" err="1" smtClean="0"/>
              <a:t>command</a:t>
            </a:r>
            <a:r>
              <a:rPr lang="nl-NL" dirty="0" smtClean="0"/>
              <a:t> line</a:t>
            </a:r>
            <a:endParaRPr lang="nl-NL" dirty="0"/>
          </a:p>
        </p:txBody>
      </p:sp>
      <p:sp>
        <p:nvSpPr>
          <p:cNvPr id="39" name="TextBox 38"/>
          <p:cNvSpPr txBox="1"/>
          <p:nvPr/>
        </p:nvSpPr>
        <p:spPr>
          <a:xfrm>
            <a:off x="4248106" y="6291913"/>
            <a:ext cx="245009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Best ligand found!</a:t>
            </a:r>
            <a:endParaRPr lang="nl-NL" sz="24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499099" y="2553969"/>
            <a:ext cx="0" cy="2806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473153" y="672261"/>
            <a:ext cx="0" cy="2950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473153" y="1400046"/>
            <a:ext cx="0" cy="2950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511250" y="4425657"/>
            <a:ext cx="0" cy="2950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14782" y="5164635"/>
            <a:ext cx="0" cy="2950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534473" y="5893466"/>
            <a:ext cx="0" cy="2950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191657" y="4590442"/>
            <a:ext cx="6917544" cy="139056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4" name="Straight Connector 83"/>
          <p:cNvCxnSpPr>
            <a:stCxn id="28" idx="3"/>
            <a:endCxn id="6" idx="1"/>
          </p:cNvCxnSpPr>
          <p:nvPr/>
        </p:nvCxnSpPr>
        <p:spPr>
          <a:xfrm>
            <a:off x="3012352" y="3122680"/>
            <a:ext cx="726154" cy="3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9" idx="1"/>
          </p:cNvCxnSpPr>
          <p:nvPr/>
        </p:nvCxnSpPr>
        <p:spPr>
          <a:xfrm>
            <a:off x="3012352" y="4218898"/>
            <a:ext cx="659144" cy="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mage result for shel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890" y="4835215"/>
            <a:ext cx="789080" cy="90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TextBox 87"/>
          <p:cNvSpPr txBox="1"/>
          <p:nvPr/>
        </p:nvSpPr>
        <p:spPr>
          <a:xfrm>
            <a:off x="2914378" y="2507801"/>
            <a:ext cx="587638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8800" dirty="0" err="1" smtClean="0"/>
              <a:t>Work</a:t>
            </a:r>
            <a:r>
              <a:rPr lang="nl-NL" sz="8800" dirty="0" smtClean="0"/>
              <a:t> Flow</a:t>
            </a:r>
            <a:endParaRPr lang="nl-NL" sz="8800" dirty="0"/>
          </a:p>
        </p:txBody>
      </p:sp>
      <p:pic>
        <p:nvPicPr>
          <p:cNvPr id="92" name="Picture 4" descr="Image result for shel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17" y="992316"/>
            <a:ext cx="789080" cy="90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/>
          <a:srcRect t="5474" r="4826" b="9769"/>
          <a:stretch/>
        </p:blipFill>
        <p:spPr>
          <a:xfrm>
            <a:off x="8271726" y="804906"/>
            <a:ext cx="1234019" cy="11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28" grpId="0" animBg="1"/>
      <p:bldP spid="29" grpId="0" animBg="1"/>
      <p:bldP spid="67" grpId="0" animBg="1"/>
      <p:bldP spid="87" grpId="0" animBg="1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24686" y="6088559"/>
            <a:ext cx="2926955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NL" sz="4400" dirty="0" err="1" smtClean="0"/>
              <a:t>Thank</a:t>
            </a:r>
            <a:r>
              <a:rPr lang="nl-NL" sz="4400" dirty="0" smtClean="0"/>
              <a:t> </a:t>
            </a:r>
            <a:r>
              <a:rPr lang="nl-NL" sz="4400" dirty="0" err="1" smtClean="0"/>
              <a:t>You</a:t>
            </a:r>
            <a:r>
              <a:rPr lang="nl-NL" sz="4400" dirty="0" smtClean="0"/>
              <a:t>…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31524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Automated Directed-Evolution</vt:lpstr>
      <vt:lpstr>Directed Evolution…??</vt:lpstr>
      <vt:lpstr>Cons of Directed Evolution</vt:lpstr>
      <vt:lpstr>PowerPoint Presentation</vt:lpstr>
      <vt:lpstr>PowerPoint Presentation</vt:lpstr>
    </vt:vector>
  </TitlesOfParts>
  <Company>University of Groningen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Lutikurti</dc:creator>
  <cp:lastModifiedBy>M. Lutikurti</cp:lastModifiedBy>
  <cp:revision>19</cp:revision>
  <dcterms:created xsi:type="dcterms:W3CDTF">2018-01-25T17:37:34Z</dcterms:created>
  <dcterms:modified xsi:type="dcterms:W3CDTF">2018-01-25T20:07:13Z</dcterms:modified>
</cp:coreProperties>
</file>