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EF9CD4-0ED8-4C70-A21D-91F0FF4467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A9362E-8D38-492F-9B5F-D326703504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929E14-AF1B-4293-86E9-F70F6931AA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8F7E31-BCDE-4383-BFC4-73FFD6E21C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B8F6F1-FE4F-4CFB-8ADE-F962D00406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B22C7C-DD9B-4AB8-BFB4-E7258D986D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43E4CD-18AE-4247-A04F-F2BD568D76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27D4C5-0ACC-425D-8F7E-B12A1E6A1C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E93AF2-4370-419D-A5F7-D04BDA660F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3EFD61-D960-468B-99DE-DDBEC4E484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A4DA78-A0C4-4681-9524-E4936A6548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61CD34-90AF-45F6-9D4B-20CFDABF12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B0879E-37BA-4649-B86E-1DEFFCAF21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719515-0596-41E8-A392-E4C6F65BFB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EA0A2F-9B70-4ACE-8003-5CF82C7A9D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04B5AA-9717-4A21-B032-7E6AD78297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055976-E552-4C4D-8C61-15FDC8760E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CE16B0-8431-420B-9745-BF33D27015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8A5B67-904A-43A2-8DCE-ACC7BCD523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3B668E-9A56-49DD-AE00-74B0CE8768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E08FC7-2D23-4ABC-81F9-A6ECF649F2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BAAE22-2926-4BA5-9033-9D6055EB49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EBDA8A-AE24-433D-B687-EFB3AD4F96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4FDE53-D27A-41BA-947A-66E317E6B4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591149-DA09-4C82-B798-C35A79AF35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C9C8CA-BD05-48B8-AD60-BF1ECA557E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EEAE48-D52B-4615-B615-0D06CE5C31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AE7DBB-4C33-40C9-8BFB-EC406E5B4F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BA794A-3E00-48F7-AD6C-35A1876F16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1EE6F57-A60F-4C4C-BD47-9FC4744AA6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BBB654-D97A-44DA-B0F4-98BDEBE04E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FA6D7B3-0703-4DBF-B3B9-4F7EB8988A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24B179-D829-405B-B9C2-EC7C55A650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29B8A7-8327-4B92-A7FF-F4DE5B07C1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919369-9908-4BF9-B616-B17CEED1CB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ED63C98-CCC5-4F59-9C24-8A04BB278D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835420-A5EB-46B4-A7EB-5F6E23623F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1F0CA67-2BDF-4080-B7B3-392C714403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8EEEA3F-C7C9-4E8A-9BE8-B7F47AF80F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E268B61-08E5-49DD-8FBD-FF7C43D42D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A2567AD-60A4-452C-9C0A-F0F32882F2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98945EC-83B9-4728-A7C5-F4C4B6ADA3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C975581-AC3C-4FA9-9AB2-E4D3C5B133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28B084-D266-4753-84B6-94DF35A0A4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535169-44ED-4280-9DBB-9DA9996A6E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0A4CB9-02C8-4AF4-AF09-7EBD723115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CBAE80-4645-489F-933C-3DFF46AB8A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985CDE-ECF3-40F5-8B2C-755EE0C72A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marL="38160" algn="r">
              <a:lnSpc>
                <a:spcPts val="165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marL="38160" algn="r">
              <a:lnSpc>
                <a:spcPts val="1650"/>
              </a:lnSpc>
              <a:buNone/>
            </a:pPr>
            <a:fld id="{4B13E364-9E92-4D47-9453-8249AE20C09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marL="38160" algn="r">
              <a:lnSpc>
                <a:spcPts val="165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marL="38160" algn="r">
              <a:lnSpc>
                <a:spcPts val="1650"/>
              </a:lnSpc>
              <a:buNone/>
            </a:pPr>
            <a:fld id="{F880F71D-8B3E-422A-BA28-679EC7269B6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marL="38160" algn="r">
              <a:lnSpc>
                <a:spcPts val="165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marL="38160" algn="r">
              <a:lnSpc>
                <a:spcPts val="1650"/>
              </a:lnSpc>
              <a:buNone/>
            </a:pPr>
            <a:fld id="{8E35D9A5-08C4-43EF-8599-283E4333E1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marL="38160" algn="r">
              <a:lnSpc>
                <a:spcPts val="165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marL="38160" algn="r">
              <a:lnSpc>
                <a:spcPts val="1650"/>
              </a:lnSpc>
              <a:buNone/>
            </a:pPr>
            <a:fld id="{CAF6F368-CB3E-40ED-9D70-5C13326BA80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040" cy="1828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News Portal Management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334120" y="3429000"/>
            <a:ext cx="2742840" cy="251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rgbClr val="8b8b8b"/>
                </a:solidFill>
                <a:latin typeface="Calibri"/>
              </a:rPr>
              <a:t>Submitted</a:t>
            </a:r>
            <a:r>
              <a:rPr b="1" lang="en-GB" sz="20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1" lang="en-GB" sz="2800" spc="-1" strike="noStrike">
                <a:solidFill>
                  <a:srgbClr val="8b8b8b"/>
                </a:solidFill>
                <a:latin typeface="Calibri"/>
              </a:rPr>
              <a:t>By</a:t>
            </a:r>
            <a:r>
              <a:rPr b="1" lang="en-GB" sz="2000" spc="-1" strike="noStrike">
                <a:solidFill>
                  <a:srgbClr val="8b8b8b"/>
                </a:solidFill>
                <a:latin typeface="Calibri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8b8b8b"/>
                </a:solidFill>
                <a:latin typeface="Calibri"/>
              </a:rPr>
              <a:t>Madhurya Dutta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8b8b8b"/>
                </a:solidFill>
                <a:latin typeface="Calibri"/>
              </a:rPr>
              <a:t>18BC002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object 2"/>
          <p:cNvGrpSpPr/>
          <p:nvPr/>
        </p:nvGrpSpPr>
        <p:grpSpPr>
          <a:xfrm>
            <a:off x="2504520" y="3103200"/>
            <a:ext cx="5078880" cy="939960"/>
            <a:chOff x="2504520" y="3103200"/>
            <a:chExt cx="5078880" cy="939960"/>
          </a:xfrm>
        </p:grpSpPr>
        <p:sp>
          <p:nvSpPr>
            <p:cNvPr id="257" name="object 3"/>
            <p:cNvSpPr/>
            <p:nvPr/>
          </p:nvSpPr>
          <p:spPr>
            <a:xfrm>
              <a:off x="2594880" y="3662280"/>
              <a:ext cx="4925520" cy="38088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object 4"/>
            <p:cNvSpPr/>
            <p:nvPr/>
          </p:nvSpPr>
          <p:spPr>
            <a:xfrm>
              <a:off x="2504520" y="3103200"/>
              <a:ext cx="5078880" cy="5882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9" name="PlaceHolder 1"/>
          <p:cNvSpPr>
            <a:spLocks noGrp="1"/>
          </p:cNvSpPr>
          <p:nvPr>
            <p:ph type="sldNum" idx="18"/>
          </p:nvPr>
        </p:nvSpPr>
        <p:spPr>
          <a:xfrm>
            <a:off x="6553080" y="4550040"/>
            <a:ext cx="21333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65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marL="38160" algn="r">
              <a:lnSpc>
                <a:spcPts val="1650"/>
              </a:lnSpc>
              <a:buNone/>
            </a:pPr>
            <a:fld id="{87BCBED0-E6B8-45C9-BDB7-282FA6A5D9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7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7" strike="noStrike">
                <a:solidFill>
                  <a:srgbClr val="000000"/>
                </a:solidFill>
                <a:latin typeface="Calibri"/>
              </a:rPr>
              <a:t>Objective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ER Diagram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DFD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Screen Layout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2"/>
          <p:cNvSpPr/>
          <p:nvPr/>
        </p:nvSpPr>
        <p:spPr>
          <a:xfrm>
            <a:off x="380880" y="1241640"/>
            <a:ext cx="8457840" cy="49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28656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Arial"/>
              <a:buChar char="•"/>
              <a:tabLst>
                <a:tab algn="l" pos="286920"/>
              </a:tabLst>
            </a:pPr>
            <a:r>
              <a:rPr b="0" lang="en-GB" sz="3200" spc="-5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GB" sz="3200" spc="-21" strike="noStrike">
                <a:solidFill>
                  <a:srgbClr val="000000"/>
                </a:solidFill>
                <a:latin typeface="Arial"/>
              </a:rPr>
              <a:t>purpose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GB" sz="3200" spc="-4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GB" sz="3200" spc="-15" strike="noStrike">
                <a:solidFill>
                  <a:srgbClr val="000000"/>
                </a:solidFill>
                <a:latin typeface="Arial"/>
              </a:rPr>
              <a:t>project </a:t>
            </a:r>
            <a:r>
              <a:rPr b="0" lang="en-GB" sz="32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GB" sz="3200" spc="-2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GB" sz="3200" spc="-32" strike="noStrike">
                <a:solidFill>
                  <a:srgbClr val="000000"/>
                </a:solidFill>
                <a:latin typeface="Arial"/>
              </a:rPr>
              <a:t>develop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en-GB" sz="3200" spc="-60" strike="noStrike">
                <a:solidFill>
                  <a:srgbClr val="000000"/>
                </a:solidFill>
                <a:latin typeface="Arial"/>
              </a:rPr>
              <a:t>Online </a:t>
            </a:r>
            <a:r>
              <a:rPr b="0" lang="en-GB" sz="3200" spc="-35" strike="noStrike">
                <a:solidFill>
                  <a:srgbClr val="000000"/>
                </a:solidFill>
                <a:latin typeface="Arial"/>
              </a:rPr>
              <a:t>news </a:t>
            </a:r>
            <a:r>
              <a:rPr b="0" lang="en-GB" sz="3200" spc="-32" strike="noStrike">
                <a:solidFill>
                  <a:srgbClr val="000000"/>
                </a:solidFill>
                <a:latin typeface="Arial"/>
              </a:rPr>
              <a:t>system and provides </a:t>
            </a:r>
            <a:r>
              <a:rPr b="0" lang="en-GB" sz="3200" spc="-35" strike="noStrike">
                <a:solidFill>
                  <a:srgbClr val="000000"/>
                </a:solidFill>
                <a:latin typeface="Arial"/>
              </a:rPr>
              <a:t>news for </a:t>
            </a:r>
            <a:r>
              <a:rPr b="0" lang="en-GB" sz="3200" spc="-41" strike="noStrike">
                <a:solidFill>
                  <a:srgbClr val="000000"/>
                </a:solidFill>
                <a:latin typeface="Arial"/>
              </a:rPr>
              <a:t>all viewers.  </a:t>
            </a:r>
            <a:endParaRPr b="0" lang="en-IN" sz="3200" spc="-1" strike="noStrike">
              <a:latin typeface="Arial"/>
            </a:endParaRPr>
          </a:p>
          <a:p>
            <a:pPr marL="28656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Arial"/>
              <a:buChar char="•"/>
              <a:tabLst>
                <a:tab algn="l" pos="286920"/>
              </a:tabLst>
            </a:pPr>
            <a:r>
              <a:rPr b="0" lang="en-GB" sz="3200" spc="-55" strike="noStrike">
                <a:solidFill>
                  <a:srgbClr val="000000"/>
                </a:solidFill>
                <a:latin typeface="Arial"/>
              </a:rPr>
              <a:t>All </a:t>
            </a:r>
            <a:r>
              <a:rPr b="0" lang="en-GB" sz="3200" spc="-4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GB" sz="3200" spc="-35" strike="noStrike">
                <a:solidFill>
                  <a:srgbClr val="000000"/>
                </a:solidFill>
                <a:latin typeface="Arial"/>
              </a:rPr>
              <a:t>news </a:t>
            </a:r>
            <a:r>
              <a:rPr b="0" lang="en-GB" sz="3200" spc="-26" strike="noStrike">
                <a:solidFill>
                  <a:srgbClr val="000000"/>
                </a:solidFill>
                <a:latin typeface="Arial"/>
              </a:rPr>
              <a:t>regarded </a:t>
            </a:r>
            <a:r>
              <a:rPr b="0" lang="en-GB" sz="3200" spc="-2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GB" sz="3200" spc="-4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GB" sz="3200" spc="-26" strike="noStrike">
                <a:solidFill>
                  <a:srgbClr val="000000"/>
                </a:solidFill>
                <a:latin typeface="Arial"/>
              </a:rPr>
              <a:t>category </a:t>
            </a:r>
            <a:r>
              <a:rPr b="0" lang="en-GB" sz="3200" spc="-72" strike="noStrike">
                <a:solidFill>
                  <a:srgbClr val="000000"/>
                </a:solidFill>
                <a:latin typeface="Arial"/>
              </a:rPr>
              <a:t>will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be </a:t>
            </a:r>
            <a:r>
              <a:rPr b="0" lang="en-GB" sz="3200" spc="-21" strike="noStrike">
                <a:solidFill>
                  <a:srgbClr val="000000"/>
                </a:solidFill>
                <a:latin typeface="Arial"/>
              </a:rPr>
              <a:t>updated </a:t>
            </a:r>
            <a:r>
              <a:rPr b="0" lang="en-GB" sz="3200" spc="-55" strike="noStrike">
                <a:solidFill>
                  <a:srgbClr val="000000"/>
                </a:solidFill>
                <a:latin typeface="Arial"/>
              </a:rPr>
              <a:t>regularly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by </a:t>
            </a:r>
            <a:r>
              <a:rPr b="0" lang="en-GB" sz="3200" spc="-55" strike="noStrike">
                <a:solidFill>
                  <a:srgbClr val="000000"/>
                </a:solidFill>
                <a:latin typeface="Arial"/>
              </a:rPr>
              <a:t>admin. </a:t>
            </a:r>
            <a:endParaRPr b="0" lang="en-IN" sz="3200" spc="-1" strike="noStrike">
              <a:latin typeface="Arial"/>
            </a:endParaRPr>
          </a:p>
          <a:p>
            <a:pPr marL="28656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Arial"/>
              <a:buChar char="•"/>
              <a:tabLst>
                <a:tab algn="l" pos="286920"/>
              </a:tabLst>
            </a:pPr>
            <a:r>
              <a:rPr b="0" lang="en-GB" sz="3200" spc="-7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5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GB" sz="3200" spc="-32" strike="noStrike">
                <a:solidFill>
                  <a:srgbClr val="000000"/>
                </a:solidFill>
                <a:latin typeface="Arial"/>
              </a:rPr>
              <a:t>idea </a:t>
            </a:r>
            <a:r>
              <a:rPr b="0" lang="en-GB" sz="32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GB" sz="3200" spc="-46" strike="noStrike">
                <a:solidFill>
                  <a:srgbClr val="000000"/>
                </a:solidFill>
                <a:latin typeface="Arial"/>
              </a:rPr>
              <a:t>anyone </a:t>
            </a:r>
            <a:r>
              <a:rPr b="0" lang="en-GB" sz="3200" spc="-12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0" lang="en-GB" sz="3200" spc="-32" strike="noStrike">
                <a:solidFill>
                  <a:srgbClr val="000000"/>
                </a:solidFill>
                <a:latin typeface="Arial"/>
              </a:rPr>
              <a:t>send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GB" sz="3200" spc="-35" strike="noStrike">
                <a:solidFill>
                  <a:srgbClr val="000000"/>
                </a:solidFill>
                <a:latin typeface="Arial"/>
              </a:rPr>
              <a:t>news </a:t>
            </a:r>
            <a:r>
              <a:rPr b="0" lang="en-GB" sz="3200" spc="-41" strike="noStrike">
                <a:solidFill>
                  <a:srgbClr val="000000"/>
                </a:solidFill>
                <a:latin typeface="Arial"/>
              </a:rPr>
              <a:t>item </a:t>
            </a:r>
            <a:r>
              <a:rPr b="0" lang="en-GB" sz="3200" spc="-2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GB" sz="3200" spc="-4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GB" sz="3200" spc="-35" strike="noStrike">
                <a:solidFill>
                  <a:srgbClr val="000000"/>
                </a:solidFill>
                <a:latin typeface="Arial"/>
              </a:rPr>
              <a:t>news website (</a:t>
            </a:r>
            <a:r>
              <a:rPr b="0" lang="en-GB" sz="3200" spc="-52" strike="noStrike">
                <a:solidFill>
                  <a:srgbClr val="000000"/>
                </a:solidFill>
                <a:latin typeface="Arial"/>
              </a:rPr>
              <a:t>which </a:t>
            </a:r>
            <a:r>
              <a:rPr b="0" lang="en-GB" sz="3200" spc="-60" strike="noStrike">
                <a:solidFill>
                  <a:srgbClr val="000000"/>
                </a:solidFill>
                <a:latin typeface="Arial"/>
              </a:rPr>
              <a:t>is  </a:t>
            </a:r>
            <a:r>
              <a:rPr b="0" lang="en-GB" sz="3200" spc="-46" strike="noStrike">
                <a:solidFill>
                  <a:srgbClr val="000000"/>
                </a:solidFill>
                <a:latin typeface="Arial"/>
              </a:rPr>
              <a:t>managed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by </a:t>
            </a:r>
            <a:r>
              <a:rPr b="0" lang="en-GB" sz="3200" spc="-4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GB" sz="3200" spc="-46" strike="noStrike">
                <a:solidFill>
                  <a:srgbClr val="000000"/>
                </a:solidFill>
                <a:latin typeface="Arial"/>
              </a:rPr>
              <a:t>administrator ) </a:t>
            </a:r>
            <a:r>
              <a:rPr b="0" lang="en-GB" sz="3200" spc="-2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GB" sz="3200" spc="-32" strike="noStrike">
                <a:solidFill>
                  <a:srgbClr val="000000"/>
                </a:solidFill>
                <a:latin typeface="Arial"/>
              </a:rPr>
              <a:t>make </a:t>
            </a:r>
            <a:r>
              <a:rPr b="0" lang="en-GB" sz="3200" spc="-55" strike="noStrike">
                <a:solidFill>
                  <a:srgbClr val="000000"/>
                </a:solidFill>
                <a:latin typeface="Arial"/>
              </a:rPr>
              <a:t>it visible </a:t>
            </a:r>
            <a:r>
              <a:rPr b="0" lang="en-GB" sz="3200" spc="-35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GB" sz="3200" spc="-4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GB" sz="3200" spc="-32" strike="noStrike">
                <a:solidFill>
                  <a:srgbClr val="000000"/>
                </a:solidFill>
                <a:latin typeface="Arial"/>
              </a:rPr>
              <a:t>Public. </a:t>
            </a:r>
            <a:endParaRPr b="0" lang="en-IN" sz="3200" spc="-1" strike="noStrike">
              <a:latin typeface="Arial"/>
            </a:endParaRPr>
          </a:p>
          <a:p>
            <a:pPr marL="286560" indent="-27432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None/>
              <a:tabLst>
                <a:tab algn="l" pos="0"/>
              </a:tabLst>
            </a:pPr>
            <a:endParaRPr b="0" lang="en-IN" sz="3400" spc="-1" strike="noStrike"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209680" y="102600"/>
            <a:ext cx="457164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ctr">
            <a:noAutofit/>
          </a:bodyPr>
          <a:p>
            <a:pPr marL="12600" algn="ctr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4400" spc="-7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048120" y="148680"/>
            <a:ext cx="38095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ctr">
            <a:noAutofit/>
          </a:bodyPr>
          <a:p>
            <a:pPr marL="12600" algn="ctr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4400" spc="-7" strike="noStrike">
                <a:solidFill>
                  <a:srgbClr val="000000"/>
                </a:solidFill>
                <a:latin typeface="Calibri"/>
              </a:rPr>
              <a:t>Objective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Num" idx="13"/>
          </p:nvPr>
        </p:nvSpPr>
        <p:spPr>
          <a:xfrm>
            <a:off x="6553080" y="4550040"/>
            <a:ext cx="21333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65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marL="38160" algn="r">
              <a:lnSpc>
                <a:spcPts val="1650"/>
              </a:lnSpc>
              <a:buNone/>
            </a:pPr>
            <a:fld id="{2CC1C53F-ACFA-4D37-BEBF-58ACD7074F9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3" name="object 3"/>
          <p:cNvSpPr/>
          <p:nvPr/>
        </p:nvSpPr>
        <p:spPr>
          <a:xfrm>
            <a:off x="304920" y="1219320"/>
            <a:ext cx="8686440" cy="44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286560" indent="-274320" algn="just">
              <a:lnSpc>
                <a:spcPct val="100000"/>
              </a:lnSpc>
              <a:spcBef>
                <a:spcPts val="6"/>
              </a:spcBef>
              <a:buClr>
                <a:srgbClr val="d24717"/>
              </a:buClr>
              <a:buSzPct val="85000"/>
              <a:buFont typeface="Arial"/>
              <a:buChar char="•"/>
              <a:tabLst>
                <a:tab algn="l" pos="286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main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objective of </a:t>
            </a:r>
            <a:r>
              <a:rPr b="0" lang="en-GB" sz="2400" spc="-7" strike="noStrike">
                <a:solidFill>
                  <a:srgbClr val="000000"/>
                </a:solidFill>
                <a:latin typeface="Times New Roman"/>
              </a:rPr>
              <a:t> News Portal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provide the all type of instant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and 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important news related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business,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world, </a:t>
            </a:r>
            <a:r>
              <a:rPr b="0" lang="en-US" sz="2400" spc="-35" strike="noStrike">
                <a:solidFill>
                  <a:srgbClr val="000000"/>
                </a:solidFill>
                <a:latin typeface="Times New Roman"/>
              </a:rPr>
              <a:t>World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Sports, national,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Education</a:t>
            </a:r>
            <a:r>
              <a:rPr b="0" lang="en-US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etc.</a:t>
            </a:r>
            <a:endParaRPr b="0" lang="en-IN" sz="2400" spc="-1" strike="noStrike">
              <a:latin typeface="Arial"/>
            </a:endParaRPr>
          </a:p>
          <a:p>
            <a:pPr marL="286560" indent="-274320" algn="just">
              <a:lnSpc>
                <a:spcPct val="100000"/>
              </a:lnSpc>
              <a:spcBef>
                <a:spcPts val="601"/>
              </a:spcBef>
              <a:buClr>
                <a:srgbClr val="d24717"/>
              </a:buClr>
              <a:buSzPct val="85000"/>
              <a:buFont typeface="Arial"/>
              <a:buChar char="•"/>
              <a:tabLst>
                <a:tab algn="l" pos="28692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This portal is open to public 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Those people who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don’t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have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time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read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the newspaper </a:t>
            </a:r>
            <a:r>
              <a:rPr b="0" lang="en-GB" sz="2400" spc="-7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browse the desired</a:t>
            </a:r>
            <a:r>
              <a:rPr b="0" lang="en-US" sz="24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news on the site.</a:t>
            </a:r>
            <a:endParaRPr b="0" lang="en-IN" sz="2400" spc="-1" strike="noStrike">
              <a:latin typeface="Arial"/>
            </a:endParaRPr>
          </a:p>
          <a:p>
            <a:pPr marL="286560" indent="-274320" algn="just">
              <a:lnSpc>
                <a:spcPct val="100000"/>
              </a:lnSpc>
              <a:spcBef>
                <a:spcPts val="6"/>
              </a:spcBef>
              <a:buClr>
                <a:srgbClr val="d24717"/>
              </a:buClr>
              <a:buSzPct val="85000"/>
              <a:buFont typeface="Arial"/>
              <a:buChar char="•"/>
              <a:tabLst>
                <a:tab algn="l" pos="28692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Publish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news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about local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region,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town, </a:t>
            </a:r>
            <a:r>
              <a:rPr b="0" lang="en-US" sz="2400" spc="-32" strike="noStrike">
                <a:solidFill>
                  <a:srgbClr val="000000"/>
                </a:solidFill>
                <a:latin typeface="Times New Roman"/>
              </a:rPr>
              <a:t>city,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state, national and </a:t>
            </a:r>
            <a:r>
              <a:rPr b="0" lang="en-US" sz="2400" spc="-66" strike="noStrike">
                <a:solidFill>
                  <a:srgbClr val="000000"/>
                </a:solidFill>
                <a:latin typeface="Times New Roman"/>
              </a:rPr>
              <a:t>inter- 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national. End user can upload news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from any where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at any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time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through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web,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mobile,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tablets,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etc. </a:t>
            </a:r>
            <a:endParaRPr b="0" lang="en-IN" sz="2400" spc="-1" strike="noStrike">
              <a:latin typeface="Arial"/>
            </a:endParaRPr>
          </a:p>
          <a:p>
            <a:pPr marL="286560" indent="-274320" algn="just">
              <a:lnSpc>
                <a:spcPct val="100000"/>
              </a:lnSpc>
              <a:buClr>
                <a:srgbClr val="d24717"/>
              </a:buClr>
              <a:buSzPct val="85000"/>
              <a:buFont typeface="Arial"/>
              <a:buChar char="•"/>
              <a:tabLst>
                <a:tab algn="l" pos="356400"/>
              </a:tabLst>
            </a:pPr>
            <a:r>
              <a:rPr b="0" lang="en-GB" sz="2400" spc="-7" strike="noStrike">
                <a:solidFill>
                  <a:srgbClr val="000000"/>
                </a:solidFill>
                <a:latin typeface="Times New Roman"/>
              </a:rPr>
              <a:t>People  can view the news on the  Home page without login. </a:t>
            </a:r>
            <a:endParaRPr b="0" lang="en-IN" sz="2400" spc="-1" strike="noStrike">
              <a:latin typeface="Arial"/>
            </a:endParaRPr>
          </a:p>
          <a:p>
            <a:pPr marL="286560" indent="-274320" algn="just">
              <a:lnSpc>
                <a:spcPct val="100000"/>
              </a:lnSpc>
              <a:spcBef>
                <a:spcPts val="6"/>
              </a:spcBef>
              <a:buClr>
                <a:srgbClr val="d24717"/>
              </a:buClr>
              <a:buSzPct val="85000"/>
              <a:buFont typeface="Arial"/>
              <a:buChar char="•"/>
              <a:tabLst>
                <a:tab algn="l" pos="286920"/>
              </a:tabLst>
            </a:pPr>
            <a:r>
              <a:rPr b="0" lang="en-GB" sz="2400" spc="-7" strike="noStrike">
                <a:solidFill>
                  <a:srgbClr val="000000"/>
                </a:solidFill>
                <a:latin typeface="Times New Roman"/>
              </a:rPr>
              <a:t>News can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be added or post </a:t>
            </a:r>
            <a:r>
              <a:rPr b="0" lang="en-GB" sz="2400" spc="-7" strike="noStrike">
                <a:solidFill>
                  <a:srgbClr val="000000"/>
                </a:solidFill>
                <a:latin typeface="Times New Roman"/>
              </a:rPr>
              <a:t>only </a:t>
            </a:r>
            <a:r>
              <a:rPr b="0" lang="en-GB" sz="2400" spc="-12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GB" sz="2400" spc="-7" strike="noStrike">
                <a:solidFill>
                  <a:srgbClr val="000000"/>
                </a:solidFill>
                <a:latin typeface="Times New Roman"/>
              </a:rPr>
              <a:t>the admin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GB" sz="2400" spc="-86" strike="noStrike">
                <a:solidFill>
                  <a:srgbClr val="000000"/>
                </a:solidFill>
                <a:latin typeface="Times New Roman"/>
              </a:rPr>
              <a:t>only  </a:t>
            </a:r>
            <a:r>
              <a:rPr b="0" lang="en-GB" sz="2400" spc="-7" strike="noStrike">
                <a:solidFill>
                  <a:srgbClr val="000000"/>
                </a:solidFill>
                <a:latin typeface="Times New Roman"/>
              </a:rPr>
              <a:t>admin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have the Authorized </a:t>
            </a:r>
            <a:r>
              <a:rPr b="0" lang="en-GB" sz="2400" spc="-7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update or </a:t>
            </a:r>
            <a:r>
              <a:rPr b="0" lang="en-GB" sz="2400" spc="-7" strike="noStrike">
                <a:solidFill>
                  <a:srgbClr val="000000"/>
                </a:solidFill>
                <a:latin typeface="Times New Roman"/>
              </a:rPr>
              <a:t>delete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any</a:t>
            </a:r>
            <a:r>
              <a:rPr b="0" lang="en-GB" sz="2400" spc="-13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News.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"/>
              </a:spcBef>
              <a:buNone/>
              <a:tabLst>
                <a:tab algn="l" pos="28692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426672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"/>
              </a:rPr>
              <a:t>ER Diagram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Rectangle 3"/>
          <p:cNvSpPr/>
          <p:nvPr/>
        </p:nvSpPr>
        <p:spPr>
          <a:xfrm>
            <a:off x="762120" y="2209680"/>
            <a:ext cx="914040" cy="761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Admin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" name="Straight Connector 5"/>
          <p:cNvSpPr/>
          <p:nvPr/>
        </p:nvSpPr>
        <p:spPr>
          <a:xfrm>
            <a:off x="1676160" y="2590560"/>
            <a:ext cx="990720" cy="1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Diamond 10"/>
          <p:cNvSpPr/>
          <p:nvPr/>
        </p:nvSpPr>
        <p:spPr>
          <a:xfrm>
            <a:off x="2438280" y="2133720"/>
            <a:ext cx="1599840" cy="91404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Manage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8" name="Rectangle 11"/>
          <p:cNvSpPr/>
          <p:nvPr/>
        </p:nvSpPr>
        <p:spPr>
          <a:xfrm>
            <a:off x="5181480" y="2133720"/>
            <a:ext cx="1142640" cy="761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Post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Straight Connector 13"/>
          <p:cNvSpPr/>
          <p:nvPr/>
        </p:nvSpPr>
        <p:spPr>
          <a:xfrm flipV="1">
            <a:off x="4038480" y="2514600"/>
            <a:ext cx="1143000" cy="759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Rectangle 15"/>
          <p:cNvSpPr/>
          <p:nvPr/>
        </p:nvSpPr>
        <p:spPr>
          <a:xfrm>
            <a:off x="6400800" y="5029200"/>
            <a:ext cx="1218960" cy="761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Categories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Rectangle 16"/>
          <p:cNvSpPr/>
          <p:nvPr/>
        </p:nvSpPr>
        <p:spPr>
          <a:xfrm>
            <a:off x="1752480" y="5105520"/>
            <a:ext cx="1523520" cy="761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Subcategories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" name="Straight Connector 18"/>
          <p:cNvSpPr/>
          <p:nvPr/>
        </p:nvSpPr>
        <p:spPr>
          <a:xfrm>
            <a:off x="5867280" y="2895480"/>
            <a:ext cx="457200" cy="457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Diamond 21"/>
          <p:cNvSpPr/>
          <p:nvPr/>
        </p:nvSpPr>
        <p:spPr>
          <a:xfrm rot="20090400">
            <a:off x="5926680" y="3344760"/>
            <a:ext cx="1240200" cy="91404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Has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Diamond 23"/>
          <p:cNvSpPr/>
          <p:nvPr/>
        </p:nvSpPr>
        <p:spPr>
          <a:xfrm rot="21364800">
            <a:off x="4182480" y="5095080"/>
            <a:ext cx="1240200" cy="95364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Has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Straight Connector 25"/>
          <p:cNvSpPr/>
          <p:nvPr/>
        </p:nvSpPr>
        <p:spPr>
          <a:xfrm>
            <a:off x="6741360" y="4215240"/>
            <a:ext cx="268920" cy="8136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Straight Connector 28"/>
          <p:cNvSpPr/>
          <p:nvPr/>
        </p:nvSpPr>
        <p:spPr>
          <a:xfrm flipH="1">
            <a:off x="5421600" y="5410080"/>
            <a:ext cx="979200" cy="1195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Straight Connector 32"/>
          <p:cNvSpPr/>
          <p:nvPr/>
        </p:nvSpPr>
        <p:spPr>
          <a:xfrm>
            <a:off x="3276360" y="5486400"/>
            <a:ext cx="907560" cy="1281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Straight Connector 35"/>
          <p:cNvSpPr/>
          <p:nvPr/>
        </p:nvSpPr>
        <p:spPr>
          <a:xfrm>
            <a:off x="380880" y="1523880"/>
            <a:ext cx="609480" cy="685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Oval 38"/>
          <p:cNvSpPr/>
          <p:nvPr/>
        </p:nvSpPr>
        <p:spPr>
          <a:xfrm>
            <a:off x="0" y="990720"/>
            <a:ext cx="533160" cy="5331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 u="sng">
                <a:solidFill>
                  <a:srgbClr val="000000"/>
                </a:solidFill>
                <a:uFillTx/>
                <a:latin typeface="Calibri"/>
              </a:rPr>
              <a:t>id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90" name="Oval 40"/>
          <p:cNvSpPr/>
          <p:nvPr/>
        </p:nvSpPr>
        <p:spPr>
          <a:xfrm rot="4070400">
            <a:off x="1405080" y="151200"/>
            <a:ext cx="685440" cy="5331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Email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91" name="Oval 41"/>
          <p:cNvSpPr/>
          <p:nvPr/>
        </p:nvSpPr>
        <p:spPr>
          <a:xfrm rot="3181800">
            <a:off x="631440" y="124560"/>
            <a:ext cx="959760" cy="5331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password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92" name="Oval 42"/>
          <p:cNvSpPr/>
          <p:nvPr/>
        </p:nvSpPr>
        <p:spPr>
          <a:xfrm>
            <a:off x="6095880" y="914400"/>
            <a:ext cx="456840" cy="5331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 u="sng">
                <a:solidFill>
                  <a:srgbClr val="000000"/>
                </a:solidFill>
                <a:uFillTx/>
                <a:latin typeface="Calibri"/>
              </a:rPr>
              <a:t>id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93" name="Oval 43"/>
          <p:cNvSpPr/>
          <p:nvPr/>
        </p:nvSpPr>
        <p:spPr>
          <a:xfrm rot="2866800">
            <a:off x="31680" y="434160"/>
            <a:ext cx="993960" cy="52488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username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94" name="Oval 44"/>
          <p:cNvSpPr/>
          <p:nvPr/>
        </p:nvSpPr>
        <p:spPr>
          <a:xfrm rot="19186800">
            <a:off x="7750800" y="1171440"/>
            <a:ext cx="991440" cy="5331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Posting date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95" name="Oval 45"/>
          <p:cNvSpPr/>
          <p:nvPr/>
        </p:nvSpPr>
        <p:spPr>
          <a:xfrm rot="18407400">
            <a:off x="6629040" y="929520"/>
            <a:ext cx="685440" cy="5331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name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96" name="Oval 46"/>
          <p:cNvSpPr/>
          <p:nvPr/>
        </p:nvSpPr>
        <p:spPr>
          <a:xfrm rot="17658000">
            <a:off x="7007400" y="1027800"/>
            <a:ext cx="1094040" cy="5331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description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97" name="Oval 47"/>
          <p:cNvSpPr/>
          <p:nvPr/>
        </p:nvSpPr>
        <p:spPr>
          <a:xfrm rot="19164600">
            <a:off x="8112960" y="1603080"/>
            <a:ext cx="1142640" cy="5331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Updation Date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98" name="Oval 48"/>
          <p:cNvSpPr/>
          <p:nvPr/>
        </p:nvSpPr>
        <p:spPr>
          <a:xfrm rot="18508200">
            <a:off x="8110440" y="4123800"/>
            <a:ext cx="1155240" cy="5331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description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99" name="Oval 49"/>
          <p:cNvSpPr/>
          <p:nvPr/>
        </p:nvSpPr>
        <p:spPr>
          <a:xfrm rot="19164600">
            <a:off x="7964640" y="5870160"/>
            <a:ext cx="1142640" cy="5331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Updation Date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00" name="Oval 51"/>
          <p:cNvSpPr/>
          <p:nvPr/>
        </p:nvSpPr>
        <p:spPr>
          <a:xfrm rot="19186800">
            <a:off x="8097120" y="5057640"/>
            <a:ext cx="991440" cy="5331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Posting date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01" name="Oval 52"/>
          <p:cNvSpPr/>
          <p:nvPr/>
        </p:nvSpPr>
        <p:spPr>
          <a:xfrm rot="18407400">
            <a:off x="7836480" y="3457440"/>
            <a:ext cx="1539000" cy="3744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CategoryName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02" name="Oval 53"/>
          <p:cNvSpPr/>
          <p:nvPr/>
        </p:nvSpPr>
        <p:spPr>
          <a:xfrm rot="18407400">
            <a:off x="7409160" y="3414600"/>
            <a:ext cx="1124640" cy="4179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 u="sng">
                <a:solidFill>
                  <a:srgbClr val="000000"/>
                </a:solidFill>
                <a:uFillTx/>
                <a:latin typeface="Calibri"/>
              </a:rPr>
              <a:t>Category Id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03" name="Oval 55"/>
          <p:cNvSpPr/>
          <p:nvPr/>
        </p:nvSpPr>
        <p:spPr>
          <a:xfrm rot="3018600">
            <a:off x="1346760" y="3714120"/>
            <a:ext cx="1599840" cy="4568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 u="sng">
                <a:solidFill>
                  <a:srgbClr val="000000"/>
                </a:solidFill>
                <a:uFillTx/>
                <a:latin typeface="Calibri"/>
              </a:rPr>
              <a:t>Sub Category Id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04" name="Oval 56"/>
          <p:cNvSpPr/>
          <p:nvPr/>
        </p:nvSpPr>
        <p:spPr>
          <a:xfrm rot="3230400">
            <a:off x="623880" y="3797280"/>
            <a:ext cx="1124640" cy="4179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 u="sng">
                <a:solidFill>
                  <a:srgbClr val="000000"/>
                </a:solidFill>
                <a:uFillTx/>
                <a:latin typeface="Calibri"/>
              </a:rPr>
              <a:t>Category Id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05" name="Oval 59"/>
          <p:cNvSpPr/>
          <p:nvPr/>
        </p:nvSpPr>
        <p:spPr>
          <a:xfrm rot="1302600">
            <a:off x="10800" y="4782240"/>
            <a:ext cx="1621080" cy="3693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description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06" name="Oval 60"/>
          <p:cNvSpPr/>
          <p:nvPr/>
        </p:nvSpPr>
        <p:spPr>
          <a:xfrm rot="760800">
            <a:off x="25200" y="5254920"/>
            <a:ext cx="1405800" cy="3866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Posting date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07" name="Oval 61"/>
          <p:cNvSpPr/>
          <p:nvPr/>
        </p:nvSpPr>
        <p:spPr>
          <a:xfrm rot="1117200">
            <a:off x="20520" y="5843160"/>
            <a:ext cx="1339920" cy="34848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Updation Date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08" name="Oval 62"/>
          <p:cNvSpPr/>
          <p:nvPr/>
        </p:nvSpPr>
        <p:spPr>
          <a:xfrm rot="2180400">
            <a:off x="-92880" y="4262400"/>
            <a:ext cx="1883160" cy="3031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Subcategory Name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09" name="Straight Connector 64"/>
          <p:cNvSpPr/>
          <p:nvPr/>
        </p:nvSpPr>
        <p:spPr>
          <a:xfrm>
            <a:off x="862560" y="1064880"/>
            <a:ext cx="356400" cy="1144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Straight Connector 65"/>
          <p:cNvSpPr/>
          <p:nvPr/>
        </p:nvSpPr>
        <p:spPr>
          <a:xfrm flipH="1">
            <a:off x="1371600" y="775080"/>
            <a:ext cx="28440" cy="14346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Straight Connector 70"/>
          <p:cNvSpPr/>
          <p:nvPr/>
        </p:nvSpPr>
        <p:spPr>
          <a:xfrm flipH="1">
            <a:off x="1523880" y="761760"/>
            <a:ext cx="304920" cy="14479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Straight Connector 72"/>
          <p:cNvSpPr/>
          <p:nvPr/>
        </p:nvSpPr>
        <p:spPr>
          <a:xfrm flipH="1">
            <a:off x="6324480" y="1752480"/>
            <a:ext cx="990720" cy="457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Straight Connector 73"/>
          <p:cNvSpPr/>
          <p:nvPr/>
        </p:nvSpPr>
        <p:spPr>
          <a:xfrm flipH="1">
            <a:off x="6019560" y="1523880"/>
            <a:ext cx="838440" cy="6094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Straight Connector 74"/>
          <p:cNvSpPr/>
          <p:nvPr/>
        </p:nvSpPr>
        <p:spPr>
          <a:xfrm flipH="1">
            <a:off x="5752800" y="1371600"/>
            <a:ext cx="495360" cy="7617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Straight Connector 79"/>
          <p:cNvSpPr/>
          <p:nvPr/>
        </p:nvSpPr>
        <p:spPr>
          <a:xfrm flipH="1">
            <a:off x="6324480" y="1758600"/>
            <a:ext cx="1543680" cy="75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Straight Connector 81"/>
          <p:cNvSpPr/>
          <p:nvPr/>
        </p:nvSpPr>
        <p:spPr>
          <a:xfrm flipH="1">
            <a:off x="6324480" y="2209680"/>
            <a:ext cx="1905120" cy="457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Straight Connector 84"/>
          <p:cNvSpPr/>
          <p:nvPr/>
        </p:nvSpPr>
        <p:spPr>
          <a:xfrm flipH="1">
            <a:off x="7619760" y="4843080"/>
            <a:ext cx="708840" cy="338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Straight Connector 85"/>
          <p:cNvSpPr/>
          <p:nvPr/>
        </p:nvSpPr>
        <p:spPr>
          <a:xfrm flipH="1">
            <a:off x="7162560" y="4114800"/>
            <a:ext cx="457200" cy="914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Straight Connector 86"/>
          <p:cNvSpPr/>
          <p:nvPr/>
        </p:nvSpPr>
        <p:spPr>
          <a:xfrm flipV="1">
            <a:off x="7238880" y="4260960"/>
            <a:ext cx="906120" cy="7628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Straight Connector 94"/>
          <p:cNvSpPr/>
          <p:nvPr/>
        </p:nvSpPr>
        <p:spPr>
          <a:xfrm>
            <a:off x="7543800" y="5562360"/>
            <a:ext cx="819000" cy="3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Straight Connector 95"/>
          <p:cNvSpPr/>
          <p:nvPr/>
        </p:nvSpPr>
        <p:spPr>
          <a:xfrm>
            <a:off x="7543800" y="5257800"/>
            <a:ext cx="609480" cy="1522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Straight Connector 98"/>
          <p:cNvSpPr/>
          <p:nvPr/>
        </p:nvSpPr>
        <p:spPr>
          <a:xfrm>
            <a:off x="1523880" y="4876560"/>
            <a:ext cx="457200" cy="2286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Straight Connector 99"/>
          <p:cNvSpPr/>
          <p:nvPr/>
        </p:nvSpPr>
        <p:spPr>
          <a:xfrm>
            <a:off x="1523880" y="4343400"/>
            <a:ext cx="838080" cy="7617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Straight Connector 100"/>
          <p:cNvSpPr/>
          <p:nvPr/>
        </p:nvSpPr>
        <p:spPr>
          <a:xfrm>
            <a:off x="2590560" y="4572000"/>
            <a:ext cx="381240" cy="5331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Straight Connector 104"/>
          <p:cNvSpPr/>
          <p:nvPr/>
        </p:nvSpPr>
        <p:spPr>
          <a:xfrm>
            <a:off x="1371600" y="5562360"/>
            <a:ext cx="380880" cy="15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Straight Connector 105"/>
          <p:cNvSpPr/>
          <p:nvPr/>
        </p:nvSpPr>
        <p:spPr>
          <a:xfrm>
            <a:off x="1523880" y="5257800"/>
            <a:ext cx="228600" cy="2286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Straight Connector 109"/>
          <p:cNvSpPr/>
          <p:nvPr/>
        </p:nvSpPr>
        <p:spPr>
          <a:xfrm>
            <a:off x="1295280" y="6095880"/>
            <a:ext cx="30240" cy="1360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Straight Connector 112"/>
          <p:cNvSpPr/>
          <p:nvPr/>
        </p:nvSpPr>
        <p:spPr>
          <a:xfrm flipV="1">
            <a:off x="1179000" y="5790960"/>
            <a:ext cx="573480" cy="261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TextBox 114"/>
          <p:cNvSpPr/>
          <p:nvPr/>
        </p:nvSpPr>
        <p:spPr>
          <a:xfrm>
            <a:off x="1817280" y="22096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TextBox 115"/>
          <p:cNvSpPr/>
          <p:nvPr/>
        </p:nvSpPr>
        <p:spPr>
          <a:xfrm>
            <a:off x="4258800" y="2133720"/>
            <a:ext cx="35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1" name="TextBox 116"/>
          <p:cNvSpPr/>
          <p:nvPr/>
        </p:nvSpPr>
        <p:spPr>
          <a:xfrm>
            <a:off x="5791320" y="3124080"/>
            <a:ext cx="304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2" name="TextBox 117"/>
          <p:cNvSpPr/>
          <p:nvPr/>
        </p:nvSpPr>
        <p:spPr>
          <a:xfrm>
            <a:off x="6617880" y="44956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3" name="TextBox 118"/>
          <p:cNvSpPr/>
          <p:nvPr/>
        </p:nvSpPr>
        <p:spPr>
          <a:xfrm>
            <a:off x="5716800" y="5029200"/>
            <a:ext cx="37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4" name="TextBox 119"/>
          <p:cNvSpPr/>
          <p:nvPr/>
        </p:nvSpPr>
        <p:spPr>
          <a:xfrm>
            <a:off x="3573000" y="5105520"/>
            <a:ext cx="35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770920" y="328320"/>
            <a:ext cx="406044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ctr">
            <a:noAutofit/>
          </a:bodyPr>
          <a:p>
            <a:pPr marL="12600" algn="ctr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4400" spc="-7" strike="noStrike">
                <a:solidFill>
                  <a:srgbClr val="000000"/>
                </a:solidFill>
                <a:latin typeface="Calibri"/>
              </a:rPr>
              <a:t>Data Flow</a:t>
            </a:r>
            <a:r>
              <a:rPr b="0" lang="en-US" sz="44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Diagram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Num" idx="14"/>
          </p:nvPr>
        </p:nvSpPr>
        <p:spPr>
          <a:xfrm>
            <a:off x="6553080" y="4550040"/>
            <a:ext cx="21333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65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marL="38160" algn="r">
              <a:lnSpc>
                <a:spcPts val="1650"/>
              </a:lnSpc>
              <a:buNone/>
            </a:pPr>
            <a:fld id="{7A130219-B90F-4837-8BC8-8A070AF7E85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7" name="Rectangle 5"/>
          <p:cNvSpPr/>
          <p:nvPr/>
        </p:nvSpPr>
        <p:spPr>
          <a:xfrm>
            <a:off x="685800" y="2438280"/>
            <a:ext cx="914040" cy="9140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Admin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8" name="Oval 6"/>
          <p:cNvSpPr/>
          <p:nvPr/>
        </p:nvSpPr>
        <p:spPr>
          <a:xfrm>
            <a:off x="3015720" y="2386440"/>
            <a:ext cx="1904760" cy="91404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Newsportal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Rectangle 7"/>
          <p:cNvSpPr/>
          <p:nvPr/>
        </p:nvSpPr>
        <p:spPr>
          <a:xfrm>
            <a:off x="6705720" y="2438280"/>
            <a:ext cx="990360" cy="9140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Public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Straight Arrow Connector 9"/>
          <p:cNvSpPr/>
          <p:nvPr/>
        </p:nvSpPr>
        <p:spPr>
          <a:xfrm>
            <a:off x="1600200" y="2590920"/>
            <a:ext cx="15235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Straight Arrow Connector 10"/>
          <p:cNvSpPr/>
          <p:nvPr/>
        </p:nvSpPr>
        <p:spPr>
          <a:xfrm flipV="1" rot="10800000">
            <a:off x="1600560" y="3047760"/>
            <a:ext cx="14475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Straight Arrow Connector 12"/>
          <p:cNvSpPr/>
          <p:nvPr/>
        </p:nvSpPr>
        <p:spPr>
          <a:xfrm>
            <a:off x="4952880" y="2743200"/>
            <a:ext cx="16761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Straight Arrow Connector 13"/>
          <p:cNvSpPr/>
          <p:nvPr/>
        </p:nvSpPr>
        <p:spPr>
          <a:xfrm rot="10800000">
            <a:off x="4877280" y="2972160"/>
            <a:ext cx="1752120" cy="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TextBox 17"/>
          <p:cNvSpPr/>
          <p:nvPr/>
        </p:nvSpPr>
        <p:spPr>
          <a:xfrm>
            <a:off x="1609560" y="2133720"/>
            <a:ext cx="183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Email,Pasword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" name="TextBox 18"/>
          <p:cNvSpPr/>
          <p:nvPr/>
        </p:nvSpPr>
        <p:spPr>
          <a:xfrm>
            <a:off x="2036520" y="3200400"/>
            <a:ext cx="1275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Response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6" name="TextBox 19"/>
          <p:cNvSpPr/>
          <p:nvPr/>
        </p:nvSpPr>
        <p:spPr>
          <a:xfrm>
            <a:off x="5208840" y="2286000"/>
            <a:ext cx="771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news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7" name="TextBox 20"/>
          <p:cNvSpPr/>
          <p:nvPr/>
        </p:nvSpPr>
        <p:spPr>
          <a:xfrm>
            <a:off x="5031360" y="3200400"/>
            <a:ext cx="6732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browse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ctr">
            <a:noAutofit/>
          </a:bodyPr>
          <a:p>
            <a:pPr marL="12600" algn="ctr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4400" spc="-7" strike="noStrike">
                <a:solidFill>
                  <a:srgbClr val="000000"/>
                </a:solidFill>
                <a:latin typeface="Calibri"/>
              </a:rPr>
              <a:t>Admin</a:t>
            </a:r>
            <a:r>
              <a:rPr b="0" lang="en-US" sz="4400" spc="-8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Login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9" name="Content Placeholder 6" descr="Screenshot (7).png"/>
          <p:cNvPicPr/>
          <p:nvPr/>
        </p:nvPicPr>
        <p:blipFill>
          <a:blip r:embed="rId1"/>
          <a:srcRect l="0" t="5049" r="0" b="5719"/>
          <a:stretch/>
        </p:blipFill>
        <p:spPr>
          <a:xfrm>
            <a:off x="546840" y="1828800"/>
            <a:ext cx="8049600" cy="4038120"/>
          </a:xfrm>
          <a:prstGeom prst="rect">
            <a:avLst/>
          </a:prstGeom>
          <a:ln w="0">
            <a:noFill/>
          </a:ln>
        </p:spPr>
      </p:pic>
      <p:sp>
        <p:nvSpPr>
          <p:cNvPr id="250" name="PlaceHolder 2"/>
          <p:cNvSpPr>
            <a:spLocks noGrp="1"/>
          </p:cNvSpPr>
          <p:nvPr>
            <p:ph type="sldNum" idx="15"/>
          </p:nvPr>
        </p:nvSpPr>
        <p:spPr>
          <a:xfrm>
            <a:off x="6553080" y="4550040"/>
            <a:ext cx="21333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65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marL="38160" algn="r">
              <a:lnSpc>
                <a:spcPts val="1650"/>
              </a:lnSpc>
              <a:buNone/>
            </a:pPr>
            <a:fld id="{16DDAA6F-702B-4869-8F7B-869C095F658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ctr">
            <a:noAutofit/>
          </a:bodyPr>
          <a:p>
            <a:pPr marL="468000" algn="ctr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4400" spc="-7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ldNum" idx="16"/>
          </p:nvPr>
        </p:nvSpPr>
        <p:spPr>
          <a:xfrm>
            <a:off x="6553080" y="4550040"/>
            <a:ext cx="21333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65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marL="38160" algn="r">
              <a:lnSpc>
                <a:spcPts val="1650"/>
              </a:lnSpc>
              <a:buNone/>
            </a:pPr>
            <a:fld id="{20C1CA41-AC2B-4824-B9EF-F2B2C3E3F7F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3" name="object 3"/>
          <p:cNvSpPr/>
          <p:nvPr/>
        </p:nvSpPr>
        <p:spPr>
          <a:xfrm>
            <a:off x="536040" y="1504080"/>
            <a:ext cx="7714080" cy="14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86560" indent="-2743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project work, an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attempt has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been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made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 develop a 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News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or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information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based web site. </a:t>
            </a:r>
            <a:endParaRPr b="0" lang="en-IN" sz="2400" spc="-1" strike="noStrike">
              <a:latin typeface="Arial"/>
            </a:endParaRPr>
          </a:p>
          <a:p>
            <a:pPr marL="286560" indent="-2743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8656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his project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will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helps the people and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make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them aware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so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that they can  know any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news</a:t>
            </a:r>
            <a:r>
              <a:rPr b="0" lang="en-GB" sz="2400" spc="-7" strike="noStrike">
                <a:solidFill>
                  <a:srgbClr val="000000"/>
                </a:solidFill>
                <a:latin typeface="Times New Roman"/>
              </a:rPr>
              <a:t> any time.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Num" idx="17"/>
          </p:nvPr>
        </p:nvSpPr>
        <p:spPr>
          <a:xfrm>
            <a:off x="6553080" y="4550040"/>
            <a:ext cx="21333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65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marL="38160" algn="r">
              <a:lnSpc>
                <a:spcPts val="1650"/>
              </a:lnSpc>
              <a:buNone/>
            </a:pPr>
            <a:fld id="{33C637FF-965A-4807-BE80-A9FE89A1622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5" name="object 6"/>
          <p:cNvSpPr/>
          <p:nvPr/>
        </p:nvSpPr>
        <p:spPr>
          <a:xfrm>
            <a:off x="228600" y="457200"/>
            <a:ext cx="8686440" cy="65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86920" indent="-27432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1" lang="en-US" sz="3600" spc="-7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600" spc="-7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600" spc="-7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600" spc="-7" strike="noStrike">
                <a:solidFill>
                  <a:srgbClr val="000000"/>
                </a:solidFill>
                <a:latin typeface="Calibri"/>
              </a:rPr>
              <a:t>Hardware</a:t>
            </a:r>
            <a:r>
              <a:rPr b="1" lang="en-US" sz="36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600" spc="-7" strike="noStrike">
                <a:solidFill>
                  <a:srgbClr val="000000"/>
                </a:solidFill>
                <a:latin typeface="Calibri"/>
              </a:rPr>
              <a:t>Specification</a:t>
            </a:r>
            <a:endParaRPr b="0" lang="en-IN" sz="3600" spc="-1" strike="noStrike">
              <a:latin typeface="Arial"/>
            </a:endParaRPr>
          </a:p>
          <a:p>
            <a:pPr marL="2869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5000"/>
              <a:buFont typeface="Arial"/>
              <a:buChar char="•"/>
              <a:tabLst>
                <a:tab algn="l" pos="286560"/>
                <a:tab algn="l" pos="286920"/>
                <a:tab algn="l" pos="184140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Processor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 AMD A6</a:t>
            </a:r>
            <a:endParaRPr b="0" lang="en-IN" sz="2400" spc="-1" strike="noStrike">
              <a:latin typeface="Arial"/>
            </a:endParaRPr>
          </a:p>
          <a:p>
            <a:pPr marL="286920" indent="-274320">
              <a:lnSpc>
                <a:spcPct val="100000"/>
              </a:lnSpc>
              <a:spcBef>
                <a:spcPts val="601"/>
              </a:spcBef>
              <a:buClr>
                <a:srgbClr val="d24717"/>
              </a:buClr>
              <a:buSzPct val="85000"/>
              <a:buFont typeface="Arial"/>
              <a:buChar char="•"/>
              <a:tabLst>
                <a:tab algn="l" pos="286560"/>
                <a:tab algn="l" pos="286920"/>
                <a:tab algn="l" pos="184140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RAM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 4 GB</a:t>
            </a:r>
            <a:endParaRPr b="0" lang="en-IN" sz="2400" spc="-1" strike="noStrike">
              <a:latin typeface="Arial"/>
            </a:endParaRPr>
          </a:p>
          <a:p>
            <a:pPr marL="286920" indent="-274320">
              <a:lnSpc>
                <a:spcPct val="100000"/>
              </a:lnSpc>
              <a:spcBef>
                <a:spcPts val="601"/>
              </a:spcBef>
              <a:buClr>
                <a:srgbClr val="d24717"/>
              </a:buClr>
              <a:buSzPct val="85000"/>
              <a:buFont typeface="Arial"/>
              <a:buChar char="•"/>
              <a:tabLst>
                <a:tab algn="l" pos="286560"/>
                <a:tab algn="l" pos="286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Storage</a:t>
            </a:r>
            <a:r>
              <a:rPr b="0" lang="en-US" sz="24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Capacity: 11.5GB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286560"/>
                <a:tab algn="l" pos="286920"/>
              </a:tabLst>
            </a:pPr>
            <a:endParaRPr b="0" lang="en-IN" sz="2400" spc="-1" strike="noStrike">
              <a:latin typeface="Arial"/>
            </a:endParaRPr>
          </a:p>
          <a:p>
            <a:pPr marL="286920" indent="-27432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3600" spc="-7" strike="noStrike">
                <a:solidFill>
                  <a:srgbClr val="000000"/>
                </a:solidFill>
                <a:latin typeface="Calibri"/>
              </a:rPr>
              <a:t>Software</a:t>
            </a:r>
            <a:r>
              <a:rPr b="1" lang="en-US" sz="36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600" spc="-7" strike="noStrike">
                <a:solidFill>
                  <a:srgbClr val="000000"/>
                </a:solidFill>
                <a:latin typeface="Calibri"/>
              </a:rPr>
              <a:t>Specification</a:t>
            </a:r>
            <a:endParaRPr b="0" lang="en-IN" sz="3600" spc="-1" strike="noStrike">
              <a:latin typeface="Arial"/>
            </a:endParaRPr>
          </a:p>
          <a:p>
            <a:pPr marL="2869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5000"/>
              <a:buFont typeface="Arial"/>
              <a:buChar char="•"/>
              <a:tabLst>
                <a:tab algn="l" pos="286560"/>
                <a:tab algn="l" pos="286920"/>
                <a:tab algn="l" pos="927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2400" spc="-12" strike="noStrike">
                <a:solidFill>
                  <a:srgbClr val="000000"/>
                </a:solidFill>
                <a:latin typeface="Calibri"/>
              </a:rPr>
              <a:t>Windows 10</a:t>
            </a:r>
            <a:endParaRPr b="0" lang="en-IN" sz="2400" spc="-1" strike="noStrike">
              <a:latin typeface="Arial"/>
            </a:endParaRPr>
          </a:p>
          <a:p>
            <a:pPr marL="286560" indent="-274320">
              <a:lnSpc>
                <a:spcPct val="100000"/>
              </a:lnSpc>
              <a:spcBef>
                <a:spcPts val="601"/>
              </a:spcBef>
              <a:buClr>
                <a:srgbClr val="d24717"/>
              </a:buClr>
              <a:buSzPct val="85000"/>
              <a:buFont typeface="Arial"/>
              <a:buChar char="•"/>
              <a:tabLst>
                <a:tab algn="l" pos="286560"/>
                <a:tab algn="l" pos="286920"/>
                <a:tab algn="l" pos="4802040"/>
              </a:tabLst>
            </a:pPr>
            <a:r>
              <a:rPr b="0" lang="en-US" sz="2400" spc="-41" strike="noStrike">
                <a:solidFill>
                  <a:srgbClr val="000000"/>
                </a:solidFill>
                <a:latin typeface="Calibri"/>
              </a:rPr>
              <a:t>Server :   Xampp 7.4.3</a:t>
            </a:r>
            <a:endParaRPr b="0" lang="en-IN" sz="2400" spc="-1" strike="noStrike">
              <a:latin typeface="Arial"/>
            </a:endParaRPr>
          </a:p>
          <a:p>
            <a:pPr marL="12600" indent="-2743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286560"/>
                <a:tab algn="l" pos="286920"/>
                <a:tab algn="l" pos="48020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Front End :  HTML,</a:t>
            </a:r>
            <a:r>
              <a:rPr b="0" lang="en-US" sz="24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CSS.</a:t>
            </a:r>
            <a:endParaRPr b="0" lang="en-IN" sz="2400" spc="-1" strike="noStrike">
              <a:latin typeface="Arial"/>
            </a:endParaRPr>
          </a:p>
          <a:p>
            <a:pPr marL="12600" indent="-274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286560"/>
                <a:tab algn="l" pos="286920"/>
                <a:tab algn="l" pos="48020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Back End: PHP ,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MySQL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286560"/>
                <a:tab algn="l" pos="286920"/>
              </a:tabLst>
            </a:pPr>
            <a:endParaRPr b="0" lang="en-IN" sz="2400" spc="-1" strike="noStrike">
              <a:latin typeface="Arial"/>
            </a:endParaRPr>
          </a:p>
          <a:p>
            <a:pPr marL="12600">
              <a:lnSpc>
                <a:spcPct val="120000"/>
              </a:lnSpc>
              <a:spcBef>
                <a:spcPts val="99"/>
              </a:spcBef>
              <a:buNone/>
              <a:tabLst>
                <a:tab algn="l" pos="286560"/>
                <a:tab algn="l" pos="28692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endParaRPr b="0" lang="en-IN" sz="2400" spc="-1" strike="noStrike">
              <a:latin typeface="Arial"/>
            </a:endParaRPr>
          </a:p>
          <a:p>
            <a:pPr marL="584280">
              <a:lnSpc>
                <a:spcPct val="100000"/>
              </a:lnSpc>
              <a:buNone/>
              <a:tabLst>
                <a:tab algn="l" pos="286560"/>
                <a:tab algn="l" pos="28692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Application>LibreOffice/7.3.7.2$Linux_X86_64 LibreOffice_project/30$Build-2</Application>
  <AppVersion>15.0000</AppVersion>
  <Words>318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2021-08-02T05:31:40Z</dcterms:created>
  <dc:creator/>
  <dc:description/>
  <dc:language>en-IN</dc:language>
  <cp:lastModifiedBy>Protidhwani Pvt Ltd</cp:lastModifiedBy>
  <dcterms:modified xsi:type="dcterms:W3CDTF">2021-08-02T10:53:30Z</dcterms:modified>
  <cp:revision>28</cp:revision>
  <dc:subject/>
  <dc:title>News Portal 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2021-08-02T00:00:00Z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10</vt:i4>
  </property>
</Properties>
</file>