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12553-EAF3-4CB7-8F00-5E4B7E681C26}" type="datetimeFigureOut">
              <a:rPr lang="en-IN" smtClean="0"/>
              <a:t>25-04-2020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4BD57-F395-404F-9AFA-C213D9D5F6D1}" type="slidenum">
              <a:rPr lang="en-IN" smtClean="0"/>
              <a:t>‹#›</a:t>
            </a:fld>
            <a:endParaRPr lang="en-IN"/>
          </a:p>
        </p:txBody>
      </p:sp>
    </p:spTree>
    <p:extLst>
      <p:ext uri="{BB962C8B-B14F-4D97-AF65-F5344CB8AC3E}">
        <p14:creationId xmlns:p14="http://schemas.microsoft.com/office/powerpoint/2010/main" val="3502193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FF6AB32-E24B-485A-9D5C-FC41ED23DE4E}" type="datetime1">
              <a:rPr lang="en-US" smtClean="0"/>
              <a:t>4/25/2020</a:t>
            </a:fld>
            <a:endParaRPr lang="en-US" dirty="0"/>
          </a:p>
        </p:txBody>
      </p:sp>
      <p:sp>
        <p:nvSpPr>
          <p:cNvPr id="5" name="Footer Placeholder 4"/>
          <p:cNvSpPr>
            <a:spLocks noGrp="1"/>
          </p:cNvSpPr>
          <p:nvPr>
            <p:ph type="ftr" sz="quarter" idx="11"/>
          </p:nvPr>
        </p:nvSpPr>
        <p:spPr/>
        <p:txBody>
          <a:bodyPr/>
          <a:lstStyle/>
          <a:p>
            <a:r>
              <a:rPr lang="en-US"/>
              <a:t>JSS Science and Technology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CFC2BA-A968-467C-8926-0EAEB3013214}" type="datetime1">
              <a:rPr lang="en-US" smtClean="0"/>
              <a:t>4/25/2020</a:t>
            </a:fld>
            <a:endParaRPr lang="en-US" dirty="0"/>
          </a:p>
        </p:txBody>
      </p:sp>
      <p:sp>
        <p:nvSpPr>
          <p:cNvPr id="5" name="Footer Placeholder 4"/>
          <p:cNvSpPr>
            <a:spLocks noGrp="1"/>
          </p:cNvSpPr>
          <p:nvPr>
            <p:ph type="ftr" sz="quarter" idx="11"/>
          </p:nvPr>
        </p:nvSpPr>
        <p:spPr/>
        <p:txBody>
          <a:bodyPr/>
          <a:lstStyle/>
          <a:p>
            <a:r>
              <a:rPr lang="en-US"/>
              <a:t>JSS Science and Technology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AD1307-503F-47A4-AF61-52620EE44BF7}" type="datetime1">
              <a:rPr lang="en-US" smtClean="0"/>
              <a:t>4/25/2020</a:t>
            </a:fld>
            <a:endParaRPr lang="en-US" dirty="0"/>
          </a:p>
        </p:txBody>
      </p:sp>
      <p:sp>
        <p:nvSpPr>
          <p:cNvPr id="5" name="Footer Placeholder 4"/>
          <p:cNvSpPr>
            <a:spLocks noGrp="1"/>
          </p:cNvSpPr>
          <p:nvPr>
            <p:ph type="ftr" sz="quarter" idx="11"/>
          </p:nvPr>
        </p:nvSpPr>
        <p:spPr/>
        <p:txBody>
          <a:bodyPr/>
          <a:lstStyle/>
          <a:p>
            <a:r>
              <a:rPr lang="en-US"/>
              <a:t>JSS Science and Technology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84DF7-9944-41BB-839A-50A2847AEF48}" type="datetime1">
              <a:rPr lang="en-US" smtClean="0"/>
              <a:t>4/25/2020</a:t>
            </a:fld>
            <a:endParaRPr lang="en-US" dirty="0"/>
          </a:p>
        </p:txBody>
      </p:sp>
      <p:sp>
        <p:nvSpPr>
          <p:cNvPr id="5" name="Footer Placeholder 4"/>
          <p:cNvSpPr>
            <a:spLocks noGrp="1"/>
          </p:cNvSpPr>
          <p:nvPr>
            <p:ph type="ftr" sz="quarter" idx="11"/>
          </p:nvPr>
        </p:nvSpPr>
        <p:spPr/>
        <p:txBody>
          <a:bodyPr/>
          <a:lstStyle/>
          <a:p>
            <a:r>
              <a:rPr lang="en-US"/>
              <a:t>JSS Science and Technology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A49F04-2B7E-47BD-A981-918DDD2EF848}" type="datetime1">
              <a:rPr lang="en-US" smtClean="0"/>
              <a:t>4/25/2020</a:t>
            </a:fld>
            <a:endParaRPr lang="en-US" dirty="0"/>
          </a:p>
        </p:txBody>
      </p:sp>
      <p:sp>
        <p:nvSpPr>
          <p:cNvPr id="5" name="Footer Placeholder 4"/>
          <p:cNvSpPr>
            <a:spLocks noGrp="1"/>
          </p:cNvSpPr>
          <p:nvPr>
            <p:ph type="ftr" sz="quarter" idx="11"/>
          </p:nvPr>
        </p:nvSpPr>
        <p:spPr/>
        <p:txBody>
          <a:bodyPr/>
          <a:lstStyle/>
          <a:p>
            <a:r>
              <a:rPr lang="en-US"/>
              <a:t>JSS Science and Technology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54DB7-1703-4B12-B744-B0726079BB96}" type="datetime1">
              <a:rPr lang="en-US" smtClean="0"/>
              <a:t>4/25/2020</a:t>
            </a:fld>
            <a:endParaRPr lang="en-US" dirty="0"/>
          </a:p>
        </p:txBody>
      </p:sp>
      <p:sp>
        <p:nvSpPr>
          <p:cNvPr id="6" name="Footer Placeholder 5"/>
          <p:cNvSpPr>
            <a:spLocks noGrp="1"/>
          </p:cNvSpPr>
          <p:nvPr>
            <p:ph type="ftr" sz="quarter" idx="11"/>
          </p:nvPr>
        </p:nvSpPr>
        <p:spPr/>
        <p:txBody>
          <a:bodyPr/>
          <a:lstStyle/>
          <a:p>
            <a:r>
              <a:rPr lang="en-US"/>
              <a:t>JSS Science and Technology University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2E76D-A6DC-427F-972D-EDC1055FB2D8}" type="datetime1">
              <a:rPr lang="en-US" smtClean="0"/>
              <a:t>4/25/2020</a:t>
            </a:fld>
            <a:endParaRPr lang="en-US" dirty="0"/>
          </a:p>
        </p:txBody>
      </p:sp>
      <p:sp>
        <p:nvSpPr>
          <p:cNvPr id="8" name="Footer Placeholder 7"/>
          <p:cNvSpPr>
            <a:spLocks noGrp="1"/>
          </p:cNvSpPr>
          <p:nvPr>
            <p:ph type="ftr" sz="quarter" idx="11"/>
          </p:nvPr>
        </p:nvSpPr>
        <p:spPr/>
        <p:txBody>
          <a:bodyPr/>
          <a:lstStyle/>
          <a:p>
            <a:r>
              <a:rPr lang="en-US"/>
              <a:t>JSS Science and Technology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C38A21-4A29-4309-9409-3853CD6BA67E}" type="datetime1">
              <a:rPr lang="en-US" smtClean="0"/>
              <a:t>4/25/2020</a:t>
            </a:fld>
            <a:endParaRPr lang="en-US" dirty="0"/>
          </a:p>
        </p:txBody>
      </p:sp>
      <p:sp>
        <p:nvSpPr>
          <p:cNvPr id="4" name="Footer Placeholder 3"/>
          <p:cNvSpPr>
            <a:spLocks noGrp="1"/>
          </p:cNvSpPr>
          <p:nvPr>
            <p:ph type="ftr" sz="quarter" idx="11"/>
          </p:nvPr>
        </p:nvSpPr>
        <p:spPr/>
        <p:txBody>
          <a:bodyPr/>
          <a:lstStyle/>
          <a:p>
            <a:r>
              <a:rPr lang="en-US"/>
              <a:t>JSS Science and Technology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04354-BDE0-4831-A0F1-307A2422ADC4}" type="datetime1">
              <a:rPr lang="en-US" smtClean="0"/>
              <a:t>4/25/2020</a:t>
            </a:fld>
            <a:endParaRPr lang="en-US" dirty="0"/>
          </a:p>
        </p:txBody>
      </p:sp>
      <p:sp>
        <p:nvSpPr>
          <p:cNvPr id="3" name="Footer Placeholder 2"/>
          <p:cNvSpPr>
            <a:spLocks noGrp="1"/>
          </p:cNvSpPr>
          <p:nvPr>
            <p:ph type="ftr" sz="quarter" idx="11"/>
          </p:nvPr>
        </p:nvSpPr>
        <p:spPr/>
        <p:txBody>
          <a:bodyPr/>
          <a:lstStyle/>
          <a:p>
            <a:r>
              <a:rPr lang="en-US"/>
              <a:t>JSS Science and Technology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A6F58-69D0-4476-AC18-8646BB100B28}" type="datetime1">
              <a:rPr lang="en-US" smtClean="0"/>
              <a:t>4/25/2020</a:t>
            </a:fld>
            <a:endParaRPr lang="en-US" dirty="0"/>
          </a:p>
        </p:txBody>
      </p:sp>
      <p:sp>
        <p:nvSpPr>
          <p:cNvPr id="6" name="Footer Placeholder 5"/>
          <p:cNvSpPr>
            <a:spLocks noGrp="1"/>
          </p:cNvSpPr>
          <p:nvPr>
            <p:ph type="ftr" sz="quarter" idx="11"/>
          </p:nvPr>
        </p:nvSpPr>
        <p:spPr/>
        <p:txBody>
          <a:bodyPr/>
          <a:lstStyle/>
          <a:p>
            <a:r>
              <a:rPr lang="en-US"/>
              <a:t>JSS Science and Technology University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40047-CE0F-4C72-BEBE-B71034A56A2F}" type="datetime1">
              <a:rPr lang="en-US" smtClean="0"/>
              <a:t>4/25/2020</a:t>
            </a:fld>
            <a:endParaRPr lang="en-US" dirty="0"/>
          </a:p>
        </p:txBody>
      </p:sp>
      <p:sp>
        <p:nvSpPr>
          <p:cNvPr id="6" name="Footer Placeholder 5"/>
          <p:cNvSpPr>
            <a:spLocks noGrp="1"/>
          </p:cNvSpPr>
          <p:nvPr>
            <p:ph type="ftr" sz="quarter" idx="11"/>
          </p:nvPr>
        </p:nvSpPr>
        <p:spPr/>
        <p:txBody>
          <a:bodyPr/>
          <a:lstStyle/>
          <a:p>
            <a:r>
              <a:rPr lang="en-US"/>
              <a:t>JSS Science and Technology University</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2A80D2-AF23-4B0F-B05B-75158952CA8A}" type="datetime1">
              <a:rPr lang="en-US" smtClean="0"/>
              <a:t>4/25/2020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JSS Science and Technology University</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1C6B-5076-4672-90E9-59F3D8754825}"/>
              </a:ext>
            </a:extLst>
          </p:cNvPr>
          <p:cNvSpPr>
            <a:spLocks noGrp="1"/>
          </p:cNvSpPr>
          <p:nvPr>
            <p:ph type="ctrTitle"/>
          </p:nvPr>
        </p:nvSpPr>
        <p:spPr/>
        <p:txBody>
          <a:bodyPr/>
          <a:lstStyle/>
          <a:p>
            <a:r>
              <a:rPr lang="en-IN" dirty="0"/>
              <a:t>CLASSIFICATION OF Flowers</a:t>
            </a:r>
          </a:p>
        </p:txBody>
      </p:sp>
      <p:sp>
        <p:nvSpPr>
          <p:cNvPr id="3" name="Subtitle 2">
            <a:extLst>
              <a:ext uri="{FF2B5EF4-FFF2-40B4-BE49-F238E27FC236}">
                <a16:creationId xmlns:a16="http://schemas.microsoft.com/office/drawing/2014/main" id="{479E9AB8-2EBC-412E-B566-11EB30714A17}"/>
              </a:ext>
            </a:extLst>
          </p:cNvPr>
          <p:cNvSpPr>
            <a:spLocks noGrp="1"/>
          </p:cNvSpPr>
          <p:nvPr>
            <p:ph type="subTitle" idx="1"/>
          </p:nvPr>
        </p:nvSpPr>
        <p:spPr/>
        <p:txBody>
          <a:bodyPr/>
          <a:lstStyle/>
          <a:p>
            <a:r>
              <a:rPr lang="en-US" dirty="0"/>
              <a:t>PRESENTATION BY</a:t>
            </a:r>
          </a:p>
          <a:p>
            <a:r>
              <a:rPr lang="en-US" dirty="0"/>
              <a:t>MADHURYA SHANKAR</a:t>
            </a:r>
          </a:p>
          <a:p>
            <a:r>
              <a:rPr lang="en-US" dirty="0"/>
              <a:t>- 01JST17IS025</a:t>
            </a:r>
            <a:endParaRPr lang="en-IN" dirty="0"/>
          </a:p>
        </p:txBody>
      </p:sp>
      <p:sp>
        <p:nvSpPr>
          <p:cNvPr id="4" name="Slide Number Placeholder 3">
            <a:extLst>
              <a:ext uri="{FF2B5EF4-FFF2-40B4-BE49-F238E27FC236}">
                <a16:creationId xmlns:a16="http://schemas.microsoft.com/office/drawing/2014/main" id="{42AD8D30-B102-497B-832C-19635F2D7006}"/>
              </a:ext>
            </a:extLst>
          </p:cNvPr>
          <p:cNvSpPr>
            <a:spLocks noGrp="1"/>
          </p:cNvSpPr>
          <p:nvPr>
            <p:ph type="sldNum" sz="quarter" idx="12"/>
          </p:nvPr>
        </p:nvSpPr>
        <p:spPr>
          <a:xfrm>
            <a:off x="10653205" y="6423177"/>
            <a:ext cx="1157796" cy="321847"/>
          </a:xfrm>
        </p:spPr>
        <p:txBody>
          <a:bodyPr/>
          <a:lstStyle/>
          <a:p>
            <a:fld id="{4FAB73BC-B049-4115-A692-8D63A059BFB8}" type="slidenum">
              <a:rPr lang="en-US" sz="1400" smtClean="0"/>
              <a:t>1</a:t>
            </a:fld>
            <a:endParaRPr lang="en-US" sz="1400" dirty="0"/>
          </a:p>
        </p:txBody>
      </p:sp>
    </p:spTree>
    <p:extLst>
      <p:ext uri="{BB962C8B-B14F-4D97-AF65-F5344CB8AC3E}">
        <p14:creationId xmlns:p14="http://schemas.microsoft.com/office/powerpoint/2010/main" val="3334435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175F-B217-4925-9474-2FC133E472D6}"/>
              </a:ext>
            </a:extLst>
          </p:cNvPr>
          <p:cNvSpPr>
            <a:spLocks noGrp="1"/>
          </p:cNvSpPr>
          <p:nvPr>
            <p:ph type="title"/>
          </p:nvPr>
        </p:nvSpPr>
        <p:spPr/>
        <p:txBody>
          <a:bodyPr/>
          <a:lstStyle/>
          <a:p>
            <a:r>
              <a:rPr lang="en-IN" dirty="0"/>
              <a:t>Proposed method</a:t>
            </a:r>
          </a:p>
        </p:txBody>
      </p:sp>
      <p:sp>
        <p:nvSpPr>
          <p:cNvPr id="3" name="Content Placeholder 2">
            <a:extLst>
              <a:ext uri="{FF2B5EF4-FFF2-40B4-BE49-F238E27FC236}">
                <a16:creationId xmlns:a16="http://schemas.microsoft.com/office/drawing/2014/main" id="{AFE502C5-BE70-49AD-908F-0FEF2D3CA530}"/>
              </a:ext>
            </a:extLst>
          </p:cNvPr>
          <p:cNvSpPr>
            <a:spLocks noGrp="1"/>
          </p:cNvSpPr>
          <p:nvPr>
            <p:ph idx="1"/>
          </p:nvPr>
        </p:nvSpPr>
        <p:spPr>
          <a:xfrm>
            <a:off x="1024128" y="2084831"/>
            <a:ext cx="9720073" cy="4224529"/>
          </a:xfrm>
        </p:spPr>
        <p:txBody>
          <a:bodyPr/>
          <a:lstStyle/>
          <a:p>
            <a:pPr>
              <a:buFont typeface="Arial" panose="020B0604020202020204" pitchFamily="34" charset="0"/>
              <a:buChar char="•"/>
            </a:pPr>
            <a:r>
              <a:rPr lang="en-IN" sz="2400" dirty="0"/>
              <a:t> For this project we used a convolutional neural network. This type of network makes use of convolutional layers, pooling layers, ReLU layers, fully connected layers and loss layers. </a:t>
            </a:r>
          </a:p>
          <a:p>
            <a:pPr>
              <a:buFont typeface="Arial" panose="020B0604020202020204" pitchFamily="34" charset="0"/>
              <a:buChar char="•"/>
            </a:pPr>
            <a:r>
              <a:rPr lang="en-IN" sz="2400" dirty="0"/>
              <a:t> In a typical CNN architecture, each convolutional layer is followed by a Rectified Linear Unit (ReLU) layer, then a Pooling layer then one or more convolutional layer and finally one or more fully connected layer.</a:t>
            </a:r>
          </a:p>
          <a:p>
            <a:pPr>
              <a:buFont typeface="Arial" panose="020B0604020202020204" pitchFamily="34" charset="0"/>
              <a:buChar char="•"/>
            </a:pPr>
            <a:r>
              <a:rPr lang="en-IN" sz="2400" dirty="0"/>
              <a:t> In purely mathematical terms, convolution is a function derived from two given functions by integration which expresses how the shape of one is modified by the other.</a:t>
            </a:r>
          </a:p>
          <a:p>
            <a:endParaRPr lang="en-IN" dirty="0"/>
          </a:p>
        </p:txBody>
      </p:sp>
      <p:sp>
        <p:nvSpPr>
          <p:cNvPr id="4" name="Slide Number Placeholder 3">
            <a:extLst>
              <a:ext uri="{FF2B5EF4-FFF2-40B4-BE49-F238E27FC236}">
                <a16:creationId xmlns:a16="http://schemas.microsoft.com/office/drawing/2014/main" id="{119BEC66-DB85-47AF-AE52-AA6A0F40684B}"/>
              </a:ext>
            </a:extLst>
          </p:cNvPr>
          <p:cNvSpPr>
            <a:spLocks noGrp="1"/>
          </p:cNvSpPr>
          <p:nvPr>
            <p:ph type="sldNum" sz="quarter" idx="12"/>
          </p:nvPr>
        </p:nvSpPr>
        <p:spPr/>
        <p:txBody>
          <a:bodyPr/>
          <a:lstStyle/>
          <a:p>
            <a:fld id="{4FAB73BC-B049-4115-A692-8D63A059BFB8}" type="slidenum">
              <a:rPr lang="en-US" sz="1400" smtClean="0"/>
              <a:t>10</a:t>
            </a:fld>
            <a:endParaRPr lang="en-US" sz="1400" dirty="0"/>
          </a:p>
        </p:txBody>
      </p:sp>
      <p:pic>
        <p:nvPicPr>
          <p:cNvPr id="5" name="Picture 4">
            <a:extLst>
              <a:ext uri="{FF2B5EF4-FFF2-40B4-BE49-F238E27FC236}">
                <a16:creationId xmlns:a16="http://schemas.microsoft.com/office/drawing/2014/main" id="{9280C010-5897-4820-A8CA-1B2A9A15225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6213" y="5087620"/>
            <a:ext cx="4807732" cy="1185164"/>
          </a:xfrm>
          <a:prstGeom prst="rect">
            <a:avLst/>
          </a:prstGeom>
          <a:noFill/>
          <a:ln>
            <a:noFill/>
          </a:ln>
        </p:spPr>
      </p:pic>
    </p:spTree>
    <p:extLst>
      <p:ext uri="{BB962C8B-B14F-4D97-AF65-F5344CB8AC3E}">
        <p14:creationId xmlns:p14="http://schemas.microsoft.com/office/powerpoint/2010/main" val="3423837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D515A5-C629-4E88-B9FC-5948A2BFD234}"/>
              </a:ext>
            </a:extLst>
          </p:cNvPr>
          <p:cNvPicPr>
            <a:picLocks noGrp="1" noChangeAspect="1"/>
          </p:cNvPicPr>
          <p:nvPr>
            <p:ph idx="1"/>
          </p:nvPr>
        </p:nvPicPr>
        <p:blipFill>
          <a:blip r:embed="rId2"/>
          <a:stretch>
            <a:fillRect/>
          </a:stretch>
        </p:blipFill>
        <p:spPr>
          <a:xfrm>
            <a:off x="2154343" y="2442891"/>
            <a:ext cx="7797526" cy="3366893"/>
          </a:xfrm>
          <a:prstGeom prst="rect">
            <a:avLst/>
          </a:prstGeom>
        </p:spPr>
      </p:pic>
      <p:sp>
        <p:nvSpPr>
          <p:cNvPr id="4" name="Slide Number Placeholder 3">
            <a:extLst>
              <a:ext uri="{FF2B5EF4-FFF2-40B4-BE49-F238E27FC236}">
                <a16:creationId xmlns:a16="http://schemas.microsoft.com/office/drawing/2014/main" id="{C74491E8-C02D-47A4-94E5-FBCB118265FE}"/>
              </a:ext>
            </a:extLst>
          </p:cNvPr>
          <p:cNvSpPr>
            <a:spLocks noGrp="1"/>
          </p:cNvSpPr>
          <p:nvPr>
            <p:ph type="sldNum" sz="quarter" idx="12"/>
          </p:nvPr>
        </p:nvSpPr>
        <p:spPr/>
        <p:txBody>
          <a:bodyPr/>
          <a:lstStyle/>
          <a:p>
            <a:fld id="{4FAB73BC-B049-4115-A692-8D63A059BFB8}" type="slidenum">
              <a:rPr lang="en-US" sz="1400" smtClean="0"/>
              <a:t>11</a:t>
            </a:fld>
            <a:endParaRPr lang="en-US" sz="1400" dirty="0"/>
          </a:p>
        </p:txBody>
      </p:sp>
      <p:sp>
        <p:nvSpPr>
          <p:cNvPr id="6" name="TextBox 5">
            <a:extLst>
              <a:ext uri="{FF2B5EF4-FFF2-40B4-BE49-F238E27FC236}">
                <a16:creationId xmlns:a16="http://schemas.microsoft.com/office/drawing/2014/main" id="{305491E9-8CE7-4024-8727-47BF02FC030E}"/>
              </a:ext>
            </a:extLst>
          </p:cNvPr>
          <p:cNvSpPr txBox="1"/>
          <p:nvPr/>
        </p:nvSpPr>
        <p:spPr>
          <a:xfrm>
            <a:off x="1100832" y="878889"/>
            <a:ext cx="9639684" cy="830997"/>
          </a:xfrm>
          <a:prstGeom prst="rect">
            <a:avLst/>
          </a:prstGeom>
          <a:noFill/>
        </p:spPr>
        <p:txBody>
          <a:bodyPr wrap="square" rtlCol="0">
            <a:spAutoFit/>
          </a:bodyPr>
          <a:lstStyle/>
          <a:p>
            <a:r>
              <a:rPr lang="en-US" sz="2400" dirty="0"/>
              <a:t>This figure shows a general structure of the proposed CNN based recognition model that includes CNN, subsampling, fully-connected and dropout layers.</a:t>
            </a:r>
            <a:endParaRPr lang="en-IN" sz="2400" dirty="0"/>
          </a:p>
        </p:txBody>
      </p:sp>
    </p:spTree>
    <p:extLst>
      <p:ext uri="{BB962C8B-B14F-4D97-AF65-F5344CB8AC3E}">
        <p14:creationId xmlns:p14="http://schemas.microsoft.com/office/powerpoint/2010/main" val="3609554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B27E5-E675-45B5-BEE0-9EF32C631CEF}"/>
              </a:ext>
            </a:extLst>
          </p:cNvPr>
          <p:cNvSpPr>
            <a:spLocks noGrp="1"/>
          </p:cNvSpPr>
          <p:nvPr>
            <p:ph idx="1"/>
          </p:nvPr>
        </p:nvSpPr>
        <p:spPr>
          <a:xfrm>
            <a:off x="1024128" y="816746"/>
            <a:ext cx="10481332" cy="5492614"/>
          </a:xfrm>
        </p:spPr>
        <p:txBody>
          <a:bodyPr>
            <a:normAutofit/>
          </a:bodyPr>
          <a:lstStyle/>
          <a:p>
            <a:pPr>
              <a:buFont typeface="Arial" panose="020B0604020202020204" pitchFamily="34" charset="0"/>
              <a:buChar char="•"/>
            </a:pPr>
            <a:r>
              <a:rPr lang="en-US" sz="2400" dirty="0"/>
              <a:t> A convolutional layer consists of groups of neurons that make up kernels. The kernels have a small size but they always have the same depth as the input. </a:t>
            </a:r>
          </a:p>
          <a:p>
            <a:pPr>
              <a:buFont typeface="Arial" panose="020B0604020202020204" pitchFamily="34" charset="0"/>
              <a:buChar char="•"/>
            </a:pPr>
            <a:r>
              <a:rPr lang="en-IN" sz="2400" dirty="0"/>
              <a:t> The strides causes a kernel to skip over pixels in an image and not include them in the output. The strides determines how a convolution operation works with a kernel when a larger image and more complex kernel are used.</a:t>
            </a:r>
          </a:p>
          <a:p>
            <a:pPr>
              <a:buFont typeface="Arial" panose="020B0604020202020204" pitchFamily="34" charset="0"/>
              <a:buChar char="•"/>
            </a:pPr>
            <a:r>
              <a:rPr lang="en-US" sz="2400" dirty="0"/>
              <a:t> As a kernel is sliding the input, it is using the strides parameter to determine how many positions to skip. ReLU layer, or Rectified Linear Units layer, applies the activation function max(0, x). It does not reduce the size of the network, but it increases its nonlinear properties.</a:t>
            </a:r>
          </a:p>
          <a:p>
            <a:pPr>
              <a:buFont typeface="Arial" panose="020B0604020202020204" pitchFamily="34" charset="0"/>
              <a:buChar char="•"/>
            </a:pPr>
            <a:r>
              <a:rPr lang="en-IN" sz="2400" dirty="0"/>
              <a:t> Pooling layers are used on one hand to reduce the spatial dimensions of the representation and to reduce the amount of computation done in the network. The other use of pooling layers is to control overfitting. </a:t>
            </a:r>
          </a:p>
          <a:p>
            <a:pPr>
              <a:buFont typeface="Arial" panose="020B0604020202020204" pitchFamily="34" charset="0"/>
              <a:buChar char="•"/>
            </a:pPr>
            <a:r>
              <a:rPr lang="en-IN" sz="2400" dirty="0"/>
              <a:t> </a:t>
            </a:r>
            <a:r>
              <a:rPr lang="en-IN" dirty="0"/>
              <a:t>Fully connected layers are layers from a regular neural network. Each neuron from a fully connected layer is linked to each output of the previous layer. </a:t>
            </a:r>
            <a:endParaRPr lang="en-IN" sz="2400" dirty="0"/>
          </a:p>
        </p:txBody>
      </p:sp>
      <p:sp>
        <p:nvSpPr>
          <p:cNvPr id="4" name="Slide Number Placeholder 3">
            <a:extLst>
              <a:ext uri="{FF2B5EF4-FFF2-40B4-BE49-F238E27FC236}">
                <a16:creationId xmlns:a16="http://schemas.microsoft.com/office/drawing/2014/main" id="{5938222D-6615-43BF-B10A-58C367775A00}"/>
              </a:ext>
            </a:extLst>
          </p:cNvPr>
          <p:cNvSpPr>
            <a:spLocks noGrp="1"/>
          </p:cNvSpPr>
          <p:nvPr>
            <p:ph type="sldNum" sz="quarter" idx="12"/>
          </p:nvPr>
        </p:nvSpPr>
        <p:spPr/>
        <p:txBody>
          <a:bodyPr/>
          <a:lstStyle/>
          <a:p>
            <a:fld id="{4FAB73BC-B049-4115-A692-8D63A059BFB8}" type="slidenum">
              <a:rPr lang="en-US" sz="1400" smtClean="0"/>
              <a:t>12</a:t>
            </a:fld>
            <a:endParaRPr lang="en-US" sz="1400" dirty="0"/>
          </a:p>
        </p:txBody>
      </p:sp>
    </p:spTree>
    <p:extLst>
      <p:ext uri="{BB962C8B-B14F-4D97-AF65-F5344CB8AC3E}">
        <p14:creationId xmlns:p14="http://schemas.microsoft.com/office/powerpoint/2010/main" val="858427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00F2-459F-49DD-8925-3CC5322BA7EC}"/>
              </a:ext>
            </a:extLst>
          </p:cNvPr>
          <p:cNvSpPr>
            <a:spLocks noGrp="1"/>
          </p:cNvSpPr>
          <p:nvPr>
            <p:ph type="title"/>
          </p:nvPr>
        </p:nvSpPr>
        <p:spPr/>
        <p:txBody>
          <a:bodyPr/>
          <a:lstStyle/>
          <a:p>
            <a:r>
              <a:rPr lang="en-IN" dirty="0"/>
              <a:t>Experimental analysis</a:t>
            </a:r>
          </a:p>
        </p:txBody>
      </p:sp>
      <p:sp>
        <p:nvSpPr>
          <p:cNvPr id="3" name="Content Placeholder 2">
            <a:extLst>
              <a:ext uri="{FF2B5EF4-FFF2-40B4-BE49-F238E27FC236}">
                <a16:creationId xmlns:a16="http://schemas.microsoft.com/office/drawing/2014/main" id="{1EDFBFAF-643A-409D-B1D4-1AACB4FFF5BF}"/>
              </a:ext>
            </a:extLst>
          </p:cNvPr>
          <p:cNvSpPr>
            <a:spLocks noGrp="1"/>
          </p:cNvSpPr>
          <p:nvPr>
            <p:ph idx="1"/>
          </p:nvPr>
        </p:nvSpPr>
        <p:spPr>
          <a:xfrm>
            <a:off x="1024128" y="2084832"/>
            <a:ext cx="9720073" cy="4224528"/>
          </a:xfrm>
        </p:spPr>
        <p:txBody>
          <a:bodyPr>
            <a:normAutofit/>
          </a:bodyPr>
          <a:lstStyle/>
          <a:p>
            <a:pPr>
              <a:buFont typeface="Arial" panose="020B0604020202020204" pitchFamily="34" charset="0"/>
              <a:buChar char="•"/>
            </a:pPr>
            <a:r>
              <a:rPr lang="en-IN" sz="2400" dirty="0"/>
              <a:t> The images above were from the Kaggle’s dataset “Flowers Recognition” by Alexander. The title of each image consists its class name and index number in the dataset. This dataset contains 4242 images of flowers. </a:t>
            </a:r>
          </a:p>
          <a:p>
            <a:pPr>
              <a:buFont typeface="Arial" panose="020B0604020202020204" pitchFamily="34" charset="0"/>
              <a:buChar char="•"/>
            </a:pPr>
            <a:r>
              <a:rPr lang="en-IN" sz="2400" dirty="0"/>
              <a:t> All of the images were resized to 150 by 150 pixels to ensure the consistency of the data for the experiment.</a:t>
            </a:r>
          </a:p>
          <a:p>
            <a:pPr>
              <a:buFont typeface="Arial" panose="020B0604020202020204" pitchFamily="34" charset="0"/>
              <a:buChar char="•"/>
            </a:pPr>
            <a:r>
              <a:rPr lang="en-IN" sz="2400" dirty="0"/>
              <a:t> The pictures are divided into five classes: daisy, tulip, rose, sunflower and dandelion</a:t>
            </a:r>
            <a:r>
              <a:rPr lang="en-IN" sz="2400" b="1" dirty="0"/>
              <a:t>.</a:t>
            </a:r>
            <a:r>
              <a:rPr lang="en-IN" sz="2400" dirty="0"/>
              <a:t> For each class there are about 800 photos. </a:t>
            </a:r>
          </a:p>
          <a:p>
            <a:pPr>
              <a:buFont typeface="Arial" panose="020B0604020202020204" pitchFamily="34" charset="0"/>
              <a:buChar char="•"/>
            </a:pPr>
            <a:r>
              <a:rPr lang="en-IN" sz="2400" dirty="0"/>
              <a:t>The laptop used to run the CNN for this project was HP Pavilion with Windows 10, Intel Core i7 processor, 8.00 GB RAM and the operating system is 64-bit while the software used is Jupyter notebook. </a:t>
            </a:r>
          </a:p>
          <a:p>
            <a:endParaRPr lang="en-IN" dirty="0"/>
          </a:p>
        </p:txBody>
      </p:sp>
      <p:sp>
        <p:nvSpPr>
          <p:cNvPr id="4" name="Slide Number Placeholder 3">
            <a:extLst>
              <a:ext uri="{FF2B5EF4-FFF2-40B4-BE49-F238E27FC236}">
                <a16:creationId xmlns:a16="http://schemas.microsoft.com/office/drawing/2014/main" id="{C5ABBAEC-95C8-4B40-A655-03D1895A0B88}"/>
              </a:ext>
            </a:extLst>
          </p:cNvPr>
          <p:cNvSpPr>
            <a:spLocks noGrp="1"/>
          </p:cNvSpPr>
          <p:nvPr>
            <p:ph type="sldNum" sz="quarter" idx="12"/>
          </p:nvPr>
        </p:nvSpPr>
        <p:spPr/>
        <p:txBody>
          <a:bodyPr/>
          <a:lstStyle/>
          <a:p>
            <a:fld id="{4FAB73BC-B049-4115-A692-8D63A059BFB8}" type="slidenum">
              <a:rPr lang="en-US" sz="1400" smtClean="0"/>
              <a:t>13</a:t>
            </a:fld>
            <a:endParaRPr lang="en-US" sz="1400" dirty="0"/>
          </a:p>
        </p:txBody>
      </p:sp>
    </p:spTree>
    <p:extLst>
      <p:ext uri="{BB962C8B-B14F-4D97-AF65-F5344CB8AC3E}">
        <p14:creationId xmlns:p14="http://schemas.microsoft.com/office/powerpoint/2010/main" val="162838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02CB548-E6DE-4D75-A1C0-F0BB80B7A796}"/>
              </a:ext>
            </a:extLst>
          </p:cNvPr>
          <p:cNvGraphicFramePr>
            <a:graphicFrameLocks noGrp="1"/>
          </p:cNvGraphicFramePr>
          <p:nvPr>
            <p:ph idx="1"/>
            <p:extLst>
              <p:ext uri="{D42A27DB-BD31-4B8C-83A1-F6EECF244321}">
                <p14:modId xmlns:p14="http://schemas.microsoft.com/office/powerpoint/2010/main" val="3753431466"/>
              </p:ext>
            </p:extLst>
          </p:nvPr>
        </p:nvGraphicFramePr>
        <p:xfrm>
          <a:off x="978408" y="994300"/>
          <a:ext cx="10012679" cy="5393228"/>
        </p:xfrm>
        <a:graphic>
          <a:graphicData uri="http://schemas.openxmlformats.org/drawingml/2006/table">
            <a:tbl>
              <a:tblPr firstRow="1" firstCol="1" bandRow="1">
                <a:tableStyleId>{5C22544A-7EE6-4342-B048-85BDC9FD1C3A}</a:tableStyleId>
              </a:tblPr>
              <a:tblGrid>
                <a:gridCol w="1757253">
                  <a:extLst>
                    <a:ext uri="{9D8B030D-6E8A-4147-A177-3AD203B41FA5}">
                      <a16:colId xmlns:a16="http://schemas.microsoft.com/office/drawing/2014/main" val="537570514"/>
                    </a:ext>
                  </a:extLst>
                </a:gridCol>
                <a:gridCol w="2114195">
                  <a:extLst>
                    <a:ext uri="{9D8B030D-6E8A-4147-A177-3AD203B41FA5}">
                      <a16:colId xmlns:a16="http://schemas.microsoft.com/office/drawing/2014/main" val="4242409283"/>
                    </a:ext>
                  </a:extLst>
                </a:gridCol>
                <a:gridCol w="1025064">
                  <a:extLst>
                    <a:ext uri="{9D8B030D-6E8A-4147-A177-3AD203B41FA5}">
                      <a16:colId xmlns:a16="http://schemas.microsoft.com/office/drawing/2014/main" val="2498075043"/>
                    </a:ext>
                  </a:extLst>
                </a:gridCol>
                <a:gridCol w="1550248">
                  <a:extLst>
                    <a:ext uri="{9D8B030D-6E8A-4147-A177-3AD203B41FA5}">
                      <a16:colId xmlns:a16="http://schemas.microsoft.com/office/drawing/2014/main" val="1391998016"/>
                    </a:ext>
                  </a:extLst>
                </a:gridCol>
                <a:gridCol w="1049022">
                  <a:extLst>
                    <a:ext uri="{9D8B030D-6E8A-4147-A177-3AD203B41FA5}">
                      <a16:colId xmlns:a16="http://schemas.microsoft.com/office/drawing/2014/main" val="428672518"/>
                    </a:ext>
                  </a:extLst>
                </a:gridCol>
                <a:gridCol w="1308787">
                  <a:extLst>
                    <a:ext uri="{9D8B030D-6E8A-4147-A177-3AD203B41FA5}">
                      <a16:colId xmlns:a16="http://schemas.microsoft.com/office/drawing/2014/main" val="399617034"/>
                    </a:ext>
                  </a:extLst>
                </a:gridCol>
                <a:gridCol w="1208110">
                  <a:extLst>
                    <a:ext uri="{9D8B030D-6E8A-4147-A177-3AD203B41FA5}">
                      <a16:colId xmlns:a16="http://schemas.microsoft.com/office/drawing/2014/main" val="900583870"/>
                    </a:ext>
                  </a:extLst>
                </a:gridCol>
              </a:tblGrid>
              <a:tr h="734458">
                <a:tc>
                  <a:txBody>
                    <a:bodyPr/>
                    <a:lstStyle/>
                    <a:p>
                      <a:pPr algn="ctr">
                        <a:lnSpc>
                          <a:spcPct val="107000"/>
                        </a:lnSpc>
                        <a:spcAft>
                          <a:spcPts val="0"/>
                        </a:spcAft>
                      </a:pPr>
                      <a:r>
                        <a:rPr lang="en-IN" sz="1400" dirty="0">
                          <a:effectLst/>
                        </a:rPr>
                        <a:t> </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Type of Layer</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No of Filters</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Feature Map Size</a:t>
                      </a:r>
                      <a:br>
                        <a:rPr lang="en-IN" sz="1400" dirty="0">
                          <a:effectLst/>
                        </a:rPr>
                      </a:br>
                      <a:r>
                        <a:rPr lang="en-IN" sz="1400" dirty="0">
                          <a:effectLst/>
                        </a:rPr>
                        <a:t>(Height * Width * Depth)</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Kernel Size</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No of Stride</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No of Padding</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extLst>
                  <a:ext uri="{0D108BD9-81ED-4DB2-BD59-A6C34878D82A}">
                    <a16:rowId xmlns:a16="http://schemas.microsoft.com/office/drawing/2014/main" val="94643980"/>
                  </a:ext>
                </a:extLst>
              </a:tr>
              <a:tr h="268335">
                <a:tc>
                  <a:txBody>
                    <a:bodyPr/>
                    <a:lstStyle/>
                    <a:p>
                      <a:pPr algn="ctr">
                        <a:lnSpc>
                          <a:spcPct val="107000"/>
                        </a:lnSpc>
                        <a:spcAft>
                          <a:spcPts val="0"/>
                        </a:spcAft>
                      </a:pPr>
                      <a:r>
                        <a:rPr lang="en-IN" sz="1400" dirty="0">
                          <a:effectLst/>
                        </a:rPr>
                        <a:t> </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Image Input Layer</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150 x 150 x 3</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extLst>
                  <a:ext uri="{0D108BD9-81ED-4DB2-BD59-A6C34878D82A}">
                    <a16:rowId xmlns:a16="http://schemas.microsoft.com/office/drawing/2014/main" val="2976192672"/>
                  </a:ext>
                </a:extLst>
              </a:tr>
              <a:tr h="542884">
                <a:tc rowSpan="2">
                  <a:txBody>
                    <a:bodyPr/>
                    <a:lstStyle/>
                    <a:p>
                      <a:pPr algn="ctr">
                        <a:lnSpc>
                          <a:spcPct val="107000"/>
                        </a:lnSpc>
                        <a:spcAft>
                          <a:spcPts val="0"/>
                        </a:spcAft>
                      </a:pPr>
                      <a:r>
                        <a:rPr lang="en-IN" sz="1400" dirty="0">
                          <a:effectLst/>
                        </a:rPr>
                        <a:t>1st Convolutional Unit</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Conv - 1</a:t>
                      </a:r>
                      <a:br>
                        <a:rPr lang="en-IN" sz="1400" dirty="0">
                          <a:effectLst/>
                        </a:rPr>
                      </a:br>
                      <a:r>
                        <a:rPr lang="en-IN" sz="1400" dirty="0">
                          <a:effectLst/>
                        </a:rPr>
                        <a:t>(1st Convolutional Layer)</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32</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150 x 150 x 32</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5 x 5</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1 x 1</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1 x 1</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extLst>
                  <a:ext uri="{0D108BD9-81ED-4DB2-BD59-A6C34878D82A}">
                    <a16:rowId xmlns:a16="http://schemas.microsoft.com/office/drawing/2014/main" val="3243612916"/>
                  </a:ext>
                </a:extLst>
              </a:tr>
              <a:tr h="487641">
                <a:tc vMerge="1">
                  <a:txBody>
                    <a:bodyPr/>
                    <a:lstStyle/>
                    <a:p>
                      <a:endParaRPr lang="en-IN"/>
                    </a:p>
                  </a:txBody>
                  <a:tcPr/>
                </a:tc>
                <a:tc>
                  <a:txBody>
                    <a:bodyPr/>
                    <a:lstStyle/>
                    <a:p>
                      <a:pPr algn="ctr">
                        <a:lnSpc>
                          <a:spcPct val="107000"/>
                        </a:lnSpc>
                        <a:spcAft>
                          <a:spcPts val="0"/>
                        </a:spcAft>
                      </a:pPr>
                      <a:r>
                        <a:rPr lang="en-IN" sz="1400" dirty="0">
                          <a:effectLst/>
                        </a:rPr>
                        <a:t>Max-Pooling - 1</a:t>
                      </a:r>
                      <a:br>
                        <a:rPr lang="en-IN" sz="1400" dirty="0">
                          <a:effectLst/>
                        </a:rPr>
                      </a:br>
                      <a:r>
                        <a:rPr lang="en-IN" sz="1400" dirty="0">
                          <a:effectLst/>
                        </a:rPr>
                        <a:t>(1st pooling layer)</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1</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75 x 75 x 32</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2 x 2</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0</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extLst>
                  <a:ext uri="{0D108BD9-81ED-4DB2-BD59-A6C34878D82A}">
                    <a16:rowId xmlns:a16="http://schemas.microsoft.com/office/drawing/2014/main" val="4274497399"/>
                  </a:ext>
                </a:extLst>
              </a:tr>
              <a:tr h="542884">
                <a:tc rowSpan="2">
                  <a:txBody>
                    <a:bodyPr/>
                    <a:lstStyle/>
                    <a:p>
                      <a:pPr algn="ctr">
                        <a:lnSpc>
                          <a:spcPct val="107000"/>
                        </a:lnSpc>
                        <a:spcAft>
                          <a:spcPts val="0"/>
                        </a:spcAft>
                      </a:pPr>
                      <a:r>
                        <a:rPr lang="en-IN" sz="1400">
                          <a:effectLst/>
                        </a:rPr>
                        <a:t>2nd Convolutional Unit</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Conv - 2</a:t>
                      </a:r>
                      <a:br>
                        <a:rPr lang="en-IN" sz="1400" dirty="0">
                          <a:effectLst/>
                        </a:rPr>
                      </a:br>
                      <a:r>
                        <a:rPr lang="en-IN" sz="1400" dirty="0">
                          <a:effectLst/>
                        </a:rPr>
                        <a:t>(2nd Convolutional Layer)</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64</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75 x 75 x 64</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3 x 3</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1 x 1</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1 x 1</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extLst>
                  <a:ext uri="{0D108BD9-81ED-4DB2-BD59-A6C34878D82A}">
                    <a16:rowId xmlns:a16="http://schemas.microsoft.com/office/drawing/2014/main" val="2722164361"/>
                  </a:ext>
                </a:extLst>
              </a:tr>
              <a:tr h="487641">
                <a:tc vMerge="1">
                  <a:txBody>
                    <a:bodyPr/>
                    <a:lstStyle/>
                    <a:p>
                      <a:endParaRPr lang="en-IN"/>
                    </a:p>
                  </a:txBody>
                  <a:tcPr/>
                </a:tc>
                <a:tc>
                  <a:txBody>
                    <a:bodyPr/>
                    <a:lstStyle/>
                    <a:p>
                      <a:pPr algn="ctr">
                        <a:lnSpc>
                          <a:spcPct val="107000"/>
                        </a:lnSpc>
                        <a:spcAft>
                          <a:spcPts val="0"/>
                        </a:spcAft>
                      </a:pPr>
                      <a:r>
                        <a:rPr lang="en-IN" sz="1400">
                          <a:effectLst/>
                        </a:rPr>
                        <a:t>Max-Pooling - 2</a:t>
                      </a:r>
                      <a:br>
                        <a:rPr lang="en-IN" sz="1400">
                          <a:effectLst/>
                        </a:rPr>
                      </a:br>
                      <a:r>
                        <a:rPr lang="en-IN" sz="1400">
                          <a:effectLst/>
                        </a:rPr>
                        <a:t>(2nd pooling layer)</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1</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37 x 37 x 64</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2 x 2</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2 x 2</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0</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extLst>
                  <a:ext uri="{0D108BD9-81ED-4DB2-BD59-A6C34878D82A}">
                    <a16:rowId xmlns:a16="http://schemas.microsoft.com/office/drawing/2014/main" val="1298322145"/>
                  </a:ext>
                </a:extLst>
              </a:tr>
              <a:tr h="542884">
                <a:tc rowSpan="2">
                  <a:txBody>
                    <a:bodyPr/>
                    <a:lstStyle/>
                    <a:p>
                      <a:pPr algn="ctr">
                        <a:lnSpc>
                          <a:spcPct val="107000"/>
                        </a:lnSpc>
                        <a:spcAft>
                          <a:spcPts val="0"/>
                        </a:spcAft>
                      </a:pPr>
                      <a:r>
                        <a:rPr lang="en-IN" sz="1400">
                          <a:effectLst/>
                        </a:rPr>
                        <a:t>3rd Convolutional Unit</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Conv - 3</a:t>
                      </a:r>
                      <a:br>
                        <a:rPr lang="en-IN" sz="1400">
                          <a:effectLst/>
                        </a:rPr>
                      </a:br>
                      <a:r>
                        <a:rPr lang="en-IN" sz="1400">
                          <a:effectLst/>
                        </a:rPr>
                        <a:t>(3nd Convolutional Layer)</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96</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37 x 37 x 96</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3 x 3</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1 x 1</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1 x 1</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extLst>
                  <a:ext uri="{0D108BD9-81ED-4DB2-BD59-A6C34878D82A}">
                    <a16:rowId xmlns:a16="http://schemas.microsoft.com/office/drawing/2014/main" val="3552569627"/>
                  </a:ext>
                </a:extLst>
              </a:tr>
              <a:tr h="487641">
                <a:tc vMerge="1">
                  <a:txBody>
                    <a:bodyPr/>
                    <a:lstStyle/>
                    <a:p>
                      <a:endParaRPr lang="en-IN"/>
                    </a:p>
                  </a:txBody>
                  <a:tcPr/>
                </a:tc>
                <a:tc>
                  <a:txBody>
                    <a:bodyPr/>
                    <a:lstStyle/>
                    <a:p>
                      <a:pPr algn="ctr">
                        <a:lnSpc>
                          <a:spcPct val="107000"/>
                        </a:lnSpc>
                        <a:spcAft>
                          <a:spcPts val="0"/>
                        </a:spcAft>
                      </a:pPr>
                      <a:r>
                        <a:rPr lang="en-IN" sz="1400">
                          <a:effectLst/>
                        </a:rPr>
                        <a:t>Max-Pooling - 3</a:t>
                      </a:r>
                      <a:br>
                        <a:rPr lang="en-IN" sz="1400">
                          <a:effectLst/>
                        </a:rPr>
                      </a:br>
                      <a:r>
                        <a:rPr lang="en-IN" sz="1400">
                          <a:effectLst/>
                        </a:rPr>
                        <a:t>(3nd pooling layer)</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1</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18 x 18 x 96</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2 x 2</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2 x 2</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0</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extLst>
                  <a:ext uri="{0D108BD9-81ED-4DB2-BD59-A6C34878D82A}">
                    <a16:rowId xmlns:a16="http://schemas.microsoft.com/office/drawing/2014/main" val="2820926799"/>
                  </a:ext>
                </a:extLst>
              </a:tr>
              <a:tr h="542884">
                <a:tc rowSpan="2">
                  <a:txBody>
                    <a:bodyPr/>
                    <a:lstStyle/>
                    <a:p>
                      <a:pPr algn="ctr">
                        <a:lnSpc>
                          <a:spcPct val="107000"/>
                        </a:lnSpc>
                        <a:spcAft>
                          <a:spcPts val="0"/>
                        </a:spcAft>
                      </a:pPr>
                      <a:r>
                        <a:rPr lang="en-IN" sz="1400">
                          <a:effectLst/>
                        </a:rPr>
                        <a:t>4th Convolutional Unit</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Conv - 4</a:t>
                      </a:r>
                      <a:br>
                        <a:rPr lang="en-IN" sz="1400">
                          <a:effectLst/>
                        </a:rPr>
                      </a:br>
                      <a:r>
                        <a:rPr lang="en-IN" sz="1400">
                          <a:effectLst/>
                        </a:rPr>
                        <a:t>(4th Convolutional Layer)</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96</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18 x 18 x 96</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3 x 3</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1 x 1</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1 x 1</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extLst>
                  <a:ext uri="{0D108BD9-81ED-4DB2-BD59-A6C34878D82A}">
                    <a16:rowId xmlns:a16="http://schemas.microsoft.com/office/drawing/2014/main" val="2587478680"/>
                  </a:ext>
                </a:extLst>
              </a:tr>
              <a:tr h="487641">
                <a:tc vMerge="1">
                  <a:txBody>
                    <a:bodyPr/>
                    <a:lstStyle/>
                    <a:p>
                      <a:endParaRPr lang="en-IN"/>
                    </a:p>
                  </a:txBody>
                  <a:tcPr/>
                </a:tc>
                <a:tc>
                  <a:txBody>
                    <a:bodyPr/>
                    <a:lstStyle/>
                    <a:p>
                      <a:pPr algn="ctr">
                        <a:lnSpc>
                          <a:spcPct val="107000"/>
                        </a:lnSpc>
                        <a:spcAft>
                          <a:spcPts val="0"/>
                        </a:spcAft>
                      </a:pPr>
                      <a:r>
                        <a:rPr lang="en-IN" sz="1400">
                          <a:effectLst/>
                        </a:rPr>
                        <a:t>Max-Pooling - 4</a:t>
                      </a:r>
                      <a:br>
                        <a:rPr lang="en-IN" sz="1400">
                          <a:effectLst/>
                        </a:rPr>
                      </a:br>
                      <a:r>
                        <a:rPr lang="en-IN" sz="1400">
                          <a:effectLst/>
                        </a:rPr>
                        <a:t>(4th pooling layer)</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1</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9 x 9 x 96</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2 x 2</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2 x 2</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0</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extLst>
                  <a:ext uri="{0D108BD9-81ED-4DB2-BD59-A6C34878D82A}">
                    <a16:rowId xmlns:a16="http://schemas.microsoft.com/office/drawing/2014/main" val="3101582314"/>
                  </a:ext>
                </a:extLst>
              </a:tr>
              <a:tr h="268335">
                <a:tc>
                  <a:txBody>
                    <a:bodyPr/>
                    <a:lstStyle/>
                    <a:p>
                      <a:pPr algn="ctr">
                        <a:lnSpc>
                          <a:spcPct val="107000"/>
                        </a:lnSpc>
                        <a:spcAft>
                          <a:spcPts val="0"/>
                        </a:spcAft>
                      </a:pPr>
                      <a:r>
                        <a:rPr lang="en-IN" sz="1400">
                          <a:effectLst/>
                        </a:rPr>
                        <a:t>Fully Connected Unit</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Fully Connected Layer</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4143749 x 1</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a:effectLst/>
                        </a:rPr>
                        <a:t>-</a:t>
                      </a:r>
                      <a:endParaRPr lang="en-IN" sz="1400">
                        <a:effectLst/>
                        <a:latin typeface="Times New Roman" panose="02020603050405020304" pitchFamily="18" charset="0"/>
                        <a:ea typeface="Times New Roman" panose="02020603050405020304" pitchFamily="18" charset="0"/>
                      </a:endParaRPr>
                    </a:p>
                  </a:txBody>
                  <a:tcPr marL="48886" marR="48886" marT="0" marB="0" anchor="ctr"/>
                </a:tc>
                <a:tc>
                  <a:txBody>
                    <a:bodyPr/>
                    <a:lstStyle/>
                    <a:p>
                      <a:pPr algn="ctr">
                        <a:lnSpc>
                          <a:spcPct val="107000"/>
                        </a:lnSpc>
                        <a:spcAft>
                          <a:spcPts val="0"/>
                        </a:spcAft>
                      </a:pPr>
                      <a:r>
                        <a:rPr lang="en-IN" sz="1400" dirty="0">
                          <a:effectLst/>
                        </a:rPr>
                        <a:t>-</a:t>
                      </a:r>
                      <a:endParaRPr lang="en-IN" sz="1400" dirty="0">
                        <a:effectLst/>
                        <a:latin typeface="Times New Roman" panose="02020603050405020304" pitchFamily="18" charset="0"/>
                        <a:ea typeface="Times New Roman" panose="02020603050405020304" pitchFamily="18" charset="0"/>
                      </a:endParaRPr>
                    </a:p>
                  </a:txBody>
                  <a:tcPr marL="48886" marR="48886" marT="0" marB="0" anchor="ctr"/>
                </a:tc>
                <a:extLst>
                  <a:ext uri="{0D108BD9-81ED-4DB2-BD59-A6C34878D82A}">
                    <a16:rowId xmlns:a16="http://schemas.microsoft.com/office/drawing/2014/main" val="1222230150"/>
                  </a:ext>
                </a:extLst>
              </a:tr>
            </a:tbl>
          </a:graphicData>
        </a:graphic>
      </p:graphicFrame>
      <p:sp>
        <p:nvSpPr>
          <p:cNvPr id="4" name="Slide Number Placeholder 3">
            <a:extLst>
              <a:ext uri="{FF2B5EF4-FFF2-40B4-BE49-F238E27FC236}">
                <a16:creationId xmlns:a16="http://schemas.microsoft.com/office/drawing/2014/main" id="{B970F50D-57BC-49AB-A4E3-6ED856074B48}"/>
              </a:ext>
            </a:extLst>
          </p:cNvPr>
          <p:cNvSpPr>
            <a:spLocks noGrp="1"/>
          </p:cNvSpPr>
          <p:nvPr>
            <p:ph type="sldNum" sz="quarter" idx="12"/>
          </p:nvPr>
        </p:nvSpPr>
        <p:spPr/>
        <p:txBody>
          <a:bodyPr/>
          <a:lstStyle/>
          <a:p>
            <a:fld id="{4FAB73BC-B049-4115-A692-8D63A059BFB8}" type="slidenum">
              <a:rPr lang="en-US" sz="1400" smtClean="0"/>
              <a:t>14</a:t>
            </a:fld>
            <a:endParaRPr lang="en-US" sz="1400" dirty="0"/>
          </a:p>
        </p:txBody>
      </p:sp>
      <p:sp>
        <p:nvSpPr>
          <p:cNvPr id="7" name="TextBox 6">
            <a:extLst>
              <a:ext uri="{FF2B5EF4-FFF2-40B4-BE49-F238E27FC236}">
                <a16:creationId xmlns:a16="http://schemas.microsoft.com/office/drawing/2014/main" id="{5B61C3D9-923B-43DB-997A-B6481FF4EC8D}"/>
              </a:ext>
            </a:extLst>
          </p:cNvPr>
          <p:cNvSpPr txBox="1"/>
          <p:nvPr/>
        </p:nvSpPr>
        <p:spPr>
          <a:xfrm>
            <a:off x="978408" y="470472"/>
            <a:ext cx="8449056" cy="461665"/>
          </a:xfrm>
          <a:prstGeom prst="rect">
            <a:avLst/>
          </a:prstGeom>
          <a:noFill/>
        </p:spPr>
        <p:txBody>
          <a:bodyPr wrap="square" rtlCol="0">
            <a:spAutoFit/>
          </a:bodyPr>
          <a:lstStyle/>
          <a:p>
            <a:r>
              <a:rPr lang="en-IN" sz="2400" dirty="0"/>
              <a:t>Layers in Convolutional neural network model</a:t>
            </a:r>
          </a:p>
        </p:txBody>
      </p:sp>
    </p:spTree>
    <p:extLst>
      <p:ext uri="{BB962C8B-B14F-4D97-AF65-F5344CB8AC3E}">
        <p14:creationId xmlns:p14="http://schemas.microsoft.com/office/powerpoint/2010/main" val="816773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FFAED-896B-488E-9E12-F19A9BA16459}"/>
              </a:ext>
            </a:extLst>
          </p:cNvPr>
          <p:cNvSpPr>
            <a:spLocks noGrp="1"/>
          </p:cNvSpPr>
          <p:nvPr>
            <p:ph idx="1"/>
          </p:nvPr>
        </p:nvSpPr>
        <p:spPr>
          <a:xfrm>
            <a:off x="1117260" y="816746"/>
            <a:ext cx="10166258" cy="5501492"/>
          </a:xfrm>
        </p:spPr>
        <p:txBody>
          <a:bodyPr/>
          <a:lstStyle/>
          <a:p>
            <a:r>
              <a:rPr lang="en-IN" sz="2400" dirty="0"/>
              <a:t>As shown in Figures, the accuracy and loss curves are set to 50 with the training epoch during training. The number of epoch determines the number of repetitions of all the training data .The highest accuracy on  test images was found to be 76%, corresponding to a training accuracy 88%.</a:t>
            </a:r>
          </a:p>
          <a:p>
            <a:endParaRPr lang="en-IN" dirty="0"/>
          </a:p>
          <a:p>
            <a:endParaRPr lang="en-IN" dirty="0"/>
          </a:p>
          <a:p>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B34D37B7-B21C-4603-83DD-355EA7839DAD}"/>
              </a:ext>
            </a:extLst>
          </p:cNvPr>
          <p:cNvSpPr>
            <a:spLocks noGrp="1"/>
          </p:cNvSpPr>
          <p:nvPr>
            <p:ph type="sldNum" sz="quarter" idx="12"/>
          </p:nvPr>
        </p:nvSpPr>
        <p:spPr/>
        <p:txBody>
          <a:bodyPr/>
          <a:lstStyle/>
          <a:p>
            <a:fld id="{4FAB73BC-B049-4115-A692-8D63A059BFB8}" type="slidenum">
              <a:rPr lang="en-US" sz="1400" smtClean="0"/>
              <a:t>15</a:t>
            </a:fld>
            <a:endParaRPr lang="en-US" sz="1400" dirty="0"/>
          </a:p>
        </p:txBody>
      </p:sp>
      <p:pic>
        <p:nvPicPr>
          <p:cNvPr id="5" name="Picture 4">
            <a:extLst>
              <a:ext uri="{FF2B5EF4-FFF2-40B4-BE49-F238E27FC236}">
                <a16:creationId xmlns:a16="http://schemas.microsoft.com/office/drawing/2014/main" id="{F8FCBEE4-86B1-4C12-8009-1803FCDF43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9596" y="2530136"/>
            <a:ext cx="5177938" cy="3788102"/>
          </a:xfrm>
          <a:prstGeom prst="rect">
            <a:avLst/>
          </a:prstGeom>
          <a:noFill/>
          <a:ln>
            <a:noFill/>
          </a:ln>
        </p:spPr>
      </p:pic>
      <p:pic>
        <p:nvPicPr>
          <p:cNvPr id="6" name="Picture 5">
            <a:extLst>
              <a:ext uri="{FF2B5EF4-FFF2-40B4-BE49-F238E27FC236}">
                <a16:creationId xmlns:a16="http://schemas.microsoft.com/office/drawing/2014/main" id="{C0951406-567C-48F7-A9D9-08BA4BFE255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74672" y="2530135"/>
            <a:ext cx="5308846" cy="3788101"/>
          </a:xfrm>
          <a:prstGeom prst="rect">
            <a:avLst/>
          </a:prstGeom>
          <a:noFill/>
          <a:ln>
            <a:noFill/>
          </a:ln>
        </p:spPr>
      </p:pic>
    </p:spTree>
    <p:extLst>
      <p:ext uri="{BB962C8B-B14F-4D97-AF65-F5344CB8AC3E}">
        <p14:creationId xmlns:p14="http://schemas.microsoft.com/office/powerpoint/2010/main" val="130335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0B8D2-E561-41C8-BFA7-3E8C461F1EDA}"/>
              </a:ext>
            </a:extLst>
          </p:cNvPr>
          <p:cNvSpPr>
            <a:spLocks noGrp="1"/>
          </p:cNvSpPr>
          <p:nvPr>
            <p:ph idx="1"/>
          </p:nvPr>
        </p:nvSpPr>
        <p:spPr>
          <a:xfrm>
            <a:off x="1024128" y="754602"/>
            <a:ext cx="9720073" cy="5554758"/>
          </a:xfrm>
        </p:spPr>
        <p:txBody>
          <a:bodyPr>
            <a:normAutofit/>
          </a:bodyPr>
          <a:lstStyle/>
          <a:p>
            <a:r>
              <a:rPr lang="en-IN" sz="2400" dirty="0"/>
              <a:t>Figures below shows some of the images that were classified correctly.</a:t>
            </a:r>
          </a:p>
          <a:p>
            <a:endParaRPr lang="en-IN" sz="2400" dirty="0"/>
          </a:p>
        </p:txBody>
      </p:sp>
      <p:sp>
        <p:nvSpPr>
          <p:cNvPr id="4" name="Slide Number Placeholder 3">
            <a:extLst>
              <a:ext uri="{FF2B5EF4-FFF2-40B4-BE49-F238E27FC236}">
                <a16:creationId xmlns:a16="http://schemas.microsoft.com/office/drawing/2014/main" id="{90F412FE-BDB8-4DC2-BD01-54F0D1FDE479}"/>
              </a:ext>
            </a:extLst>
          </p:cNvPr>
          <p:cNvSpPr>
            <a:spLocks noGrp="1"/>
          </p:cNvSpPr>
          <p:nvPr>
            <p:ph type="sldNum" sz="quarter" idx="12"/>
          </p:nvPr>
        </p:nvSpPr>
        <p:spPr>
          <a:xfrm>
            <a:off x="10810700" y="6470704"/>
            <a:ext cx="973667" cy="274320"/>
          </a:xfrm>
        </p:spPr>
        <p:txBody>
          <a:bodyPr/>
          <a:lstStyle/>
          <a:p>
            <a:fld id="{4FAB73BC-B049-4115-A692-8D63A059BFB8}" type="slidenum">
              <a:rPr lang="en-US" sz="1400" smtClean="0"/>
              <a:t>16</a:t>
            </a:fld>
            <a:endParaRPr lang="en-US" sz="1400" dirty="0"/>
          </a:p>
        </p:txBody>
      </p:sp>
      <p:pic>
        <p:nvPicPr>
          <p:cNvPr id="2053" name="Picture 21">
            <a:extLst>
              <a:ext uri="{FF2B5EF4-FFF2-40B4-BE49-F238E27FC236}">
                <a16:creationId xmlns:a16="http://schemas.microsoft.com/office/drawing/2014/main" id="{3CFEB345-8F0A-4F8D-8817-7C9C1C258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958" y="1207828"/>
            <a:ext cx="2777972" cy="27336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22">
            <a:extLst>
              <a:ext uri="{FF2B5EF4-FFF2-40B4-BE49-F238E27FC236}">
                <a16:creationId xmlns:a16="http://schemas.microsoft.com/office/drawing/2014/main" id="{6FC2E6E1-FD5A-4434-A256-31A36F735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7014" y="1283578"/>
            <a:ext cx="2777971" cy="258211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3">
            <a:extLst>
              <a:ext uri="{FF2B5EF4-FFF2-40B4-BE49-F238E27FC236}">
                <a16:creationId xmlns:a16="http://schemas.microsoft.com/office/drawing/2014/main" id="{C7A4BA52-0CCF-468F-9B51-679C2F55C9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069" y="1305099"/>
            <a:ext cx="2594082" cy="25605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4">
            <a:extLst>
              <a:ext uri="{FF2B5EF4-FFF2-40B4-BE49-F238E27FC236}">
                <a16:creationId xmlns:a16="http://schemas.microsoft.com/office/drawing/2014/main" id="{D7725EB6-CD7A-4124-8B47-2BD40A7127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7487" y="3902502"/>
            <a:ext cx="2777971" cy="284252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5">
            <a:extLst>
              <a:ext uri="{FF2B5EF4-FFF2-40B4-BE49-F238E27FC236}">
                <a16:creationId xmlns:a16="http://schemas.microsoft.com/office/drawing/2014/main" id="{B001CF93-98C5-4B00-8787-94E070FCEF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4164" y="3985649"/>
            <a:ext cx="2594081" cy="26762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D622C9A4-DC16-4538-871C-7418BF6129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7">
            <a:extLst>
              <a:ext uri="{FF2B5EF4-FFF2-40B4-BE49-F238E27FC236}">
                <a16:creationId xmlns:a16="http://schemas.microsoft.com/office/drawing/2014/main" id="{B72249A1-5777-40A1-8BDF-1FBF5C197B55}"/>
              </a:ext>
            </a:extLst>
          </p:cNvPr>
          <p:cNvSpPr>
            <a:spLocks noChangeArrowheads="1"/>
          </p:cNvSpPr>
          <p:nvPr/>
        </p:nvSpPr>
        <p:spPr bwMode="auto">
          <a:xfrm>
            <a:off x="0" y="59578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8">
            <a:extLst>
              <a:ext uri="{FF2B5EF4-FFF2-40B4-BE49-F238E27FC236}">
                <a16:creationId xmlns:a16="http://schemas.microsoft.com/office/drawing/2014/main" id="{E3A994E9-CAA4-4302-AABA-F5DAF300AD63}"/>
              </a:ext>
            </a:extLst>
          </p:cNvPr>
          <p:cNvSpPr>
            <a:spLocks noChangeArrowheads="1"/>
          </p:cNvSpPr>
          <p:nvPr/>
        </p:nvSpPr>
        <p:spPr bwMode="auto">
          <a:xfrm>
            <a:off x="0" y="844232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7140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A6AAA-230F-45CE-BEED-047E4415ADC6}"/>
              </a:ext>
            </a:extLst>
          </p:cNvPr>
          <p:cNvSpPr>
            <a:spLocks noGrp="1"/>
          </p:cNvSpPr>
          <p:nvPr>
            <p:ph idx="1"/>
          </p:nvPr>
        </p:nvSpPr>
        <p:spPr>
          <a:xfrm>
            <a:off x="1024128" y="1038689"/>
            <a:ext cx="9720073" cy="5270671"/>
          </a:xfrm>
        </p:spPr>
        <p:txBody>
          <a:bodyPr>
            <a:normAutofit/>
          </a:bodyPr>
          <a:lstStyle/>
          <a:p>
            <a:r>
              <a:rPr lang="en-IN" sz="2400" dirty="0"/>
              <a:t>Figures below shows some of the images that were classified incorrectly. </a:t>
            </a:r>
          </a:p>
          <a:p>
            <a:endParaRPr lang="en-IN" sz="2400" b="1" dirty="0"/>
          </a:p>
        </p:txBody>
      </p:sp>
      <p:sp>
        <p:nvSpPr>
          <p:cNvPr id="4" name="Slide Number Placeholder 3">
            <a:extLst>
              <a:ext uri="{FF2B5EF4-FFF2-40B4-BE49-F238E27FC236}">
                <a16:creationId xmlns:a16="http://schemas.microsoft.com/office/drawing/2014/main" id="{57E01E12-DCA5-4195-A9B3-6933E4EC62AD}"/>
              </a:ext>
            </a:extLst>
          </p:cNvPr>
          <p:cNvSpPr>
            <a:spLocks noGrp="1"/>
          </p:cNvSpPr>
          <p:nvPr>
            <p:ph type="sldNum" sz="quarter" idx="12"/>
          </p:nvPr>
        </p:nvSpPr>
        <p:spPr/>
        <p:txBody>
          <a:bodyPr/>
          <a:lstStyle/>
          <a:p>
            <a:fld id="{4FAB73BC-B049-4115-A692-8D63A059BFB8}" type="slidenum">
              <a:rPr lang="en-US" sz="1400" smtClean="0"/>
              <a:t>17</a:t>
            </a:fld>
            <a:endParaRPr lang="en-US" sz="1400" dirty="0"/>
          </a:p>
        </p:txBody>
      </p:sp>
      <p:pic>
        <p:nvPicPr>
          <p:cNvPr id="3075" name="Picture 26">
            <a:extLst>
              <a:ext uri="{FF2B5EF4-FFF2-40B4-BE49-F238E27FC236}">
                <a16:creationId xmlns:a16="http://schemas.microsoft.com/office/drawing/2014/main" id="{7E9A8F84-505F-49E2-BE76-21836355F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020" y="2010782"/>
            <a:ext cx="2715828" cy="29384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7">
            <a:extLst>
              <a:ext uri="{FF2B5EF4-FFF2-40B4-BE49-F238E27FC236}">
                <a16:creationId xmlns:a16="http://schemas.microsoft.com/office/drawing/2014/main" id="{B992A079-E378-491B-A054-12AEF78A3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752" y="1988610"/>
            <a:ext cx="2846496" cy="2938475"/>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8">
            <a:extLst>
              <a:ext uri="{FF2B5EF4-FFF2-40B4-BE49-F238E27FC236}">
                <a16:creationId xmlns:a16="http://schemas.microsoft.com/office/drawing/2014/main" id="{C9EF9416-D969-46B4-A158-02A6616D37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3779" y="1988619"/>
            <a:ext cx="2880374" cy="29384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DED9DF7-34DC-4FE6-801A-744D4FCA608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9AEE3952-243F-4255-AFEE-8B0E7E2A4612}"/>
              </a:ext>
            </a:extLst>
          </p:cNvPr>
          <p:cNvSpPr>
            <a:spLocks noChangeArrowheads="1"/>
          </p:cNvSpPr>
          <p:nvPr/>
        </p:nvSpPr>
        <p:spPr bwMode="auto">
          <a:xfrm>
            <a:off x="0" y="246856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ff2"/>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4992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A0D0-B5E1-47B5-9757-114CDD7AEF8C}"/>
              </a:ext>
            </a:extLst>
          </p:cNvPr>
          <p:cNvSpPr>
            <a:spLocks noGrp="1"/>
          </p:cNvSpPr>
          <p:nvPr>
            <p:ph type="title"/>
          </p:nvPr>
        </p:nvSpPr>
        <p:spPr/>
        <p:txBody>
          <a:bodyPr/>
          <a:lstStyle/>
          <a:p>
            <a:r>
              <a:rPr lang="en-IN" dirty="0"/>
              <a:t>Conclusion and future scope</a:t>
            </a:r>
          </a:p>
        </p:txBody>
      </p:sp>
      <p:sp>
        <p:nvSpPr>
          <p:cNvPr id="3" name="Content Placeholder 2">
            <a:extLst>
              <a:ext uri="{FF2B5EF4-FFF2-40B4-BE49-F238E27FC236}">
                <a16:creationId xmlns:a16="http://schemas.microsoft.com/office/drawing/2014/main" id="{0FC8D32C-AE47-44EC-B168-441A6E6B6AF1}"/>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IN" sz="2600" dirty="0"/>
              <a:t> This project tries to set up a start to an area that is less explored at the current time. During this project we were able to explore part of the deep learning algorithms and discover strengths and weaknesses. We gained knowledge on deep learning and we obtained a software that can recognize flowers from images.</a:t>
            </a:r>
          </a:p>
          <a:p>
            <a:pPr>
              <a:buFont typeface="Arial" panose="020B0604020202020204" pitchFamily="34" charset="0"/>
              <a:buChar char="•"/>
            </a:pPr>
            <a:r>
              <a:rPr lang="en-IN" sz="2600" dirty="0"/>
              <a:t> We hope that the results and methods presented in this project can be further expanded in a bigger project. From our point of view one of the main objectives for the future is to improve the accuracy of the neural network. </a:t>
            </a:r>
          </a:p>
          <a:p>
            <a:pPr>
              <a:buFont typeface="Arial" panose="020B0604020202020204" pitchFamily="34" charset="0"/>
              <a:buChar char="•"/>
            </a:pPr>
            <a:r>
              <a:rPr lang="en-IN" sz="2600" dirty="0"/>
              <a:t> Another option is to replace all layers with convolutional layers. This has been shown to provide some improvement over the networks that have fully connected layers in their structure. </a:t>
            </a:r>
          </a:p>
          <a:p>
            <a:pPr>
              <a:buFont typeface="Arial" panose="020B0604020202020204" pitchFamily="34" charset="0"/>
              <a:buChar char="•"/>
            </a:pPr>
            <a:r>
              <a:rPr lang="en-IN" sz="2600" dirty="0"/>
              <a:t> In the near future we plan to create a mobile application which takes pictures of flowers and labels them accordingly. Another objective is to expand the data set to include more flowers. </a:t>
            </a:r>
          </a:p>
          <a:p>
            <a:endParaRPr lang="en-IN" dirty="0"/>
          </a:p>
        </p:txBody>
      </p:sp>
      <p:sp>
        <p:nvSpPr>
          <p:cNvPr id="4" name="Slide Number Placeholder 3">
            <a:extLst>
              <a:ext uri="{FF2B5EF4-FFF2-40B4-BE49-F238E27FC236}">
                <a16:creationId xmlns:a16="http://schemas.microsoft.com/office/drawing/2014/main" id="{D9B387D2-96ED-4A77-9BE4-F4F6C8306FE6}"/>
              </a:ext>
            </a:extLst>
          </p:cNvPr>
          <p:cNvSpPr>
            <a:spLocks noGrp="1"/>
          </p:cNvSpPr>
          <p:nvPr>
            <p:ph type="sldNum" sz="quarter" idx="12"/>
          </p:nvPr>
        </p:nvSpPr>
        <p:spPr/>
        <p:txBody>
          <a:bodyPr/>
          <a:lstStyle/>
          <a:p>
            <a:fld id="{4FAB73BC-B049-4115-A692-8D63A059BFB8}" type="slidenum">
              <a:rPr lang="en-US" sz="1400" smtClean="0"/>
              <a:t>18</a:t>
            </a:fld>
            <a:endParaRPr lang="en-US" sz="1400" dirty="0"/>
          </a:p>
        </p:txBody>
      </p:sp>
    </p:spTree>
    <p:extLst>
      <p:ext uri="{BB962C8B-B14F-4D97-AF65-F5344CB8AC3E}">
        <p14:creationId xmlns:p14="http://schemas.microsoft.com/office/powerpoint/2010/main" val="244789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AE1D-0FAB-4E94-B68D-D8638F3D51B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DF8E83A-F1D7-431E-A2FD-F6422CF12A3E}"/>
              </a:ext>
            </a:extLst>
          </p:cNvPr>
          <p:cNvSpPr>
            <a:spLocks noGrp="1"/>
          </p:cNvSpPr>
          <p:nvPr>
            <p:ph idx="1"/>
          </p:nvPr>
        </p:nvSpPr>
        <p:spPr>
          <a:xfrm>
            <a:off x="1024127" y="1882066"/>
            <a:ext cx="10401433" cy="4588637"/>
          </a:xfrm>
        </p:spPr>
        <p:txBody>
          <a:bodyPr>
            <a:normAutofit fontScale="92500" lnSpcReduction="20000"/>
          </a:bodyPr>
          <a:lstStyle/>
          <a:p>
            <a:r>
              <a:rPr lang="en-IN" sz="2400" dirty="0"/>
              <a:t>[1] M. Das, R. Manmatha, E.M. Riseman, Indexing flower patent images using domain knowledge, IEEE Intelligent Systems and their Applications, Volume: 14 Issue: 5 , Sep/Oct 1999,pp. 24-33.</a:t>
            </a:r>
          </a:p>
          <a:p>
            <a:r>
              <a:rPr lang="en-IN" sz="2400" dirty="0"/>
              <a:t>[2] Nilsback Maria-Elena, A. Zisserman, A Visual Vocabulary for Flower Classification, in: CVPR’06: Proceedings of the 2006 IEEE Computer Society Conference on Computer Vision and Pattern Recognition, Volume 2, pp. 1447–1454.</a:t>
            </a:r>
          </a:p>
          <a:p>
            <a:r>
              <a:rPr lang="en-IN" sz="2400" dirty="0"/>
              <a:t>[3] Y.Y. Boykov, M.P. Jolly, Interactive Graph Cuts for Optimal Boundary &amp; Region Segmentation of Objects in N-D Images, in: Eighth IEEE International Conference on Computer Vision, 2001, ICCV 2001, Proceedings, vol. 1, pp. 105–112.</a:t>
            </a:r>
          </a:p>
          <a:p>
            <a:r>
              <a:rPr lang="en-IN" sz="2400" dirty="0"/>
              <a:t>[4] Nilsback M. Elena, Z. Andrew, Automated Flower Classification over a Large Number of Classes, in: ICVGIP’08: Proceedings of the 2008 Sixth Indian Conference on Computer Vision, Graphics and Image Processing, pp. 722–729.</a:t>
            </a:r>
          </a:p>
          <a:p>
            <a:r>
              <a:rPr lang="en-IN" sz="2400" dirty="0"/>
              <a:t>[5] Nilsback Maria-Elena, Z. Andrew, Automated flower classification over a large number of classes, Sixth Indian conference on computer vision, graphics &amp; image processing, 2008. ICVGIP'08, IEEE (2008), pp. 722-729</a:t>
            </a:r>
          </a:p>
          <a:p>
            <a:endParaRPr lang="en-IN" sz="2400" dirty="0"/>
          </a:p>
          <a:p>
            <a:endParaRPr lang="en-IN" dirty="0"/>
          </a:p>
        </p:txBody>
      </p:sp>
      <p:sp>
        <p:nvSpPr>
          <p:cNvPr id="4" name="Slide Number Placeholder 3">
            <a:extLst>
              <a:ext uri="{FF2B5EF4-FFF2-40B4-BE49-F238E27FC236}">
                <a16:creationId xmlns:a16="http://schemas.microsoft.com/office/drawing/2014/main" id="{99B5D84D-7624-4868-BCF3-24C3B8923D5C}"/>
              </a:ext>
            </a:extLst>
          </p:cNvPr>
          <p:cNvSpPr>
            <a:spLocks noGrp="1"/>
          </p:cNvSpPr>
          <p:nvPr>
            <p:ph type="sldNum" sz="quarter" idx="12"/>
          </p:nvPr>
        </p:nvSpPr>
        <p:spPr/>
        <p:txBody>
          <a:bodyPr/>
          <a:lstStyle/>
          <a:p>
            <a:fld id="{4FAB73BC-B049-4115-A692-8D63A059BFB8}" type="slidenum">
              <a:rPr lang="en-US" sz="1400" smtClean="0"/>
              <a:t>19</a:t>
            </a:fld>
            <a:endParaRPr lang="en-US" sz="1400" dirty="0"/>
          </a:p>
        </p:txBody>
      </p:sp>
    </p:spTree>
    <p:extLst>
      <p:ext uri="{BB962C8B-B14F-4D97-AF65-F5344CB8AC3E}">
        <p14:creationId xmlns:p14="http://schemas.microsoft.com/office/powerpoint/2010/main" val="222530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67A55-C4A4-4A2A-8C85-87000FD774CC}"/>
              </a:ext>
            </a:extLst>
          </p:cNvPr>
          <p:cNvSpPr>
            <a:spLocks noGrp="1"/>
          </p:cNvSpPr>
          <p:nvPr>
            <p:ph idx="1"/>
          </p:nvPr>
        </p:nvSpPr>
        <p:spPr>
          <a:xfrm>
            <a:off x="1050760" y="1056443"/>
            <a:ext cx="9720073" cy="4906205"/>
          </a:xfrm>
        </p:spPr>
        <p:txBody>
          <a:bodyPr>
            <a:normAutofit/>
          </a:bodyPr>
          <a:lstStyle/>
          <a:p>
            <a:pPr>
              <a:buFont typeface="Arial" panose="020B0604020202020204" pitchFamily="34" charset="0"/>
              <a:buChar char="•"/>
            </a:pPr>
            <a:r>
              <a:rPr lang="en-IN" sz="2400" dirty="0"/>
              <a:t> Flower classification is a challenging task due to the wide range of flower species which have similar shape, appearance or surrounding objects such as leaves and grass.</a:t>
            </a:r>
          </a:p>
          <a:p>
            <a:pPr>
              <a:buFont typeface="Arial" panose="020B0604020202020204" pitchFamily="34" charset="0"/>
              <a:buChar char="•"/>
            </a:pPr>
            <a:r>
              <a:rPr lang="en-IN" sz="2400" dirty="0"/>
              <a:t> Manual classification is possible but time consuming and tedious to use with a large number of images and potentially erroneous in some flower classes especially when the image background is complex.</a:t>
            </a:r>
          </a:p>
          <a:p>
            <a:pPr>
              <a:buFont typeface="Arial" panose="020B0604020202020204" pitchFamily="34" charset="0"/>
              <a:buChar char="•"/>
            </a:pPr>
            <a:r>
              <a:rPr lang="en-IN" sz="2400" dirty="0"/>
              <a:t> Colour, texture, shape, and some statistical information are among the main sources of features that are widely used to identify the different flower species.</a:t>
            </a:r>
          </a:p>
          <a:p>
            <a:pPr>
              <a:buFont typeface="Arial" panose="020B0604020202020204" pitchFamily="34" charset="0"/>
              <a:buChar char="•"/>
            </a:pPr>
            <a:r>
              <a:rPr lang="en-IN" sz="2400" dirty="0"/>
              <a:t> The proposed method classifies and recognises flower images using a powerful artificial intelligence tool, convolutional neural networks (CNN).Consequently, system shows the flower name and a short description to user.</a:t>
            </a:r>
          </a:p>
        </p:txBody>
      </p:sp>
      <p:sp>
        <p:nvSpPr>
          <p:cNvPr id="4" name="Slide Number Placeholder 3">
            <a:extLst>
              <a:ext uri="{FF2B5EF4-FFF2-40B4-BE49-F238E27FC236}">
                <a16:creationId xmlns:a16="http://schemas.microsoft.com/office/drawing/2014/main" id="{3CA5FC1D-FF74-4C64-826B-97E9236D5E44}"/>
              </a:ext>
            </a:extLst>
          </p:cNvPr>
          <p:cNvSpPr>
            <a:spLocks noGrp="1"/>
          </p:cNvSpPr>
          <p:nvPr>
            <p:ph type="sldNum" sz="quarter" idx="12"/>
          </p:nvPr>
        </p:nvSpPr>
        <p:spPr>
          <a:xfrm>
            <a:off x="10846211" y="6470704"/>
            <a:ext cx="973667" cy="274320"/>
          </a:xfrm>
        </p:spPr>
        <p:txBody>
          <a:bodyPr/>
          <a:lstStyle/>
          <a:p>
            <a:fld id="{4FAB73BC-B049-4115-A692-8D63A059BFB8}" type="slidenum">
              <a:rPr lang="en-US" sz="1400" smtClean="0"/>
              <a:t>2</a:t>
            </a:fld>
            <a:endParaRPr lang="en-US" sz="1400" dirty="0"/>
          </a:p>
        </p:txBody>
      </p:sp>
    </p:spTree>
    <p:extLst>
      <p:ext uri="{BB962C8B-B14F-4D97-AF65-F5344CB8AC3E}">
        <p14:creationId xmlns:p14="http://schemas.microsoft.com/office/powerpoint/2010/main" val="334117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64771-6ECB-4C09-A801-1F9C0B54F5A7}"/>
              </a:ext>
            </a:extLst>
          </p:cNvPr>
          <p:cNvSpPr>
            <a:spLocks noGrp="1"/>
          </p:cNvSpPr>
          <p:nvPr>
            <p:ph idx="1"/>
          </p:nvPr>
        </p:nvSpPr>
        <p:spPr>
          <a:xfrm>
            <a:off x="1024128" y="772357"/>
            <a:ext cx="10428066" cy="5537003"/>
          </a:xfrm>
        </p:spPr>
        <p:txBody>
          <a:bodyPr>
            <a:normAutofit fontScale="92500" lnSpcReduction="10000"/>
          </a:bodyPr>
          <a:lstStyle/>
          <a:p>
            <a:r>
              <a:rPr lang="en-IN" sz="2400" dirty="0"/>
              <a:t>[6] Y. Yoshioka, H. Iwata, R. Ohsawa, S. Ninomiya Euphytica, Quantitative evaluation of flower colour pattern by image analysis and principal component analysis of Primula sieboldii E.Morren, 139 (2004), pp. 179-186</a:t>
            </a:r>
          </a:p>
          <a:p>
            <a:r>
              <a:rPr lang="en-IN" sz="2400" dirty="0"/>
              <a:t>[7] M. Varma, D. Ray, The NBNN kernel, in: IEEE 11th International Conference, Learning the discriminative power invariance trade-off on Computer Vision, 2007, pp. 1–8. M. </a:t>
            </a:r>
          </a:p>
          <a:p>
            <a:r>
              <a:rPr lang="en-IN" sz="2400" dirty="0"/>
              <a:t>[8] T. Saitoh, K. Aoki, T. Kaneko, in: 17th International Conference on Pattern Recognition, ICPR’04, pp. 27–30.</a:t>
            </a:r>
          </a:p>
          <a:p>
            <a:r>
              <a:rPr lang="en-IN" sz="2400" dirty="0"/>
              <a:t>[9] E.N. Mortensen, W.A. Barrett, Intelligent scissors for image composition in: SIGGRAPH’95: Proceedings of the 22nd Annual Conference on Computer Graphics and Interactive Techniques, September 1995, pp. 191–198.</a:t>
            </a:r>
          </a:p>
          <a:p>
            <a:r>
              <a:rPr lang="en-IN" sz="2400" dirty="0"/>
              <a:t>[10] T. Saitoh, T. Kaneko, in: 15th International Conference on Pattern Recognition, ICPR’00, pp. 507–510.</a:t>
            </a:r>
          </a:p>
          <a:p>
            <a:r>
              <a:rPr lang="en-IN" sz="2400" dirty="0"/>
              <a:t>[11] Dr.S.M.Mukane and Ms.J.A.Kendule, “Flower Classification Using Neural Network Based Image Processing”IOSR-JECE Volume 7, Issue 3,Sep. - Oct. 2013.</a:t>
            </a:r>
          </a:p>
          <a:p>
            <a:r>
              <a:rPr lang="en-IN" sz="2400" dirty="0"/>
              <a:t>[12]  Fadzilah  Siraj,  Muhammad  Ashraq  Salahuddin  and Shahrul  Azmi  Mohd  Yusof, “Digital  Image Classification for Malaysan Blooming Flower” IEEE-2010. </a:t>
            </a:r>
          </a:p>
          <a:p>
            <a:endParaRPr lang="en-IN" dirty="0"/>
          </a:p>
        </p:txBody>
      </p:sp>
      <p:sp>
        <p:nvSpPr>
          <p:cNvPr id="4" name="Slide Number Placeholder 3">
            <a:extLst>
              <a:ext uri="{FF2B5EF4-FFF2-40B4-BE49-F238E27FC236}">
                <a16:creationId xmlns:a16="http://schemas.microsoft.com/office/drawing/2014/main" id="{E7334035-AC12-4593-96A6-5D37AF923AB2}"/>
              </a:ext>
            </a:extLst>
          </p:cNvPr>
          <p:cNvSpPr>
            <a:spLocks noGrp="1"/>
          </p:cNvSpPr>
          <p:nvPr>
            <p:ph type="sldNum" sz="quarter" idx="12"/>
          </p:nvPr>
        </p:nvSpPr>
        <p:spPr/>
        <p:txBody>
          <a:bodyPr/>
          <a:lstStyle/>
          <a:p>
            <a:fld id="{4FAB73BC-B049-4115-A692-8D63A059BFB8}" type="slidenum">
              <a:rPr lang="en-US" sz="1400" smtClean="0"/>
              <a:t>20</a:t>
            </a:fld>
            <a:endParaRPr lang="en-US" sz="1400" dirty="0"/>
          </a:p>
        </p:txBody>
      </p:sp>
    </p:spTree>
    <p:extLst>
      <p:ext uri="{BB962C8B-B14F-4D97-AF65-F5344CB8AC3E}">
        <p14:creationId xmlns:p14="http://schemas.microsoft.com/office/powerpoint/2010/main" val="642875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7C8B7-93CD-43EE-821C-36212CA54267}"/>
              </a:ext>
            </a:extLst>
          </p:cNvPr>
          <p:cNvSpPr>
            <a:spLocks noGrp="1"/>
          </p:cNvSpPr>
          <p:nvPr>
            <p:ph idx="1"/>
          </p:nvPr>
        </p:nvSpPr>
        <p:spPr>
          <a:xfrm>
            <a:off x="997495" y="978090"/>
            <a:ext cx="9720073" cy="4579331"/>
          </a:xfrm>
        </p:spPr>
        <p:txBody>
          <a:bodyPr>
            <a:normAutofit/>
          </a:bodyPr>
          <a:lstStyle/>
          <a:p>
            <a:pPr>
              <a:buFont typeface="Arial" panose="020B0604020202020204" pitchFamily="34" charset="0"/>
              <a:buChar char="•"/>
            </a:pPr>
            <a:r>
              <a:rPr lang="en-IN" sz="2400" dirty="0"/>
              <a:t> Many flower classification techniques rely on learning their features from a segmented flower region to improve accuracy, but Deep learning techniques, especially Convolutional Neural Networks (CNNs), have recently gained wide interest due to superior accuracy compared to classical machine learning methods which rely on hand-crafted features. </a:t>
            </a:r>
          </a:p>
          <a:p>
            <a:pPr>
              <a:buFont typeface="Arial" panose="020B0604020202020204" pitchFamily="34" charset="0"/>
              <a:buChar char="•"/>
            </a:pPr>
            <a:r>
              <a:rPr lang="en-IN" sz="2400" dirty="0"/>
              <a:t> </a:t>
            </a:r>
            <a:r>
              <a:rPr lang="en-IN" dirty="0"/>
              <a:t>Within  the  past  few  years,  deep  learning  algorithms  particularly Convolutional Neural Networks (CNNs) have proven their much powerful feature representation capabilities in computer vision. Data are trained by using a large set of labelled data with various numbers of layers  of the CNN. </a:t>
            </a:r>
          </a:p>
          <a:p>
            <a:pPr>
              <a:buFont typeface="Arial" panose="020B0604020202020204" pitchFamily="34" charset="0"/>
              <a:buChar char="•"/>
            </a:pPr>
            <a:r>
              <a:rPr lang="en-IN" dirty="0"/>
              <a:t>CNN is a sub-class of Artificial Neural Network (ANN), an information processing paradigm that is inspired by  the way the biological nervous system  works, that is  how  the brain process information.</a:t>
            </a:r>
            <a:endParaRPr lang="en-IN" sz="2400" dirty="0"/>
          </a:p>
        </p:txBody>
      </p:sp>
      <p:sp>
        <p:nvSpPr>
          <p:cNvPr id="4" name="Slide Number Placeholder 3">
            <a:extLst>
              <a:ext uri="{FF2B5EF4-FFF2-40B4-BE49-F238E27FC236}">
                <a16:creationId xmlns:a16="http://schemas.microsoft.com/office/drawing/2014/main" id="{7E520505-5BEB-47DA-89CB-D335024D0207}"/>
              </a:ext>
            </a:extLst>
          </p:cNvPr>
          <p:cNvSpPr>
            <a:spLocks noGrp="1"/>
          </p:cNvSpPr>
          <p:nvPr>
            <p:ph type="sldNum" sz="quarter" idx="12"/>
          </p:nvPr>
        </p:nvSpPr>
        <p:spPr/>
        <p:txBody>
          <a:bodyPr/>
          <a:lstStyle/>
          <a:p>
            <a:fld id="{4FAB73BC-B049-4115-A692-8D63A059BFB8}" type="slidenum">
              <a:rPr lang="en-US" sz="1400" smtClean="0"/>
              <a:t>3</a:t>
            </a:fld>
            <a:endParaRPr lang="en-US" sz="1400" dirty="0"/>
          </a:p>
        </p:txBody>
      </p:sp>
    </p:spTree>
    <p:extLst>
      <p:ext uri="{BB962C8B-B14F-4D97-AF65-F5344CB8AC3E}">
        <p14:creationId xmlns:p14="http://schemas.microsoft.com/office/powerpoint/2010/main" val="175918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D2B7-B747-440D-86ED-21D8E927255F}"/>
              </a:ext>
            </a:extLst>
          </p:cNvPr>
          <p:cNvSpPr>
            <a:spLocks noGrp="1"/>
          </p:cNvSpPr>
          <p:nvPr>
            <p:ph type="title"/>
          </p:nvPr>
        </p:nvSpPr>
        <p:spPr/>
        <p:txBody>
          <a:bodyPr/>
          <a:lstStyle/>
          <a:p>
            <a:r>
              <a:rPr lang="en-US" dirty="0"/>
              <a:t>Block Diagram</a:t>
            </a:r>
            <a:endParaRPr lang="en-IN" dirty="0"/>
          </a:p>
        </p:txBody>
      </p:sp>
      <p:sp>
        <p:nvSpPr>
          <p:cNvPr id="4" name="Slide Number Placeholder 3">
            <a:extLst>
              <a:ext uri="{FF2B5EF4-FFF2-40B4-BE49-F238E27FC236}">
                <a16:creationId xmlns:a16="http://schemas.microsoft.com/office/drawing/2014/main" id="{0B0D5011-1ED9-4FDA-B311-C23652BBE911}"/>
              </a:ext>
            </a:extLst>
          </p:cNvPr>
          <p:cNvSpPr>
            <a:spLocks noGrp="1"/>
          </p:cNvSpPr>
          <p:nvPr>
            <p:ph type="sldNum" sz="quarter" idx="12"/>
          </p:nvPr>
        </p:nvSpPr>
        <p:spPr/>
        <p:txBody>
          <a:bodyPr/>
          <a:lstStyle/>
          <a:p>
            <a:fld id="{4FAB73BC-B049-4115-A692-8D63A059BFB8}" type="slidenum">
              <a:rPr lang="en-US" sz="1400" smtClean="0"/>
              <a:t>4</a:t>
            </a:fld>
            <a:endParaRPr lang="en-US" sz="1400" dirty="0"/>
          </a:p>
        </p:txBody>
      </p:sp>
      <p:pic>
        <p:nvPicPr>
          <p:cNvPr id="5" name="Picture 4" descr="The basic block diagram of CNN">
            <a:extLst>
              <a:ext uri="{FF2B5EF4-FFF2-40B4-BE49-F238E27FC236}">
                <a16:creationId xmlns:a16="http://schemas.microsoft.com/office/drawing/2014/main" id="{6F8521E6-C1E4-42C5-ADF7-3D24DB54DD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9679" y="2209119"/>
            <a:ext cx="6968970" cy="1954508"/>
          </a:xfrm>
          <a:prstGeom prst="rect">
            <a:avLst/>
          </a:prstGeom>
          <a:noFill/>
          <a:ln>
            <a:noFill/>
          </a:ln>
        </p:spPr>
      </p:pic>
      <p:sp>
        <p:nvSpPr>
          <p:cNvPr id="8" name="TextBox 7">
            <a:extLst>
              <a:ext uri="{FF2B5EF4-FFF2-40B4-BE49-F238E27FC236}">
                <a16:creationId xmlns:a16="http://schemas.microsoft.com/office/drawing/2014/main" id="{59FB0EA3-E810-4BFD-AABD-F450CFD08F84}"/>
              </a:ext>
            </a:extLst>
          </p:cNvPr>
          <p:cNvSpPr txBox="1"/>
          <p:nvPr/>
        </p:nvSpPr>
        <p:spPr>
          <a:xfrm>
            <a:off x="1358283" y="4527611"/>
            <a:ext cx="9720072" cy="1200329"/>
          </a:xfrm>
          <a:prstGeom prst="rect">
            <a:avLst/>
          </a:prstGeom>
          <a:noFill/>
        </p:spPr>
        <p:txBody>
          <a:bodyPr wrap="square" rtlCol="0">
            <a:spAutoFit/>
          </a:bodyPr>
          <a:lstStyle/>
          <a:p>
            <a:r>
              <a:rPr lang="en-IN" sz="2400" dirty="0"/>
              <a:t>CNN is comprised of an input layer, an output layer and multiple hidden layers in between. The hidden layers of a CNN mainly consist of convolutional layers, pooling layers, and fully connected layers.</a:t>
            </a:r>
          </a:p>
        </p:txBody>
      </p:sp>
    </p:spTree>
    <p:extLst>
      <p:ext uri="{BB962C8B-B14F-4D97-AF65-F5344CB8AC3E}">
        <p14:creationId xmlns:p14="http://schemas.microsoft.com/office/powerpoint/2010/main" val="3553128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DAFB-E8EE-4D4B-9B4B-D11741A6CAB4}"/>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FC12E852-666C-4124-89CC-D73FF68616FC}"/>
              </a:ext>
            </a:extLst>
          </p:cNvPr>
          <p:cNvSpPr>
            <a:spLocks noGrp="1"/>
          </p:cNvSpPr>
          <p:nvPr>
            <p:ph idx="1"/>
          </p:nvPr>
        </p:nvSpPr>
        <p:spPr/>
        <p:txBody>
          <a:bodyPr/>
          <a:lstStyle/>
          <a:p>
            <a:pPr>
              <a:buFont typeface="Arial" panose="020B0604020202020204" pitchFamily="34" charset="0"/>
              <a:buChar char="•"/>
            </a:pPr>
            <a:r>
              <a:rPr lang="en-IN" sz="2400" dirty="0"/>
              <a:t> To evaluate the current methods used in flower identification.</a:t>
            </a:r>
          </a:p>
          <a:p>
            <a:pPr>
              <a:buFont typeface="Arial" panose="020B0604020202020204" pitchFamily="34" charset="0"/>
              <a:buChar char="•"/>
            </a:pPr>
            <a:r>
              <a:rPr lang="en-IN" sz="2400" dirty="0"/>
              <a:t> To divide the dataset into training and testing sets.</a:t>
            </a:r>
          </a:p>
          <a:p>
            <a:pPr>
              <a:buFont typeface="Arial" panose="020B0604020202020204" pitchFamily="34" charset="0"/>
              <a:buChar char="•"/>
            </a:pPr>
            <a:r>
              <a:rPr lang="en-IN" sz="2400" dirty="0"/>
              <a:t> To train a convolutional neural network which is capable correctly classifying images of flowers with an average accuracy of 80% or more.</a:t>
            </a:r>
          </a:p>
          <a:p>
            <a:pPr>
              <a:buFont typeface="Arial" panose="020B0604020202020204" pitchFamily="34" charset="0"/>
              <a:buChar char="•"/>
            </a:pPr>
            <a:r>
              <a:rPr lang="en-IN" sz="2400" dirty="0"/>
              <a:t> To validate the model and observe the results.</a:t>
            </a:r>
          </a:p>
          <a:p>
            <a:endParaRPr lang="en-IN" dirty="0"/>
          </a:p>
        </p:txBody>
      </p:sp>
      <p:sp>
        <p:nvSpPr>
          <p:cNvPr id="4" name="Slide Number Placeholder 3">
            <a:extLst>
              <a:ext uri="{FF2B5EF4-FFF2-40B4-BE49-F238E27FC236}">
                <a16:creationId xmlns:a16="http://schemas.microsoft.com/office/drawing/2014/main" id="{E25451DC-F93A-45F9-9AAB-F1AE6C73F053}"/>
              </a:ext>
            </a:extLst>
          </p:cNvPr>
          <p:cNvSpPr>
            <a:spLocks noGrp="1"/>
          </p:cNvSpPr>
          <p:nvPr>
            <p:ph type="sldNum" sz="quarter" idx="12"/>
          </p:nvPr>
        </p:nvSpPr>
        <p:spPr/>
        <p:txBody>
          <a:bodyPr/>
          <a:lstStyle/>
          <a:p>
            <a:fld id="{4FAB73BC-B049-4115-A692-8D63A059BFB8}" type="slidenum">
              <a:rPr lang="en-US" sz="1400" smtClean="0"/>
              <a:t>5</a:t>
            </a:fld>
            <a:endParaRPr lang="en-US" sz="1400" dirty="0"/>
          </a:p>
        </p:txBody>
      </p:sp>
    </p:spTree>
    <p:extLst>
      <p:ext uri="{BB962C8B-B14F-4D97-AF65-F5344CB8AC3E}">
        <p14:creationId xmlns:p14="http://schemas.microsoft.com/office/powerpoint/2010/main" val="107497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748A-7C70-4557-9C74-36461813C314}"/>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5768895B-E970-4D71-AAB3-5E97AAB839EA}"/>
              </a:ext>
            </a:extLst>
          </p:cNvPr>
          <p:cNvSpPr>
            <a:spLocks noGrp="1"/>
          </p:cNvSpPr>
          <p:nvPr>
            <p:ph idx="1"/>
          </p:nvPr>
        </p:nvSpPr>
        <p:spPr/>
        <p:txBody>
          <a:bodyPr>
            <a:normAutofit lnSpcReduction="10000"/>
          </a:bodyPr>
          <a:lstStyle/>
          <a:p>
            <a:pPr lvl="0">
              <a:buFont typeface="Arial" panose="020B0604020202020204" pitchFamily="34" charset="0"/>
              <a:buChar char="•"/>
            </a:pPr>
            <a:r>
              <a:rPr lang="en-IN" sz="2400" dirty="0"/>
              <a:t> Creating a flower classification system is a difficult because of large intra-class variation present and small inter-class variation present among different classes . </a:t>
            </a:r>
          </a:p>
          <a:p>
            <a:pPr lvl="0">
              <a:buFont typeface="Arial" panose="020B0604020202020204" pitchFamily="34" charset="0"/>
              <a:buChar char="•"/>
            </a:pPr>
            <a:r>
              <a:rPr lang="en-IN" sz="2400" dirty="0"/>
              <a:t> The dataset of flowers contains the flower images are taken in natural environment where the shine of light changes with the time and weather.</a:t>
            </a:r>
          </a:p>
          <a:p>
            <a:pPr>
              <a:buFont typeface="Arial" panose="020B0604020202020204" pitchFamily="34" charset="0"/>
              <a:buChar char="•"/>
            </a:pPr>
            <a:r>
              <a:rPr lang="en-IN" sz="2400" dirty="0"/>
              <a:t> Also, there is a  lot more  variations in  viewpoint, occlusions, scale of  flower images.</a:t>
            </a:r>
          </a:p>
          <a:p>
            <a:pPr>
              <a:buFont typeface="Arial" panose="020B0604020202020204" pitchFamily="34" charset="0"/>
              <a:buChar char="•"/>
            </a:pPr>
            <a:r>
              <a:rPr lang="en-IN" sz="2400" dirty="0"/>
              <a:t> It  requires big data of labelled  training  images  and  to  prepare  this  big  data,  it consumes a lot of time and cost as for the training purpose only.</a:t>
            </a:r>
          </a:p>
          <a:p>
            <a:pPr>
              <a:buFont typeface="Arial" panose="020B0604020202020204" pitchFamily="34" charset="0"/>
              <a:buChar char="•"/>
            </a:pPr>
            <a:r>
              <a:rPr lang="en-US" sz="2400" dirty="0"/>
              <a:t> Non availability of dataset for certain rare species of flowers.</a:t>
            </a:r>
            <a:endParaRPr lang="en-IN" sz="2400" dirty="0"/>
          </a:p>
          <a:p>
            <a:pPr lvl="0"/>
            <a:endParaRPr lang="en-IN" dirty="0"/>
          </a:p>
        </p:txBody>
      </p:sp>
      <p:sp>
        <p:nvSpPr>
          <p:cNvPr id="4" name="Slide Number Placeholder 3">
            <a:extLst>
              <a:ext uri="{FF2B5EF4-FFF2-40B4-BE49-F238E27FC236}">
                <a16:creationId xmlns:a16="http://schemas.microsoft.com/office/drawing/2014/main" id="{8E6AA862-B6E6-499F-87DD-34FD15E4C24B}"/>
              </a:ext>
            </a:extLst>
          </p:cNvPr>
          <p:cNvSpPr>
            <a:spLocks noGrp="1"/>
          </p:cNvSpPr>
          <p:nvPr>
            <p:ph type="sldNum" sz="quarter" idx="12"/>
          </p:nvPr>
        </p:nvSpPr>
        <p:spPr/>
        <p:txBody>
          <a:bodyPr/>
          <a:lstStyle/>
          <a:p>
            <a:fld id="{4FAB73BC-B049-4115-A692-8D63A059BFB8}" type="slidenum">
              <a:rPr lang="en-US" sz="1400" smtClean="0"/>
              <a:t>6</a:t>
            </a:fld>
            <a:endParaRPr lang="en-US" sz="1400" dirty="0"/>
          </a:p>
        </p:txBody>
      </p:sp>
    </p:spTree>
    <p:extLst>
      <p:ext uri="{BB962C8B-B14F-4D97-AF65-F5344CB8AC3E}">
        <p14:creationId xmlns:p14="http://schemas.microsoft.com/office/powerpoint/2010/main" val="239499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AC49-269C-41BA-8BEA-8FAB6454D56E}"/>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F06DF1D7-E8D4-4657-AA12-5CA23AB9BB09}"/>
              </a:ext>
            </a:extLst>
          </p:cNvPr>
          <p:cNvSpPr>
            <a:spLocks noGrp="1"/>
          </p:cNvSpPr>
          <p:nvPr>
            <p:ph idx="1"/>
          </p:nvPr>
        </p:nvSpPr>
        <p:spPr/>
        <p:txBody>
          <a:bodyPr>
            <a:noAutofit/>
          </a:bodyPr>
          <a:lstStyle/>
          <a:p>
            <a:r>
              <a:rPr lang="en-IN" sz="2400" dirty="0"/>
              <a:t>Nilsback and Zisserman [2] designed a flower classification system by extracting visual vocabularies which represent the color, shape, and texture features of flower images.</a:t>
            </a:r>
          </a:p>
          <a:p>
            <a:r>
              <a:rPr lang="en-IN" sz="2400" dirty="0"/>
              <a:t>In order to segment a flower from the background, the RGB color distribution is determined by labelling pixels as foreground and background on a set of training samples, and subsequently the flower is automatically segmented using the concept of interactive graph cuts [3].</a:t>
            </a:r>
          </a:p>
          <a:p>
            <a:r>
              <a:rPr lang="en-IN" sz="2400" dirty="0"/>
              <a:t>Nilsback and Zisserman [2] considered a dataset of 17 species, each containing 80 images, and achieved an accuracy of 71.76% for a combination of all three features. They have achieved an accuracy of 72.8% with an SVM classifier using multiple kernels. </a:t>
            </a:r>
          </a:p>
        </p:txBody>
      </p:sp>
      <p:sp>
        <p:nvSpPr>
          <p:cNvPr id="4" name="Slide Number Placeholder 3">
            <a:extLst>
              <a:ext uri="{FF2B5EF4-FFF2-40B4-BE49-F238E27FC236}">
                <a16:creationId xmlns:a16="http://schemas.microsoft.com/office/drawing/2014/main" id="{D0E6DB69-02A5-446A-A27A-F3277B13DA77}"/>
              </a:ext>
            </a:extLst>
          </p:cNvPr>
          <p:cNvSpPr>
            <a:spLocks noGrp="1"/>
          </p:cNvSpPr>
          <p:nvPr>
            <p:ph type="sldNum" sz="quarter" idx="12"/>
          </p:nvPr>
        </p:nvSpPr>
        <p:spPr/>
        <p:txBody>
          <a:bodyPr/>
          <a:lstStyle/>
          <a:p>
            <a:r>
              <a:rPr lang="en-US" sz="1400" dirty="0"/>
              <a:t>7</a:t>
            </a:r>
          </a:p>
        </p:txBody>
      </p:sp>
    </p:spTree>
    <p:extLst>
      <p:ext uri="{BB962C8B-B14F-4D97-AF65-F5344CB8AC3E}">
        <p14:creationId xmlns:p14="http://schemas.microsoft.com/office/powerpoint/2010/main" val="775031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16EF3-EB1A-46CF-A1F2-FC1793169890}"/>
              </a:ext>
            </a:extLst>
          </p:cNvPr>
          <p:cNvSpPr>
            <a:spLocks noGrp="1"/>
          </p:cNvSpPr>
          <p:nvPr>
            <p:ph idx="1"/>
          </p:nvPr>
        </p:nvSpPr>
        <p:spPr>
          <a:xfrm>
            <a:off x="1024128" y="781235"/>
            <a:ext cx="9813205" cy="5528125"/>
          </a:xfrm>
        </p:spPr>
        <p:txBody>
          <a:bodyPr>
            <a:noAutofit/>
          </a:bodyPr>
          <a:lstStyle/>
          <a:p>
            <a:r>
              <a:rPr lang="en-IN" sz="2400" dirty="0"/>
              <a:t>Das et al. [1] proposed an indexing method to index flower patent images using domain knowledge. The flower was segmented using an iterative segmentation algorithm with domain knowledge driven feedback. </a:t>
            </a:r>
          </a:p>
          <a:p>
            <a:r>
              <a:rPr lang="en-IN" sz="2400" dirty="0"/>
              <a:t>In their work, the image color is mapped to names using the ISCC-NBS color system and X Window system. Each flower image is discretized in HSV color space, and each point on the discretized HSV space is mapped to a color name in the ISCC-NBS and X Window systems in order to index the flowers. </a:t>
            </a:r>
          </a:p>
          <a:p>
            <a:r>
              <a:rPr lang="en-IN" sz="2400" dirty="0"/>
              <a:t>Varma and Ray [7] proposed a method for learning the trade-off between invariance and discriminative power for a given classification task. </a:t>
            </a:r>
          </a:p>
          <a:p>
            <a:r>
              <a:rPr lang="en-IN" sz="2400" dirty="0"/>
              <a:t>They learn the optimal, domain-specific kernel as a combination of base kernels corresponding to base features which achieve different levels of trade-off, such as rotation invariance, scale invariance, affine invariance, etc. </a:t>
            </a:r>
          </a:p>
        </p:txBody>
      </p:sp>
      <p:sp>
        <p:nvSpPr>
          <p:cNvPr id="4" name="Slide Number Placeholder 3">
            <a:extLst>
              <a:ext uri="{FF2B5EF4-FFF2-40B4-BE49-F238E27FC236}">
                <a16:creationId xmlns:a16="http://schemas.microsoft.com/office/drawing/2014/main" id="{92E64BD2-99F7-45A2-8CD1-65A0DC0E0765}"/>
              </a:ext>
            </a:extLst>
          </p:cNvPr>
          <p:cNvSpPr>
            <a:spLocks noGrp="1"/>
          </p:cNvSpPr>
          <p:nvPr>
            <p:ph type="sldNum" sz="quarter" idx="12"/>
          </p:nvPr>
        </p:nvSpPr>
        <p:spPr/>
        <p:txBody>
          <a:bodyPr/>
          <a:lstStyle/>
          <a:p>
            <a:fld id="{4FAB73BC-B049-4115-A692-8D63A059BFB8}" type="slidenum">
              <a:rPr lang="en-US" sz="1400" smtClean="0"/>
              <a:t>8</a:t>
            </a:fld>
            <a:endParaRPr lang="en-US" sz="1400" dirty="0"/>
          </a:p>
        </p:txBody>
      </p:sp>
    </p:spTree>
    <p:extLst>
      <p:ext uri="{BB962C8B-B14F-4D97-AF65-F5344CB8AC3E}">
        <p14:creationId xmlns:p14="http://schemas.microsoft.com/office/powerpoint/2010/main" val="204249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E3D0D-D952-43C6-849F-DC3220F1BD6E}"/>
              </a:ext>
            </a:extLst>
          </p:cNvPr>
          <p:cNvSpPr>
            <a:spLocks noGrp="1"/>
          </p:cNvSpPr>
          <p:nvPr>
            <p:ph idx="1"/>
          </p:nvPr>
        </p:nvSpPr>
        <p:spPr>
          <a:xfrm>
            <a:off x="1024128" y="798990"/>
            <a:ext cx="10046326" cy="5510370"/>
          </a:xfrm>
        </p:spPr>
        <p:txBody>
          <a:bodyPr>
            <a:noAutofit/>
          </a:bodyPr>
          <a:lstStyle/>
          <a:p>
            <a:r>
              <a:rPr lang="en-IN" sz="2400" dirty="0"/>
              <a:t>Dr. S.M.  Mukane  et.al  [11]  proposed  Flower Classification  Using  Neural  Network  Based  Image Processing. In this paper, it is proposed to have a method for  classification  of  flowers  using  Artificial  Neural Network (ANN) classifier. </a:t>
            </a:r>
          </a:p>
          <a:p>
            <a:r>
              <a:rPr lang="en-US" sz="2400" dirty="0"/>
              <a:t>The proposed method is based on  textural  features  such  as  Gray  level  co-occurrence matrix  (GLCM)  and  discrete  wavelet  transform (DWT).The  ANN  has  been  trained  by 50  samples  to classify  5  classes  of  flowers  and  achieved classification. accuracy  more  than  85%  using  GLCM  features  only. </a:t>
            </a:r>
            <a:endParaRPr lang="en-IN" sz="2400" dirty="0"/>
          </a:p>
          <a:p>
            <a:r>
              <a:rPr lang="en-IN" sz="2400" dirty="0"/>
              <a:t>Fadzilah  Siraj  et al  [12]  proposed  the  system  for classification of Malaysian blooming flower. In this paper they  present  the  application  of NN  and  on  image processing particularly  for  understanding  flower  image features.</a:t>
            </a:r>
          </a:p>
          <a:p>
            <a:r>
              <a:rPr lang="en-IN" sz="2400" dirty="0"/>
              <a:t>For  predictive  analysis,  they  have  used  two techniques  namely,  Neural  Network  (NN)  and  Logistic regression.  The study  shows that  NN obtains  the  higher percentage of accuracy among two techniques. </a:t>
            </a:r>
          </a:p>
        </p:txBody>
      </p:sp>
      <p:sp>
        <p:nvSpPr>
          <p:cNvPr id="4" name="Slide Number Placeholder 3">
            <a:extLst>
              <a:ext uri="{FF2B5EF4-FFF2-40B4-BE49-F238E27FC236}">
                <a16:creationId xmlns:a16="http://schemas.microsoft.com/office/drawing/2014/main" id="{D5A08549-E2F8-4082-B432-0FEE87812B02}"/>
              </a:ext>
            </a:extLst>
          </p:cNvPr>
          <p:cNvSpPr>
            <a:spLocks noGrp="1"/>
          </p:cNvSpPr>
          <p:nvPr>
            <p:ph type="sldNum" sz="quarter" idx="12"/>
          </p:nvPr>
        </p:nvSpPr>
        <p:spPr/>
        <p:txBody>
          <a:bodyPr/>
          <a:lstStyle/>
          <a:p>
            <a:fld id="{4FAB73BC-B049-4115-A692-8D63A059BFB8}" type="slidenum">
              <a:rPr lang="en-US" sz="1400" smtClean="0"/>
              <a:t>9</a:t>
            </a:fld>
            <a:endParaRPr lang="en-US" sz="1400" dirty="0"/>
          </a:p>
        </p:txBody>
      </p:sp>
    </p:spTree>
    <p:extLst>
      <p:ext uri="{BB962C8B-B14F-4D97-AF65-F5344CB8AC3E}">
        <p14:creationId xmlns:p14="http://schemas.microsoft.com/office/powerpoint/2010/main" val="1299908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2421</Words>
  <Application>Microsoft Office PowerPoint</Application>
  <PresentationFormat>Widescreen</PresentationFormat>
  <Paragraphs>173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ff2</vt:lpstr>
      <vt:lpstr>Times New Roman</vt:lpstr>
      <vt:lpstr>Tw Cen MT</vt:lpstr>
      <vt:lpstr>Tw Cen MT Condensed</vt:lpstr>
      <vt:lpstr>Wingdings 3</vt:lpstr>
      <vt:lpstr>Integral</vt:lpstr>
      <vt:lpstr>CLASSIFICATION OF Flowers</vt:lpstr>
      <vt:lpstr>PowerPoint Presentation</vt:lpstr>
      <vt:lpstr>PowerPoint Presentation</vt:lpstr>
      <vt:lpstr>Block Diagram</vt:lpstr>
      <vt:lpstr>Objectives</vt:lpstr>
      <vt:lpstr>challenges</vt:lpstr>
      <vt:lpstr>Literature survey</vt:lpstr>
      <vt:lpstr>PowerPoint Presentation</vt:lpstr>
      <vt:lpstr>PowerPoint Presentation</vt:lpstr>
      <vt:lpstr>Proposed method</vt:lpstr>
      <vt:lpstr>PowerPoint Presentation</vt:lpstr>
      <vt:lpstr>PowerPoint Presentation</vt:lpstr>
      <vt:lpstr>Experimental analysis</vt:lpstr>
      <vt:lpstr>PowerPoint Presentation</vt:lpstr>
      <vt:lpstr>PowerPoint Presentation</vt:lpstr>
      <vt:lpstr>PowerPoint Presentation</vt:lpstr>
      <vt:lpstr>PowerPoint Presentation</vt:lpstr>
      <vt:lpstr>Conclusion and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Flowers</dc:title>
  <dc:creator>madhurya shankar</dc:creator>
  <cp:lastModifiedBy>madhurya shankar</cp:lastModifiedBy>
  <cp:revision>19</cp:revision>
  <dcterms:created xsi:type="dcterms:W3CDTF">2020-04-24T16:28:14Z</dcterms:created>
  <dcterms:modified xsi:type="dcterms:W3CDTF">2020-04-25T07:38:40Z</dcterms:modified>
</cp:coreProperties>
</file>