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0"/>
  </p:notesMasterIdLst>
  <p:sldIdLst>
    <p:sldId id="357" r:id="rId2"/>
    <p:sldId id="358" r:id="rId3"/>
    <p:sldId id="282" r:id="rId4"/>
    <p:sldId id="285" r:id="rId5"/>
    <p:sldId id="312" r:id="rId6"/>
    <p:sldId id="284" r:id="rId7"/>
    <p:sldId id="313" r:id="rId8"/>
    <p:sldId id="368" r:id="rId9"/>
    <p:sldId id="286" r:id="rId10"/>
    <p:sldId id="316" r:id="rId11"/>
    <p:sldId id="299" r:id="rId12"/>
    <p:sldId id="362" r:id="rId13"/>
    <p:sldId id="361" r:id="rId14"/>
    <p:sldId id="314" r:id="rId15"/>
    <p:sldId id="315" r:id="rId16"/>
    <p:sldId id="317" r:id="rId17"/>
    <p:sldId id="318" r:id="rId18"/>
    <p:sldId id="319" r:id="rId19"/>
    <p:sldId id="320" r:id="rId20"/>
    <p:sldId id="323" r:id="rId21"/>
    <p:sldId id="322" r:id="rId22"/>
    <p:sldId id="321" r:id="rId23"/>
    <p:sldId id="324" r:id="rId24"/>
    <p:sldId id="325" r:id="rId25"/>
    <p:sldId id="326" r:id="rId26"/>
    <p:sldId id="328" r:id="rId27"/>
    <p:sldId id="327" r:id="rId28"/>
    <p:sldId id="329" r:id="rId29"/>
    <p:sldId id="330" r:id="rId30"/>
    <p:sldId id="331" r:id="rId31"/>
    <p:sldId id="332" r:id="rId32"/>
    <p:sldId id="333" r:id="rId33"/>
    <p:sldId id="334" r:id="rId34"/>
    <p:sldId id="336" r:id="rId35"/>
    <p:sldId id="335" r:id="rId36"/>
    <p:sldId id="337" r:id="rId37"/>
    <p:sldId id="338" r:id="rId38"/>
    <p:sldId id="339" r:id="rId39"/>
    <p:sldId id="340" r:id="rId40"/>
    <p:sldId id="365" r:id="rId41"/>
    <p:sldId id="366" r:id="rId42"/>
    <p:sldId id="352" r:id="rId43"/>
    <p:sldId id="353" r:id="rId44"/>
    <p:sldId id="343" r:id="rId45"/>
    <p:sldId id="342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5" r:id="rId55"/>
    <p:sldId id="356" r:id="rId56"/>
    <p:sldId id="359" r:id="rId57"/>
    <p:sldId id="364" r:id="rId58"/>
    <p:sldId id="367" r:id="rId5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1623" autoAdjust="0"/>
  </p:normalViewPr>
  <p:slideViewPr>
    <p:cSldViewPr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heme" Target="theme/theme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/hosts</a:t>
            </a:r>
          </a:p>
          <a:p>
            <a:r>
              <a:rPr lang="en-US" dirty="0"/>
              <a:t>[</a:t>
            </a:r>
            <a:r>
              <a:rPr lang="en-US" dirty="0" err="1"/>
              <a:t>aws</a:t>
            </a:r>
            <a:r>
              <a:rPr lang="en-US" dirty="0"/>
              <a:t>]</a:t>
            </a:r>
          </a:p>
          <a:p>
            <a:r>
              <a:rPr lang="en-US" dirty="0"/>
              <a:t>ec2-instance </a:t>
            </a:r>
            <a:r>
              <a:rPr lang="en-US" dirty="0" err="1"/>
              <a:t>ansible_host</a:t>
            </a:r>
            <a:r>
              <a:rPr lang="en-US" dirty="0"/>
              <a:t>=&lt;&lt;ec2-private-ip&gt;&gt; </a:t>
            </a:r>
            <a:r>
              <a:rPr lang="en-US" dirty="0" err="1"/>
              <a:t>ansible_user</a:t>
            </a:r>
            <a:r>
              <a:rPr lang="en-US" dirty="0"/>
              <a:t>=&lt;&lt;ec2-user&gt;&gt; </a:t>
            </a:r>
            <a:r>
              <a:rPr lang="en-US" dirty="0" err="1"/>
              <a:t>ansible_ssh_private_key_file</a:t>
            </a:r>
            <a:r>
              <a:rPr lang="en-US" dirty="0"/>
              <a:t>=/location/of/the/</a:t>
            </a:r>
            <a:r>
              <a:rPr lang="en-US" dirty="0" err="1"/>
              <a:t>keypair</a:t>
            </a:r>
            <a:r>
              <a:rPr lang="en-US" dirty="0"/>
              <a:t>/your-</a:t>
            </a:r>
            <a:r>
              <a:rPr lang="en-US" dirty="0" err="1"/>
              <a:t>key.pem</a:t>
            </a:r>
            <a:endParaRPr lang="en-US" dirty="0"/>
          </a:p>
          <a:p>
            <a:r>
              <a:rPr lang="en-US" dirty="0"/>
              <a:t>------------------------------------------</a:t>
            </a:r>
          </a:p>
          <a:p>
            <a:r>
              <a:rPr lang="en-US" dirty="0"/>
              <a:t>$ pip install cryptography</a:t>
            </a:r>
          </a:p>
          <a:p>
            <a:r>
              <a:rPr lang="en-US" dirty="0"/>
              <a:t>$ yum install -y python-cryptography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AWS EC2 </a:t>
            </a:r>
            <a:r>
              <a:rPr lang="en-US" dirty="0" err="1"/>
              <a:t>Insances</a:t>
            </a:r>
            <a:r>
              <a:rPr lang="en-US" dirty="0"/>
              <a:t>: 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epel.repo</a:t>
            </a:r>
            <a:r>
              <a:rPr lang="en-US" dirty="0"/>
              <a:t> &amp;&amp; change enabled=1 (Alternatively</a:t>
            </a:r>
            <a:r>
              <a:rPr lang="en-US" baseline="0" dirty="0"/>
              <a:t> run “</a:t>
            </a:r>
            <a:r>
              <a:rPr lang="en-US" dirty="0" err="1"/>
              <a:t>sudo</a:t>
            </a:r>
            <a:r>
              <a:rPr lang="en-US" dirty="0"/>
              <a:t> yum-</a:t>
            </a:r>
            <a:r>
              <a:rPr lang="en-US" dirty="0" err="1"/>
              <a:t>config</a:t>
            </a:r>
            <a:r>
              <a:rPr lang="en-US" dirty="0"/>
              <a:t>-manager --enable </a:t>
            </a:r>
            <a:r>
              <a:rPr lang="en-US" dirty="0" err="1"/>
              <a:t>epel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yum list installed |grep http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wait until a string is in the file add</a:t>
            </a:r>
            <a:r>
              <a:rPr lang="en-US" baseline="0" dirty="0"/>
              <a:t> this to the </a:t>
            </a:r>
            <a:r>
              <a:rPr lang="en-US" b="1" baseline="0" dirty="0" err="1"/>
              <a:t>wait_for</a:t>
            </a:r>
            <a:r>
              <a:rPr lang="en-US" b="1" baseline="0" dirty="0"/>
              <a:t>:</a:t>
            </a:r>
          </a:p>
          <a:p>
            <a:r>
              <a:rPr lang="en-US" dirty="0"/>
              <a:t>                                                                              </a:t>
            </a:r>
            <a:r>
              <a:rPr lang="en-US" b="1" dirty="0" err="1"/>
              <a:t>search_regex</a:t>
            </a:r>
            <a:r>
              <a:rPr lang="en-US" b="1" dirty="0"/>
              <a:t>: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jpe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wezva" TargetMode="External" /><Relationship Id="rId3" Type="http://schemas.openxmlformats.org/officeDocument/2006/relationships/image" Target="../media/image15.png" /><Relationship Id="rId7" Type="http://schemas.openxmlformats.org/officeDocument/2006/relationships/hyperlink" Target="mailto:mailme@wezva.com" TargetMode="External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://www.wezva.com/" TargetMode="Externa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61996"/>
            <a:ext cx="9036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SSH</a:t>
            </a:r>
            <a:r>
              <a:rPr lang="en-US" dirty="0"/>
              <a:t>, which is an acronym for Secure Shell, was designed and created to provide the best security when accessing another computer remotely</a:t>
            </a:r>
          </a:p>
          <a:p>
            <a:r>
              <a:rPr lang="en-US" b="1" dirty="0"/>
              <a:t>	Syntax: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username@machinename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cmd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When we connect to a machine through SSH, the following happens: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Environment(Shell) is assigned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Login script is executed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Default location will be home-directory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Connecting to a Linux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0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Configuration file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Changes can be made and used in a configuration file which will be processed in the following order: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ANSIBLE_CONFIG (an environment variable)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sz="2400" dirty="0"/>
              <a:t>(in the current directory)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.</a:t>
            </a:r>
            <a:r>
              <a:rPr lang="en-US" sz="2400" dirty="0" err="1"/>
              <a:t>ansible.cfg</a:t>
            </a:r>
            <a:r>
              <a:rPr lang="en-US" sz="2400" dirty="0"/>
              <a:t> (in the home directory)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</a:t>
            </a:r>
            <a:r>
              <a:rPr lang="en-US" sz="2400" dirty="0" err="1"/>
              <a:t>ansible.cfg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Ansible</a:t>
            </a:r>
            <a:r>
              <a:rPr lang="en-US" sz="2400" dirty="0"/>
              <a:t> will process the above list and use the first file found.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Settings in files are not merged.</a:t>
            </a:r>
            <a:endParaRPr lang="en-US" sz="2400" b="1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1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836712"/>
            <a:ext cx="10297144" cy="5342784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 </a:t>
            </a:r>
            <a:r>
              <a:rPr lang="en-US" sz="2400" b="1" dirty="0"/>
              <a:t>yum update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yum install -y </a:t>
            </a:r>
            <a:r>
              <a:rPr lang="en-US" sz="2400" b="1" dirty="0" err="1"/>
              <a:t>git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cd /</a:t>
            </a:r>
            <a:r>
              <a:rPr lang="en-US" sz="2400" b="1" dirty="0" err="1"/>
              <a:t>usr</a:t>
            </a:r>
            <a:r>
              <a:rPr lang="en-US" sz="2400" b="1" dirty="0"/>
              <a:t>/local/</a:t>
            </a:r>
            <a:r>
              <a:rPr lang="en-US" sz="2400" b="1" dirty="0" err="1"/>
              <a:t>src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yum -y install </a:t>
            </a:r>
            <a:r>
              <a:rPr lang="en-US" sz="2400" b="1" dirty="0" err="1"/>
              <a:t>git</a:t>
            </a:r>
            <a:r>
              <a:rPr lang="en-US" sz="2400" b="1" dirty="0"/>
              <a:t> python-jinja2 python-</a:t>
            </a:r>
            <a:r>
              <a:rPr lang="en-US" sz="2400" b="1" dirty="0" err="1"/>
              <a:t>paramiko</a:t>
            </a:r>
            <a:r>
              <a:rPr lang="en-US" sz="2400" b="1" dirty="0"/>
              <a:t> </a:t>
            </a:r>
            <a:r>
              <a:rPr lang="en-US" sz="2400" b="1" dirty="0" err="1"/>
              <a:t>PyYAML</a:t>
            </a:r>
            <a:r>
              <a:rPr lang="en-US" sz="2400" b="1" dirty="0"/>
              <a:t> make MySQL-python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err="1"/>
              <a:t>git</a:t>
            </a:r>
            <a:r>
              <a:rPr lang="en-US" sz="2400" b="1" dirty="0"/>
              <a:t> clone git://github.com/ansible/ansible.git --recursive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cd 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source ./hacking/</a:t>
            </a:r>
            <a:r>
              <a:rPr lang="en-US" sz="2400" b="1" dirty="0" err="1"/>
              <a:t>env</a:t>
            </a:r>
            <a:r>
              <a:rPr lang="en-US" sz="2400" b="1" dirty="0"/>
              <a:t>-setup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echo "source ~/</a:t>
            </a:r>
            <a:r>
              <a:rPr lang="en-US" sz="2400" b="1" dirty="0" err="1"/>
              <a:t>ansible</a:t>
            </a:r>
            <a:r>
              <a:rPr lang="en-US" sz="2400" b="1" dirty="0"/>
              <a:t>/hacking/</a:t>
            </a:r>
            <a:r>
              <a:rPr lang="en-US" sz="2400" b="1" dirty="0" err="1"/>
              <a:t>env</a:t>
            </a:r>
            <a:r>
              <a:rPr lang="en-US" sz="2400" b="1" dirty="0"/>
              <a:t>-setup" &gt;&gt; ~/.</a:t>
            </a:r>
            <a:r>
              <a:rPr lang="en-US" sz="2400" b="1" dirty="0" err="1"/>
              <a:t>bashrc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pip install </a:t>
            </a:r>
            <a:r>
              <a:rPr lang="en-US" sz="2400" b="1" dirty="0" err="1"/>
              <a:t>paramiko</a:t>
            </a:r>
            <a:r>
              <a:rPr lang="en-US" sz="2400" b="1" dirty="0"/>
              <a:t> </a:t>
            </a:r>
            <a:r>
              <a:rPr lang="en-US" sz="2400" b="1" dirty="0" err="1"/>
              <a:t>PyYAML</a:t>
            </a:r>
            <a:r>
              <a:rPr lang="en-US" sz="2400" b="1" dirty="0"/>
              <a:t> Jinja2 httplib2 six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err="1"/>
              <a:t>mkdir</a:t>
            </a:r>
            <a:r>
              <a:rPr lang="en-US" sz="2400" b="1" dirty="0"/>
              <a:t>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copy the </a:t>
            </a:r>
            <a:r>
              <a:rPr lang="en-US" sz="2400" b="1" dirty="0" err="1"/>
              <a:t>wezva.pem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 err="1"/>
              <a:t>chmod</a:t>
            </a:r>
            <a:r>
              <a:rPr lang="en-US" sz="2400" b="1" dirty="0"/>
              <a:t> 600 </a:t>
            </a:r>
            <a:r>
              <a:rPr lang="en-US" sz="2400" b="1" dirty="0" err="1"/>
              <a:t>wezva.pem</a:t>
            </a:r>
            <a:endParaRPr lang="en-US" sz="24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579296" cy="711081"/>
          </a:xfrm>
        </p:spPr>
        <p:txBody>
          <a:bodyPr/>
          <a:lstStyle/>
          <a:p>
            <a:r>
              <a:rPr lang="en-US" b="1" dirty="0"/>
              <a:t>Setup </a:t>
            </a:r>
            <a:r>
              <a:rPr lang="en-US" b="1" dirty="0" err="1"/>
              <a:t>Ansible</a:t>
            </a:r>
            <a:r>
              <a:rPr lang="en-US" b="1" dirty="0"/>
              <a:t> on AWS(Amazon Linux AMI)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1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836712"/>
            <a:ext cx="10297144" cy="5342784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 </a:t>
            </a:r>
            <a:r>
              <a:rPr lang="en-US" sz="2400" b="1" dirty="0"/>
              <a:t>apt-get update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 </a:t>
            </a:r>
            <a:r>
              <a:rPr lang="en-US" sz="2400" b="1" dirty="0"/>
              <a:t>apt-get install –y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 </a:t>
            </a:r>
            <a:r>
              <a:rPr lang="en-US" sz="2400" b="1" dirty="0"/>
              <a:t>vi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100" b="1" dirty="0"/>
              <a:t>[</a:t>
            </a:r>
            <a:r>
              <a:rPr lang="en-US" sz="2100" b="1" dirty="0" err="1"/>
              <a:t>aws</a:t>
            </a:r>
            <a:r>
              <a:rPr lang="en-US" sz="2100" b="1" dirty="0"/>
              <a:t>]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100" b="1" dirty="0"/>
              <a:t>ec2-instance </a:t>
            </a:r>
            <a:r>
              <a:rPr lang="en-US" sz="2100" b="1" dirty="0" err="1"/>
              <a:t>ansible_host</a:t>
            </a:r>
            <a:r>
              <a:rPr lang="en-US" sz="2100" b="1" dirty="0"/>
              <a:t>=&lt;&lt;ec2-private-ip&gt;&gt; </a:t>
            </a:r>
            <a:r>
              <a:rPr lang="en-US" sz="2100" b="1" dirty="0" err="1"/>
              <a:t>ansible_user</a:t>
            </a:r>
            <a:r>
              <a:rPr lang="en-US" sz="2100" b="1" dirty="0"/>
              <a:t>=&lt;&lt;ec2-user&gt;&gt; </a:t>
            </a:r>
            <a:r>
              <a:rPr lang="en-US" sz="2100" b="1" dirty="0" err="1"/>
              <a:t>ansible_ssh_private_key_file</a:t>
            </a:r>
            <a:r>
              <a:rPr lang="en-US" sz="2100" b="1" dirty="0"/>
              <a:t>=/location/of/the/</a:t>
            </a:r>
            <a:r>
              <a:rPr lang="en-US" sz="2100" b="1" dirty="0" err="1"/>
              <a:t>keypair</a:t>
            </a:r>
            <a:r>
              <a:rPr lang="en-US" sz="2100" b="1" dirty="0"/>
              <a:t>/your-</a:t>
            </a:r>
            <a:r>
              <a:rPr lang="en-US" sz="2100" b="1" dirty="0" err="1"/>
              <a:t>key.pem</a:t>
            </a:r>
            <a:endParaRPr lang="en-US" sz="2100" b="1" dirty="0"/>
          </a:p>
          <a:p>
            <a:pPr>
              <a:buNone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60575"/>
            <a:ext cx="9036496" cy="711081"/>
          </a:xfrm>
        </p:spPr>
        <p:txBody>
          <a:bodyPr/>
          <a:lstStyle/>
          <a:p>
            <a:r>
              <a:rPr lang="en-US" sz="3200" b="1" dirty="0"/>
              <a:t>Setup </a:t>
            </a:r>
            <a:r>
              <a:rPr lang="en-US" sz="3200" b="1" dirty="0" err="1"/>
              <a:t>Ansible</a:t>
            </a:r>
            <a:r>
              <a:rPr lang="en-US" sz="3200" b="1" dirty="0"/>
              <a:t> on AWS(Ubuntu Server 16.04 LTS)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0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40568" y="1340768"/>
            <a:ext cx="10297144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epel</a:t>
            </a:r>
            <a:r>
              <a:rPr lang="en-US" sz="2400" b="1" dirty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git</a:t>
            </a:r>
            <a:r>
              <a:rPr lang="en-US" sz="2400" b="1" dirty="0"/>
              <a:t>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vim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	inventory 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root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Secure Sockets Layer (SSL) </a:t>
            </a:r>
            <a:r>
              <a:rPr lang="en-US" sz="1800" dirty="0"/>
              <a:t>is a standard security technology for establishing an encrypted link</a:t>
            </a:r>
          </a:p>
          <a:p>
            <a:pPr lvl="1">
              <a:buNone/>
            </a:pPr>
            <a:r>
              <a:rPr lang="en-US" sz="1800" dirty="0"/>
              <a:t>between a server and a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OpenSSL</a:t>
            </a:r>
            <a:r>
              <a:rPr lang="en-US" sz="1800" dirty="0"/>
              <a:t> is a general purpose cryptography library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EPEL (Extra Packages for Enterprise Linux) </a:t>
            </a:r>
            <a:r>
              <a:rPr lang="en-US" sz="1800" i="1" dirty="0"/>
              <a:t>is open source and free community based repository </a:t>
            </a:r>
          </a:p>
          <a:p>
            <a:pPr lvl="1">
              <a:buNone/>
            </a:pPr>
            <a:r>
              <a:rPr lang="en-US" sz="1800" i="1" dirty="0"/>
              <a:t>which provides add-on software packages for Linux distribution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/>
              <a:t>Setup </a:t>
            </a:r>
            <a:r>
              <a:rPr lang="en-US" b="1" dirty="0" err="1"/>
              <a:t>Ansible</a:t>
            </a:r>
            <a:r>
              <a:rPr lang="en-US" b="1" dirty="0"/>
              <a:t> on CentOS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/>
          <a:lstStyle/>
          <a:p>
            <a:r>
              <a:rPr lang="en-US" b="1" dirty="0"/>
              <a:t>Test Environment Setup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adduser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passwd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endParaRPr lang="en-US" sz="2400" b="1" dirty="0"/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visudo</a:t>
            </a:r>
            <a:r>
              <a:rPr lang="en-US" sz="2400" b="1" dirty="0"/>
              <a:t> </a:t>
            </a:r>
            <a:r>
              <a:rPr lang="en-US" sz="2400" dirty="0"/>
              <a:t>(add a line as below)</a:t>
            </a:r>
          </a:p>
          <a:p>
            <a:pPr lvl="1">
              <a:buNone/>
            </a:pPr>
            <a:r>
              <a:rPr lang="en-US" sz="2400" b="1" dirty="0"/>
              <a:t>	 </a:t>
            </a:r>
            <a:r>
              <a:rPr lang="en-US" sz="2400" b="1" dirty="0" err="1"/>
              <a:t>ansibleadmin</a:t>
            </a:r>
            <a:r>
              <a:rPr lang="en-US" sz="2400" b="1" dirty="0"/>
              <a:t> ALL=(ALL) NOPASSWD: 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Check </a:t>
            </a:r>
            <a:r>
              <a:rPr lang="en-US" sz="2400" dirty="0" err="1"/>
              <a:t>sudo</a:t>
            </a:r>
            <a:r>
              <a:rPr lang="en-US" sz="2400" dirty="0"/>
              <a:t> works without asking password</a:t>
            </a:r>
          </a:p>
          <a:p>
            <a:pPr marL="609494" lvl="1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su</a:t>
            </a:r>
            <a:r>
              <a:rPr lang="en-US" sz="2400" b="1" dirty="0"/>
              <a:t> - </a:t>
            </a:r>
            <a:r>
              <a:rPr lang="en-US" sz="2400" b="1" dirty="0" err="1"/>
              <a:t>ansible</a:t>
            </a:r>
            <a:r>
              <a:rPr lang="en-US" sz="2400" b="1" dirty="0"/>
              <a:t> </a:t>
            </a:r>
          </a:p>
          <a:p>
            <a:pPr marL="609494" lvl="1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sudo</a:t>
            </a:r>
            <a:r>
              <a:rPr lang="en-US" sz="2400" b="1" dirty="0"/>
              <a:t> yum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Run the following as </a:t>
            </a:r>
            <a:r>
              <a:rPr lang="en-US" sz="2400" b="1" dirty="0" err="1"/>
              <a:t>ansible</a:t>
            </a:r>
            <a:r>
              <a:rPr lang="en-US" sz="2400" dirty="0"/>
              <a:t> user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ssh-keygen</a:t>
            </a: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copy the </a:t>
            </a:r>
            <a:r>
              <a:rPr lang="en-US" sz="2400" dirty="0" err="1"/>
              <a:t>ssh</a:t>
            </a:r>
            <a:r>
              <a:rPr lang="en-US" sz="2400" dirty="0"/>
              <a:t> keys to all the nodes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</a:t>
            </a:r>
            <a:r>
              <a:rPr lang="en-US" sz="2400" b="1" dirty="0" err="1"/>
              <a:t>ansible</a:t>
            </a:r>
            <a:r>
              <a:rPr lang="en-US" sz="2400" b="1" dirty="0"/>
              <a:t>@&lt;</a:t>
            </a:r>
            <a:r>
              <a:rPr lang="en-US" sz="2400" b="1" dirty="0" err="1"/>
              <a:t>testmachine</a:t>
            </a:r>
            <a:r>
              <a:rPr lang="en-US" sz="2400" b="1" dirty="0"/>
              <a:t>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Test </a:t>
            </a:r>
            <a:r>
              <a:rPr lang="en-US" sz="2400" dirty="0" err="1"/>
              <a:t>ssh</a:t>
            </a:r>
            <a:r>
              <a:rPr lang="en-US" sz="2400" dirty="0"/>
              <a:t> to </a:t>
            </a:r>
            <a:r>
              <a:rPr lang="en-US" sz="2400" dirty="0" err="1"/>
              <a:t>testmachine</a:t>
            </a:r>
            <a:r>
              <a:rPr lang="en-US" sz="2400" dirty="0"/>
              <a:t> , it should not ask password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ssh</a:t>
            </a:r>
            <a:r>
              <a:rPr lang="en-US" sz="2400" b="1" dirty="0"/>
              <a:t>-copy-id localhost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/>
              <a:t>Ansible</a:t>
            </a:r>
            <a:r>
              <a:rPr lang="en-US" b="1" dirty="0"/>
              <a:t> Inventory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Ansible</a:t>
            </a:r>
            <a:r>
              <a:rPr lang="en-US" sz="2400" dirty="0"/>
              <a:t> recognizes systems listed in </a:t>
            </a:r>
            <a:r>
              <a:rPr lang="en-US" sz="2400" dirty="0" err="1"/>
              <a:t>Ansible’s</a:t>
            </a:r>
            <a:r>
              <a:rPr lang="en-US" sz="2400" dirty="0"/>
              <a:t> inventory file, which defaults to being saved in the location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You can specify a different inventory file using the </a:t>
            </a:r>
            <a:r>
              <a:rPr lang="en-US" sz="2400" b="1" dirty="0"/>
              <a:t>-</a:t>
            </a:r>
            <a:r>
              <a:rPr lang="en-US" sz="2400" b="1" dirty="0" err="1"/>
              <a:t>i</a:t>
            </a:r>
            <a:r>
              <a:rPr lang="en-US" sz="2400" b="1" dirty="0"/>
              <a:t> &lt;path&gt; </a:t>
            </a:r>
            <a:r>
              <a:rPr lang="en-US" sz="2400" dirty="0"/>
              <a:t>option on the command 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format for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/hosts is an INI-like format and looks like this:</a:t>
            </a:r>
          </a:p>
          <a:p>
            <a:pPr lvl="1">
              <a:buNone/>
            </a:pPr>
            <a:r>
              <a:rPr lang="en-US" sz="2400" b="1" dirty="0"/>
              <a:t>		[</a:t>
            </a:r>
            <a:r>
              <a:rPr lang="en-US" sz="2400" b="1" dirty="0" err="1"/>
              <a:t>groupname</a:t>
            </a:r>
            <a:r>
              <a:rPr lang="en-US" sz="2400" b="1" dirty="0"/>
              <a:t>]</a:t>
            </a:r>
          </a:p>
          <a:p>
            <a:pPr lvl="1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machinename|machineIP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aliasname</a:t>
            </a:r>
            <a:r>
              <a:rPr lang="en-US" sz="2400" b="1" dirty="0"/>
              <a:t> </a:t>
            </a:r>
            <a:r>
              <a:rPr lang="en-US" sz="2400" b="1" dirty="0" err="1"/>
              <a:t>ansible_host</a:t>
            </a:r>
            <a:r>
              <a:rPr lang="en-US" sz="2400" b="1" dirty="0"/>
              <a:t>=</a:t>
            </a:r>
            <a:r>
              <a:rPr lang="en-US" sz="2400" b="1" dirty="0" err="1"/>
              <a:t>machinename|machineIP</a:t>
            </a:r>
            <a:r>
              <a:rPr lang="en-US" sz="2400" b="1" dirty="0"/>
              <a:t> 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r>
              <a:rPr lang="en-US" sz="2400" b="1" dirty="0"/>
              <a:t>        Ex:</a:t>
            </a:r>
          </a:p>
          <a:p>
            <a:pPr lvl="1">
              <a:buNone/>
            </a:pPr>
            <a:r>
              <a:rPr lang="en-US" sz="2400" b="1" dirty="0"/>
              <a:t>		[demo]</a:t>
            </a:r>
          </a:p>
          <a:p>
            <a:pPr lvl="1">
              <a:buNone/>
            </a:pPr>
            <a:r>
              <a:rPr lang="en-US" sz="2400" b="1" dirty="0"/>
              <a:t>         Testserver1</a:t>
            </a:r>
          </a:p>
          <a:p>
            <a:pPr lvl="1">
              <a:buNone/>
            </a:pPr>
            <a:r>
              <a:rPr lang="en-US" sz="2400" b="1" dirty="0"/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         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6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/>
              <a:t>Host Patterns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764704"/>
            <a:ext cx="986509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Patterns in </a:t>
            </a:r>
            <a:r>
              <a:rPr lang="en-US" sz="2000" dirty="0" err="1"/>
              <a:t>Ansible</a:t>
            </a:r>
            <a:r>
              <a:rPr lang="en-US" sz="2000" dirty="0"/>
              <a:t> are how we decide which hosts to manage.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This can mean what hosts to communicate with, but in terms of Playbooks it actually means what hosts to apply a particular configuration or IT process to</a:t>
            </a:r>
          </a:p>
          <a:p>
            <a:pPr marL="609494" lvl="1" indent="0">
              <a:buNone/>
            </a:pPr>
            <a:r>
              <a:rPr lang="en-US" sz="2000" dirty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&lt;</a:t>
            </a:r>
            <a:r>
              <a:rPr lang="en-US" sz="2000" b="1" dirty="0" err="1"/>
              <a:t>host_pattern</a:t>
            </a:r>
            <a:r>
              <a:rPr lang="en-US" sz="2000" b="1" dirty="0"/>
              <a:t>&gt; -m &lt;</a:t>
            </a:r>
            <a:r>
              <a:rPr lang="en-US" sz="2000" b="1" dirty="0" err="1"/>
              <a:t>module_name</a:t>
            </a:r>
            <a:r>
              <a:rPr lang="en-US" sz="2000" b="1" dirty="0"/>
              <a:t>&gt; -a &lt;arguments&gt;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pattern can usually refer to a particular machine or an </a:t>
            </a:r>
            <a:r>
              <a:rPr lang="en-US" sz="2000" dirty="0" err="1"/>
              <a:t>groupname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"all" pattern refers to all the machines in an inventory</a:t>
            </a:r>
          </a:p>
          <a:p>
            <a:pPr marL="609494" lvl="1" indent="0">
              <a:buNone/>
            </a:pPr>
            <a:r>
              <a:rPr lang="en-US" sz="2000" dirty="0"/>
              <a:t>      $ </a:t>
            </a:r>
            <a:r>
              <a:rPr lang="en-US" sz="2000" b="1" dirty="0" err="1"/>
              <a:t>ansible</a:t>
            </a:r>
            <a:r>
              <a:rPr lang="en-US" sz="2000" b="1" dirty="0"/>
              <a:t> all --list-hosts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You can refer to hosts within the group by adding a subscript to the group name while giving the pattern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[0] --  picks the first machine in the group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[1] -- picks the second machine in the group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[-1] -- picks the last machine in the group</a:t>
            </a:r>
          </a:p>
          <a:p>
            <a:pPr marL="609494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groupname</a:t>
            </a:r>
            <a:r>
              <a:rPr lang="en-US" sz="2000" dirty="0"/>
              <a:t>[0:1] -- picks first 2 machine in the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Groups separated by a colon can be used to use hosts from multiple groups</a:t>
            </a:r>
          </a:p>
          <a:p>
            <a:pPr marL="609494" lvl="1" indent="0">
              <a:buNone/>
            </a:pPr>
            <a:r>
              <a:rPr lang="en-US" sz="2000" dirty="0"/>
              <a:t>	groupname1:groupname2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274038"/>
          </a:xfrm>
        </p:spPr>
        <p:txBody>
          <a:bodyPr/>
          <a:lstStyle/>
          <a:p>
            <a:r>
              <a:rPr lang="en-US" b="1" dirty="0" err="1"/>
              <a:t>Ansible</a:t>
            </a:r>
            <a:r>
              <a:rPr lang="en-US" b="1" dirty="0"/>
              <a:t> Ad-Hoc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764704"/>
            <a:ext cx="9756576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These are quick one-liner without writing a playbook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To run an 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</a:p>
          <a:p>
            <a:pPr marL="609494" lvl="1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ansible</a:t>
            </a:r>
            <a:r>
              <a:rPr lang="en-US" sz="2400" b="1" dirty="0">
                <a:solidFill>
                  <a:schemeClr val="tx2"/>
                </a:solidFill>
              </a:rPr>
              <a:t> [</a:t>
            </a:r>
            <a:r>
              <a:rPr lang="en-US" sz="2400" b="1" dirty="0" err="1">
                <a:solidFill>
                  <a:schemeClr val="tx2"/>
                </a:solidFill>
              </a:rPr>
              <a:t>group|host</a:t>
            </a:r>
            <a:r>
              <a:rPr lang="en-US" sz="2400" b="1" dirty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>
                <a:solidFill>
                  <a:schemeClr val="tx2"/>
                </a:solidFill>
              </a:rPr>
              <a:t>cmd</a:t>
            </a:r>
            <a:r>
              <a:rPr lang="en-US" sz="2400" b="1" dirty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endParaRPr lang="en-US" sz="2400" b="1" dirty="0"/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--list-hosts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-m ping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/log/messages“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To run 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Copy 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 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/>
              <a:t>tmp</a:t>
            </a:r>
            <a:r>
              <a:rPr lang="en-US" sz="2400" b="1" dirty="0"/>
              <a:t>/test.txt”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state=present”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state=latest”</a:t>
            </a:r>
          </a:p>
          <a:p>
            <a:pPr marL="609494" lvl="1" indent="0"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  -s -m yum -a "</a:t>
            </a:r>
            <a:r>
              <a:rPr lang="en-US" sz="2400" b="1" dirty="0" err="1"/>
              <a:t>pkg</a:t>
            </a:r>
            <a:r>
              <a:rPr lang="en-US" sz="2400" b="1" dirty="0"/>
              <a:t>=</a:t>
            </a:r>
            <a:r>
              <a:rPr lang="en-US" sz="2400" b="1" dirty="0" err="1"/>
              <a:t>httpd</a:t>
            </a:r>
            <a:r>
              <a:rPr lang="en-US" sz="2400" b="1" dirty="0"/>
              <a:t> 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		state=latest 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		state=absent will remove it</a:t>
            </a:r>
          </a:p>
          <a:p>
            <a:pPr marL="609494" lvl="1" indent="0">
              <a:buNone/>
            </a:pPr>
            <a:r>
              <a:rPr lang="en-US" sz="2400" dirty="0"/>
              <a:t> Start/Stop 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state=started”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state=restarted”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 err="1"/>
              <a:t>ansible</a:t>
            </a:r>
            <a:r>
              <a:rPr lang="en-US" sz="2400" b="1" dirty="0"/>
              <a:t> all  -s -m service -a "name=</a:t>
            </a:r>
            <a:r>
              <a:rPr lang="en-US" sz="2400" b="1" dirty="0" err="1"/>
              <a:t>httpd</a:t>
            </a:r>
            <a:r>
              <a:rPr lang="en-US" sz="2400" b="1" dirty="0"/>
              <a:t> state=stopped"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Create/Delete a User account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 state=absent”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Add/Remove a </a:t>
            </a:r>
            <a:r>
              <a:rPr lang="en-US" sz="2400" dirty="0" err="1"/>
              <a:t>Cron</a:t>
            </a:r>
            <a:r>
              <a:rPr lang="en-US" sz="2400" dirty="0"/>
              <a:t> Job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hour='12'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state='absent’”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61996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Installing software on Linux is not by downloading and running .exe files from websites like on Windows.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Each Linux distribution hosts their own </a:t>
            </a:r>
            <a:r>
              <a:rPr lang="en-US" b="1" dirty="0"/>
              <a:t>software repositories </a:t>
            </a:r>
            <a:r>
              <a:rPr lang="en-US" dirty="0"/>
              <a:t>&amp;  contain software packages specially compiled for each Linux distribution and version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b="1" dirty="0"/>
              <a:t>“package” </a:t>
            </a:r>
            <a:r>
              <a:rPr lang="en-US" dirty="0"/>
              <a:t>refers to a compressed file archive containing all of the files that come with a particular application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Package Manager </a:t>
            </a:r>
            <a:r>
              <a:rPr lang="en-US" dirty="0"/>
              <a:t>is a tool that automates the process of installing, upgrading, configuring &amp; removing software on Linux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Ex: yum, apt-get, rpm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Service manager </a:t>
            </a:r>
            <a:r>
              <a:rPr lang="en-US" dirty="0"/>
              <a:t>is used to start, stop, restart the specific daemon process of the software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Software Installation on Linux: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756576" cy="711081"/>
          </a:xfrm>
        </p:spPr>
        <p:txBody>
          <a:bodyPr/>
          <a:lstStyle/>
          <a:p>
            <a:r>
              <a:rPr lang="en-US" b="1" dirty="0"/>
              <a:t>Gathering Facts (</a:t>
            </a:r>
            <a:r>
              <a:rPr lang="en-US" b="1" dirty="0" err="1"/>
              <a:t>idempotence</a:t>
            </a:r>
            <a:r>
              <a:rPr lang="en-US" b="1" dirty="0"/>
              <a:t> or convergence)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Save the output to facts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--tree facts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Filter only the specific field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-a 'filter=*ipv4*'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-a 'filter=</a:t>
            </a:r>
            <a:r>
              <a:rPr lang="en-US" b="1" dirty="0" err="1"/>
              <a:t>ansible_domain</a:t>
            </a:r>
            <a:r>
              <a:rPr lang="en-US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1962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274038"/>
          </a:xfrm>
        </p:spPr>
        <p:txBody>
          <a:bodyPr/>
          <a:lstStyle/>
          <a:p>
            <a:r>
              <a:rPr lang="en-US" b="1" dirty="0"/>
              <a:t>Playbooks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5" y="836712"/>
            <a:ext cx="913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describe a policy you want your remote systems to enforce, or a set of steps in a general IT process.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Playbooks are expressed in YAML format</a:t>
            </a:r>
          </a:p>
        </p:txBody>
      </p:sp>
    </p:spTree>
    <p:extLst>
      <p:ext uri="{BB962C8B-B14F-4D97-AF65-F5344CB8AC3E}">
        <p14:creationId xmlns:p14="http://schemas.microsoft.com/office/powerpoint/2010/main" val="130574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43"/>
            <a:ext cx="9289032" cy="418054"/>
          </a:xfrm>
        </p:spPr>
        <p:txBody>
          <a:bodyPr/>
          <a:lstStyle/>
          <a:p>
            <a:r>
              <a:rPr lang="en-US" b="1" dirty="0"/>
              <a:t>YAML(YAML </a:t>
            </a:r>
            <a:r>
              <a:rPr lang="en-US" b="1" dirty="0" err="1"/>
              <a:t>Ain't</a:t>
            </a:r>
            <a:r>
              <a:rPr lang="en-US" b="1" dirty="0"/>
              <a:t> Markup Language)</a:t>
            </a:r>
            <a:r>
              <a:rPr lang="en-US" dirty="0"/>
              <a:t> Basics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For </a:t>
            </a:r>
            <a:r>
              <a:rPr lang="en-US" sz="1800" dirty="0" err="1"/>
              <a:t>Ansible</a:t>
            </a:r>
            <a:r>
              <a:rPr lang="en-US" sz="1800" dirty="0"/>
              <a:t>, nearly every YAML file starts with a 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Each item in the list is a list of key/value pairs, commonly called a "hash" or a "dictionary"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All YAML files can optionally begin with "---" and end with "...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All members of a list are lines beginning at the same indentation level starting</a:t>
            </a:r>
          </a:p>
          <a:p>
            <a:r>
              <a:rPr lang="en-US" sz="1800" dirty="0"/>
              <a:t>       with a "- "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A dictionary is represented in a simple key: value form (the colon must be </a:t>
            </a:r>
          </a:p>
          <a:p>
            <a:r>
              <a:rPr lang="en-US" sz="1800" dirty="0"/>
              <a:t>      followed by a space)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Employee: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ADAM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DevOps Engineer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skill: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97694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Each playbook is composed of one or more ‘plays’ in a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goal of a play is to map a group of hosts to run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Task 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/>
              <a:t>    1.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/>
              <a:t>    2.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/>
              <a:t>    3. Tasks Section - </a:t>
            </a:r>
            <a:r>
              <a:rPr lang="en-US" sz="2400" dirty="0"/>
              <a:t>List of all modules that we need to run, in an order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Playbook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</a:rPr>
              <a:t>All 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C00000"/>
                </a:solidFill>
              </a:rPr>
              <a:t>Identation</a:t>
            </a:r>
            <a:r>
              <a:rPr lang="en-US" dirty="0">
                <a:solidFill>
                  <a:srgbClr val="C00000"/>
                </a:solidFill>
              </a:rPr>
              <a:t> is imp, use only spaces &amp; not tabs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first.yml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76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11081"/>
          </a:xfrm>
        </p:spPr>
        <p:txBody>
          <a:bodyPr/>
          <a:lstStyle/>
          <a:p>
            <a:r>
              <a:rPr lang="en-US" b="1" dirty="0"/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 become: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277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Task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361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become: yes   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324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Refer various items for debug, set constant instead of typing </a:t>
            </a:r>
            <a:r>
              <a:rPr lang="en-US" sz="2000" dirty="0" err="1"/>
              <a:t>everytime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Create a section called </a:t>
            </a:r>
            <a:r>
              <a:rPr lang="en-US" sz="2000" dirty="0" err="1"/>
              <a:t>vars</a:t>
            </a:r>
            <a:r>
              <a:rPr lang="en-US" sz="2000" dirty="0"/>
              <a:t> within a playbook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Put </a:t>
            </a:r>
            <a:r>
              <a:rPr lang="en-US" sz="2000" dirty="0" err="1"/>
              <a:t>vars</a:t>
            </a:r>
            <a:r>
              <a:rPr lang="en-US" sz="2000" dirty="0"/>
              <a:t> above tasks so that we define it first &amp; use it later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Defining variables per playbook: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Put all the common variables in a file &amp; include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512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b="1" dirty="0"/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6534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vars.yml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Prompt the user for the value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Your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60032" y="1556792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705678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playbook_version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0.1b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app state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first.yml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58059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vars.yml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>
                <a:solidFill>
                  <a:schemeClr val="bg1"/>
                </a:solidFill>
              </a:rPr>
              <a:t>tempvar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dummyvalue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2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618809" cy="60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463"/>
            <a:ext cx="8229600" cy="576064"/>
          </a:xfrm>
        </p:spPr>
        <p:txBody>
          <a:bodyPr/>
          <a:lstStyle/>
          <a:p>
            <a:r>
              <a:rPr lang="en-US" b="1" dirty="0"/>
              <a:t>Handler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03649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Consists the ability to notify when something happens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Also call another set of tasks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notify: Restart HTTPD   # this is called only if the action is ran &amp; successful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- name: Restart HTTPD   # this has to match the notify name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action: service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playbook.yml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58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/>
              <a:t>Outlining your playbook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980728"/>
            <a:ext cx="8478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vim webserver.txt &amp; list down the tasks we want to do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webservers # perform this against a list of webservers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user # we need to run this using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account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rights # we need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privilage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running the tasks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playbook starts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the apache web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verify that the web service is running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client software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telnet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log all the packages installed on the system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tasks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88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/>
              <a:t>Creating a playbook from our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Outline to  playbook Translation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date/time stamp for playbook start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/playbook_start.log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install the apache web server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notify: restart the HTTPD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 name: install client software - telnet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=telnet state=latest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log all the packages installed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yum list installed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/installed.log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date/time stamp for playbook end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/playbook_end.log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- name: restart the HTTPD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</p:txBody>
      </p:sp>
    </p:spTree>
    <p:extLst>
      <p:ext uri="{BB962C8B-B14F-4D97-AF65-F5344CB8AC3E}">
        <p14:creationId xmlns:p14="http://schemas.microsoft.com/office/powerpoint/2010/main" val="2070003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b="1" dirty="0"/>
              <a:t>Dry Run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379" y="1412776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Check whether the playbook is formatted correctly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Test how the playbook is going to behave without running the tasks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webserver.yml</a:t>
            </a:r>
            <a:r>
              <a:rPr lang="en-US" b="1" dirty="0"/>
              <a:t> --check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7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Asynchronous Actions and Polling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55679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While using </a:t>
            </a:r>
            <a:r>
              <a:rPr lang="en-US" sz="2000" dirty="0" err="1"/>
              <a:t>Ansible</a:t>
            </a:r>
            <a:r>
              <a:rPr lang="en-US" sz="2000" dirty="0"/>
              <a:t> against multiple machines, the operations may run longer than SSH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While one long task is running, another short task can be executed in asynchronous mode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Specify the maximum runtime to timeout &amp; how frequently to poll for status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async</a:t>
            </a:r>
            <a:r>
              <a:rPr lang="en-US" sz="2000" dirty="0"/>
              <a:t>: &lt;seconds to timeout the task&gt;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poll: &lt;seconds to poll for the status of the task&gt;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12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Running tasks parallel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Apache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300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poll: 3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notify: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448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Run Once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some cases there may be need to only run a task one time &amp; on one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can achieved by configuring "</a:t>
            </a:r>
            <a:r>
              <a:rPr lang="en-US" sz="2000" dirty="0" err="1"/>
              <a:t>run_once</a:t>
            </a:r>
            <a:r>
              <a:rPr lang="en-US" sz="2000" dirty="0"/>
              <a:t>" on a task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can be optionally paired with "</a:t>
            </a:r>
            <a:r>
              <a:rPr lang="en-US" sz="2000" dirty="0" err="1"/>
              <a:t>delegate_to</a:t>
            </a:r>
            <a:r>
              <a:rPr lang="en-US" sz="2000" dirty="0"/>
              <a:t>" to specify an individual host to execute 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list the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ls -la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/var.log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run_once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delegate_to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anmuruga3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9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 }}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user3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76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Conditionals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Few tasks might be needed to execute only on specific scenario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When statement </a:t>
            </a:r>
          </a:p>
          <a:p>
            <a:r>
              <a:rPr lang="en-US" sz="2000" b="1" dirty="0"/>
              <a:t>   S</a:t>
            </a:r>
            <a:r>
              <a:rPr lang="en-US" sz="2000" dirty="0"/>
              <a:t>ometimes you will want to skip a particular step on a particular host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 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apt-get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78277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[ 0, 2, 4, 6, 8, 10 ]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item &gt; 5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 3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epic: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“this is certainly epic 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epic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“this certainly isn’t epic!”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not epic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infrastructure refers to the composite of :</a:t>
            </a:r>
          </a:p>
          <a:p>
            <a:pPr lvl="0"/>
            <a:r>
              <a:rPr lang="en-US" dirty="0"/>
              <a:t>      </a:t>
            </a:r>
            <a:r>
              <a:rPr lang="en-US" sz="2800" dirty="0"/>
              <a:t>Hardware </a:t>
            </a:r>
          </a:p>
          <a:p>
            <a:pPr lvl="0"/>
            <a:r>
              <a:rPr lang="en-US" sz="2800" dirty="0"/>
              <a:t>              Software </a:t>
            </a:r>
          </a:p>
          <a:p>
            <a:pPr lvl="0"/>
            <a:r>
              <a:rPr lang="en-US" sz="2800" dirty="0"/>
              <a:t>                  Network</a:t>
            </a:r>
          </a:p>
          <a:p>
            <a:pPr lvl="0"/>
            <a:r>
              <a:rPr lang="en-US" sz="2800" dirty="0"/>
              <a:t>	           People </a:t>
            </a:r>
          </a:p>
          <a:p>
            <a:pPr lvl="0"/>
            <a:r>
              <a:rPr lang="en-US" sz="2800" dirty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/>
              <a:t>Pain points</a:t>
            </a:r>
            <a:r>
              <a:rPr lang="en-US" dirty="0"/>
              <a:t>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services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documenting steps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underlying 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Error Handling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Sometimes a command that returns different than 0 isn’t an error.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Sometimes a command might not always need to report that it ‘changed’ the remote system.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 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name:  This will not be considered as Failure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command: /bin/false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699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fail the play if the previous command did not succeed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fail: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="the command failed"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"'FAILED' 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command_result.stderr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both files are identical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raw: diff file1 file2   # checks the files in the home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of the user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failed_when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0 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&gt;=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80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576064"/>
          </a:xfrm>
        </p:spPr>
        <p:txBody>
          <a:bodyPr/>
          <a:lstStyle/>
          <a:p>
            <a:r>
              <a:rPr lang="en-US" sz="3200" b="1" dirty="0" err="1"/>
              <a:t>wait_for</a:t>
            </a:r>
            <a:r>
              <a:rPr lang="en-US" sz="3200" b="1" dirty="0"/>
              <a:t> - Waits for a condition before continuing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You can wait for a set amount of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Waiting for a port to become available is useful for when services are not immediately available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Wait for a regex match a string to be present in a file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for the service to start listening on port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port: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state: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Wait for port 80 to become open for the host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While executing the playbook </a:t>
            </a:r>
            <a:r>
              <a:rPr lang="en-US" sz="2000" dirty="0" err="1"/>
              <a:t>ansible</a:t>
            </a:r>
            <a:r>
              <a:rPr lang="en-US" sz="2000" dirty="0"/>
              <a:t> will be wait for http service to be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Once you start the service </a:t>
            </a:r>
            <a:r>
              <a:rPr lang="en-US" sz="2000" dirty="0" err="1"/>
              <a:t>ansible</a:t>
            </a:r>
            <a:r>
              <a:rPr lang="en-US" sz="2000" dirty="0"/>
              <a:t> will proceed with its play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14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until the file is present before continuing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path: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/dummy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/>
              <a:t>Passing Variables from Command Line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--extra-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"variable=value"</a:t>
            </a:r>
          </a:p>
        </p:txBody>
      </p:sp>
    </p:spTree>
    <p:extLst>
      <p:ext uri="{BB962C8B-B14F-4D97-AF65-F5344CB8AC3E}">
        <p14:creationId xmlns:p14="http://schemas.microsoft.com/office/powerpoint/2010/main" val="216962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b="1" dirty="0"/>
              <a:t>Tags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</a:t>
            </a:r>
            <a:r>
              <a:rPr lang="en-US" sz="2000" dirty="0"/>
              <a:t>If you have a large playbook it may become useful to be able to run a specific part of the configuration without running the whole playbook.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Tag functionality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first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"ADAM "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second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"M "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4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Vault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13" y="122568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Ansible</a:t>
            </a:r>
            <a:r>
              <a:rPr lang="en-US" sz="2000" dirty="0"/>
              <a:t> allows keeping sensitive data such as passwords or keys in encrypted files, rather than as plaintext in your playbooks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Creating a new Encrypted Files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Edit the Encrypted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edit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Change the password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rekey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Uncrypt</a:t>
            </a:r>
            <a:r>
              <a:rPr lang="en-US" sz="2000" b="1" dirty="0"/>
              <a:t>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decrypt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Encrypt an existing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encrypt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62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04056"/>
          </a:xfrm>
        </p:spPr>
        <p:txBody>
          <a:bodyPr/>
          <a:lstStyle/>
          <a:p>
            <a:r>
              <a:rPr lang="en-US" b="1" dirty="0"/>
              <a:t>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Common tasks can be put in a file &amp; can be included anywhere in the playbook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/>
              <a:t>includestat.yml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a new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Include Task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include: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includestat.yml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verify the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is 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yum list installed |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/result.log</a:t>
            </a:r>
          </a:p>
        </p:txBody>
      </p:sp>
    </p:spTree>
    <p:extLst>
      <p:ext uri="{BB962C8B-B14F-4D97-AF65-F5344CB8AC3E}">
        <p14:creationId xmlns:p14="http://schemas.microsoft.com/office/powerpoint/2010/main" val="3267355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Adding more &amp; more functionality to the playbooks will make it difficult to maintain in a single 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can organize playbooks into a directory structure called roles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is already possible by ‘include’ directives however Roles are automation around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Creating Role Framework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Master.yml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roles/&lt;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rolename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&gt;/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tasks/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handlers/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default/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meta/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61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Task Order - Pre &amp; Post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In Master playbook Roles will always run first, regardless of where the tasks appear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Set tasks to run before or after the Roles using </a:t>
            </a:r>
            <a:r>
              <a:rPr lang="en-US" sz="2000" b="1" dirty="0" err="1"/>
              <a:t>pre_tasks</a:t>
            </a:r>
            <a:r>
              <a:rPr lang="en-US" sz="2000" b="1" dirty="0"/>
              <a:t> &amp; </a:t>
            </a:r>
            <a:r>
              <a:rPr lang="en-US" sz="2000" b="1" dirty="0" err="1"/>
              <a:t>post_tasks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/>
              <a:t>master.yml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roles:</a:t>
            </a: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   - webservers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post_tasks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End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/roleend.log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9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Just like master playbook we can set conditional execution on the roles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</a:t>
            </a:r>
          </a:p>
        </p:txBody>
      </p:sp>
    </p:spTree>
    <p:extLst>
      <p:ext uri="{BB962C8B-B14F-4D97-AF65-F5344CB8AC3E}">
        <p14:creationId xmlns:p14="http://schemas.microsoft.com/office/powerpoint/2010/main" val="72683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r>
              <a:rPr lang="en-US" b="1" dirty="0"/>
              <a:t>What Is Configuration Management?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61996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Configuration management (CM) refers to the process of systematically handling changes to a system in a way that it maintains integrity over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CM helps to implement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b="1" dirty="0"/>
              <a:t>Tools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Why Configuration Management 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 	</a:t>
            </a:r>
            <a:r>
              <a:rPr lang="en-US" b="1" dirty="0"/>
              <a:t>Increase Uptime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</a:rPr>
              <a:t>Improve Performance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Compliance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Prevent Errors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Reduces Cost</a:t>
            </a:r>
          </a:p>
          <a:p>
            <a:pPr lvl="1"/>
            <a:endParaRPr lang="en-US" b="1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 Roles - Variable Substitution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</a:t>
            </a:r>
            <a:r>
              <a:rPr lang="en-US" sz="2000" b="1" dirty="0" err="1"/>
              <a:t>vars</a:t>
            </a:r>
            <a:r>
              <a:rPr lang="en-US" sz="2000" b="1" dirty="0"/>
              <a:t>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apache2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3343826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roles/webserver/handlers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Apache2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8718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Configuring Alternate Roles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Default path for Roles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/playbooks/roles:/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/roles:&lt;PWD&gt;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can alternatively keep the master playbook in a different location &amp; specify the Role path in </a:t>
            </a:r>
            <a:r>
              <a:rPr lang="en-US" sz="2000" dirty="0" err="1"/>
              <a:t>ansible.cfg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</a:t>
            </a:r>
            <a:r>
              <a:rPr lang="en-US" sz="2000" dirty="0" err="1"/>
              <a:t>ansible.cfg</a:t>
            </a:r>
            <a:r>
              <a:rPr lang="en-US" sz="2000" dirty="0"/>
              <a:t>, uncomment </a:t>
            </a:r>
            <a:r>
              <a:rPr lang="en-US" sz="2000" dirty="0" err="1"/>
              <a:t>roles_path</a:t>
            </a:r>
            <a:r>
              <a:rPr lang="en-US" sz="2000" dirty="0"/>
              <a:t> &amp; add the roles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roles_path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=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</a:t>
            </a:r>
          </a:p>
        </p:txBody>
      </p:sp>
    </p:spTree>
    <p:extLst>
      <p:ext uri="{BB962C8B-B14F-4D97-AF65-F5344CB8AC3E}">
        <p14:creationId xmlns:p14="http://schemas.microsoft.com/office/powerpoint/2010/main" val="1116338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b="1" dirty="0"/>
              <a:t>Roles - Conditional 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we have multiple roles &amp; choose a specific role based on a condition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redhatwebservers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debianwebservers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master.yml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roles: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156728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40466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AWS_ACCESS_KEY_ID &amp; AWS_SECRET_ACCESS_KEY :</a:t>
            </a:r>
          </a:p>
          <a:p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Generate Access key: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Open the AWS Console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 in the top right and select "My Security Credentials"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Users in the sidebar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your username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on the Security Credentials tab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Create Access Key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   Click Show User Security Credentials</a:t>
            </a:r>
          </a:p>
          <a:p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Create ~/.</a:t>
            </a:r>
            <a:r>
              <a:rPr lang="en-US" b="1" dirty="0" err="1"/>
              <a:t>boto</a:t>
            </a:r>
            <a:r>
              <a:rPr lang="en-US" b="1" dirty="0"/>
              <a:t> &amp; put the values obtained from the above steps: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[Credentials]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aws_access_key_id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your_access_key_here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aws_secret_access_key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your_secret_key_here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Copy the </a:t>
            </a:r>
            <a:r>
              <a:rPr lang="en-US" b="1" dirty="0" err="1"/>
              <a:t>keypair.pem</a:t>
            </a:r>
            <a:r>
              <a:rPr lang="en-US" b="1" dirty="0"/>
              <a:t> file to the </a:t>
            </a:r>
            <a:r>
              <a:rPr lang="en-US" b="1" dirty="0" err="1"/>
              <a:t>Ansible</a:t>
            </a:r>
            <a:r>
              <a:rPr lang="en-US" b="1" dirty="0"/>
              <a:t> Master server</a:t>
            </a:r>
          </a:p>
        </p:txBody>
      </p:sp>
    </p:spTree>
    <p:extLst>
      <p:ext uri="{BB962C8B-B14F-4D97-AF65-F5344CB8AC3E}">
        <p14:creationId xmlns:p14="http://schemas.microsoft.com/office/powerpoint/2010/main" val="2247603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Creating EC2 Instances in AWS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localhost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local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python-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library  # prerequisite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pip: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Create AWS Instances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ec2: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key_name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“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wezva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instance_type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"t2.micro"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image: "ami-c58c1dd3"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wait: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region: "us-east-1"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/>
              <a:t>Creating EC2 Instances in AWS</a:t>
            </a:r>
          </a:p>
        </p:txBody>
      </p:sp>
    </p:spTree>
    <p:extLst>
      <p:ext uri="{BB962C8B-B14F-4D97-AF65-F5344CB8AC3E}">
        <p14:creationId xmlns:p14="http://schemas.microsoft.com/office/powerpoint/2010/main" val="770206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Creating EC2 Instances in AWS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localhost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local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python-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library  # prerequisite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pip: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s3_bucket: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name: mys3bucket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region: "us-east-1 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state: 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----------------------------------------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s3_bucket: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name: mys3bucket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state: absent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force: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/>
              <a:t>Creating/Deleting S3 Buckets in AWS</a:t>
            </a:r>
          </a:p>
        </p:txBody>
      </p:sp>
    </p:spTree>
    <p:extLst>
      <p:ext uri="{BB962C8B-B14F-4D97-AF65-F5344CB8AC3E}">
        <p14:creationId xmlns:p14="http://schemas.microsoft.com/office/powerpoint/2010/main" val="574809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3040" y="1866921"/>
            <a:ext cx="9036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576064"/>
          </a:xfrm>
        </p:spPr>
        <p:txBody>
          <a:bodyPr/>
          <a:lstStyle/>
          <a:p>
            <a:r>
              <a:rPr lang="en-US" sz="3200" b="1" dirty="0"/>
              <a:t>Authentication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04647"/>
              </p:ext>
            </p:extLst>
          </p:nvPr>
        </p:nvGraphicFramePr>
        <p:xfrm>
          <a:off x="457200" y="1894840"/>
          <a:ext cx="7787210" cy="3013310"/>
        </p:xfrm>
        <a:graphic>
          <a:graphicData uri="http://schemas.openxmlformats.org/drawingml/2006/table">
            <a:tbl>
              <a:tblPr/>
              <a:tblGrid>
                <a:gridCol w="1557442">
                  <a:extLst>
                    <a:ext uri="{9D8B030D-6E8A-4147-A177-3AD203B41FA5}">
                      <a16:colId xmlns:a16="http://schemas.microsoft.com/office/drawing/2014/main" val="4219137454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890111045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2845445846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2870035359"/>
                    </a:ext>
                  </a:extLst>
                </a:gridCol>
                <a:gridCol w="1557442">
                  <a:extLst>
                    <a:ext uri="{9D8B030D-6E8A-4147-A177-3AD203B41FA5}">
                      <a16:colId xmlns:a16="http://schemas.microsoft.com/office/drawing/2014/main" val="1883400282"/>
                    </a:ext>
                  </a:extLst>
                </a:gridCol>
              </a:tblGrid>
              <a:tr h="814080">
                <a:tc>
                  <a:txBody>
                    <a:bodyPr/>
                    <a:lstStyle/>
                    <a:p>
                      <a:r>
                        <a:rPr lang="en-US" sz="1800" dirty="0"/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Active Directory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Credential Delegation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 Encryption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1008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 dirty="0"/>
                        <a:t>Basic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50861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/>
                        <a:t>Certificate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53924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/>
                        <a:t>Kerberos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19204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/>
                        <a:t>NTLM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03666"/>
                  </a:ext>
                </a:extLst>
              </a:tr>
              <a:tr h="4197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CredSSP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0533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820283"/>
            <a:ext cx="8507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authentication type may be set on inventory hosts or groups with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ansible_winrm_transport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variable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631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84983"/>
            <a:ext cx="1512168" cy="15121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520280" cy="1827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1512168" cy="15121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1561700" cy="14914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20688"/>
            <a:ext cx="3076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492896"/>
            <a:ext cx="289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>
                    <a:lumMod val="50000"/>
                  </a:schemeClr>
                </a:solidFill>
                <a:effectLst/>
              </a:rPr>
              <a:t>Feedback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1520" y="5301208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93965" y="5301208"/>
            <a:ext cx="7226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linkClick r:id="rId6"/>
              </a:rPr>
              <a:t>www.wezva.com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linkClick r:id="rId7"/>
              </a:rPr>
              <a:t>mailme@wezva.com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+91-9739110917 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6216" y="620688"/>
            <a:ext cx="2419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64A38"/>
                </a:solidFill>
                <a:effectLst/>
              </a:rPr>
              <a:t>Queries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https://www.linkedin.com/in/wezva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3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Ansible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/>
              <a:t>Ansible</a:t>
            </a:r>
            <a:r>
              <a:rPr lang="en-US" dirty="0"/>
              <a:t> is an automation engine that automates software provisioning, configuration management, and application deployment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Manages infrastructure whether it is on-premises or in the cloud.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It turns your infrastructure as code </a:t>
            </a:r>
            <a:r>
              <a:rPr lang="en-US" dirty="0" err="1"/>
              <a:t>i.e</a:t>
            </a:r>
            <a:r>
              <a:rPr lang="en-US" dirty="0"/>
              <a:t>  your computing environment has some of the same attributes as your application: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Your infrastructure is testable. 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/>
              <a:t>You only need to tell what the desired configuration should be, not how to achieve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Ansible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tools in the market can be really complicated ..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huge overhead of Infrastructure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complicated setup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Pull mechanism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Lot of learning required</a:t>
            </a:r>
          </a:p>
          <a:p>
            <a:endParaRPr lang="en-US" dirty="0"/>
          </a:p>
          <a:p>
            <a:r>
              <a:rPr lang="en-US" dirty="0"/>
              <a:t>Pros of </a:t>
            </a:r>
            <a:r>
              <a:rPr lang="en-US" dirty="0" err="1"/>
              <a:t>Ansible</a:t>
            </a:r>
            <a:r>
              <a:rPr lang="en-US" dirty="0"/>
              <a:t> 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Agentless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Relies on </a:t>
            </a:r>
            <a:r>
              <a:rPr lang="en-US" dirty="0" err="1"/>
              <a:t>ssh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Uses python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Push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92080" y="0"/>
            <a:ext cx="8229600" cy="836712"/>
          </a:xfrm>
        </p:spPr>
        <p:txBody>
          <a:bodyPr/>
          <a:lstStyle/>
          <a:p>
            <a:r>
              <a:rPr lang="en-US" sz="2800" b="1" dirty="0" err="1"/>
              <a:t>Ansible</a:t>
            </a:r>
            <a:r>
              <a:rPr lang="en-US" sz="2800" b="1" dirty="0"/>
              <a:t> vs Chef/Puppet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9144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Workflow management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With </a:t>
            </a:r>
            <a:r>
              <a:rPr lang="en-US" sz="2000" dirty="0" err="1"/>
              <a:t>Ansible</a:t>
            </a:r>
            <a:r>
              <a:rPr lang="en-US" sz="2000" dirty="0"/>
              <a:t>, what you see on disk is what you’re deploying. Everything is in source control. You can hotfix one branch, merge it back to develop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Dependency management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Ansible</a:t>
            </a:r>
            <a:r>
              <a:rPr lang="en-US" sz="2000" dirty="0"/>
              <a:t> doesn’t have the dependencies of dependencies in community cookbooks that Chef has something like </a:t>
            </a:r>
            <a:r>
              <a:rPr lang="en-US" sz="2000" dirty="0" err="1"/>
              <a:t>Berkshelf</a:t>
            </a:r>
            <a:r>
              <a:rPr lang="en-US" sz="2000" dirty="0"/>
              <a:t> 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Maintenance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No need for hosted server or periodic server-client upgrade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Speed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having an agent is going to be a faster startup connection than SSH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Fact caching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You can start caching the facts in </a:t>
            </a:r>
            <a:r>
              <a:rPr lang="en-US" sz="2000" dirty="0" err="1"/>
              <a:t>redis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Tags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Choose which task to run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Scalability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No maintenance cost of upgrading agents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Host that fails in an </a:t>
            </a:r>
            <a:r>
              <a:rPr lang="en-US" sz="2000" dirty="0" err="1"/>
              <a:t>ansible</a:t>
            </a:r>
            <a:r>
              <a:rPr lang="en-US" sz="2000" dirty="0"/>
              <a:t>-playbook will be listed in </a:t>
            </a:r>
            <a:r>
              <a:rPr lang="en-US" sz="2000" dirty="0" err="1"/>
              <a:t>failed_playbook.retry</a:t>
            </a:r>
            <a:endParaRPr lang="en-US" sz="2000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Ansible</a:t>
            </a:r>
            <a:r>
              <a:rPr lang="en-US" sz="2000" dirty="0"/>
              <a:t> Tower or your own centralized server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Roughly it take 25MB per fork (</a:t>
            </a:r>
            <a:r>
              <a:rPr lang="en-US" sz="2000" dirty="0" err="1"/>
              <a:t>ssh</a:t>
            </a:r>
            <a:r>
              <a:rPr lang="en-US" sz="2000" dirty="0"/>
              <a:t> takes 2mb &amp; python 20mb),add more memory as needed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Ansible</a:t>
            </a:r>
            <a:r>
              <a:rPr lang="en-US" b="1" dirty="0"/>
              <a:t> Works …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43711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Writes code that describes the state of a Server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157192"/>
            <a:ext cx="699937" cy="699098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 flipH="1" flipV="1">
            <a:off x="1943711" y="4041068"/>
            <a:ext cx="1728192" cy="1368152"/>
          </a:xfrm>
          <a:prstGeom prst="bentArrow">
            <a:avLst>
              <a:gd name="adj1" fmla="val 6700"/>
              <a:gd name="adj2" fmla="val 115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788024" y="5301208"/>
            <a:ext cx="1368152" cy="432048"/>
          </a:xfrm>
          <a:prstGeom prst="leftArrow">
            <a:avLst>
              <a:gd name="adj1" fmla="val 20045"/>
              <a:gd name="adj2" fmla="val 66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1088418" cy="800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47864" y="23488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Node’s state </a:t>
            </a:r>
          </a:p>
          <a:p>
            <a:r>
              <a:rPr lang="en-US" sz="1800" b="1" dirty="0"/>
              <a:t>is updated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567716"/>
            <a:ext cx="1224136" cy="1011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85184"/>
            <a:ext cx="720080" cy="72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376264" cy="25206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07904" y="5949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YAML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9752" y="42930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SSH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464840" cy="464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536" y="28529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Gather the</a:t>
            </a:r>
          </a:p>
          <a:p>
            <a:r>
              <a:rPr lang="en-US" sz="1800" b="1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16058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23" grpId="0"/>
      <p:bldP spid="24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4345</Words>
  <Application>Microsoft Office PowerPoint</Application>
  <PresentationFormat>On-screen Show (4:3)</PresentationFormat>
  <Paragraphs>886</Paragraphs>
  <Slides>58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What Is Configuration Management? </vt:lpstr>
      <vt:lpstr>What is Ansible? </vt:lpstr>
      <vt:lpstr>Why Ansible? </vt:lpstr>
      <vt:lpstr>Ansible vs Chef/Puppet </vt:lpstr>
      <vt:lpstr>How Ansible Works … </vt:lpstr>
      <vt:lpstr>Ansible Configuration file</vt:lpstr>
      <vt:lpstr>Setup Ansible on AWS(Amazon Linux AMI) </vt:lpstr>
      <vt:lpstr>Setup Ansible on AWS(Ubuntu Server 16.04 LTS) </vt:lpstr>
      <vt:lpstr>Setup Ansible on CentOS </vt:lpstr>
      <vt:lpstr>Test Environment Setup</vt:lpstr>
      <vt:lpstr>Ansible Inventory</vt:lpstr>
      <vt:lpstr>Host Patterns</vt:lpstr>
      <vt:lpstr>Ansible Ad-Hoc Commands</vt:lpstr>
      <vt:lpstr>PowerPoint Presentation</vt:lpstr>
      <vt:lpstr>PowerPoint Presentation</vt:lpstr>
      <vt:lpstr>Gathering Facts (idempotence or convergence)</vt:lpstr>
      <vt:lpstr>Playbooks</vt:lpstr>
      <vt:lpstr>YAML(YAML Ain't Markup Language) Basics</vt:lpstr>
      <vt:lpstr>PowerPoint Presentation</vt:lpstr>
      <vt:lpstr>Our First Playbook</vt:lpstr>
      <vt:lpstr>Target Section</vt:lpstr>
      <vt:lpstr>Task Section</vt:lpstr>
      <vt:lpstr>Variables: Inclusion Types</vt:lpstr>
      <vt:lpstr>Variables: Inclusion Types</vt:lpstr>
      <vt:lpstr>PowerPoint Presentation</vt:lpstr>
      <vt:lpstr>Handler Section</vt:lpstr>
      <vt:lpstr>Outlining your playbook</vt:lpstr>
      <vt:lpstr>Creating a playbook from our outline</vt:lpstr>
      <vt:lpstr>Dry Run</vt:lpstr>
      <vt:lpstr>Asynchronous Actions and Polling</vt:lpstr>
      <vt:lpstr>PowerPoint Presentation</vt:lpstr>
      <vt:lpstr>Run Once</vt:lpstr>
      <vt:lpstr>Loops</vt:lpstr>
      <vt:lpstr>Conditionals  </vt:lpstr>
      <vt:lpstr> </vt:lpstr>
      <vt:lpstr>Error Handling </vt:lpstr>
      <vt:lpstr> </vt:lpstr>
      <vt:lpstr>wait_for - Waits for a condition before continuing</vt:lpstr>
      <vt:lpstr>PowerPoint Presentation</vt:lpstr>
      <vt:lpstr>Tags</vt:lpstr>
      <vt:lpstr>Vault</vt:lpstr>
      <vt:lpstr>Include statements</vt:lpstr>
      <vt:lpstr>Roles</vt:lpstr>
      <vt:lpstr>Roles Task Order - Pre &amp; Post Tasks</vt:lpstr>
      <vt:lpstr>Roles - Conditional Execution</vt:lpstr>
      <vt:lpstr> Roles - Variable Substitution </vt:lpstr>
      <vt:lpstr>Roles - Handlers</vt:lpstr>
      <vt:lpstr>Roles - Configuring Alternate Roles Paths</vt:lpstr>
      <vt:lpstr>Roles - Conditional Include Statements</vt:lpstr>
      <vt:lpstr>PowerPoint Presentation</vt:lpstr>
      <vt:lpstr>Creating EC2 Instances in AWS</vt:lpstr>
      <vt:lpstr>Creating/Deleting S3 Buckets in AWS</vt:lpstr>
      <vt:lpstr>Authentication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918088309110</cp:lastModifiedBy>
  <cp:revision>2</cp:revision>
  <dcterms:created xsi:type="dcterms:W3CDTF">2014-02-21T02:04:43Z</dcterms:created>
  <dcterms:modified xsi:type="dcterms:W3CDTF">2019-09-09T16:06:06Z</dcterms:modified>
</cp:coreProperties>
</file>