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sldIdLst>
    <p:sldId id="284" r:id="rId2"/>
    <p:sldId id="286" r:id="rId3"/>
    <p:sldId id="299" r:id="rId4"/>
    <p:sldId id="300" r:id="rId5"/>
    <p:sldId id="287" r:id="rId6"/>
    <p:sldId id="288" r:id="rId7"/>
    <p:sldId id="289" r:id="rId8"/>
    <p:sldId id="297" r:id="rId9"/>
    <p:sldId id="305" r:id="rId10"/>
    <p:sldId id="306" r:id="rId11"/>
    <p:sldId id="301" r:id="rId12"/>
    <p:sldId id="302" r:id="rId13"/>
    <p:sldId id="304" r:id="rId14"/>
    <p:sldId id="303" r:id="rId15"/>
    <p:sldId id="290" r:id="rId16"/>
    <p:sldId id="291" r:id="rId17"/>
    <p:sldId id="292" r:id="rId18"/>
    <p:sldId id="293" r:id="rId19"/>
    <p:sldId id="294" r:id="rId20"/>
    <p:sldId id="295" r:id="rId21"/>
    <p:sldId id="296" r:id="rId22"/>
  </p:sldIdLst>
  <p:sldSz cx="9144000" cy="6858000" type="screen4x3"/>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D802"/>
    <a:srgbClr val="66EC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77" autoAdjust="0"/>
    <p:restoredTop sz="95000" autoAdjust="0"/>
  </p:normalViewPr>
  <p:slideViewPr>
    <p:cSldViewPr>
      <p:cViewPr>
        <p:scale>
          <a:sx n="60" d="100"/>
          <a:sy n="60" d="100"/>
        </p:scale>
        <p:origin x="1660" y="1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9/9/2019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http://machine:8081/artifactory -&gt; admin/password</a:t>
            </a:r>
            <a:endParaRPr lang="en-US" b="1"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2799849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First step to Install </a:t>
            </a:r>
            <a:r>
              <a:rPr lang="en-US" b="1" dirty="0" err="1"/>
              <a:t>Artifactory</a:t>
            </a:r>
            <a:r>
              <a:rPr lang="en-US" b="1" dirty="0"/>
              <a:t> using Docker</a:t>
            </a:r>
          </a:p>
        </p:txBody>
      </p:sp>
      <p:sp>
        <p:nvSpPr>
          <p:cNvPr id="4" name="Slide Number Placeholder 3"/>
          <p:cNvSpPr>
            <a:spLocks noGrp="1"/>
          </p:cNvSpPr>
          <p:nvPr>
            <p:ph type="sldNum" sz="quarter" idx="10"/>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760358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14</a:t>
            </a:fld>
            <a:endParaRPr lang="en-US"/>
          </a:p>
        </p:txBody>
      </p:sp>
    </p:spTree>
    <p:extLst>
      <p:ext uri="{BB962C8B-B14F-4D97-AF65-F5344CB8AC3E}">
        <p14:creationId xmlns:p14="http://schemas.microsoft.com/office/powerpoint/2010/main" val="3088063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9144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a:solidFill>
                <a:prstClr val="white"/>
              </a:solidFill>
            </a:endParaRPr>
          </a:p>
        </p:txBody>
      </p:sp>
      <p:sp>
        <p:nvSpPr>
          <p:cNvPr id="2" name="Title 1"/>
          <p:cNvSpPr>
            <a:spLocks noGrp="1"/>
          </p:cNvSpPr>
          <p:nvPr>
            <p:ph type="ctrTitle"/>
          </p:nvPr>
        </p:nvSpPr>
        <p:spPr>
          <a:xfrm>
            <a:off x="685800" y="3887117"/>
            <a:ext cx="77724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371600" y="4399020"/>
            <a:ext cx="6400800"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3"/>
            <a:ext cx="54864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1792288" y="5367341"/>
            <a:ext cx="54864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6"/>
            <a:ext cx="4040188"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6"/>
            <a:ext cx="4041775"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9/9/2019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9/9/2019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2"/>
            <a:ext cx="3008313"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3575050" y="273055"/>
            <a:ext cx="5111750"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5"/>
            <a:ext cx="3008313"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42"/>
            <a:ext cx="8229600"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457200" y="1138428"/>
            <a:ext cx="8229600"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9/9/2019</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6356354"/>
            <a:ext cx="21336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3" Type="http://schemas.openxmlformats.org/officeDocument/2006/relationships/hyperlink" Target="https://jenkins.io/doc/book/pipeline/syntax" TargetMode="External" /><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hyperlink" Target="https://wiki.jenkins-ci.org/display/JENKINS/JaCoCo+Plugin" TargetMode="Externa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8" Type="http://schemas.openxmlformats.org/officeDocument/2006/relationships/image" Target="../media/image11.png" /><Relationship Id="rId3" Type="http://schemas.openxmlformats.org/officeDocument/2006/relationships/image" Target="../media/image6.png" /><Relationship Id="rId7" Type="http://schemas.openxmlformats.org/officeDocument/2006/relationships/image" Target="../media/image10.png" /><Relationship Id="rId2" Type="http://schemas.openxmlformats.org/officeDocument/2006/relationships/image" Target="../media/image5.png" /><Relationship Id="rId1" Type="http://schemas.openxmlformats.org/officeDocument/2006/relationships/slideLayout" Target="../slideLayouts/slideLayout3.xml" /><Relationship Id="rId6" Type="http://schemas.openxmlformats.org/officeDocument/2006/relationships/image" Target="../media/image9.png" /><Relationship Id="rId5" Type="http://schemas.openxmlformats.org/officeDocument/2006/relationships/image" Target="../media/image8.png" /><Relationship Id="rId4" Type="http://schemas.openxmlformats.org/officeDocument/2006/relationships/image" Target="../media/image7.png" /></Relationships>
</file>

<file path=ppt/slides/_rels/slide7.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3" Type="http://schemas.openxmlformats.org/officeDocument/2006/relationships/hyperlink" Target="https://wiki.jenkins-ci.org/display/JENKINS/Artifactory+Plugin" TargetMode="External" /><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88640"/>
            <a:ext cx="4968552" cy="4968552"/>
          </a:xfrm>
          <a:prstGeom prst="rect">
            <a:avLst/>
          </a:prstGeom>
        </p:spPr>
      </p:pic>
      <p:sp>
        <p:nvSpPr>
          <p:cNvPr id="5" name="Rectangle 4"/>
          <p:cNvSpPr/>
          <p:nvPr/>
        </p:nvSpPr>
        <p:spPr>
          <a:xfrm>
            <a:off x="3779912" y="5445224"/>
            <a:ext cx="2048959" cy="923330"/>
          </a:xfrm>
          <a:prstGeom prst="rect">
            <a:avLst/>
          </a:prstGeom>
          <a:noFill/>
        </p:spPr>
        <p:txBody>
          <a:bodyPr wrap="none" lIns="91440" tIns="45720" rIns="91440" bIns="45720">
            <a:spAutoFit/>
          </a:bodyPr>
          <a:lstStyle/>
          <a:p>
            <a:pPr algn="ctr"/>
            <a:r>
              <a:rPr lang="en-US" sz="5400" b="0" cap="none" spc="0" dirty="0">
                <a:ln w="0"/>
                <a:solidFill>
                  <a:schemeClr val="tx2">
                    <a:lumMod val="75000"/>
                  </a:schemeClr>
                </a:solidFill>
                <a:effectLst>
                  <a:outerShdw blurRad="38100" dist="19050" dir="2700000" algn="tl" rotWithShape="0">
                    <a:schemeClr val="dk1">
                      <a:alpha val="40000"/>
                    </a:schemeClr>
                  </a:outerShdw>
                </a:effectLst>
              </a:rPr>
              <a:t>CI - CD</a:t>
            </a:r>
          </a:p>
        </p:txBody>
      </p:sp>
    </p:spTree>
    <p:extLst>
      <p:ext uri="{BB962C8B-B14F-4D97-AF65-F5344CB8AC3E}">
        <p14:creationId xmlns:p14="http://schemas.microsoft.com/office/powerpoint/2010/main" val="403597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2"/>
            <a:ext cx="8435280" cy="711081"/>
          </a:xfrm>
        </p:spPr>
        <p:txBody>
          <a:bodyPr>
            <a:normAutofit/>
          </a:bodyPr>
          <a:lstStyle/>
          <a:p>
            <a:r>
              <a:rPr lang="en-US" b="1" dirty="0">
                <a:solidFill>
                  <a:schemeClr val="tx2"/>
                </a:solidFill>
              </a:rPr>
              <a:t>                                                       Deployment</a:t>
            </a:r>
            <a:endParaRPr lang="en-US" dirty="0"/>
          </a:p>
        </p:txBody>
      </p:sp>
      <p:sp>
        <p:nvSpPr>
          <p:cNvPr id="3" name="Content Placeholder 2"/>
          <p:cNvSpPr>
            <a:spLocks noGrp="1"/>
          </p:cNvSpPr>
          <p:nvPr>
            <p:ph idx="1"/>
          </p:nvPr>
        </p:nvSpPr>
        <p:spPr>
          <a:xfrm>
            <a:off x="179512" y="1138428"/>
            <a:ext cx="8712968" cy="5602940"/>
          </a:xfrm>
        </p:spPr>
        <p:txBody>
          <a:bodyPr>
            <a:normAutofit lnSpcReduction="10000"/>
          </a:bodyPr>
          <a:lstStyle/>
          <a:p>
            <a:pPr>
              <a:buFont typeface="Wingdings" panose="05000000000000000000" pitchFamily="2" charset="2"/>
              <a:buChar char="ü"/>
            </a:pPr>
            <a:r>
              <a:rPr lang="en-US" sz="2500" b="1" dirty="0"/>
              <a:t>Create a Web App project using Maven</a:t>
            </a:r>
          </a:p>
          <a:p>
            <a:pPr marL="0" indent="0">
              <a:buNone/>
            </a:pPr>
            <a:r>
              <a:rPr lang="en-US" sz="1800" dirty="0" err="1"/>
              <a:t>mvn</a:t>
            </a:r>
            <a:r>
              <a:rPr lang="en-US" sz="1800" dirty="0"/>
              <a:t> </a:t>
            </a:r>
            <a:r>
              <a:rPr lang="en-US" sz="1800" dirty="0" err="1"/>
              <a:t>archetype:generate</a:t>
            </a:r>
            <a:r>
              <a:rPr lang="en-US" sz="1800" dirty="0"/>
              <a:t> -</a:t>
            </a:r>
            <a:r>
              <a:rPr lang="en-US" sz="1800" dirty="0" err="1"/>
              <a:t>DgroupId</a:t>
            </a:r>
            <a:r>
              <a:rPr lang="en-US" sz="1800" dirty="0"/>
              <a:t>=demo -</a:t>
            </a:r>
            <a:r>
              <a:rPr lang="en-US" sz="1800" dirty="0" err="1"/>
              <a:t>DartifactId</a:t>
            </a:r>
            <a:r>
              <a:rPr lang="en-US" sz="1800" dirty="0"/>
              <a:t>=</a:t>
            </a:r>
            <a:r>
              <a:rPr lang="en-US" sz="1800" dirty="0" err="1"/>
              <a:t>samplewar</a:t>
            </a:r>
            <a:r>
              <a:rPr lang="en-US" sz="1800" dirty="0"/>
              <a:t> -</a:t>
            </a:r>
            <a:r>
              <a:rPr lang="en-US" sz="1800" dirty="0" err="1"/>
              <a:t>DarchetypeArtifactId</a:t>
            </a:r>
            <a:r>
              <a:rPr lang="en-US" sz="1800" dirty="0"/>
              <a:t>=maven-archetype-</a:t>
            </a:r>
            <a:r>
              <a:rPr lang="en-US" sz="1800" dirty="0" err="1"/>
              <a:t>webapp</a:t>
            </a:r>
            <a:r>
              <a:rPr lang="en-US" sz="1800" dirty="0"/>
              <a:t> -</a:t>
            </a:r>
            <a:r>
              <a:rPr lang="en-US" sz="1800" dirty="0" err="1"/>
              <a:t>DinteractiveMode</a:t>
            </a:r>
            <a:r>
              <a:rPr lang="en-US" sz="1800" dirty="0"/>
              <a:t>=false </a:t>
            </a:r>
          </a:p>
          <a:p>
            <a:pPr marL="0" indent="0">
              <a:buNone/>
            </a:pPr>
            <a:endParaRPr lang="en-US" sz="2500" dirty="0"/>
          </a:p>
          <a:p>
            <a:pPr>
              <a:buFont typeface="Wingdings" panose="05000000000000000000" pitchFamily="2" charset="2"/>
              <a:buChar char="ü"/>
            </a:pPr>
            <a:r>
              <a:rPr lang="en-US" sz="2500" b="1" dirty="0"/>
              <a:t>Create a deliverable Image using </a:t>
            </a:r>
            <a:r>
              <a:rPr lang="en-US" sz="2500" b="1" dirty="0" err="1"/>
              <a:t>Dockerfile</a:t>
            </a:r>
            <a:endParaRPr lang="en-US" sz="2500" b="1" dirty="0"/>
          </a:p>
          <a:p>
            <a:pPr marL="0" indent="0">
              <a:buNone/>
            </a:pPr>
            <a:r>
              <a:rPr lang="en-US" sz="1800" dirty="0"/>
              <a:t>FROM </a:t>
            </a:r>
            <a:r>
              <a:rPr lang="en-US" sz="1800" dirty="0" err="1"/>
              <a:t>jboss</a:t>
            </a:r>
            <a:r>
              <a:rPr lang="en-US" sz="1800" dirty="0"/>
              <a:t>/</a:t>
            </a:r>
            <a:r>
              <a:rPr lang="en-US" sz="1800" dirty="0" err="1"/>
              <a:t>wildfly</a:t>
            </a:r>
            <a:endParaRPr lang="en-US" sz="1800" dirty="0"/>
          </a:p>
          <a:p>
            <a:pPr marL="0" indent="0">
              <a:buNone/>
            </a:pPr>
            <a:r>
              <a:rPr lang="en-US" sz="1800" dirty="0"/>
              <a:t>ADD target/</a:t>
            </a:r>
            <a:r>
              <a:rPr lang="en-US" sz="1800" dirty="0" err="1"/>
              <a:t>samplewar.war</a:t>
            </a:r>
            <a:r>
              <a:rPr lang="en-US" sz="1800" dirty="0"/>
              <a:t> /opt/</a:t>
            </a:r>
            <a:r>
              <a:rPr lang="en-US" sz="1800" dirty="0" err="1"/>
              <a:t>jboss</a:t>
            </a:r>
            <a:r>
              <a:rPr lang="en-US" sz="1800" dirty="0"/>
              <a:t>/</a:t>
            </a:r>
            <a:r>
              <a:rPr lang="en-US" sz="1800" dirty="0" err="1"/>
              <a:t>wildfly</a:t>
            </a:r>
            <a:r>
              <a:rPr lang="en-US" sz="1800" dirty="0"/>
              <a:t>/standalone/deployments/</a:t>
            </a:r>
          </a:p>
          <a:p>
            <a:pPr marL="0" indent="0">
              <a:buNone/>
            </a:pPr>
            <a:r>
              <a:rPr lang="en-US" sz="1800" dirty="0"/>
              <a:t>RUN /opt/jboss/wildfly/bin/add-user.sh admin </a:t>
            </a:r>
            <a:r>
              <a:rPr lang="en-US" sz="1800" dirty="0" err="1"/>
              <a:t>admin</a:t>
            </a:r>
            <a:r>
              <a:rPr lang="en-US" sz="1800" dirty="0"/>
              <a:t> --silent</a:t>
            </a:r>
          </a:p>
          <a:p>
            <a:pPr marL="0" indent="0">
              <a:buNone/>
            </a:pPr>
            <a:r>
              <a:rPr lang="en-US" sz="1800" dirty="0"/>
              <a:t>CMD ["/opt/</a:t>
            </a:r>
            <a:r>
              <a:rPr lang="en-US" sz="1800" dirty="0" err="1"/>
              <a:t>jboss</a:t>
            </a:r>
            <a:r>
              <a:rPr lang="en-US" sz="1800" dirty="0"/>
              <a:t>/</a:t>
            </a:r>
            <a:r>
              <a:rPr lang="en-US" sz="1800" dirty="0" err="1"/>
              <a:t>wildfly</a:t>
            </a:r>
            <a:r>
              <a:rPr lang="en-US" sz="1800" dirty="0"/>
              <a:t>/bin/standalone.sh", "-b", "0.0.0.0", "-</a:t>
            </a:r>
            <a:r>
              <a:rPr lang="en-US" sz="1800" dirty="0" err="1"/>
              <a:t>bmanagement</a:t>
            </a:r>
            <a:r>
              <a:rPr lang="en-US" sz="1800" dirty="0"/>
              <a:t>", "0.0.0.0"]</a:t>
            </a:r>
          </a:p>
          <a:p>
            <a:pPr marL="0" indent="0">
              <a:buNone/>
            </a:pPr>
            <a:endParaRPr lang="en-US" sz="1800" dirty="0"/>
          </a:p>
          <a:p>
            <a:pPr>
              <a:buFont typeface="Wingdings" panose="05000000000000000000" pitchFamily="2" charset="2"/>
              <a:buChar char="ü"/>
            </a:pPr>
            <a:r>
              <a:rPr lang="en-US" sz="2500" b="1" dirty="0"/>
              <a:t>Run container</a:t>
            </a:r>
          </a:p>
          <a:p>
            <a:pPr marL="0" indent="0">
              <a:buNone/>
            </a:pPr>
            <a:r>
              <a:rPr lang="en-US" sz="2500" dirty="0"/>
              <a:t> </a:t>
            </a:r>
            <a:r>
              <a:rPr lang="en-US" sz="1800" dirty="0" err="1"/>
              <a:t>docker</a:t>
            </a:r>
            <a:r>
              <a:rPr lang="en-US" sz="1800" dirty="0"/>
              <a:t> run --name </a:t>
            </a:r>
            <a:r>
              <a:rPr lang="en-US" sz="1800" dirty="0" err="1"/>
              <a:t>myjboss</a:t>
            </a:r>
            <a:r>
              <a:rPr lang="en-US" sz="1800" dirty="0"/>
              <a:t> -d -p 9990:9990 -p 8080:8080 </a:t>
            </a:r>
            <a:r>
              <a:rPr lang="en-US" sz="1800" dirty="0" err="1"/>
              <a:t>myjboss</a:t>
            </a:r>
            <a:r>
              <a:rPr lang="en-US" sz="1800" dirty="0"/>
              <a:t>/</a:t>
            </a:r>
            <a:r>
              <a:rPr lang="en-US" sz="1800" dirty="0" err="1"/>
              <a:t>wildfly</a:t>
            </a:r>
            <a:endParaRPr lang="en-US" sz="1800" dirty="0"/>
          </a:p>
          <a:p>
            <a:pPr marL="0" indent="0">
              <a:buNone/>
            </a:pPr>
            <a:endParaRPr lang="en-US" sz="1800" b="1" dirty="0"/>
          </a:p>
          <a:p>
            <a:pPr>
              <a:buFont typeface="Wingdings" panose="05000000000000000000" pitchFamily="2" charset="2"/>
              <a:buChar char="ü"/>
            </a:pPr>
            <a:r>
              <a:rPr lang="en-US" sz="2500" b="1" dirty="0"/>
              <a:t>Accessing your Web Application</a:t>
            </a:r>
          </a:p>
          <a:p>
            <a:pPr marL="0" indent="0">
              <a:buNone/>
            </a:pPr>
            <a:r>
              <a:rPr lang="en-US" sz="2500" dirty="0"/>
              <a:t>	</a:t>
            </a:r>
            <a:r>
              <a:rPr lang="en-US" sz="2000" dirty="0"/>
              <a:t>http://&lt;machine&gt;:8080/&lt;projectname&gt;</a:t>
            </a:r>
          </a:p>
          <a:p>
            <a:pPr>
              <a:buFont typeface="Wingdings" panose="05000000000000000000" pitchFamily="2" charset="2"/>
              <a:buChar char="ü"/>
            </a:pPr>
            <a:endParaRPr lang="en-US"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1086" y="198734"/>
            <a:ext cx="1573978" cy="786989"/>
          </a:xfrm>
          <a:prstGeom prst="rect">
            <a:avLst/>
          </a:prstGeom>
        </p:spPr>
      </p:pic>
    </p:spTree>
    <p:extLst>
      <p:ext uri="{BB962C8B-B14F-4D97-AF65-F5344CB8AC3E}">
        <p14:creationId xmlns:p14="http://schemas.microsoft.com/office/powerpoint/2010/main" val="1747789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8229600" cy="490062"/>
          </a:xfrm>
        </p:spPr>
        <p:txBody>
          <a:bodyPr>
            <a:normAutofit fontScale="90000"/>
          </a:bodyPr>
          <a:lstStyle/>
          <a:p>
            <a:pPr algn="r"/>
            <a:r>
              <a:rPr lang="en-US" b="1" dirty="0">
                <a:solidFill>
                  <a:schemeClr val="tx2"/>
                </a:solidFill>
              </a:rPr>
              <a:t>Jenkins - Server Maintenance</a:t>
            </a:r>
            <a:br>
              <a:rPr lang="en-US" b="1" dirty="0"/>
            </a:br>
            <a:endParaRPr lang="en-US" dirty="0"/>
          </a:p>
        </p:txBody>
      </p:sp>
      <p:sp>
        <p:nvSpPr>
          <p:cNvPr id="3" name="Content Placeholder 2"/>
          <p:cNvSpPr>
            <a:spLocks noGrp="1"/>
          </p:cNvSpPr>
          <p:nvPr>
            <p:ph idx="1"/>
          </p:nvPr>
        </p:nvSpPr>
        <p:spPr>
          <a:xfrm>
            <a:off x="179512" y="692696"/>
            <a:ext cx="8795320" cy="5433471"/>
          </a:xfrm>
        </p:spPr>
        <p:txBody>
          <a:bodyPr/>
          <a:lstStyle/>
          <a:p>
            <a:pPr marL="0" indent="0">
              <a:buNone/>
            </a:pPr>
            <a:r>
              <a:rPr lang="en-US" sz="2800" b="1" dirty="0"/>
              <a:t>URL Options</a:t>
            </a:r>
          </a:p>
          <a:p>
            <a:r>
              <a:rPr lang="en-US" sz="2800" b="1" dirty="0"/>
              <a:t>http://localhost:8080/jenkins/exit</a:t>
            </a:r>
            <a:r>
              <a:rPr lang="en-US" sz="2800" dirty="0"/>
              <a:t> − shutdown </a:t>
            </a:r>
            <a:r>
              <a:rPr lang="en-US" sz="2800" dirty="0" err="1"/>
              <a:t>jenkins</a:t>
            </a:r>
            <a:endParaRPr lang="en-US" sz="2800" dirty="0"/>
          </a:p>
          <a:p>
            <a:r>
              <a:rPr lang="en-US" sz="2800" b="1" dirty="0"/>
              <a:t>http://localhost:8080/jenkins/restart</a:t>
            </a:r>
            <a:r>
              <a:rPr lang="en-US" sz="2800" dirty="0"/>
              <a:t> − restart </a:t>
            </a:r>
            <a:r>
              <a:rPr lang="en-US" sz="2800" dirty="0" err="1"/>
              <a:t>jenkins</a:t>
            </a:r>
            <a:endParaRPr lang="en-US" sz="2800" dirty="0"/>
          </a:p>
          <a:p>
            <a:r>
              <a:rPr lang="en-US" sz="2800" b="1" dirty="0"/>
              <a:t>http://localhost:8080/jenkins/reload</a:t>
            </a:r>
            <a:r>
              <a:rPr lang="en-US" sz="2800" dirty="0"/>
              <a:t> − to reload the configuration</a:t>
            </a:r>
          </a:p>
          <a:p>
            <a:pPr marL="0" indent="0">
              <a:buNone/>
            </a:pPr>
            <a:r>
              <a:rPr lang="en-US" sz="2800" b="1" dirty="0"/>
              <a:t>Backup Jenkins Home</a:t>
            </a:r>
          </a:p>
          <a:p>
            <a:r>
              <a:rPr lang="en-US" sz="2800" dirty="0"/>
              <a:t>Jenkins Home directory is nothing but the location on your drive where Jenkins stores all information for the jobs, builds </a:t>
            </a:r>
            <a:r>
              <a:rPr lang="en-US" sz="2800" dirty="0" err="1"/>
              <a:t>etc</a:t>
            </a:r>
            <a:endParaRPr lang="en-US" sz="2800" dirty="0"/>
          </a:p>
          <a:p>
            <a:r>
              <a:rPr lang="en-US" sz="2800" b="1" dirty="0"/>
              <a:t>Backup Plugin</a:t>
            </a:r>
          </a:p>
          <a:p>
            <a:pPr marL="0" indent="0">
              <a:buNone/>
            </a:pPr>
            <a:endParaRPr lang="en-US" sz="2800" dirty="0"/>
          </a:p>
          <a:p>
            <a:pPr marL="0" indent="0">
              <a:buNone/>
            </a:pPr>
            <a:endParaRPr lang="en-US" dirty="0"/>
          </a:p>
        </p:txBody>
      </p:sp>
    </p:spTree>
    <p:extLst>
      <p:ext uri="{BB962C8B-B14F-4D97-AF65-F5344CB8AC3E}">
        <p14:creationId xmlns:p14="http://schemas.microsoft.com/office/powerpoint/2010/main" val="631278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8229600" cy="490062"/>
          </a:xfrm>
        </p:spPr>
        <p:txBody>
          <a:bodyPr>
            <a:normAutofit fontScale="90000"/>
          </a:bodyPr>
          <a:lstStyle/>
          <a:p>
            <a:pPr algn="r"/>
            <a:r>
              <a:rPr lang="en-US" b="1" dirty="0">
                <a:solidFill>
                  <a:schemeClr val="tx2"/>
                </a:solidFill>
              </a:rPr>
              <a:t>Jenkins Best Practices</a:t>
            </a:r>
            <a:br>
              <a:rPr lang="en-US" b="1" dirty="0"/>
            </a:br>
            <a:endParaRPr lang="en-US" dirty="0"/>
          </a:p>
        </p:txBody>
      </p:sp>
      <p:sp>
        <p:nvSpPr>
          <p:cNvPr id="3" name="Content Placeholder 2"/>
          <p:cNvSpPr>
            <a:spLocks noGrp="1"/>
          </p:cNvSpPr>
          <p:nvPr>
            <p:ph idx="1"/>
          </p:nvPr>
        </p:nvSpPr>
        <p:spPr>
          <a:xfrm>
            <a:off x="179512" y="692696"/>
            <a:ext cx="8795320" cy="5976664"/>
          </a:xfrm>
        </p:spPr>
        <p:txBody>
          <a:bodyPr>
            <a:normAutofit fontScale="92500" lnSpcReduction="20000"/>
          </a:bodyPr>
          <a:lstStyle/>
          <a:p>
            <a:endParaRPr lang="en-US" sz="2800" dirty="0"/>
          </a:p>
          <a:p>
            <a:pPr>
              <a:buFont typeface="Wingdings" panose="05000000000000000000" pitchFamily="2" charset="2"/>
              <a:buChar char="ü"/>
            </a:pPr>
            <a:r>
              <a:rPr lang="en-US" dirty="0"/>
              <a:t>Always secure Jenkins</a:t>
            </a:r>
          </a:p>
          <a:p>
            <a:pPr>
              <a:buFont typeface="Wingdings" panose="05000000000000000000" pitchFamily="2" charset="2"/>
              <a:buChar char="ü"/>
            </a:pPr>
            <a:r>
              <a:rPr lang="en-US" dirty="0"/>
              <a:t>In larger systems, don't build on the master</a:t>
            </a:r>
          </a:p>
          <a:p>
            <a:pPr>
              <a:buFont typeface="Wingdings" panose="05000000000000000000" pitchFamily="2" charset="2"/>
              <a:buChar char="ü"/>
            </a:pPr>
            <a:r>
              <a:rPr lang="en-US" dirty="0"/>
              <a:t>Backup Jenkins Home regularly</a:t>
            </a:r>
          </a:p>
          <a:p>
            <a:pPr>
              <a:buFont typeface="Wingdings" panose="05000000000000000000" pitchFamily="2" charset="2"/>
              <a:buChar char="ü"/>
            </a:pPr>
            <a:r>
              <a:rPr lang="en-US" dirty="0"/>
              <a:t>Integrate tightly with your issue tracking system, like JIRA or </a:t>
            </a:r>
            <a:r>
              <a:rPr lang="en-US" dirty="0" err="1"/>
              <a:t>bugzilla</a:t>
            </a:r>
            <a:r>
              <a:rPr lang="en-US" dirty="0"/>
              <a:t>, to reduce the need for maintaining a Change Log</a:t>
            </a:r>
          </a:p>
          <a:p>
            <a:pPr>
              <a:buFont typeface="Wingdings" panose="05000000000000000000" pitchFamily="2" charset="2"/>
              <a:buChar char="ü"/>
            </a:pPr>
            <a:r>
              <a:rPr lang="en-US" dirty="0"/>
              <a:t>Set up Jenkins on the partition that has the most free disk-space</a:t>
            </a:r>
          </a:p>
          <a:p>
            <a:pPr>
              <a:buFont typeface="Wingdings" panose="05000000000000000000" pitchFamily="2" charset="2"/>
              <a:buChar char="ü"/>
            </a:pPr>
            <a:r>
              <a:rPr lang="en-US" dirty="0"/>
              <a:t>Archive unused jobs before removing them</a:t>
            </a:r>
          </a:p>
          <a:p>
            <a:pPr>
              <a:buFont typeface="Wingdings" panose="05000000000000000000" pitchFamily="2" charset="2"/>
              <a:buChar char="ü"/>
            </a:pPr>
            <a:r>
              <a:rPr lang="en-US" dirty="0"/>
              <a:t>Avoid scheduling all jobs to start at the same time</a:t>
            </a:r>
          </a:p>
          <a:p>
            <a:pPr marL="0" indent="0">
              <a:buNone/>
            </a:pPr>
            <a:endParaRPr lang="en-US" dirty="0"/>
          </a:p>
        </p:txBody>
      </p:sp>
    </p:spTree>
    <p:extLst>
      <p:ext uri="{BB962C8B-B14F-4D97-AF65-F5344CB8AC3E}">
        <p14:creationId xmlns:p14="http://schemas.microsoft.com/office/powerpoint/2010/main" val="2774968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8229600" cy="490062"/>
          </a:xfrm>
        </p:spPr>
        <p:txBody>
          <a:bodyPr>
            <a:normAutofit fontScale="90000"/>
          </a:bodyPr>
          <a:lstStyle/>
          <a:p>
            <a:pPr algn="r"/>
            <a:r>
              <a:rPr lang="en-US" b="1" dirty="0">
                <a:solidFill>
                  <a:schemeClr val="tx2"/>
                </a:solidFill>
              </a:rPr>
              <a:t>Popular Plugins</a:t>
            </a:r>
            <a:br>
              <a:rPr lang="en-US" b="1" dirty="0"/>
            </a:br>
            <a:endParaRPr lang="en-US" dirty="0"/>
          </a:p>
        </p:txBody>
      </p:sp>
      <p:sp>
        <p:nvSpPr>
          <p:cNvPr id="3" name="Content Placeholder 2"/>
          <p:cNvSpPr>
            <a:spLocks noGrp="1"/>
          </p:cNvSpPr>
          <p:nvPr>
            <p:ph idx="1"/>
          </p:nvPr>
        </p:nvSpPr>
        <p:spPr>
          <a:xfrm>
            <a:off x="179512" y="692696"/>
            <a:ext cx="8795320" cy="5976664"/>
          </a:xfrm>
        </p:spPr>
        <p:txBody>
          <a:bodyPr>
            <a:normAutofit lnSpcReduction="10000"/>
          </a:bodyPr>
          <a:lstStyle/>
          <a:p>
            <a:endParaRPr lang="en-US" sz="2800" dirty="0"/>
          </a:p>
          <a:p>
            <a:pPr>
              <a:buFont typeface="Wingdings" panose="05000000000000000000" pitchFamily="2" charset="2"/>
              <a:buChar char="q"/>
            </a:pPr>
            <a:r>
              <a:rPr lang="en-US" dirty="0"/>
              <a:t>Parameterized plugin</a:t>
            </a:r>
          </a:p>
          <a:p>
            <a:pPr>
              <a:buFont typeface="Wingdings" panose="05000000000000000000" pitchFamily="2" charset="2"/>
              <a:buChar char="q"/>
            </a:pPr>
            <a:r>
              <a:rPr lang="en-US" dirty="0"/>
              <a:t>Pre SCM </a:t>
            </a:r>
            <a:r>
              <a:rPr lang="en-US" dirty="0" err="1"/>
              <a:t>Buildstep</a:t>
            </a:r>
            <a:r>
              <a:rPr lang="en-US" dirty="0"/>
              <a:t> plugin</a:t>
            </a:r>
          </a:p>
          <a:p>
            <a:pPr>
              <a:buFont typeface="Wingdings" panose="05000000000000000000" pitchFamily="2" charset="2"/>
              <a:buChar char="q"/>
            </a:pPr>
            <a:r>
              <a:rPr lang="en-US" dirty="0"/>
              <a:t>Job configuration History Plugin</a:t>
            </a:r>
          </a:p>
          <a:p>
            <a:pPr>
              <a:buFont typeface="Wingdings" panose="05000000000000000000" pitchFamily="2" charset="2"/>
              <a:buChar char="q"/>
            </a:pPr>
            <a:r>
              <a:rPr lang="en-US" dirty="0"/>
              <a:t>Build failure analyzer</a:t>
            </a:r>
          </a:p>
          <a:p>
            <a:pPr>
              <a:buFont typeface="Wingdings" panose="05000000000000000000" pitchFamily="2" charset="2"/>
              <a:buChar char="q"/>
            </a:pPr>
            <a:r>
              <a:rPr lang="en-US" dirty="0"/>
              <a:t>Nested View plugin</a:t>
            </a:r>
          </a:p>
          <a:p>
            <a:pPr>
              <a:buFont typeface="Wingdings" panose="05000000000000000000" pitchFamily="2" charset="2"/>
              <a:buChar char="q"/>
            </a:pPr>
            <a:r>
              <a:rPr lang="en-US" dirty="0"/>
              <a:t>Matrix Authorization strategy plugin</a:t>
            </a:r>
          </a:p>
          <a:p>
            <a:pPr>
              <a:buFont typeface="Wingdings" panose="05000000000000000000" pitchFamily="2" charset="2"/>
              <a:buChar char="q"/>
            </a:pPr>
            <a:r>
              <a:rPr lang="en-US" dirty="0"/>
              <a:t>Build-timeout plugin</a:t>
            </a:r>
          </a:p>
          <a:p>
            <a:pPr>
              <a:buFont typeface="Wingdings" panose="05000000000000000000" pitchFamily="2" charset="2"/>
              <a:buChar char="q"/>
            </a:pPr>
            <a:r>
              <a:rPr lang="en-US" dirty="0"/>
              <a:t>Throttle concurrent builds plugin</a:t>
            </a:r>
          </a:p>
          <a:p>
            <a:pPr>
              <a:buFont typeface="Wingdings" panose="05000000000000000000" pitchFamily="2" charset="2"/>
              <a:buChar char="q"/>
            </a:pPr>
            <a:r>
              <a:rPr lang="en-US" dirty="0"/>
              <a:t>Build pipeline plugin</a:t>
            </a:r>
          </a:p>
        </p:txBody>
      </p:sp>
    </p:spTree>
    <p:extLst>
      <p:ext uri="{BB962C8B-B14F-4D97-AF65-F5344CB8AC3E}">
        <p14:creationId xmlns:p14="http://schemas.microsoft.com/office/powerpoint/2010/main" val="3528564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764704"/>
            <a:ext cx="8208912" cy="6186309"/>
          </a:xfrm>
          <a:prstGeom prst="rect">
            <a:avLst/>
          </a:prstGeom>
        </p:spPr>
        <p:txBody>
          <a:bodyPr wrap="square">
            <a:spAutoFit/>
          </a:bodyPr>
          <a:lstStyle/>
          <a:p>
            <a:r>
              <a:rPr lang="en-US" sz="1600" b="1" dirty="0"/>
              <a:t>Jenkins Pipeline is a suite of plugins which supports implementing and integrating continuous delivery pipelines into Jenkins. (</a:t>
            </a:r>
            <a:r>
              <a:rPr lang="en-US" sz="1600" b="1" dirty="0">
                <a:hlinkClick r:id="rId3"/>
              </a:rPr>
              <a:t>https://jenkins.io/doc/book/pipeline/syntax</a:t>
            </a:r>
            <a:r>
              <a:rPr lang="en-US" sz="1600" b="1" dirty="0"/>
              <a:t>)</a:t>
            </a:r>
          </a:p>
          <a:p>
            <a:endParaRPr lang="en-US" sz="1600" b="1" dirty="0"/>
          </a:p>
          <a:p>
            <a:endParaRPr lang="en-US" sz="1200" b="1" dirty="0">
              <a:solidFill>
                <a:schemeClr val="accent2"/>
              </a:solidFill>
            </a:endParaRPr>
          </a:p>
          <a:p>
            <a:r>
              <a:rPr lang="en-US" sz="1200" b="1" dirty="0">
                <a:solidFill>
                  <a:schemeClr val="accent2"/>
                </a:solidFill>
              </a:rPr>
              <a:t>pipeline {</a:t>
            </a:r>
          </a:p>
          <a:p>
            <a:r>
              <a:rPr lang="en-US" sz="1200" b="1" dirty="0">
                <a:solidFill>
                  <a:schemeClr val="accent2"/>
                </a:solidFill>
              </a:rPr>
              <a:t>    agent { </a:t>
            </a:r>
          </a:p>
          <a:p>
            <a:r>
              <a:rPr lang="en-US" sz="1200" b="1" dirty="0">
                <a:solidFill>
                  <a:schemeClr val="accent2"/>
                </a:solidFill>
              </a:rPr>
              <a:t>       node {</a:t>
            </a:r>
          </a:p>
          <a:p>
            <a:r>
              <a:rPr lang="en-US" sz="1200" b="1" dirty="0">
                <a:solidFill>
                  <a:schemeClr val="accent2"/>
                </a:solidFill>
              </a:rPr>
              <a:t>         label "</a:t>
            </a:r>
            <a:r>
              <a:rPr lang="en-US" sz="1200" b="1" dirty="0" err="1">
                <a:solidFill>
                  <a:schemeClr val="accent2"/>
                </a:solidFill>
              </a:rPr>
              <a:t>testgroup</a:t>
            </a:r>
            <a:r>
              <a:rPr lang="en-US" sz="1200" b="1" dirty="0">
                <a:solidFill>
                  <a:schemeClr val="accent2"/>
                </a:solidFill>
              </a:rPr>
              <a:t>" </a:t>
            </a:r>
          </a:p>
          <a:p>
            <a:r>
              <a:rPr lang="en-US" sz="1200" b="1" dirty="0">
                <a:solidFill>
                  <a:schemeClr val="accent2"/>
                </a:solidFill>
              </a:rPr>
              <a:t>         </a:t>
            </a:r>
            <a:r>
              <a:rPr lang="en-US" sz="1200" b="1" dirty="0" err="1">
                <a:solidFill>
                  <a:schemeClr val="accent2"/>
                </a:solidFill>
              </a:rPr>
              <a:t>customWorkspace</a:t>
            </a:r>
            <a:r>
              <a:rPr lang="en-US" sz="1200" b="1" dirty="0">
                <a:solidFill>
                  <a:schemeClr val="accent2"/>
                </a:solidFill>
              </a:rPr>
              <a:t> "c:/wezva/jenkins/workspace/PIPELINE"</a:t>
            </a:r>
          </a:p>
          <a:p>
            <a:r>
              <a:rPr lang="en-US" sz="1200" b="1" dirty="0">
                <a:solidFill>
                  <a:schemeClr val="accent2"/>
                </a:solidFill>
              </a:rPr>
              <a:t>       }</a:t>
            </a:r>
          </a:p>
          <a:p>
            <a:r>
              <a:rPr lang="en-US" sz="1200" b="1" dirty="0">
                <a:solidFill>
                  <a:schemeClr val="accent2"/>
                </a:solidFill>
              </a:rPr>
              <a:t>    }</a:t>
            </a:r>
          </a:p>
          <a:p>
            <a:r>
              <a:rPr lang="en-US" sz="1200" b="1" dirty="0">
                <a:solidFill>
                  <a:schemeClr val="accent2"/>
                </a:solidFill>
              </a:rPr>
              <a:t>    triggers {</a:t>
            </a:r>
          </a:p>
          <a:p>
            <a:r>
              <a:rPr lang="en-US" sz="1200" b="1" dirty="0">
                <a:solidFill>
                  <a:schemeClr val="accent2"/>
                </a:solidFill>
              </a:rPr>
              <a:t>        </a:t>
            </a:r>
            <a:r>
              <a:rPr lang="en-US" sz="1200" b="1" dirty="0" err="1">
                <a:solidFill>
                  <a:schemeClr val="accent2"/>
                </a:solidFill>
              </a:rPr>
              <a:t>cron</a:t>
            </a:r>
            <a:r>
              <a:rPr lang="en-US" sz="1200" b="1" dirty="0">
                <a:solidFill>
                  <a:schemeClr val="accent2"/>
                </a:solidFill>
              </a:rPr>
              <a:t>('* * * * *')</a:t>
            </a:r>
          </a:p>
          <a:p>
            <a:r>
              <a:rPr lang="en-US" sz="1200" b="1" dirty="0">
                <a:solidFill>
                  <a:schemeClr val="accent2"/>
                </a:solidFill>
              </a:rPr>
              <a:t>    }</a:t>
            </a:r>
          </a:p>
          <a:p>
            <a:r>
              <a:rPr lang="en-US" sz="1200" b="1" dirty="0">
                <a:solidFill>
                  <a:schemeClr val="accent2"/>
                </a:solidFill>
              </a:rPr>
              <a:t>    stages {</a:t>
            </a:r>
          </a:p>
          <a:p>
            <a:r>
              <a:rPr lang="en-US" sz="1200" b="1" dirty="0">
                <a:solidFill>
                  <a:schemeClr val="accent2"/>
                </a:solidFill>
              </a:rPr>
              <a:t>        stage('Stage1') {</a:t>
            </a:r>
          </a:p>
          <a:p>
            <a:r>
              <a:rPr lang="en-US" sz="1200" b="1" dirty="0">
                <a:solidFill>
                  <a:schemeClr val="accent2"/>
                </a:solidFill>
              </a:rPr>
              <a:t>            steps {</a:t>
            </a:r>
          </a:p>
          <a:p>
            <a:r>
              <a:rPr lang="en-US" sz="1200" b="1" dirty="0">
                <a:solidFill>
                  <a:schemeClr val="accent2"/>
                </a:solidFill>
              </a:rPr>
              <a:t>                echo 'Running steps for Stage I'</a:t>
            </a:r>
          </a:p>
          <a:p>
            <a:r>
              <a:rPr lang="en-US" sz="1200" b="1" dirty="0">
                <a:solidFill>
                  <a:schemeClr val="accent2"/>
                </a:solidFill>
              </a:rPr>
              <a:t>            }</a:t>
            </a:r>
          </a:p>
          <a:p>
            <a:r>
              <a:rPr lang="en-US" sz="1200" b="1" dirty="0">
                <a:solidFill>
                  <a:schemeClr val="accent2"/>
                </a:solidFill>
              </a:rPr>
              <a:t>        }</a:t>
            </a:r>
          </a:p>
          <a:p>
            <a:r>
              <a:rPr lang="en-US" sz="1200" b="1" dirty="0">
                <a:solidFill>
                  <a:schemeClr val="accent2"/>
                </a:solidFill>
              </a:rPr>
              <a:t>        stage('Stage2') {</a:t>
            </a:r>
          </a:p>
          <a:p>
            <a:r>
              <a:rPr lang="en-US" sz="1200" b="1" dirty="0">
                <a:solidFill>
                  <a:schemeClr val="accent2"/>
                </a:solidFill>
              </a:rPr>
              <a:t>            steps {</a:t>
            </a:r>
          </a:p>
          <a:p>
            <a:r>
              <a:rPr lang="en-US" sz="1200" b="1" dirty="0">
                <a:solidFill>
                  <a:schemeClr val="accent2"/>
                </a:solidFill>
              </a:rPr>
              <a:t>                echo 'Running steps for Stage II'</a:t>
            </a:r>
          </a:p>
          <a:p>
            <a:r>
              <a:rPr lang="en-US" sz="1200" b="1" dirty="0">
                <a:solidFill>
                  <a:schemeClr val="accent2"/>
                </a:solidFill>
              </a:rPr>
              <a:t>            }</a:t>
            </a:r>
          </a:p>
          <a:p>
            <a:r>
              <a:rPr lang="en-US" sz="1200" b="1" dirty="0">
                <a:solidFill>
                  <a:schemeClr val="accent2"/>
                </a:solidFill>
              </a:rPr>
              <a:t>        }</a:t>
            </a:r>
          </a:p>
          <a:p>
            <a:r>
              <a:rPr lang="en-US" sz="1200" b="1" dirty="0">
                <a:solidFill>
                  <a:schemeClr val="accent2"/>
                </a:solidFill>
              </a:rPr>
              <a:t>    }</a:t>
            </a:r>
          </a:p>
          <a:p>
            <a:r>
              <a:rPr lang="en-US" sz="1200" b="1" dirty="0">
                <a:solidFill>
                  <a:schemeClr val="accent2"/>
                </a:solidFill>
              </a:rPr>
              <a:t>    post { </a:t>
            </a:r>
          </a:p>
          <a:p>
            <a:r>
              <a:rPr lang="en-US" sz="1200" b="1" dirty="0">
                <a:solidFill>
                  <a:schemeClr val="accent2"/>
                </a:solidFill>
              </a:rPr>
              <a:t>        always { </a:t>
            </a:r>
          </a:p>
          <a:p>
            <a:r>
              <a:rPr lang="en-US" sz="1200" b="1" dirty="0">
                <a:solidFill>
                  <a:schemeClr val="accent2"/>
                </a:solidFill>
              </a:rPr>
              <a:t>            echo 'I will always say Hello again!'</a:t>
            </a:r>
          </a:p>
          <a:p>
            <a:r>
              <a:rPr lang="en-US" sz="1200" b="1" dirty="0">
                <a:solidFill>
                  <a:schemeClr val="accent2"/>
                </a:solidFill>
              </a:rPr>
              <a:t>        }</a:t>
            </a:r>
          </a:p>
          <a:p>
            <a:r>
              <a:rPr lang="en-US" sz="1200" b="1" dirty="0">
                <a:solidFill>
                  <a:schemeClr val="accent2"/>
                </a:solidFill>
              </a:rPr>
              <a:t>    }</a:t>
            </a:r>
          </a:p>
          <a:p>
            <a:r>
              <a:rPr lang="en-US" sz="1200" b="1" dirty="0">
                <a:solidFill>
                  <a:schemeClr val="accent2"/>
                </a:solidFill>
              </a:rPr>
              <a:t>}</a:t>
            </a:r>
          </a:p>
        </p:txBody>
      </p:sp>
      <p:sp>
        <p:nvSpPr>
          <p:cNvPr id="5" name="Title 1"/>
          <p:cNvSpPr>
            <a:spLocks noGrp="1"/>
          </p:cNvSpPr>
          <p:nvPr>
            <p:ph type="title"/>
          </p:nvPr>
        </p:nvSpPr>
        <p:spPr>
          <a:xfrm>
            <a:off x="457200" y="274643"/>
            <a:ext cx="8229600" cy="490062"/>
          </a:xfrm>
        </p:spPr>
        <p:txBody>
          <a:bodyPr>
            <a:normAutofit fontScale="90000"/>
          </a:bodyPr>
          <a:lstStyle/>
          <a:p>
            <a:pPr algn="r"/>
            <a:r>
              <a:rPr lang="en-US" b="1" dirty="0">
                <a:solidFill>
                  <a:schemeClr val="tx2"/>
                </a:solidFill>
              </a:rPr>
              <a:t>Jenkins - Pipeline</a:t>
            </a:r>
            <a:endParaRPr lang="en-US" dirty="0"/>
          </a:p>
        </p:txBody>
      </p:sp>
    </p:spTree>
    <p:extLst>
      <p:ext uri="{BB962C8B-B14F-4D97-AF65-F5344CB8AC3E}">
        <p14:creationId xmlns:p14="http://schemas.microsoft.com/office/powerpoint/2010/main" val="432962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2195736" y="205740"/>
            <a:ext cx="6491064" cy="342900"/>
          </a:xfrm>
        </p:spPr>
        <p:txBody>
          <a:bodyPr>
            <a:noAutofit/>
          </a:bodyPr>
          <a:lstStyle/>
          <a:p>
            <a:r>
              <a:rPr lang="en-US" altLang="en-US" sz="3200" b="1" dirty="0">
                <a:solidFill>
                  <a:schemeClr val="tx2"/>
                </a:solidFill>
              </a:rPr>
              <a:t>Code Review: An Agile Process</a:t>
            </a:r>
            <a:endParaRPr lang="en-US" altLang="en-US" dirty="0"/>
          </a:p>
        </p:txBody>
      </p:sp>
      <p:sp>
        <p:nvSpPr>
          <p:cNvPr id="3" name="Content Placeholder 2"/>
          <p:cNvSpPr>
            <a:spLocks noGrp="1"/>
          </p:cNvSpPr>
          <p:nvPr>
            <p:ph idx="1"/>
          </p:nvPr>
        </p:nvSpPr>
        <p:spPr>
          <a:xfrm>
            <a:off x="251460" y="960120"/>
            <a:ext cx="8572500" cy="5692140"/>
          </a:xfrm>
        </p:spPr>
        <p:txBody>
          <a:bodyPr>
            <a:normAutofit lnSpcReduction="10000"/>
          </a:bodyPr>
          <a:lstStyle/>
          <a:p>
            <a:pPr marL="0" indent="0">
              <a:buNone/>
              <a:defRPr/>
            </a:pPr>
            <a:r>
              <a:rPr lang="en-US" sz="1710" dirty="0"/>
              <a:t>Why are code reviews valuable?</a:t>
            </a:r>
          </a:p>
          <a:p>
            <a:pPr>
              <a:defRPr/>
            </a:pPr>
            <a:r>
              <a:rPr lang="en-US" sz="1710" dirty="0"/>
              <a:t>Engineers like (and need) to take vacation</a:t>
            </a:r>
          </a:p>
          <a:p>
            <a:pPr>
              <a:defRPr/>
            </a:pPr>
            <a:r>
              <a:rPr lang="en-US" sz="1710" dirty="0"/>
              <a:t>New employees want to be productive quickly</a:t>
            </a:r>
          </a:p>
          <a:p>
            <a:pPr>
              <a:defRPr/>
            </a:pPr>
            <a:r>
              <a:rPr lang="en-US" sz="1710" dirty="0"/>
              <a:t>Discover Bugs</a:t>
            </a:r>
          </a:p>
          <a:p>
            <a:pPr>
              <a:defRPr/>
            </a:pPr>
            <a:r>
              <a:rPr lang="en-US" sz="1710" dirty="0"/>
              <a:t>Team culture evolves engaging engineers </a:t>
            </a:r>
          </a:p>
          <a:p>
            <a:pPr marL="0" indent="0">
              <a:buNone/>
              <a:defRPr/>
            </a:pPr>
            <a:r>
              <a:rPr lang="en-US" sz="1710" b="1" dirty="0">
                <a:solidFill>
                  <a:schemeClr val="accent1"/>
                </a:solidFill>
              </a:rPr>
              <a:t>The general process for using Review Board for pre-commit review is as follows:</a:t>
            </a:r>
          </a:p>
          <a:p>
            <a:pPr>
              <a:buFont typeface="Wingdings" panose="05000000000000000000" pitchFamily="2" charset="2"/>
              <a:buChar char="Ø"/>
              <a:defRPr/>
            </a:pPr>
            <a:r>
              <a:rPr lang="en-US" sz="1710" dirty="0"/>
              <a:t>    Make a change to your local source tree.</a:t>
            </a:r>
          </a:p>
          <a:p>
            <a:pPr>
              <a:buFont typeface="Wingdings" panose="05000000000000000000" pitchFamily="2" charset="2"/>
              <a:buChar char="Ø"/>
              <a:defRPr/>
            </a:pPr>
            <a:r>
              <a:rPr lang="en-US" sz="1710" dirty="0"/>
              <a:t>    Create a review request for your new change.</a:t>
            </a:r>
          </a:p>
          <a:p>
            <a:pPr>
              <a:buFont typeface="Wingdings" panose="05000000000000000000" pitchFamily="2" charset="2"/>
              <a:buChar char="Ø"/>
              <a:defRPr/>
            </a:pPr>
            <a:r>
              <a:rPr lang="en-US" sz="1710" dirty="0"/>
              <a:t>    Publish the review request and wait for your reviewers to see it.</a:t>
            </a:r>
          </a:p>
          <a:p>
            <a:pPr>
              <a:buFont typeface="Wingdings" panose="05000000000000000000" pitchFamily="2" charset="2"/>
              <a:buChar char="Ø"/>
              <a:defRPr/>
            </a:pPr>
            <a:r>
              <a:rPr lang="en-US" sz="1710" dirty="0"/>
              <a:t>    Wait for feedback from the reviewers.</a:t>
            </a:r>
          </a:p>
          <a:p>
            <a:pPr>
              <a:buFont typeface="Wingdings" panose="05000000000000000000" pitchFamily="2" charset="2"/>
              <a:buChar char="Ø"/>
              <a:defRPr/>
            </a:pPr>
            <a:r>
              <a:rPr lang="en-US" sz="1710" dirty="0"/>
              <a:t>    If reviewers have requested changes:</a:t>
            </a:r>
          </a:p>
          <a:p>
            <a:pPr lvl="1">
              <a:buFont typeface="Wingdings" panose="05000000000000000000" pitchFamily="2" charset="2"/>
              <a:buChar char="ü"/>
              <a:defRPr/>
            </a:pPr>
            <a:r>
              <a:rPr lang="en-US" sz="1710" dirty="0"/>
              <a:t>Update the code in your tree and generate a new diff</a:t>
            </a:r>
          </a:p>
          <a:p>
            <a:pPr lvl="1">
              <a:buFont typeface="Wingdings" panose="05000000000000000000" pitchFamily="2" charset="2"/>
              <a:buChar char="ü"/>
              <a:defRPr/>
            </a:pPr>
            <a:r>
              <a:rPr lang="en-US" sz="1710" dirty="0"/>
              <a:t>Upload the new diff, specify the changes in the Change Description box, and publish.</a:t>
            </a:r>
          </a:p>
          <a:p>
            <a:pPr lvl="1">
              <a:buFont typeface="Wingdings" panose="05000000000000000000" pitchFamily="2" charset="2"/>
              <a:buChar char="ü"/>
              <a:defRPr/>
            </a:pPr>
            <a:r>
              <a:rPr lang="en-US" sz="1710" dirty="0"/>
              <a:t>Jump back to step 4 </a:t>
            </a:r>
          </a:p>
          <a:p>
            <a:pPr lvl="1">
              <a:buFont typeface="Wingdings" panose="05000000000000000000" pitchFamily="2" charset="2"/>
              <a:buChar char="ü"/>
              <a:defRPr/>
            </a:pPr>
            <a:r>
              <a:rPr lang="en-US" sz="1710" dirty="0"/>
              <a:t>If reviewers say “Ship It!”</a:t>
            </a:r>
          </a:p>
          <a:p>
            <a:pPr lvl="1">
              <a:buFont typeface="Wingdings" panose="05000000000000000000" pitchFamily="2" charset="2"/>
              <a:buChar char="ü"/>
              <a:defRPr/>
            </a:pPr>
            <a:r>
              <a:rPr lang="en-US" sz="1710" dirty="0"/>
              <a:t>Submit your change to the repository</a:t>
            </a:r>
          </a:p>
          <a:p>
            <a:pPr lvl="1">
              <a:buFont typeface="Wingdings" panose="05000000000000000000" pitchFamily="2" charset="2"/>
              <a:buChar char="ü"/>
              <a:defRPr/>
            </a:pPr>
            <a:r>
              <a:rPr lang="en-US" sz="1710" dirty="0"/>
              <a:t> Click Close </a:t>
            </a:r>
          </a:p>
          <a:p>
            <a:pPr marL="0" indent="0">
              <a:buNone/>
              <a:defRPr/>
            </a:pPr>
            <a:r>
              <a:rPr lang="en-US" sz="1710" b="1" dirty="0">
                <a:solidFill>
                  <a:schemeClr val="accent1"/>
                </a:solidFill>
              </a:rPr>
              <a:t>Tools : </a:t>
            </a:r>
            <a:r>
              <a:rPr lang="en-US" sz="1710" b="1" dirty="0" err="1"/>
              <a:t>Reviewboard</a:t>
            </a:r>
            <a:r>
              <a:rPr lang="en-US" sz="1710" b="1" dirty="0"/>
              <a:t>, </a:t>
            </a:r>
            <a:r>
              <a:rPr lang="en-US" sz="1710" b="1" dirty="0" err="1"/>
              <a:t>Gerrit</a:t>
            </a:r>
            <a:r>
              <a:rPr lang="en-US" sz="1710" b="1" dirty="0"/>
              <a:t>, </a:t>
            </a:r>
            <a:r>
              <a:rPr lang="en-US" sz="1710" b="1" dirty="0" err="1"/>
              <a:t>Gitlab</a:t>
            </a:r>
            <a:endParaRPr lang="en-US" sz="1710" b="1" dirty="0"/>
          </a:p>
          <a:p>
            <a:pPr marL="457200" lvl="1" indent="0">
              <a:buNone/>
              <a:defRPr/>
            </a:pPr>
            <a:endParaRPr lang="en-US" sz="1440" dirty="0"/>
          </a:p>
          <a:p>
            <a:pPr marL="0" indent="0">
              <a:buNone/>
              <a:defRPr/>
            </a:pPr>
            <a:endParaRPr lang="en-US" sz="2880" dirty="0"/>
          </a:p>
        </p:txBody>
      </p:sp>
      <p:pic>
        <p:nvPicPr>
          <p:cNvPr id="4915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9520" y="137160"/>
            <a:ext cx="1015842"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6241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4300" y="411480"/>
            <a:ext cx="9029700" cy="6172200"/>
          </a:xfrm>
        </p:spPr>
      </p:pic>
    </p:spTree>
    <p:extLst>
      <p:ext uri="{BB962C8B-B14F-4D97-AF65-F5344CB8AC3E}">
        <p14:creationId xmlns:p14="http://schemas.microsoft.com/office/powerpoint/2010/main" val="3905701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88620" y="205740"/>
            <a:ext cx="8573929" cy="6566535"/>
          </a:xfrm>
        </p:spPr>
      </p:pic>
    </p:spTree>
    <p:extLst>
      <p:ext uri="{BB962C8B-B14F-4D97-AF65-F5344CB8AC3E}">
        <p14:creationId xmlns:p14="http://schemas.microsoft.com/office/powerpoint/2010/main" val="1974975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endParaRPr lang="en-US" altLang="en-US"/>
          </a:p>
        </p:txBody>
      </p:sp>
      <p:pic>
        <p:nvPicPr>
          <p:cNvPr id="5222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 y="205740"/>
            <a:ext cx="8915400" cy="6240780"/>
          </a:xfrm>
        </p:spPr>
      </p:pic>
    </p:spTree>
    <p:extLst>
      <p:ext uri="{BB962C8B-B14F-4D97-AF65-F5344CB8AC3E}">
        <p14:creationId xmlns:p14="http://schemas.microsoft.com/office/powerpoint/2010/main" val="878210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160520" y="205740"/>
            <a:ext cx="2880360" cy="342900"/>
          </a:xfrm>
        </p:spPr>
        <p:txBody>
          <a:bodyPr>
            <a:noAutofit/>
          </a:bodyPr>
          <a:lstStyle/>
          <a:p>
            <a:r>
              <a:rPr lang="en-US" altLang="en-US" sz="3200" b="1" dirty="0">
                <a:solidFill>
                  <a:schemeClr val="tx2"/>
                </a:solidFill>
              </a:rPr>
              <a:t>Defect Tracking</a:t>
            </a:r>
            <a:endParaRPr lang="en-US" altLang="en-US" dirty="0"/>
          </a:p>
        </p:txBody>
      </p:sp>
      <p:sp>
        <p:nvSpPr>
          <p:cNvPr id="3" name="Content Placeholder 2"/>
          <p:cNvSpPr>
            <a:spLocks noGrp="1"/>
          </p:cNvSpPr>
          <p:nvPr>
            <p:ph idx="1"/>
          </p:nvPr>
        </p:nvSpPr>
        <p:spPr>
          <a:xfrm>
            <a:off x="251460" y="1028700"/>
            <a:ext cx="8572500" cy="5623560"/>
          </a:xfrm>
        </p:spPr>
        <p:txBody>
          <a:bodyPr/>
          <a:lstStyle/>
          <a:p>
            <a:pPr>
              <a:buFont typeface="Wingdings" panose="05000000000000000000" pitchFamily="2" charset="2"/>
              <a:buChar char="Ø"/>
              <a:defRPr/>
            </a:pPr>
            <a:r>
              <a:rPr lang="en-US" sz="1620" dirty="0"/>
              <a:t>A process of finding defects in the application under test or product by testing or recording feedback from customers and making new versions of the product that fix the defects or the clients feedback.</a:t>
            </a:r>
          </a:p>
          <a:p>
            <a:pPr marL="0" indent="0">
              <a:buNone/>
              <a:defRPr/>
            </a:pPr>
            <a:r>
              <a:rPr lang="en-US" sz="1620" b="1" dirty="0">
                <a:solidFill>
                  <a:schemeClr val="accent1"/>
                </a:solidFill>
              </a:rPr>
              <a:t>Defect Tracking Tools : </a:t>
            </a:r>
            <a:r>
              <a:rPr lang="en-US" sz="1620" dirty="0"/>
              <a:t>Bugzilla, JIRA,  Mantis BT, HP-ALM, IBM Rational </a:t>
            </a:r>
            <a:r>
              <a:rPr lang="en-US" sz="1620" dirty="0" err="1"/>
              <a:t>Clearquest</a:t>
            </a:r>
            <a:endParaRPr lang="en-US" sz="1620" dirty="0"/>
          </a:p>
          <a:p>
            <a:pPr marL="457200" lvl="1" indent="0">
              <a:buNone/>
              <a:defRPr/>
            </a:pPr>
            <a:endParaRPr lang="en-US" sz="1620" dirty="0"/>
          </a:p>
          <a:p>
            <a:pPr marL="0" indent="0">
              <a:buNone/>
              <a:defRPr/>
            </a:pPr>
            <a:endParaRPr lang="en-US" sz="2880" dirty="0"/>
          </a:p>
        </p:txBody>
      </p:sp>
      <p:pic>
        <p:nvPicPr>
          <p:cNvPr id="53252"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0880" y="0"/>
            <a:ext cx="1628775" cy="102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132856"/>
            <a:ext cx="6172200"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7646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052736"/>
            <a:ext cx="2664296" cy="504056"/>
          </a:xfrm>
        </p:spPr>
        <p:txBody>
          <a:bodyPr/>
          <a:lstStyle/>
          <a:p>
            <a:r>
              <a:rPr lang="en-US" b="1" dirty="0"/>
              <a:t>Continuous</a:t>
            </a:r>
            <a:br>
              <a:rPr lang="en-US" b="1" dirty="0"/>
            </a:b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0"/>
            <a:ext cx="8180023" cy="6858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16632"/>
            <a:ext cx="1710632" cy="754260"/>
          </a:xfrm>
          <a:prstGeom prst="rect">
            <a:avLst/>
          </a:prstGeom>
        </p:spPr>
      </p:pic>
      <p:sp>
        <p:nvSpPr>
          <p:cNvPr id="6" name="Title 1"/>
          <p:cNvSpPr txBox="1">
            <a:spLocks/>
          </p:cNvSpPr>
          <p:nvPr/>
        </p:nvSpPr>
        <p:spPr>
          <a:xfrm>
            <a:off x="251520" y="1124744"/>
            <a:ext cx="2664296" cy="504056"/>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b="1" dirty="0"/>
              <a:t>Integration</a:t>
            </a:r>
          </a:p>
        </p:txBody>
      </p:sp>
    </p:spTree>
    <p:extLst>
      <p:ext uri="{BB962C8B-B14F-4D97-AF65-F5344CB8AC3E}">
        <p14:creationId xmlns:p14="http://schemas.microsoft.com/office/powerpoint/2010/main" val="308243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endParaRPr lang="en-US" altLang="en-US"/>
          </a:p>
        </p:txBody>
      </p:sp>
      <p:pic>
        <p:nvPicPr>
          <p:cNvPr id="54275"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4300" y="165735"/>
            <a:ext cx="8778240" cy="6653689"/>
          </a:xfrm>
        </p:spPr>
      </p:pic>
    </p:spTree>
    <p:extLst>
      <p:ext uri="{BB962C8B-B14F-4D97-AF65-F5344CB8AC3E}">
        <p14:creationId xmlns:p14="http://schemas.microsoft.com/office/powerpoint/2010/main" val="3324555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endParaRPr lang="en-US" altLang="en-US"/>
          </a:p>
        </p:txBody>
      </p:sp>
      <p:pic>
        <p:nvPicPr>
          <p:cNvPr id="55299"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20040" y="242888"/>
            <a:ext cx="8641080" cy="6499384"/>
          </a:xfrm>
        </p:spPr>
      </p:pic>
    </p:spTree>
    <p:extLst>
      <p:ext uri="{BB962C8B-B14F-4D97-AF65-F5344CB8AC3E}">
        <p14:creationId xmlns:p14="http://schemas.microsoft.com/office/powerpoint/2010/main" val="3743006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6463"/>
            <a:ext cx="11181928" cy="711081"/>
          </a:xfrm>
        </p:spPr>
        <p:txBody>
          <a:bodyPr>
            <a:normAutofit/>
          </a:bodyPr>
          <a:lstStyle/>
          <a:p>
            <a:pPr algn="ctr"/>
            <a:r>
              <a:rPr lang="en-US" sz="3200" b="1" dirty="0">
                <a:solidFill>
                  <a:schemeClr val="tx2"/>
                </a:solidFill>
              </a:rPr>
              <a:t> Jenkins, </a:t>
            </a:r>
            <a:r>
              <a:rPr lang="en-US" sz="3200" b="1" dirty="0" err="1">
                <a:solidFill>
                  <a:schemeClr val="tx2"/>
                </a:solidFill>
              </a:rPr>
              <a:t>JaCoCo</a:t>
            </a:r>
            <a:r>
              <a:rPr lang="en-US" sz="3200" b="1" dirty="0">
                <a:solidFill>
                  <a:schemeClr val="tx2"/>
                </a:solidFill>
              </a:rPr>
              <a:t> Integration With  Maven</a:t>
            </a:r>
          </a:p>
        </p:txBody>
      </p:sp>
      <p:sp>
        <p:nvSpPr>
          <p:cNvPr id="3" name="Content Placeholder 2"/>
          <p:cNvSpPr>
            <a:spLocks noGrp="1"/>
          </p:cNvSpPr>
          <p:nvPr>
            <p:ph idx="1"/>
          </p:nvPr>
        </p:nvSpPr>
        <p:spPr>
          <a:xfrm>
            <a:off x="0" y="692696"/>
            <a:ext cx="9217024" cy="6480720"/>
          </a:xfrm>
        </p:spPr>
        <p:txBody>
          <a:bodyPr>
            <a:noAutofit/>
          </a:bodyPr>
          <a:lstStyle/>
          <a:p>
            <a:pPr>
              <a:buFont typeface="Wingdings" panose="05000000000000000000" pitchFamily="2" charset="2"/>
              <a:buChar char="ü"/>
            </a:pPr>
            <a:r>
              <a:rPr lang="en-US" sz="1800" dirty="0"/>
              <a:t>Installing </a:t>
            </a:r>
            <a:r>
              <a:rPr lang="en-US" sz="1800" dirty="0" err="1"/>
              <a:t>JaCoCo</a:t>
            </a:r>
            <a:r>
              <a:rPr lang="en-US" sz="1800" dirty="0"/>
              <a:t> Jenkins plugin (</a:t>
            </a:r>
            <a:r>
              <a:rPr lang="en-US" sz="1800" dirty="0">
                <a:hlinkClick r:id="rId2"/>
              </a:rPr>
              <a:t>https://wiki.jenkins-ci.org/display/JENKINS/JaCoCo+Plugin</a:t>
            </a:r>
            <a:r>
              <a:rPr lang="en-US" sz="1800" dirty="0"/>
              <a:t>)</a:t>
            </a:r>
          </a:p>
          <a:p>
            <a:pPr>
              <a:buFont typeface="Wingdings" panose="05000000000000000000" pitchFamily="2" charset="2"/>
              <a:buChar char="ü"/>
            </a:pPr>
            <a:r>
              <a:rPr lang="en-US" sz="1800" dirty="0"/>
              <a:t>Get coverage data as part of your build</a:t>
            </a:r>
          </a:p>
          <a:p>
            <a:pPr marL="0" indent="0">
              <a:buNone/>
            </a:pPr>
            <a:r>
              <a:rPr lang="en-US" sz="900" dirty="0">
                <a:solidFill>
                  <a:schemeClr val="accent2"/>
                </a:solidFill>
              </a:rPr>
              <a:t>    &lt;plugin&gt;</a:t>
            </a:r>
          </a:p>
          <a:p>
            <a:pPr marL="0" indent="0">
              <a:buNone/>
            </a:pPr>
            <a:r>
              <a:rPr lang="en-US" sz="900" dirty="0">
                <a:solidFill>
                  <a:schemeClr val="accent2"/>
                </a:solidFill>
              </a:rPr>
              <a:t>      &lt;</a:t>
            </a:r>
            <a:r>
              <a:rPr lang="en-US" sz="900" dirty="0" err="1">
                <a:solidFill>
                  <a:schemeClr val="accent2"/>
                </a:solidFill>
              </a:rPr>
              <a:t>groupId</a:t>
            </a:r>
            <a:r>
              <a:rPr lang="en-US" sz="900" dirty="0">
                <a:solidFill>
                  <a:schemeClr val="accent2"/>
                </a:solidFill>
              </a:rPr>
              <a:t>&gt;</a:t>
            </a:r>
            <a:r>
              <a:rPr lang="en-US" sz="900" dirty="0" err="1">
                <a:solidFill>
                  <a:schemeClr val="accent2"/>
                </a:solidFill>
              </a:rPr>
              <a:t>org.jacoco</a:t>
            </a:r>
            <a:r>
              <a:rPr lang="en-US" sz="900" dirty="0">
                <a:solidFill>
                  <a:schemeClr val="accent2"/>
                </a:solidFill>
              </a:rPr>
              <a:t>&lt;/</a:t>
            </a:r>
            <a:r>
              <a:rPr lang="en-US" sz="900" dirty="0" err="1">
                <a:solidFill>
                  <a:schemeClr val="accent2"/>
                </a:solidFill>
              </a:rPr>
              <a:t>groupId</a:t>
            </a:r>
            <a:r>
              <a:rPr lang="en-US" sz="900" dirty="0">
                <a:solidFill>
                  <a:schemeClr val="accent2"/>
                </a:solidFill>
              </a:rPr>
              <a:t>&gt;</a:t>
            </a:r>
          </a:p>
          <a:p>
            <a:pPr marL="0" indent="0">
              <a:buNone/>
            </a:pPr>
            <a:r>
              <a:rPr lang="en-US" sz="900" dirty="0">
                <a:solidFill>
                  <a:schemeClr val="accent2"/>
                </a:solidFill>
              </a:rPr>
              <a:t>      &lt;</a:t>
            </a:r>
            <a:r>
              <a:rPr lang="en-US" sz="900" dirty="0" err="1">
                <a:solidFill>
                  <a:schemeClr val="accent2"/>
                </a:solidFill>
              </a:rPr>
              <a:t>artifactId</a:t>
            </a:r>
            <a:r>
              <a:rPr lang="en-US" sz="900" dirty="0">
                <a:solidFill>
                  <a:schemeClr val="accent2"/>
                </a:solidFill>
              </a:rPr>
              <a:t>&gt;</a:t>
            </a:r>
            <a:r>
              <a:rPr lang="en-US" sz="900" dirty="0" err="1">
                <a:solidFill>
                  <a:schemeClr val="accent2"/>
                </a:solidFill>
              </a:rPr>
              <a:t>jacoco</a:t>
            </a:r>
            <a:r>
              <a:rPr lang="en-US" sz="900" dirty="0">
                <a:solidFill>
                  <a:schemeClr val="accent2"/>
                </a:solidFill>
              </a:rPr>
              <a:t>-maven-plugin&lt;/</a:t>
            </a:r>
            <a:r>
              <a:rPr lang="en-US" sz="900" dirty="0" err="1">
                <a:solidFill>
                  <a:schemeClr val="accent2"/>
                </a:solidFill>
              </a:rPr>
              <a:t>artifactId</a:t>
            </a:r>
            <a:r>
              <a:rPr lang="en-US" sz="900" dirty="0">
                <a:solidFill>
                  <a:schemeClr val="accent2"/>
                </a:solidFill>
              </a:rPr>
              <a:t>&gt;</a:t>
            </a:r>
          </a:p>
          <a:p>
            <a:pPr marL="0" indent="0">
              <a:buNone/>
            </a:pPr>
            <a:r>
              <a:rPr lang="en-US" sz="900" dirty="0">
                <a:solidFill>
                  <a:schemeClr val="accent2"/>
                </a:solidFill>
              </a:rPr>
              <a:t>      &lt;version&gt;0.5.5.201112152213&lt;/version&gt;</a:t>
            </a:r>
          </a:p>
          <a:p>
            <a:pPr marL="0" indent="0">
              <a:buNone/>
            </a:pPr>
            <a:r>
              <a:rPr lang="en-US" sz="900" dirty="0">
                <a:solidFill>
                  <a:schemeClr val="accent2"/>
                </a:solidFill>
              </a:rPr>
              <a:t>      &lt;configuration&gt;</a:t>
            </a:r>
          </a:p>
          <a:p>
            <a:pPr marL="0" indent="0">
              <a:buNone/>
            </a:pPr>
            <a:r>
              <a:rPr lang="en-US" sz="900" dirty="0">
                <a:solidFill>
                  <a:schemeClr val="accent2"/>
                </a:solidFill>
              </a:rPr>
              <a:t>         &lt;</a:t>
            </a:r>
            <a:r>
              <a:rPr lang="en-US" sz="900" dirty="0" err="1">
                <a:solidFill>
                  <a:schemeClr val="accent2"/>
                </a:solidFill>
              </a:rPr>
              <a:t>destFile</a:t>
            </a:r>
            <a:r>
              <a:rPr lang="en-US" sz="900" dirty="0">
                <a:solidFill>
                  <a:schemeClr val="accent2"/>
                </a:solidFill>
              </a:rPr>
              <a:t>&gt;${</a:t>
            </a:r>
            <a:r>
              <a:rPr lang="en-US" sz="900" dirty="0" err="1">
                <a:solidFill>
                  <a:schemeClr val="accent2"/>
                </a:solidFill>
              </a:rPr>
              <a:t>basedir</a:t>
            </a:r>
            <a:r>
              <a:rPr lang="en-US" sz="900" dirty="0">
                <a:solidFill>
                  <a:schemeClr val="accent2"/>
                </a:solidFill>
              </a:rPr>
              <a:t>}/target/coverage-reports/</a:t>
            </a:r>
            <a:r>
              <a:rPr lang="en-US" sz="900" dirty="0" err="1">
                <a:solidFill>
                  <a:schemeClr val="accent2"/>
                </a:solidFill>
              </a:rPr>
              <a:t>jacoco-unit.exec</a:t>
            </a:r>
            <a:r>
              <a:rPr lang="en-US" sz="900" dirty="0">
                <a:solidFill>
                  <a:schemeClr val="accent2"/>
                </a:solidFill>
              </a:rPr>
              <a:t>&lt;/</a:t>
            </a:r>
            <a:r>
              <a:rPr lang="en-US" sz="900" dirty="0" err="1">
                <a:solidFill>
                  <a:schemeClr val="accent2"/>
                </a:solidFill>
              </a:rPr>
              <a:t>destFile</a:t>
            </a:r>
            <a:r>
              <a:rPr lang="en-US" sz="900" dirty="0">
                <a:solidFill>
                  <a:schemeClr val="accent2"/>
                </a:solidFill>
              </a:rPr>
              <a:t>&gt;</a:t>
            </a:r>
          </a:p>
          <a:p>
            <a:pPr marL="0" indent="0">
              <a:buNone/>
            </a:pPr>
            <a:r>
              <a:rPr lang="en-US" sz="900" dirty="0">
                <a:solidFill>
                  <a:schemeClr val="accent2"/>
                </a:solidFill>
              </a:rPr>
              <a:t>         &lt;</a:t>
            </a:r>
            <a:r>
              <a:rPr lang="en-US" sz="900" dirty="0" err="1">
                <a:solidFill>
                  <a:schemeClr val="accent2"/>
                </a:solidFill>
              </a:rPr>
              <a:t>dataFile</a:t>
            </a:r>
            <a:r>
              <a:rPr lang="en-US" sz="900" dirty="0">
                <a:solidFill>
                  <a:schemeClr val="accent2"/>
                </a:solidFill>
              </a:rPr>
              <a:t>&gt;${</a:t>
            </a:r>
            <a:r>
              <a:rPr lang="en-US" sz="900" dirty="0" err="1">
                <a:solidFill>
                  <a:schemeClr val="accent2"/>
                </a:solidFill>
              </a:rPr>
              <a:t>basedir</a:t>
            </a:r>
            <a:r>
              <a:rPr lang="en-US" sz="900" dirty="0">
                <a:solidFill>
                  <a:schemeClr val="accent2"/>
                </a:solidFill>
              </a:rPr>
              <a:t>}/target/coverage-reports/</a:t>
            </a:r>
            <a:r>
              <a:rPr lang="en-US" sz="900" dirty="0" err="1">
                <a:solidFill>
                  <a:schemeClr val="accent2"/>
                </a:solidFill>
              </a:rPr>
              <a:t>jacoco-unit.exec</a:t>
            </a:r>
            <a:r>
              <a:rPr lang="en-US" sz="900" dirty="0">
                <a:solidFill>
                  <a:schemeClr val="accent2"/>
                </a:solidFill>
              </a:rPr>
              <a:t>&lt;/</a:t>
            </a:r>
            <a:r>
              <a:rPr lang="en-US" sz="900" dirty="0" err="1">
                <a:solidFill>
                  <a:schemeClr val="accent2"/>
                </a:solidFill>
              </a:rPr>
              <a:t>dataFile</a:t>
            </a:r>
            <a:r>
              <a:rPr lang="en-US" sz="900" dirty="0">
                <a:solidFill>
                  <a:schemeClr val="accent2"/>
                </a:solidFill>
              </a:rPr>
              <a:t>&gt;</a:t>
            </a:r>
          </a:p>
          <a:p>
            <a:pPr marL="0" indent="0">
              <a:buNone/>
            </a:pPr>
            <a:r>
              <a:rPr lang="en-US" sz="900" dirty="0">
                <a:solidFill>
                  <a:schemeClr val="accent2"/>
                </a:solidFill>
              </a:rPr>
              <a:t>      &lt;/configuration&gt;</a:t>
            </a:r>
          </a:p>
          <a:p>
            <a:pPr marL="0" indent="0">
              <a:buNone/>
            </a:pPr>
            <a:r>
              <a:rPr lang="en-US" sz="900" dirty="0">
                <a:solidFill>
                  <a:schemeClr val="accent2"/>
                </a:solidFill>
              </a:rPr>
              <a:t>      &lt;executions&gt;</a:t>
            </a:r>
          </a:p>
          <a:p>
            <a:pPr marL="0" indent="0">
              <a:buNone/>
            </a:pPr>
            <a:r>
              <a:rPr lang="en-US" sz="900" dirty="0">
                <a:solidFill>
                  <a:schemeClr val="accent2"/>
                </a:solidFill>
              </a:rPr>
              <a:t>       &lt;execution&gt;</a:t>
            </a:r>
          </a:p>
          <a:p>
            <a:pPr marL="0" indent="0">
              <a:buNone/>
            </a:pPr>
            <a:r>
              <a:rPr lang="en-US" sz="900" dirty="0">
                <a:solidFill>
                  <a:schemeClr val="accent2"/>
                </a:solidFill>
              </a:rPr>
              <a:t>         &lt;id&gt;</a:t>
            </a:r>
            <a:r>
              <a:rPr lang="en-US" sz="900" dirty="0" err="1">
                <a:solidFill>
                  <a:schemeClr val="accent2"/>
                </a:solidFill>
              </a:rPr>
              <a:t>jacoco</a:t>
            </a:r>
            <a:r>
              <a:rPr lang="en-US" sz="900" dirty="0">
                <a:solidFill>
                  <a:schemeClr val="accent2"/>
                </a:solidFill>
              </a:rPr>
              <a:t>-initialize&lt;/id&gt;</a:t>
            </a:r>
          </a:p>
          <a:p>
            <a:pPr marL="0" indent="0">
              <a:buNone/>
            </a:pPr>
            <a:r>
              <a:rPr lang="en-US" sz="900" dirty="0">
                <a:solidFill>
                  <a:schemeClr val="accent2"/>
                </a:solidFill>
              </a:rPr>
              <a:t>         &lt;goals&gt;</a:t>
            </a:r>
          </a:p>
          <a:p>
            <a:pPr marL="0" indent="0">
              <a:buNone/>
            </a:pPr>
            <a:r>
              <a:rPr lang="en-US" sz="900" dirty="0">
                <a:solidFill>
                  <a:schemeClr val="accent2"/>
                </a:solidFill>
              </a:rPr>
              <a:t>          &lt;goal&gt;prepare-agent&lt;/goal&gt;</a:t>
            </a:r>
          </a:p>
          <a:p>
            <a:pPr marL="0" indent="0">
              <a:buNone/>
            </a:pPr>
            <a:r>
              <a:rPr lang="en-US" sz="900" dirty="0">
                <a:solidFill>
                  <a:schemeClr val="accent2"/>
                </a:solidFill>
              </a:rPr>
              <a:t>         &lt;/goals&gt;</a:t>
            </a:r>
          </a:p>
          <a:p>
            <a:pPr marL="0" indent="0">
              <a:buNone/>
            </a:pPr>
            <a:r>
              <a:rPr lang="en-US" sz="900" dirty="0">
                <a:solidFill>
                  <a:schemeClr val="accent2"/>
                </a:solidFill>
              </a:rPr>
              <a:t>      &lt;/execution&gt;</a:t>
            </a:r>
          </a:p>
          <a:p>
            <a:pPr marL="0" indent="0">
              <a:buNone/>
            </a:pPr>
            <a:r>
              <a:rPr lang="en-US" sz="900" dirty="0">
                <a:solidFill>
                  <a:schemeClr val="accent2"/>
                </a:solidFill>
              </a:rPr>
              <a:t>      &lt;execution&gt;</a:t>
            </a:r>
          </a:p>
          <a:p>
            <a:pPr marL="0" indent="0">
              <a:buNone/>
            </a:pPr>
            <a:r>
              <a:rPr lang="en-US" sz="900" dirty="0">
                <a:solidFill>
                  <a:schemeClr val="accent2"/>
                </a:solidFill>
              </a:rPr>
              <a:t>        &lt;id&gt;</a:t>
            </a:r>
            <a:r>
              <a:rPr lang="en-US" sz="900" dirty="0" err="1">
                <a:solidFill>
                  <a:schemeClr val="accent2"/>
                </a:solidFill>
              </a:rPr>
              <a:t>jacoco</a:t>
            </a:r>
            <a:r>
              <a:rPr lang="en-US" sz="900" dirty="0">
                <a:solidFill>
                  <a:schemeClr val="accent2"/>
                </a:solidFill>
              </a:rPr>
              <a:t>-site&lt;/id&gt;</a:t>
            </a:r>
          </a:p>
          <a:p>
            <a:pPr marL="0" indent="0">
              <a:buNone/>
            </a:pPr>
            <a:r>
              <a:rPr lang="en-US" sz="900" dirty="0">
                <a:solidFill>
                  <a:schemeClr val="accent2"/>
                </a:solidFill>
              </a:rPr>
              <a:t>        &lt;phase&gt;package&lt;/phase&gt;</a:t>
            </a:r>
          </a:p>
          <a:p>
            <a:pPr marL="0" indent="0">
              <a:buNone/>
            </a:pPr>
            <a:r>
              <a:rPr lang="en-US" sz="900" dirty="0">
                <a:solidFill>
                  <a:schemeClr val="accent2"/>
                </a:solidFill>
              </a:rPr>
              <a:t>        &lt;goals&gt;</a:t>
            </a:r>
          </a:p>
          <a:p>
            <a:pPr marL="0" indent="0">
              <a:buNone/>
            </a:pPr>
            <a:r>
              <a:rPr lang="en-US" sz="900" dirty="0">
                <a:solidFill>
                  <a:schemeClr val="accent2"/>
                </a:solidFill>
              </a:rPr>
              <a:t>          &lt;goal&gt;report&lt;/goal&gt;</a:t>
            </a:r>
          </a:p>
          <a:p>
            <a:pPr marL="0" indent="0">
              <a:buNone/>
            </a:pPr>
            <a:r>
              <a:rPr lang="en-US" sz="900" dirty="0">
                <a:solidFill>
                  <a:schemeClr val="accent2"/>
                </a:solidFill>
              </a:rPr>
              <a:t>         &lt;/goals&gt;</a:t>
            </a:r>
          </a:p>
          <a:p>
            <a:pPr marL="0" indent="0">
              <a:buNone/>
            </a:pPr>
            <a:r>
              <a:rPr lang="en-US" sz="900" dirty="0">
                <a:solidFill>
                  <a:schemeClr val="accent2"/>
                </a:solidFill>
              </a:rPr>
              <a:t>       &lt;/execution&gt;</a:t>
            </a:r>
          </a:p>
          <a:p>
            <a:pPr marL="0" indent="0">
              <a:buNone/>
            </a:pPr>
            <a:r>
              <a:rPr lang="en-US" sz="900" dirty="0">
                <a:solidFill>
                  <a:schemeClr val="accent2"/>
                </a:solidFill>
              </a:rPr>
              <a:t>     &lt;/executions&gt;</a:t>
            </a:r>
          </a:p>
          <a:p>
            <a:pPr marL="0" indent="0">
              <a:buNone/>
            </a:pPr>
            <a:r>
              <a:rPr lang="en-US" sz="900" dirty="0">
                <a:solidFill>
                  <a:schemeClr val="accent2"/>
                </a:solidFill>
              </a:rPr>
              <a:t>   &lt;/plugin&gt;</a:t>
            </a:r>
          </a:p>
          <a:p>
            <a:pPr>
              <a:buFont typeface="Wingdings" panose="05000000000000000000" pitchFamily="2" charset="2"/>
              <a:buChar char="ü"/>
            </a:pPr>
            <a:r>
              <a:rPr lang="en-US" sz="1800" dirty="0"/>
              <a:t>Run "</a:t>
            </a:r>
            <a:r>
              <a:rPr lang="en-US" sz="1800" dirty="0" err="1">
                <a:solidFill>
                  <a:schemeClr val="accent1"/>
                </a:solidFill>
              </a:rPr>
              <a:t>mvn</a:t>
            </a:r>
            <a:r>
              <a:rPr lang="en-US" sz="1800" dirty="0">
                <a:solidFill>
                  <a:schemeClr val="accent1"/>
                </a:solidFill>
              </a:rPr>
              <a:t> clean package</a:t>
            </a:r>
            <a:r>
              <a:rPr lang="en-US" sz="1800" dirty="0"/>
              <a:t>" &amp; you would get the </a:t>
            </a:r>
            <a:r>
              <a:rPr lang="en-US" sz="1800" dirty="0" err="1"/>
              <a:t>jacoco</a:t>
            </a:r>
            <a:r>
              <a:rPr lang="en-US" sz="1800" dirty="0"/>
              <a:t> xml, exec files under target </a:t>
            </a:r>
            <a:r>
              <a:rPr lang="en-US" sz="1800" dirty="0" err="1"/>
              <a:t>dir</a:t>
            </a:r>
            <a:endParaRPr lang="en-US" sz="1800" dirty="0"/>
          </a:p>
          <a:p>
            <a:pPr>
              <a:buFont typeface="Wingdings" panose="05000000000000000000" pitchFamily="2" charset="2"/>
              <a:buChar char="ü"/>
            </a:pPr>
            <a:r>
              <a:rPr lang="en-US" sz="1800" dirty="0"/>
              <a:t> Publishing the </a:t>
            </a:r>
            <a:r>
              <a:rPr lang="en-US" sz="1800" dirty="0" err="1"/>
              <a:t>Jacoco</a:t>
            </a:r>
            <a:r>
              <a:rPr lang="en-US" sz="1800" dirty="0"/>
              <a:t> report directly on Jenkins</a:t>
            </a:r>
          </a:p>
          <a:p>
            <a:pPr>
              <a:buFont typeface="Wingdings" panose="05000000000000000000" pitchFamily="2" charset="2"/>
              <a:buChar char="ü"/>
            </a:pPr>
            <a:r>
              <a:rPr lang="en-US" sz="1800" dirty="0"/>
              <a:t> Edit Job -&gt; Configure -&gt; Post-build Actions -&gt; Add post-build action -&gt; Record </a:t>
            </a:r>
            <a:r>
              <a:rPr lang="en-US" sz="1800" dirty="0" err="1"/>
              <a:t>JaCoCo</a:t>
            </a:r>
            <a:r>
              <a:rPr lang="en-US" sz="1800" dirty="0"/>
              <a:t> coverage report</a:t>
            </a:r>
          </a:p>
        </p:txBody>
      </p:sp>
    </p:spTree>
    <p:extLst>
      <p:ext uri="{BB962C8B-B14F-4D97-AF65-F5344CB8AC3E}">
        <p14:creationId xmlns:p14="http://schemas.microsoft.com/office/powerpoint/2010/main" val="27939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1564"/>
            <a:ext cx="9634264" cy="711081"/>
          </a:xfrm>
        </p:spPr>
        <p:txBody>
          <a:bodyPr>
            <a:normAutofit/>
          </a:bodyPr>
          <a:lstStyle/>
          <a:p>
            <a:r>
              <a:rPr lang="en-US" sz="2800" b="1" dirty="0">
                <a:solidFill>
                  <a:schemeClr val="tx2"/>
                </a:solidFill>
              </a:rPr>
              <a:t> Jenkins, </a:t>
            </a:r>
            <a:r>
              <a:rPr lang="en-US" sz="2800" b="1" dirty="0" err="1">
                <a:solidFill>
                  <a:schemeClr val="tx2"/>
                </a:solidFill>
              </a:rPr>
              <a:t>JaCoCo</a:t>
            </a:r>
            <a:r>
              <a:rPr lang="en-US" sz="2800" b="1" dirty="0">
                <a:solidFill>
                  <a:schemeClr val="tx2"/>
                </a:solidFill>
              </a:rPr>
              <a:t>, and </a:t>
            </a:r>
            <a:r>
              <a:rPr lang="en-US" sz="2800" b="1" dirty="0" err="1">
                <a:solidFill>
                  <a:schemeClr val="tx2"/>
                </a:solidFill>
              </a:rPr>
              <a:t>SonarQube</a:t>
            </a:r>
            <a:r>
              <a:rPr lang="en-US" sz="2800" b="1" dirty="0">
                <a:solidFill>
                  <a:schemeClr val="tx2"/>
                </a:solidFill>
              </a:rPr>
              <a:t> Integration With Maven</a:t>
            </a:r>
          </a:p>
        </p:txBody>
      </p:sp>
      <p:sp>
        <p:nvSpPr>
          <p:cNvPr id="3" name="Content Placeholder 2"/>
          <p:cNvSpPr>
            <a:spLocks noGrp="1"/>
          </p:cNvSpPr>
          <p:nvPr>
            <p:ph idx="1"/>
          </p:nvPr>
        </p:nvSpPr>
        <p:spPr>
          <a:xfrm>
            <a:off x="1390" y="548680"/>
            <a:ext cx="9217024" cy="5472608"/>
          </a:xfrm>
        </p:spPr>
        <p:txBody>
          <a:bodyPr>
            <a:noAutofit/>
          </a:bodyPr>
          <a:lstStyle/>
          <a:p>
            <a:pPr>
              <a:buFont typeface="Wingdings" panose="05000000000000000000" pitchFamily="2" charset="2"/>
              <a:buChar char="ü"/>
            </a:pPr>
            <a:r>
              <a:rPr lang="sv-SE" sz="1800" dirty="0"/>
              <a:t>Installing SonarQube Plugin </a:t>
            </a:r>
          </a:p>
          <a:p>
            <a:pPr marL="0" indent="0" algn="ctr">
              <a:buNone/>
            </a:pPr>
            <a:r>
              <a:rPr lang="sv-SE" sz="1800" dirty="0">
                <a:solidFill>
                  <a:schemeClr val="accent1"/>
                </a:solidFill>
              </a:rPr>
              <a:t> (https://wiki.jenkins-ci.org/display/JENKINS/SonarQube+plugin)</a:t>
            </a:r>
            <a:endParaRPr lang="en-US" sz="1800" dirty="0">
              <a:solidFill>
                <a:schemeClr val="accent1"/>
              </a:solidFill>
            </a:endParaRPr>
          </a:p>
          <a:p>
            <a:pPr lvl="1">
              <a:buFont typeface="Wingdings" panose="05000000000000000000" pitchFamily="2" charset="2"/>
              <a:buChar char="q"/>
            </a:pPr>
            <a:r>
              <a:rPr lang="en-US" sz="1600" dirty="0"/>
              <a:t>Manage Jenkins -&gt; Configure System -&gt; </a:t>
            </a:r>
            <a:r>
              <a:rPr lang="en-US" sz="1600" dirty="0" err="1"/>
              <a:t>SonarQube</a:t>
            </a:r>
            <a:r>
              <a:rPr lang="en-US" sz="1600" dirty="0"/>
              <a:t> servers -&gt; Add </a:t>
            </a:r>
            <a:r>
              <a:rPr lang="en-US" sz="1600" dirty="0" err="1"/>
              <a:t>SonarQube</a:t>
            </a:r>
            <a:endParaRPr lang="en-US" sz="1600" dirty="0"/>
          </a:p>
          <a:p>
            <a:pPr lvl="1">
              <a:buFont typeface="Wingdings" panose="05000000000000000000" pitchFamily="2" charset="2"/>
              <a:buChar char="q"/>
            </a:pPr>
            <a:r>
              <a:rPr lang="en-US" sz="1600" dirty="0"/>
              <a:t>Manage Jenkins -&gt; Global Tool Configuration -&gt; </a:t>
            </a:r>
            <a:r>
              <a:rPr lang="en-US" sz="1600" dirty="0" err="1"/>
              <a:t>SonarQube</a:t>
            </a:r>
            <a:r>
              <a:rPr lang="en-US" sz="1600" dirty="0"/>
              <a:t> Scanner -&gt; Path where scanner home </a:t>
            </a:r>
            <a:r>
              <a:rPr lang="en-US" sz="1600" dirty="0" err="1"/>
              <a:t>dir</a:t>
            </a:r>
            <a:endParaRPr lang="en-US" sz="1600" dirty="0"/>
          </a:p>
          <a:p>
            <a:pPr lvl="1">
              <a:buFont typeface="Wingdings" panose="05000000000000000000" pitchFamily="2" charset="2"/>
              <a:buChar char="q"/>
            </a:pPr>
            <a:r>
              <a:rPr lang="en-US" sz="1600" dirty="0"/>
              <a:t>Edit Job -&gt; Build Section -&gt; Add new Build step -&gt; Execute </a:t>
            </a:r>
            <a:r>
              <a:rPr lang="en-US" sz="1600" dirty="0" err="1"/>
              <a:t>SonarQube</a:t>
            </a:r>
            <a:r>
              <a:rPr lang="en-US" sz="1600" dirty="0"/>
              <a:t> Scanner -&gt; Analysis properties</a:t>
            </a:r>
          </a:p>
          <a:p>
            <a:pPr marL="609494" lvl="1" indent="0">
              <a:buNone/>
            </a:pPr>
            <a:r>
              <a:rPr lang="en-US" sz="1600" dirty="0"/>
              <a:t>  </a:t>
            </a:r>
            <a:r>
              <a:rPr lang="en-US" sz="1600" dirty="0">
                <a:solidFill>
                  <a:schemeClr val="accent2"/>
                </a:solidFill>
              </a:rPr>
              <a:t>	# Mandatory </a:t>
            </a:r>
            <a:r>
              <a:rPr lang="en-US" sz="1600" dirty="0" err="1">
                <a:solidFill>
                  <a:schemeClr val="accent2"/>
                </a:solidFill>
              </a:rPr>
              <a:t>Medata</a:t>
            </a:r>
            <a:r>
              <a:rPr lang="en-US" sz="1600" dirty="0">
                <a:solidFill>
                  <a:schemeClr val="accent2"/>
                </a:solidFill>
              </a:rPr>
              <a:t> required</a:t>
            </a:r>
          </a:p>
          <a:p>
            <a:pPr marL="609494" lvl="1" indent="0">
              <a:buNone/>
            </a:pPr>
            <a:r>
              <a:rPr lang="en-US" sz="1600" dirty="0">
                <a:solidFill>
                  <a:schemeClr val="accent2"/>
                </a:solidFill>
              </a:rPr>
              <a:t>	    </a:t>
            </a:r>
            <a:r>
              <a:rPr lang="en-US" sz="1600" dirty="0" err="1">
                <a:solidFill>
                  <a:schemeClr val="accent2"/>
                </a:solidFill>
              </a:rPr>
              <a:t>sonar.projectKey</a:t>
            </a:r>
            <a:r>
              <a:rPr lang="en-US" sz="1600" dirty="0">
                <a:solidFill>
                  <a:schemeClr val="accent2"/>
                </a:solidFill>
              </a:rPr>
              <a:t>=WEZVA</a:t>
            </a:r>
          </a:p>
          <a:p>
            <a:pPr marL="609494" lvl="1" indent="0">
              <a:buNone/>
            </a:pPr>
            <a:r>
              <a:rPr lang="en-US" sz="1600" dirty="0">
                <a:solidFill>
                  <a:schemeClr val="accent2"/>
                </a:solidFill>
              </a:rPr>
              <a:t>	    </a:t>
            </a:r>
            <a:r>
              <a:rPr lang="en-US" sz="1600" dirty="0" err="1">
                <a:solidFill>
                  <a:schemeClr val="accent2"/>
                </a:solidFill>
              </a:rPr>
              <a:t>sonar.projectName</a:t>
            </a:r>
            <a:r>
              <a:rPr lang="en-US" sz="1600" dirty="0">
                <a:solidFill>
                  <a:schemeClr val="accent2"/>
                </a:solidFill>
              </a:rPr>
              <a:t>=</a:t>
            </a:r>
            <a:r>
              <a:rPr lang="en-US" sz="1600" dirty="0" err="1">
                <a:solidFill>
                  <a:schemeClr val="accent2"/>
                </a:solidFill>
              </a:rPr>
              <a:t>SonarDemo</a:t>
            </a:r>
            <a:endParaRPr lang="en-US" sz="1600" dirty="0">
              <a:solidFill>
                <a:schemeClr val="accent2"/>
              </a:solidFill>
            </a:endParaRPr>
          </a:p>
          <a:p>
            <a:pPr marL="609494" lvl="1" indent="0">
              <a:buNone/>
            </a:pPr>
            <a:r>
              <a:rPr lang="en-US" sz="1600" dirty="0">
                <a:solidFill>
                  <a:schemeClr val="accent2"/>
                </a:solidFill>
              </a:rPr>
              <a:t>	    </a:t>
            </a:r>
            <a:r>
              <a:rPr lang="en-US" sz="1600" dirty="0" err="1">
                <a:solidFill>
                  <a:schemeClr val="accent2"/>
                </a:solidFill>
              </a:rPr>
              <a:t>sonar.projectVersion</a:t>
            </a:r>
            <a:r>
              <a:rPr lang="en-US" sz="1600" dirty="0">
                <a:solidFill>
                  <a:schemeClr val="accent2"/>
                </a:solidFill>
              </a:rPr>
              <a:t>=1.0</a:t>
            </a:r>
          </a:p>
          <a:p>
            <a:pPr marL="609494" lvl="1" indent="0">
              <a:buNone/>
            </a:pPr>
            <a:r>
              <a:rPr lang="en-US" sz="1600" dirty="0">
                <a:solidFill>
                  <a:schemeClr val="accent2"/>
                </a:solidFill>
              </a:rPr>
              <a:t>	# path to the </a:t>
            </a:r>
            <a:r>
              <a:rPr lang="en-US" sz="1600" dirty="0" err="1">
                <a:solidFill>
                  <a:schemeClr val="accent2"/>
                </a:solidFill>
              </a:rPr>
              <a:t>src</a:t>
            </a:r>
            <a:r>
              <a:rPr lang="en-US" sz="1600" dirty="0">
                <a:solidFill>
                  <a:schemeClr val="accent2"/>
                </a:solidFill>
              </a:rPr>
              <a:t> </a:t>
            </a:r>
            <a:r>
              <a:rPr lang="en-US" sz="1600" dirty="0" err="1">
                <a:solidFill>
                  <a:schemeClr val="accent2"/>
                </a:solidFill>
              </a:rPr>
              <a:t>dir</a:t>
            </a:r>
            <a:r>
              <a:rPr lang="en-US" sz="1600" dirty="0">
                <a:solidFill>
                  <a:schemeClr val="accent2"/>
                </a:solidFill>
              </a:rPr>
              <a:t> of the maven project</a:t>
            </a:r>
          </a:p>
          <a:p>
            <a:pPr marL="609494" lvl="1" indent="0">
              <a:buNone/>
            </a:pPr>
            <a:r>
              <a:rPr lang="en-US" sz="1600" dirty="0">
                <a:solidFill>
                  <a:schemeClr val="accent2"/>
                </a:solidFill>
              </a:rPr>
              <a:t>	   </a:t>
            </a:r>
            <a:r>
              <a:rPr lang="en-US" sz="1600" dirty="0" err="1">
                <a:solidFill>
                  <a:schemeClr val="accent2"/>
                </a:solidFill>
              </a:rPr>
              <a:t>sonar.sources</a:t>
            </a:r>
            <a:r>
              <a:rPr lang="en-US" sz="1600" dirty="0">
                <a:solidFill>
                  <a:schemeClr val="accent2"/>
                </a:solidFill>
              </a:rPr>
              <a:t>=</a:t>
            </a:r>
            <a:r>
              <a:rPr lang="en-US" sz="1600" dirty="0" err="1">
                <a:solidFill>
                  <a:schemeClr val="accent2"/>
                </a:solidFill>
              </a:rPr>
              <a:t>src</a:t>
            </a:r>
            <a:endParaRPr lang="en-US" sz="1600" dirty="0">
              <a:solidFill>
                <a:schemeClr val="accent2"/>
              </a:solidFill>
            </a:endParaRPr>
          </a:p>
          <a:p>
            <a:pPr marL="609494" lvl="1" indent="0">
              <a:buNone/>
            </a:pPr>
            <a:r>
              <a:rPr lang="en-US" sz="1600" dirty="0">
                <a:solidFill>
                  <a:schemeClr val="accent2"/>
                </a:solidFill>
              </a:rPr>
              <a:t>                </a:t>
            </a:r>
            <a:r>
              <a:rPr lang="en-US" sz="1600" dirty="0" err="1">
                <a:solidFill>
                  <a:schemeClr val="accent2"/>
                </a:solidFill>
              </a:rPr>
              <a:t>sonar.java.binaries</a:t>
            </a:r>
            <a:r>
              <a:rPr lang="en-US" sz="1600" dirty="0">
                <a:solidFill>
                  <a:schemeClr val="accent2"/>
                </a:solidFill>
              </a:rPr>
              <a:t>=target\\classes</a:t>
            </a:r>
          </a:p>
          <a:p>
            <a:pPr marL="609494" lvl="1" indent="0">
              <a:buNone/>
            </a:pPr>
            <a:r>
              <a:rPr lang="en-US" sz="1600" dirty="0">
                <a:solidFill>
                  <a:schemeClr val="accent2"/>
                </a:solidFill>
              </a:rPr>
              <a:t>	   </a:t>
            </a:r>
            <a:r>
              <a:rPr lang="en-US" sz="1600" dirty="0" err="1">
                <a:solidFill>
                  <a:schemeClr val="accent2"/>
                </a:solidFill>
              </a:rPr>
              <a:t>sonar.jacoco.reportPath</a:t>
            </a:r>
            <a:r>
              <a:rPr lang="en-US" sz="1600" dirty="0">
                <a:solidFill>
                  <a:schemeClr val="accent2"/>
                </a:solidFill>
              </a:rPr>
              <a:t>=target\\coverage-reports\\</a:t>
            </a:r>
            <a:r>
              <a:rPr lang="en-US" sz="1600" dirty="0" err="1">
                <a:solidFill>
                  <a:schemeClr val="accent2"/>
                </a:solidFill>
              </a:rPr>
              <a:t>jacoco-unit.exec</a:t>
            </a:r>
            <a:endParaRPr lang="en-US" sz="1600" dirty="0">
              <a:solidFill>
                <a:schemeClr val="accent2"/>
              </a:solidFill>
            </a:endParaRPr>
          </a:p>
          <a:p>
            <a:pPr lvl="1">
              <a:buFont typeface="Wingdings" panose="05000000000000000000" pitchFamily="2" charset="2"/>
              <a:buChar char="q"/>
            </a:pPr>
            <a:r>
              <a:rPr lang="en-US" sz="1600" dirty="0"/>
              <a:t>Add </a:t>
            </a:r>
            <a:r>
              <a:rPr lang="en-US" sz="1600" dirty="0" err="1"/>
              <a:t>Artifactory</a:t>
            </a:r>
            <a:r>
              <a:rPr lang="en-US" sz="1600" dirty="0"/>
              <a:t> server</a:t>
            </a:r>
          </a:p>
          <a:p>
            <a:pPr lvl="1">
              <a:buFont typeface="Wingdings" panose="05000000000000000000" pitchFamily="2" charset="2"/>
              <a:buChar char="q"/>
            </a:pPr>
            <a:r>
              <a:rPr lang="en-US" sz="1600" dirty="0"/>
              <a:t>Test connection</a:t>
            </a:r>
          </a:p>
          <a:p>
            <a:pPr>
              <a:buFont typeface="Wingdings" panose="05000000000000000000" pitchFamily="2" charset="2"/>
              <a:buChar char="ü"/>
            </a:pPr>
            <a:r>
              <a:rPr lang="en-US" sz="1800" dirty="0"/>
              <a:t>Build application </a:t>
            </a:r>
          </a:p>
          <a:p>
            <a:pPr>
              <a:buFont typeface="Wingdings" panose="05000000000000000000" pitchFamily="2" charset="2"/>
              <a:buChar char="ü"/>
            </a:pPr>
            <a:r>
              <a:rPr lang="en-US" sz="1800" dirty="0"/>
              <a:t>Running tests with </a:t>
            </a:r>
            <a:r>
              <a:rPr lang="en-US" sz="1800" dirty="0" err="1"/>
              <a:t>Jacoco</a:t>
            </a:r>
            <a:r>
              <a:rPr lang="en-US" sz="1800" dirty="0"/>
              <a:t> test coverage report</a:t>
            </a:r>
          </a:p>
          <a:p>
            <a:pPr>
              <a:buFont typeface="Wingdings" panose="05000000000000000000" pitchFamily="2" charset="2"/>
              <a:buChar char="ü"/>
            </a:pPr>
            <a:r>
              <a:rPr lang="en-US" sz="1800" dirty="0"/>
              <a:t>Running </a:t>
            </a:r>
            <a:r>
              <a:rPr lang="en-US" sz="1800" dirty="0" err="1"/>
              <a:t>SonarQube</a:t>
            </a:r>
            <a:r>
              <a:rPr lang="en-US" sz="1800" dirty="0"/>
              <a:t> analysis</a:t>
            </a:r>
          </a:p>
          <a:p>
            <a:pPr>
              <a:buFont typeface="Wingdings" panose="05000000000000000000" pitchFamily="2" charset="2"/>
              <a:buChar char="ü"/>
            </a:pPr>
            <a:r>
              <a:rPr lang="en-US" sz="1800" dirty="0"/>
              <a:t>Pushing test result, test coverage report and </a:t>
            </a:r>
            <a:r>
              <a:rPr lang="en-US" sz="1800" dirty="0" err="1"/>
              <a:t>SonarQube</a:t>
            </a:r>
            <a:r>
              <a:rPr lang="en-US" sz="1800" dirty="0"/>
              <a:t> analysis report to </a:t>
            </a:r>
            <a:r>
              <a:rPr lang="en-US" sz="1800" dirty="0" err="1"/>
              <a:t>SonarQube</a:t>
            </a:r>
            <a:r>
              <a:rPr lang="en-US" sz="1800" dirty="0"/>
              <a:t> Server</a:t>
            </a:r>
          </a:p>
        </p:txBody>
      </p:sp>
    </p:spTree>
    <p:extLst>
      <p:ext uri="{BB962C8B-B14F-4D97-AF65-F5344CB8AC3E}">
        <p14:creationId xmlns:p14="http://schemas.microsoft.com/office/powerpoint/2010/main" val="1766237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0020" y="1303020"/>
            <a:ext cx="8778240" cy="5743111"/>
          </a:xfrm>
          <a:prstGeom prst="rect">
            <a:avLst/>
          </a:prstGeom>
        </p:spPr>
        <p:txBody>
          <a:bodyP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822960" lvl="1" indent="-411480">
              <a:buFont typeface="Arial" panose="020B0604020202020204" pitchFamily="34" charset="0"/>
              <a:buChar char="•"/>
              <a:defRPr/>
            </a:pPr>
            <a:r>
              <a:rPr lang="en-US" sz="2880" dirty="0"/>
              <a:t>Not every change is a release</a:t>
            </a:r>
          </a:p>
          <a:p>
            <a:pPr marL="822960" lvl="1" indent="-411480">
              <a:buFont typeface="Arial" panose="020B0604020202020204" pitchFamily="34" charset="0"/>
              <a:buChar char="•"/>
              <a:defRPr/>
            </a:pPr>
            <a:r>
              <a:rPr lang="en-US" sz="2880" dirty="0"/>
              <a:t>Build software so that it can be rapidly &amp; safely deployed to production by delivering every change to a production-like environment </a:t>
            </a:r>
          </a:p>
          <a:p>
            <a:pPr marL="822960" lvl="1" indent="-411480">
              <a:buFont typeface="Arial" panose="020B0604020202020204" pitchFamily="34" charset="0"/>
              <a:buChar char="•"/>
              <a:defRPr/>
            </a:pPr>
            <a:r>
              <a:rPr lang="en-US" sz="2880" dirty="0"/>
              <a:t>Ensuring business applications and services function as expected through rigorous automated testing</a:t>
            </a:r>
          </a:p>
          <a:p>
            <a:pPr marL="822960" lvl="1" indent="-411480">
              <a:buFont typeface="Arial" panose="020B0604020202020204" pitchFamily="34" charset="0"/>
              <a:buChar char="•"/>
              <a:defRPr/>
            </a:pPr>
            <a:r>
              <a:rPr lang="en-US" sz="2880" dirty="0"/>
              <a:t>Manual trigger of deployment when business is ready</a:t>
            </a:r>
          </a:p>
          <a:p>
            <a:pPr marL="822960" lvl="1" indent="-411480">
              <a:buFont typeface="Arial" panose="020B0604020202020204" pitchFamily="34" charset="0"/>
              <a:buChar char="•"/>
              <a:defRPr/>
            </a:pPr>
            <a:r>
              <a:rPr lang="en-US" sz="2880" dirty="0"/>
              <a:t>Every change is proven to be deployable at any time</a:t>
            </a:r>
          </a:p>
          <a:p>
            <a:pPr marL="822960" lvl="1" indent="-411480">
              <a:buFont typeface="Arial" panose="020B0604020202020204" pitchFamily="34" charset="0"/>
              <a:buChar char="•"/>
              <a:defRPr/>
            </a:pPr>
            <a:endParaRPr lang="en-US" sz="2880" dirty="0"/>
          </a:p>
          <a:p>
            <a:pPr marL="411480" lvl="1">
              <a:defRPr/>
            </a:pPr>
            <a:r>
              <a:rPr lang="en-US" sz="2520" b="1" dirty="0"/>
              <a:t>    Continuous Delivery = </a:t>
            </a:r>
            <a:r>
              <a:rPr lang="en-US" sz="2520" b="1" dirty="0">
                <a:solidFill>
                  <a:schemeClr val="tx2"/>
                </a:solidFill>
              </a:rPr>
              <a:t>Continuous Integration </a:t>
            </a:r>
            <a:r>
              <a:rPr lang="en-US" sz="2520" b="1" dirty="0"/>
              <a:t>+</a:t>
            </a:r>
          </a:p>
          <a:p>
            <a:pPr marL="411480" lvl="1">
              <a:defRPr/>
            </a:pPr>
            <a:r>
              <a:rPr lang="en-US" sz="2520" b="1" dirty="0"/>
              <a:t>                                                     </a:t>
            </a:r>
            <a:r>
              <a:rPr lang="en-US" sz="2520" b="1" dirty="0">
                <a:solidFill>
                  <a:schemeClr val="accent3">
                    <a:lumMod val="50000"/>
                  </a:schemeClr>
                </a:solidFill>
              </a:rPr>
              <a:t>fully automated test suite</a:t>
            </a:r>
          </a:p>
          <a:p>
            <a:pPr marL="411480" lvl="1">
              <a:defRPr/>
            </a:pPr>
            <a:endParaRPr lang="en-US" sz="2880" dirty="0"/>
          </a:p>
        </p:txBody>
      </p:sp>
      <p:pic>
        <p:nvPicPr>
          <p:cNvPr id="46083"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06315" y="-137160"/>
            <a:ext cx="4337685" cy="1783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4095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7414" y="2811780"/>
            <a:ext cx="1097280" cy="1101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4754" y="2880360"/>
            <a:ext cx="960120" cy="96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16354" y="2743200"/>
            <a:ext cx="1371600"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99434" y="2606040"/>
            <a:ext cx="109728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Content Placeholder 11"/>
          <p:cNvPicPr>
            <a:picLocks noGrp="1" noChangeAspect="1"/>
          </p:cNvPicPr>
          <p:nvPr>
            <p:ph idx="1"/>
          </p:nvPr>
        </p:nvPicPr>
        <p:blipFill>
          <a:blip r:embed="rId6" cstate="print">
            <a:extLst>
              <a:ext uri="{28A0092B-C50C-407E-A947-70E740481C1C}">
                <a14:useLocalDpi xmlns:a14="http://schemas.microsoft.com/office/drawing/2010/main" val="0"/>
              </a:ext>
            </a:extLst>
          </a:blip>
          <a:srcRect/>
          <a:stretch>
            <a:fillRect/>
          </a:stretch>
        </p:blipFill>
        <p:spPr>
          <a:xfrm>
            <a:off x="590075" y="2811780"/>
            <a:ext cx="1070133" cy="1104424"/>
          </a:xfr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55934" y="3291840"/>
            <a:ext cx="27432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33274" y="3291840"/>
            <a:ext cx="27432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42034" y="3291840"/>
            <a:ext cx="27432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0274" y="5143500"/>
            <a:ext cx="1097280" cy="1101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7614" y="5212080"/>
            <a:ext cx="960120" cy="96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39214" y="5074920"/>
            <a:ext cx="1371600"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5134" y="4937760"/>
            <a:ext cx="109728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Content Placeholder 1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2935" y="5143500"/>
            <a:ext cx="1070133" cy="1104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78794" y="5623560"/>
            <a:ext cx="27432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56134" y="5623560"/>
            <a:ext cx="27432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64894" y="5623560"/>
            <a:ext cx="27432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10814" y="5623560"/>
            <a:ext cx="27432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548640"/>
            <a:ext cx="1097280" cy="1101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9040" y="617220"/>
            <a:ext cx="960120" cy="96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Content Placeholder 1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4360" y="548640"/>
            <a:ext cx="1070134" cy="1104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60220" y="1028700"/>
            <a:ext cx="27432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37560" y="1028700"/>
            <a:ext cx="27432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514088">
            <a:off x="6510592" y="3263151"/>
            <a:ext cx="325838" cy="325838"/>
          </a:xfrm>
          <a:prstGeom prst="rect">
            <a:avLst/>
          </a:prstGeom>
          <a:effectLst>
            <a:glow rad="38100">
              <a:schemeClr val="accent3">
                <a:lumMod val="50000"/>
                <a:alpha val="50000"/>
              </a:schemeClr>
            </a:glow>
          </a:effectLst>
        </p:spPr>
      </p:pic>
      <p:sp>
        <p:nvSpPr>
          <p:cNvPr id="39" name="TextBox 38"/>
          <p:cNvSpPr txBox="1">
            <a:spLocks noChangeArrowheads="1"/>
          </p:cNvSpPr>
          <p:nvPr/>
        </p:nvSpPr>
        <p:spPr bwMode="auto">
          <a:xfrm>
            <a:off x="0" y="68580"/>
            <a:ext cx="342900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accent2"/>
                </a:solidFill>
              </a:rPr>
              <a:t>Continuous Integration</a:t>
            </a:r>
            <a:endParaRPr lang="en-US" altLang="en-US" sz="2160"/>
          </a:p>
        </p:txBody>
      </p:sp>
      <p:sp>
        <p:nvSpPr>
          <p:cNvPr id="40" name="TextBox 39"/>
          <p:cNvSpPr txBox="1">
            <a:spLocks noChangeArrowheads="1"/>
          </p:cNvSpPr>
          <p:nvPr/>
        </p:nvSpPr>
        <p:spPr bwMode="auto">
          <a:xfrm>
            <a:off x="-1429" y="2400300"/>
            <a:ext cx="342900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accent2"/>
                </a:solidFill>
              </a:rPr>
              <a:t>Continuous Delivery</a:t>
            </a:r>
            <a:endParaRPr lang="en-US" altLang="en-US" sz="2160"/>
          </a:p>
        </p:txBody>
      </p:sp>
      <p:sp>
        <p:nvSpPr>
          <p:cNvPr id="41" name="TextBox 40"/>
          <p:cNvSpPr txBox="1">
            <a:spLocks noChangeArrowheads="1"/>
          </p:cNvSpPr>
          <p:nvPr/>
        </p:nvSpPr>
        <p:spPr bwMode="auto">
          <a:xfrm>
            <a:off x="-4286" y="4732020"/>
            <a:ext cx="342900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accent2"/>
                </a:solidFill>
              </a:rPr>
              <a:t>Continuous Deployment</a:t>
            </a:r>
            <a:endParaRPr lang="en-US" altLang="en-US" sz="2160"/>
          </a:p>
        </p:txBody>
      </p:sp>
      <p:sp>
        <p:nvSpPr>
          <p:cNvPr id="42" name="TextBox 41"/>
          <p:cNvSpPr txBox="1">
            <a:spLocks noChangeArrowheads="1"/>
          </p:cNvSpPr>
          <p:nvPr/>
        </p:nvSpPr>
        <p:spPr bwMode="auto">
          <a:xfrm>
            <a:off x="795814" y="3909060"/>
            <a:ext cx="89154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tx2"/>
                </a:solidFill>
              </a:rPr>
              <a:t>Build</a:t>
            </a:r>
            <a:endParaRPr lang="en-US" altLang="en-US" sz="2160">
              <a:solidFill>
                <a:schemeClr val="tx2"/>
              </a:solidFill>
            </a:endParaRPr>
          </a:p>
        </p:txBody>
      </p:sp>
      <p:sp>
        <p:nvSpPr>
          <p:cNvPr id="43" name="TextBox 42"/>
          <p:cNvSpPr txBox="1">
            <a:spLocks noChangeArrowheads="1"/>
          </p:cNvSpPr>
          <p:nvPr/>
        </p:nvSpPr>
        <p:spPr bwMode="auto">
          <a:xfrm>
            <a:off x="2441734" y="3909060"/>
            <a:ext cx="75438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tx2"/>
                </a:solidFill>
              </a:rPr>
              <a:t>UnitTest</a:t>
            </a:r>
            <a:endParaRPr lang="en-US" altLang="en-US" sz="2160">
              <a:solidFill>
                <a:schemeClr val="tx2"/>
              </a:solidFill>
            </a:endParaRPr>
          </a:p>
        </p:txBody>
      </p:sp>
      <p:sp>
        <p:nvSpPr>
          <p:cNvPr id="44" name="TextBox 43"/>
          <p:cNvSpPr txBox="1">
            <a:spLocks noChangeArrowheads="1"/>
          </p:cNvSpPr>
          <p:nvPr/>
        </p:nvSpPr>
        <p:spPr bwMode="auto">
          <a:xfrm>
            <a:off x="3813334" y="3909060"/>
            <a:ext cx="82296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tx2"/>
                </a:solidFill>
              </a:rPr>
              <a:t>Stage</a:t>
            </a:r>
            <a:endParaRPr lang="en-US" altLang="en-US" sz="2160">
              <a:solidFill>
                <a:schemeClr val="tx2"/>
              </a:solidFill>
            </a:endParaRPr>
          </a:p>
        </p:txBody>
      </p:sp>
      <p:sp>
        <p:nvSpPr>
          <p:cNvPr id="45" name="TextBox 44"/>
          <p:cNvSpPr txBox="1">
            <a:spLocks noChangeArrowheads="1"/>
          </p:cNvSpPr>
          <p:nvPr/>
        </p:nvSpPr>
        <p:spPr bwMode="auto">
          <a:xfrm>
            <a:off x="800100" y="1577340"/>
            <a:ext cx="89154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tx2"/>
                </a:solidFill>
              </a:rPr>
              <a:t>Build</a:t>
            </a:r>
            <a:endParaRPr lang="en-US" altLang="en-US" sz="2160">
              <a:solidFill>
                <a:schemeClr val="tx2"/>
              </a:solidFill>
            </a:endParaRPr>
          </a:p>
        </p:txBody>
      </p:sp>
      <p:sp>
        <p:nvSpPr>
          <p:cNvPr id="46" name="TextBox 45"/>
          <p:cNvSpPr txBox="1">
            <a:spLocks noChangeArrowheads="1"/>
          </p:cNvSpPr>
          <p:nvPr/>
        </p:nvSpPr>
        <p:spPr bwMode="auto">
          <a:xfrm>
            <a:off x="2446020" y="1577340"/>
            <a:ext cx="75438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tx2"/>
                </a:solidFill>
              </a:rPr>
              <a:t>UnitTest</a:t>
            </a:r>
            <a:endParaRPr lang="en-US" altLang="en-US" sz="2160">
              <a:solidFill>
                <a:schemeClr val="tx2"/>
              </a:solidFill>
            </a:endParaRPr>
          </a:p>
        </p:txBody>
      </p:sp>
      <p:sp>
        <p:nvSpPr>
          <p:cNvPr id="47" name="TextBox 46"/>
          <p:cNvSpPr txBox="1">
            <a:spLocks noChangeArrowheads="1"/>
          </p:cNvSpPr>
          <p:nvPr/>
        </p:nvSpPr>
        <p:spPr bwMode="auto">
          <a:xfrm>
            <a:off x="3817620" y="1577340"/>
            <a:ext cx="82296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tx2"/>
                </a:solidFill>
              </a:rPr>
              <a:t>Stage</a:t>
            </a:r>
            <a:endParaRPr lang="en-US" altLang="en-US" sz="2160">
              <a:solidFill>
                <a:schemeClr val="tx2"/>
              </a:solidFill>
            </a:endParaRPr>
          </a:p>
        </p:txBody>
      </p:sp>
      <p:sp>
        <p:nvSpPr>
          <p:cNvPr id="48" name="TextBox 47"/>
          <p:cNvSpPr txBox="1">
            <a:spLocks noChangeArrowheads="1"/>
          </p:cNvSpPr>
          <p:nvPr/>
        </p:nvSpPr>
        <p:spPr bwMode="auto">
          <a:xfrm>
            <a:off x="5390674" y="3909060"/>
            <a:ext cx="155759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dirty="0">
                <a:solidFill>
                  <a:schemeClr val="tx2"/>
                </a:solidFill>
              </a:rPr>
              <a:t>Acceptance</a:t>
            </a:r>
          </a:p>
          <a:p>
            <a:r>
              <a:rPr lang="en-US" altLang="en-US" sz="2160" b="1" dirty="0">
                <a:solidFill>
                  <a:schemeClr val="tx2"/>
                </a:solidFill>
              </a:rPr>
              <a:t>Test</a:t>
            </a:r>
            <a:endParaRPr lang="en-US" altLang="en-US" sz="2160" dirty="0">
              <a:solidFill>
                <a:schemeClr val="tx2"/>
              </a:solidFill>
            </a:endParaRPr>
          </a:p>
        </p:txBody>
      </p:sp>
      <p:sp>
        <p:nvSpPr>
          <p:cNvPr id="49" name="TextBox 48"/>
          <p:cNvSpPr txBox="1">
            <a:spLocks noChangeArrowheads="1"/>
          </p:cNvSpPr>
          <p:nvPr/>
        </p:nvSpPr>
        <p:spPr bwMode="auto">
          <a:xfrm>
            <a:off x="7105174" y="3909060"/>
            <a:ext cx="102870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tx2"/>
                </a:solidFill>
              </a:rPr>
              <a:t>Deploy</a:t>
            </a:r>
            <a:endParaRPr lang="en-US" altLang="en-US" sz="2160">
              <a:solidFill>
                <a:schemeClr val="tx2"/>
              </a:solidFill>
            </a:endParaRPr>
          </a:p>
        </p:txBody>
      </p:sp>
      <p:sp>
        <p:nvSpPr>
          <p:cNvPr id="50" name="TextBox 49"/>
          <p:cNvSpPr txBox="1">
            <a:spLocks noChangeArrowheads="1"/>
          </p:cNvSpPr>
          <p:nvPr/>
        </p:nvSpPr>
        <p:spPr bwMode="auto">
          <a:xfrm>
            <a:off x="818674" y="6172200"/>
            <a:ext cx="89154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tx2"/>
                </a:solidFill>
              </a:rPr>
              <a:t>Build</a:t>
            </a:r>
            <a:endParaRPr lang="en-US" altLang="en-US" sz="2160">
              <a:solidFill>
                <a:schemeClr val="tx2"/>
              </a:solidFill>
            </a:endParaRPr>
          </a:p>
        </p:txBody>
      </p:sp>
      <p:sp>
        <p:nvSpPr>
          <p:cNvPr id="51" name="TextBox 50"/>
          <p:cNvSpPr txBox="1">
            <a:spLocks noChangeArrowheads="1"/>
          </p:cNvSpPr>
          <p:nvPr/>
        </p:nvSpPr>
        <p:spPr bwMode="auto">
          <a:xfrm>
            <a:off x="2464594" y="6172200"/>
            <a:ext cx="75438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tx2"/>
                </a:solidFill>
              </a:rPr>
              <a:t>UnitTest</a:t>
            </a:r>
            <a:endParaRPr lang="en-US" altLang="en-US" sz="2160">
              <a:solidFill>
                <a:schemeClr val="tx2"/>
              </a:solidFill>
            </a:endParaRPr>
          </a:p>
        </p:txBody>
      </p:sp>
      <p:sp>
        <p:nvSpPr>
          <p:cNvPr id="52" name="TextBox 51"/>
          <p:cNvSpPr txBox="1">
            <a:spLocks noChangeArrowheads="1"/>
          </p:cNvSpPr>
          <p:nvPr/>
        </p:nvSpPr>
        <p:spPr bwMode="auto">
          <a:xfrm>
            <a:off x="3836194" y="6172200"/>
            <a:ext cx="82296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tx2"/>
                </a:solidFill>
              </a:rPr>
              <a:t>Stage</a:t>
            </a:r>
            <a:endParaRPr lang="en-US" altLang="en-US" sz="2160">
              <a:solidFill>
                <a:schemeClr val="tx2"/>
              </a:solidFill>
            </a:endParaRPr>
          </a:p>
        </p:txBody>
      </p:sp>
      <p:sp>
        <p:nvSpPr>
          <p:cNvPr id="53" name="TextBox 52"/>
          <p:cNvSpPr txBox="1">
            <a:spLocks noChangeArrowheads="1"/>
          </p:cNvSpPr>
          <p:nvPr/>
        </p:nvSpPr>
        <p:spPr bwMode="auto">
          <a:xfrm>
            <a:off x="6903720" y="6172200"/>
            <a:ext cx="102870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a:solidFill>
                  <a:schemeClr val="tx2"/>
                </a:solidFill>
              </a:rPr>
              <a:t>Deploy</a:t>
            </a:r>
            <a:endParaRPr lang="en-US" altLang="en-US" sz="2160">
              <a:solidFill>
                <a:schemeClr val="tx2"/>
              </a:solidFill>
            </a:endParaRPr>
          </a:p>
        </p:txBody>
      </p:sp>
      <p:sp>
        <p:nvSpPr>
          <p:cNvPr id="54" name="TextBox 53"/>
          <p:cNvSpPr txBox="1">
            <a:spLocks noChangeArrowheads="1"/>
          </p:cNvSpPr>
          <p:nvPr/>
        </p:nvSpPr>
        <p:spPr bwMode="auto">
          <a:xfrm>
            <a:off x="5276374" y="6110764"/>
            <a:ext cx="1599882"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160" b="1" dirty="0">
                <a:solidFill>
                  <a:schemeClr val="tx2"/>
                </a:solidFill>
              </a:rPr>
              <a:t>Acceptance</a:t>
            </a:r>
          </a:p>
          <a:p>
            <a:r>
              <a:rPr lang="en-US" altLang="en-US" sz="2160" b="1" dirty="0">
                <a:solidFill>
                  <a:schemeClr val="tx2"/>
                </a:solidFill>
              </a:rPr>
              <a:t>Test</a:t>
            </a:r>
            <a:endParaRPr lang="en-US" altLang="en-US" sz="2160" dirty="0">
              <a:solidFill>
                <a:schemeClr val="tx2"/>
              </a:solidFill>
            </a:endParaRPr>
          </a:p>
        </p:txBody>
      </p:sp>
    </p:spTree>
    <p:extLst>
      <p:ext uri="{BB962C8B-B14F-4D97-AF65-F5344CB8AC3E}">
        <p14:creationId xmlns:p14="http://schemas.microsoft.com/office/powerpoint/2010/main" val="2016546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39552" y="115729"/>
            <a:ext cx="8215828" cy="6507956"/>
          </a:xfrm>
        </p:spPr>
      </p:pic>
      <p:sp>
        <p:nvSpPr>
          <p:cNvPr id="7" name="Rectangle 6"/>
          <p:cNvSpPr/>
          <p:nvPr/>
        </p:nvSpPr>
        <p:spPr>
          <a:xfrm>
            <a:off x="683568" y="480060"/>
            <a:ext cx="2996892" cy="2606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a:p>
        </p:txBody>
      </p:sp>
      <p:sp>
        <p:nvSpPr>
          <p:cNvPr id="8" name="Rectangle 7"/>
          <p:cNvSpPr/>
          <p:nvPr/>
        </p:nvSpPr>
        <p:spPr>
          <a:xfrm>
            <a:off x="2514600" y="1714500"/>
            <a:ext cx="1577340" cy="822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a:p>
        </p:txBody>
      </p:sp>
      <p:sp>
        <p:nvSpPr>
          <p:cNvPr id="9" name="Rectangle 8"/>
          <p:cNvSpPr/>
          <p:nvPr/>
        </p:nvSpPr>
        <p:spPr>
          <a:xfrm>
            <a:off x="4297680" y="137160"/>
            <a:ext cx="3291840" cy="2606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a:p>
        </p:txBody>
      </p:sp>
      <p:sp>
        <p:nvSpPr>
          <p:cNvPr id="10" name="Rectangle 9"/>
          <p:cNvSpPr/>
          <p:nvPr/>
        </p:nvSpPr>
        <p:spPr>
          <a:xfrm>
            <a:off x="4434840" y="2468880"/>
            <a:ext cx="822960" cy="411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a:p>
        </p:txBody>
      </p:sp>
      <p:sp>
        <p:nvSpPr>
          <p:cNvPr id="11" name="Rectangle 10"/>
          <p:cNvSpPr/>
          <p:nvPr/>
        </p:nvSpPr>
        <p:spPr>
          <a:xfrm>
            <a:off x="4777740" y="2606040"/>
            <a:ext cx="3977640" cy="1508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a:p>
        </p:txBody>
      </p:sp>
      <p:sp>
        <p:nvSpPr>
          <p:cNvPr id="12" name="Rectangle 11"/>
          <p:cNvSpPr/>
          <p:nvPr/>
        </p:nvSpPr>
        <p:spPr>
          <a:xfrm>
            <a:off x="3131820" y="4046220"/>
            <a:ext cx="3017520" cy="2400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a:p>
        </p:txBody>
      </p:sp>
      <p:sp>
        <p:nvSpPr>
          <p:cNvPr id="13" name="Rectangle 12"/>
          <p:cNvSpPr/>
          <p:nvPr/>
        </p:nvSpPr>
        <p:spPr>
          <a:xfrm>
            <a:off x="539552" y="3566160"/>
            <a:ext cx="2935168" cy="2400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a:p>
        </p:txBody>
      </p:sp>
      <p:sp>
        <p:nvSpPr>
          <p:cNvPr id="14" name="Rectangle 13"/>
          <p:cNvSpPr/>
          <p:nvPr/>
        </p:nvSpPr>
        <p:spPr>
          <a:xfrm>
            <a:off x="3200400" y="3703320"/>
            <a:ext cx="411480" cy="4800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160"/>
          </a:p>
        </p:txBody>
      </p:sp>
    </p:spTree>
    <p:extLst>
      <p:ext uri="{BB962C8B-B14F-4D97-AF65-F5344CB8AC3E}">
        <p14:creationId xmlns:p14="http://schemas.microsoft.com/office/powerpoint/2010/main" val="2211344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072" y="25258"/>
            <a:ext cx="6285384" cy="711081"/>
          </a:xfrm>
        </p:spPr>
        <p:txBody>
          <a:bodyPr>
            <a:normAutofit/>
          </a:bodyPr>
          <a:lstStyle/>
          <a:p>
            <a:r>
              <a:rPr lang="en-US" sz="3200" b="1" dirty="0">
                <a:solidFill>
                  <a:schemeClr val="tx2"/>
                </a:solidFill>
              </a:rPr>
              <a:t>Install </a:t>
            </a:r>
            <a:r>
              <a:rPr lang="en-US" sz="3200" b="1" dirty="0" err="1">
                <a:solidFill>
                  <a:schemeClr val="tx2"/>
                </a:solidFill>
              </a:rPr>
              <a:t>Artifactory</a:t>
            </a:r>
            <a:endParaRPr lang="en-US" sz="3200" b="1" dirty="0">
              <a:solidFill>
                <a:schemeClr val="tx2"/>
              </a:solidFill>
            </a:endParaRPr>
          </a:p>
        </p:txBody>
      </p:sp>
      <p:sp>
        <p:nvSpPr>
          <p:cNvPr id="3" name="Content Placeholder 2"/>
          <p:cNvSpPr>
            <a:spLocks noGrp="1"/>
          </p:cNvSpPr>
          <p:nvPr>
            <p:ph idx="1"/>
          </p:nvPr>
        </p:nvSpPr>
        <p:spPr>
          <a:xfrm>
            <a:off x="251520" y="764704"/>
            <a:ext cx="9793088" cy="5976664"/>
          </a:xfrm>
        </p:spPr>
        <p:txBody>
          <a:bodyPr>
            <a:normAutofit fontScale="55000" lnSpcReduction="20000"/>
          </a:bodyPr>
          <a:lstStyle/>
          <a:p>
            <a:pPr marL="0" indent="0">
              <a:buNone/>
            </a:pPr>
            <a:r>
              <a:rPr lang="en-US" b="1" u="sng" dirty="0"/>
              <a:t>Install Docker CE (Community Edition)</a:t>
            </a:r>
          </a:p>
          <a:p>
            <a:pPr marL="0" indent="0">
              <a:buNone/>
            </a:pPr>
            <a:r>
              <a:rPr lang="en-US" dirty="0"/>
              <a:t>Set up the Docker CE repository on CentOS:</a:t>
            </a:r>
          </a:p>
          <a:p>
            <a:pPr marL="0" indent="0">
              <a:buNone/>
            </a:pPr>
            <a:r>
              <a:rPr lang="en-US" dirty="0"/>
              <a:t>% </a:t>
            </a:r>
            <a:r>
              <a:rPr lang="en-US" b="1" dirty="0" err="1">
                <a:solidFill>
                  <a:schemeClr val="accent2">
                    <a:lumMod val="75000"/>
                  </a:schemeClr>
                </a:solidFill>
              </a:rPr>
              <a:t>sudo</a:t>
            </a:r>
            <a:r>
              <a:rPr lang="en-US" b="1" dirty="0">
                <a:solidFill>
                  <a:schemeClr val="accent2">
                    <a:lumMod val="75000"/>
                  </a:schemeClr>
                </a:solidFill>
              </a:rPr>
              <a:t> yum install -y yum-</a:t>
            </a:r>
            <a:r>
              <a:rPr lang="en-US" b="1" dirty="0" err="1">
                <a:solidFill>
                  <a:schemeClr val="accent2">
                    <a:lumMod val="75000"/>
                  </a:schemeClr>
                </a:solidFill>
              </a:rPr>
              <a:t>utils</a:t>
            </a:r>
            <a:endParaRPr lang="en-US" b="1" dirty="0">
              <a:solidFill>
                <a:schemeClr val="accent2">
                  <a:lumMod val="75000"/>
                </a:schemeClr>
              </a:solidFill>
            </a:endParaRPr>
          </a:p>
          <a:p>
            <a:pPr marL="0" indent="0">
              <a:buNone/>
            </a:pPr>
            <a:r>
              <a:rPr lang="en-US" dirty="0"/>
              <a:t>% </a:t>
            </a:r>
            <a:r>
              <a:rPr lang="en-US" b="1" dirty="0" err="1">
                <a:solidFill>
                  <a:schemeClr val="accent2">
                    <a:lumMod val="75000"/>
                  </a:schemeClr>
                </a:solidFill>
              </a:rPr>
              <a:t>sudo</a:t>
            </a:r>
            <a:r>
              <a:rPr lang="en-US" b="1" dirty="0">
                <a:solidFill>
                  <a:schemeClr val="accent2">
                    <a:lumMod val="75000"/>
                  </a:schemeClr>
                </a:solidFill>
              </a:rPr>
              <a:t> yum-</a:t>
            </a:r>
            <a:r>
              <a:rPr lang="en-US" b="1" dirty="0" err="1">
                <a:solidFill>
                  <a:schemeClr val="accent2">
                    <a:lumMod val="75000"/>
                  </a:schemeClr>
                </a:solidFill>
              </a:rPr>
              <a:t>config</a:t>
            </a:r>
            <a:r>
              <a:rPr lang="en-US" b="1" dirty="0">
                <a:solidFill>
                  <a:schemeClr val="accent2">
                    <a:lumMod val="75000"/>
                  </a:schemeClr>
                </a:solidFill>
              </a:rPr>
              <a:t>-manager --add-repo https://download.docker.com/linux/centos/docker-ce.repo</a:t>
            </a:r>
          </a:p>
          <a:p>
            <a:pPr marL="0" indent="0">
              <a:buNone/>
            </a:pPr>
            <a:endParaRPr lang="en-US" b="1" dirty="0">
              <a:solidFill>
                <a:schemeClr val="accent2">
                  <a:lumMod val="75000"/>
                </a:schemeClr>
              </a:solidFill>
            </a:endParaRPr>
          </a:p>
          <a:p>
            <a:pPr marL="0" indent="0">
              <a:buNone/>
            </a:pPr>
            <a:r>
              <a:rPr lang="en-US" dirty="0"/>
              <a:t>Install the latest version of Docker CE on CentOS:</a:t>
            </a:r>
          </a:p>
          <a:p>
            <a:pPr marL="0" indent="0">
              <a:buNone/>
            </a:pPr>
            <a:r>
              <a:rPr lang="en-US" dirty="0"/>
              <a:t>% </a:t>
            </a:r>
            <a:r>
              <a:rPr lang="en-US" b="1" dirty="0" err="1">
                <a:solidFill>
                  <a:schemeClr val="accent2">
                    <a:lumMod val="75000"/>
                  </a:schemeClr>
                </a:solidFill>
              </a:rPr>
              <a:t>sudo</a:t>
            </a:r>
            <a:r>
              <a:rPr lang="en-US" b="1" dirty="0">
                <a:solidFill>
                  <a:schemeClr val="accent2">
                    <a:lumMod val="75000"/>
                  </a:schemeClr>
                </a:solidFill>
              </a:rPr>
              <a:t> yum -y install </a:t>
            </a:r>
            <a:r>
              <a:rPr lang="en-US" b="1" dirty="0" err="1">
                <a:solidFill>
                  <a:schemeClr val="accent2">
                    <a:lumMod val="75000"/>
                  </a:schemeClr>
                </a:solidFill>
              </a:rPr>
              <a:t>docker-ce</a:t>
            </a:r>
            <a:endParaRPr lang="en-US" b="1" dirty="0">
              <a:solidFill>
                <a:schemeClr val="accent2">
                  <a:lumMod val="75000"/>
                </a:schemeClr>
              </a:solidFill>
            </a:endParaRPr>
          </a:p>
          <a:p>
            <a:pPr marL="0" indent="0">
              <a:buNone/>
            </a:pPr>
            <a:r>
              <a:rPr lang="en-US" dirty="0"/>
              <a:t>Start Docker:</a:t>
            </a:r>
          </a:p>
          <a:p>
            <a:pPr marL="0" indent="0">
              <a:buNone/>
            </a:pPr>
            <a:r>
              <a:rPr lang="en-US" dirty="0"/>
              <a:t>% </a:t>
            </a:r>
            <a:r>
              <a:rPr lang="en-US" b="1" dirty="0" err="1">
                <a:solidFill>
                  <a:schemeClr val="accent2">
                    <a:lumMod val="75000"/>
                  </a:schemeClr>
                </a:solidFill>
              </a:rPr>
              <a:t>sudo</a:t>
            </a:r>
            <a:r>
              <a:rPr lang="en-US" b="1" dirty="0">
                <a:solidFill>
                  <a:schemeClr val="accent2">
                    <a:lumMod val="75000"/>
                  </a:schemeClr>
                </a:solidFill>
              </a:rPr>
              <a:t> </a:t>
            </a:r>
            <a:r>
              <a:rPr lang="en-US" b="1" dirty="0" err="1">
                <a:solidFill>
                  <a:schemeClr val="accent2">
                    <a:lumMod val="75000"/>
                  </a:schemeClr>
                </a:solidFill>
              </a:rPr>
              <a:t>systemctl</a:t>
            </a:r>
            <a:r>
              <a:rPr lang="en-US" b="1" dirty="0">
                <a:solidFill>
                  <a:schemeClr val="accent2">
                    <a:lumMod val="75000"/>
                  </a:schemeClr>
                </a:solidFill>
              </a:rPr>
              <a:t> start </a:t>
            </a:r>
            <a:r>
              <a:rPr lang="en-US" b="1" dirty="0" err="1">
                <a:solidFill>
                  <a:schemeClr val="accent2">
                    <a:lumMod val="75000"/>
                  </a:schemeClr>
                </a:solidFill>
              </a:rPr>
              <a:t>docker</a:t>
            </a:r>
            <a:endParaRPr lang="en-US" b="1" dirty="0">
              <a:solidFill>
                <a:schemeClr val="accent2">
                  <a:lumMod val="75000"/>
                </a:schemeClr>
              </a:solidFill>
            </a:endParaRPr>
          </a:p>
          <a:p>
            <a:pPr marL="0" indent="0">
              <a:buNone/>
            </a:pPr>
            <a:endParaRPr lang="en-US" dirty="0"/>
          </a:p>
          <a:p>
            <a:pPr marL="0" indent="0">
              <a:buNone/>
            </a:pPr>
            <a:endParaRPr lang="en-US" dirty="0"/>
          </a:p>
          <a:p>
            <a:pPr marL="0" indent="0">
              <a:buNone/>
            </a:pPr>
            <a:r>
              <a:rPr lang="en-US" b="1" u="sng" dirty="0"/>
              <a:t>Installing </a:t>
            </a:r>
            <a:r>
              <a:rPr lang="en-US" b="1" u="sng" dirty="0" err="1"/>
              <a:t>Artifactory</a:t>
            </a:r>
            <a:r>
              <a:rPr lang="en-US" b="1" u="sng" dirty="0"/>
              <a:t> on Docker</a:t>
            </a:r>
          </a:p>
          <a:p>
            <a:pPr marL="0" indent="0">
              <a:buNone/>
            </a:pPr>
            <a:r>
              <a:rPr lang="en-US" dirty="0"/>
              <a:t>Pulling the </a:t>
            </a:r>
            <a:r>
              <a:rPr lang="en-US" dirty="0" err="1"/>
              <a:t>Artifactory</a:t>
            </a:r>
            <a:r>
              <a:rPr lang="en-US" dirty="0"/>
              <a:t> Docker Image</a:t>
            </a:r>
          </a:p>
          <a:p>
            <a:pPr marL="0" indent="0">
              <a:buNone/>
            </a:pPr>
            <a:r>
              <a:rPr lang="en-US" dirty="0"/>
              <a:t>% </a:t>
            </a:r>
            <a:r>
              <a:rPr lang="en-US" b="1" dirty="0" err="1">
                <a:solidFill>
                  <a:schemeClr val="accent2">
                    <a:lumMod val="75000"/>
                  </a:schemeClr>
                </a:solidFill>
              </a:rPr>
              <a:t>docker</a:t>
            </a:r>
            <a:r>
              <a:rPr lang="en-US" b="1" dirty="0">
                <a:solidFill>
                  <a:schemeClr val="accent2">
                    <a:lumMod val="75000"/>
                  </a:schemeClr>
                </a:solidFill>
              </a:rPr>
              <a:t> pull docker.bintray.io/</a:t>
            </a:r>
            <a:r>
              <a:rPr lang="en-US" b="1" dirty="0" err="1">
                <a:solidFill>
                  <a:schemeClr val="accent2">
                    <a:lumMod val="75000"/>
                  </a:schemeClr>
                </a:solidFill>
              </a:rPr>
              <a:t>jfrog</a:t>
            </a:r>
            <a:r>
              <a:rPr lang="en-US" b="1" dirty="0">
                <a:solidFill>
                  <a:schemeClr val="accent2">
                    <a:lumMod val="75000"/>
                  </a:schemeClr>
                </a:solidFill>
              </a:rPr>
              <a:t>/</a:t>
            </a:r>
            <a:r>
              <a:rPr lang="en-US" b="1" dirty="0" err="1">
                <a:solidFill>
                  <a:schemeClr val="accent2">
                    <a:lumMod val="75000"/>
                  </a:schemeClr>
                </a:solidFill>
              </a:rPr>
              <a:t>artifactory-oss:latest</a:t>
            </a:r>
            <a:endParaRPr lang="en-US" b="1" dirty="0">
              <a:solidFill>
                <a:schemeClr val="accent2">
                  <a:lumMod val="75000"/>
                </a:schemeClr>
              </a:solidFill>
            </a:endParaRPr>
          </a:p>
          <a:p>
            <a:pPr marL="0" indent="0">
              <a:buNone/>
            </a:pPr>
            <a:endParaRPr lang="en-US" dirty="0"/>
          </a:p>
          <a:p>
            <a:pPr marL="0" indent="0">
              <a:buNone/>
            </a:pPr>
            <a:r>
              <a:rPr lang="en-US" dirty="0"/>
              <a:t>Running an </a:t>
            </a:r>
            <a:r>
              <a:rPr lang="en-US" dirty="0" err="1"/>
              <a:t>Artifactory</a:t>
            </a:r>
            <a:r>
              <a:rPr lang="en-US" dirty="0"/>
              <a:t> Container</a:t>
            </a:r>
          </a:p>
          <a:p>
            <a:pPr marL="0" indent="0">
              <a:buNone/>
            </a:pPr>
            <a:r>
              <a:rPr lang="en-US" dirty="0"/>
              <a:t>% </a:t>
            </a:r>
            <a:r>
              <a:rPr lang="en-US" b="1" dirty="0" err="1">
                <a:solidFill>
                  <a:schemeClr val="accent2">
                    <a:lumMod val="75000"/>
                  </a:schemeClr>
                </a:solidFill>
              </a:rPr>
              <a:t>docker</a:t>
            </a:r>
            <a:r>
              <a:rPr lang="en-US" b="1" dirty="0">
                <a:solidFill>
                  <a:schemeClr val="accent2">
                    <a:lumMod val="75000"/>
                  </a:schemeClr>
                </a:solidFill>
              </a:rPr>
              <a:t> run --name artifactory-5.0.0 -d -v /</a:t>
            </a:r>
            <a:r>
              <a:rPr lang="en-US" b="1" dirty="0" err="1">
                <a:solidFill>
                  <a:schemeClr val="accent2">
                    <a:lumMod val="75000"/>
                  </a:schemeClr>
                </a:solidFill>
              </a:rPr>
              <a:t>var</a:t>
            </a:r>
            <a:r>
              <a:rPr lang="en-US" b="1" dirty="0">
                <a:solidFill>
                  <a:schemeClr val="accent2">
                    <a:lumMod val="75000"/>
                  </a:schemeClr>
                </a:solidFill>
              </a:rPr>
              <a:t>/opt/</a:t>
            </a:r>
            <a:r>
              <a:rPr lang="en-US" b="1" dirty="0" err="1">
                <a:solidFill>
                  <a:schemeClr val="accent2">
                    <a:lumMod val="75000"/>
                  </a:schemeClr>
                </a:solidFill>
              </a:rPr>
              <a:t>jfrog</a:t>
            </a:r>
            <a:r>
              <a:rPr lang="en-US" b="1" dirty="0">
                <a:solidFill>
                  <a:schemeClr val="accent2">
                    <a:lumMod val="75000"/>
                  </a:schemeClr>
                </a:solidFill>
              </a:rPr>
              <a:t>/</a:t>
            </a:r>
            <a:r>
              <a:rPr lang="en-US" b="1" dirty="0" err="1">
                <a:solidFill>
                  <a:schemeClr val="accent2">
                    <a:lumMod val="75000"/>
                  </a:schemeClr>
                </a:solidFill>
              </a:rPr>
              <a:t>artifactory</a:t>
            </a:r>
            <a:r>
              <a:rPr lang="en-US" b="1" dirty="0">
                <a:solidFill>
                  <a:schemeClr val="accent2">
                    <a:lumMod val="75000"/>
                  </a:schemeClr>
                </a:solidFill>
              </a:rPr>
              <a:t>:/</a:t>
            </a:r>
            <a:r>
              <a:rPr lang="en-US" b="1" dirty="0" err="1">
                <a:solidFill>
                  <a:schemeClr val="accent2">
                    <a:lumMod val="75000"/>
                  </a:schemeClr>
                </a:solidFill>
              </a:rPr>
              <a:t>var</a:t>
            </a:r>
            <a:r>
              <a:rPr lang="en-US" b="1" dirty="0">
                <a:solidFill>
                  <a:schemeClr val="accent2">
                    <a:lumMod val="75000"/>
                  </a:schemeClr>
                </a:solidFill>
              </a:rPr>
              <a:t>/opt/</a:t>
            </a:r>
            <a:r>
              <a:rPr lang="en-US" b="1" dirty="0" err="1">
                <a:solidFill>
                  <a:schemeClr val="accent2">
                    <a:lumMod val="75000"/>
                  </a:schemeClr>
                </a:solidFill>
              </a:rPr>
              <a:t>jfrog</a:t>
            </a:r>
            <a:r>
              <a:rPr lang="en-US" b="1" dirty="0">
                <a:solidFill>
                  <a:schemeClr val="accent2">
                    <a:lumMod val="75000"/>
                  </a:schemeClr>
                </a:solidFill>
              </a:rPr>
              <a:t>/</a:t>
            </a:r>
            <a:r>
              <a:rPr lang="en-US" b="1" dirty="0" err="1">
                <a:solidFill>
                  <a:schemeClr val="accent2">
                    <a:lumMod val="75000"/>
                  </a:schemeClr>
                </a:solidFill>
              </a:rPr>
              <a:t>artifactory</a:t>
            </a:r>
            <a:r>
              <a:rPr lang="en-US" b="1" dirty="0">
                <a:solidFill>
                  <a:schemeClr val="accent2">
                    <a:lumMod val="75000"/>
                  </a:schemeClr>
                </a:solidFill>
              </a:rPr>
              <a:t> -p 8081:8081 docker.bintray.io/</a:t>
            </a:r>
            <a:r>
              <a:rPr lang="en-US" b="1" dirty="0" err="1">
                <a:solidFill>
                  <a:schemeClr val="accent2">
                    <a:lumMod val="75000"/>
                  </a:schemeClr>
                </a:solidFill>
              </a:rPr>
              <a:t>jfrog</a:t>
            </a:r>
            <a:r>
              <a:rPr lang="en-US" b="1" dirty="0">
                <a:solidFill>
                  <a:schemeClr val="accent2">
                    <a:lumMod val="75000"/>
                  </a:schemeClr>
                </a:solidFill>
              </a:rPr>
              <a:t>/</a:t>
            </a:r>
            <a:r>
              <a:rPr lang="en-US" b="1" dirty="0" err="1">
                <a:solidFill>
                  <a:schemeClr val="accent2">
                    <a:lumMod val="75000"/>
                  </a:schemeClr>
                </a:solidFill>
              </a:rPr>
              <a:t>artifactory-oss:latest</a:t>
            </a:r>
            <a:endParaRPr lang="en-US" b="1" dirty="0">
              <a:solidFill>
                <a:schemeClr val="accent2">
                  <a:lumMod val="75000"/>
                </a:schemeClr>
              </a:solidFill>
            </a:endParaRPr>
          </a:p>
        </p:txBody>
      </p:sp>
    </p:spTree>
    <p:extLst>
      <p:ext uri="{BB962C8B-B14F-4D97-AF65-F5344CB8AC3E}">
        <p14:creationId xmlns:p14="http://schemas.microsoft.com/office/powerpoint/2010/main" val="2535774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856" y="25258"/>
            <a:ext cx="8229600" cy="711081"/>
          </a:xfrm>
        </p:spPr>
        <p:txBody>
          <a:bodyPr>
            <a:normAutofit/>
          </a:bodyPr>
          <a:lstStyle/>
          <a:p>
            <a:r>
              <a:rPr lang="en-US" sz="3200" b="1" dirty="0">
                <a:solidFill>
                  <a:schemeClr val="tx2"/>
                </a:solidFill>
              </a:rPr>
              <a:t>Jenkins </a:t>
            </a:r>
            <a:r>
              <a:rPr lang="en-US" sz="3200" b="1" dirty="0" err="1">
                <a:solidFill>
                  <a:schemeClr val="tx2"/>
                </a:solidFill>
              </a:rPr>
              <a:t>Artifactory</a:t>
            </a:r>
            <a:r>
              <a:rPr lang="en-US" sz="3200" b="1" dirty="0">
                <a:solidFill>
                  <a:schemeClr val="tx2"/>
                </a:solidFill>
              </a:rPr>
              <a:t> Integration</a:t>
            </a:r>
          </a:p>
        </p:txBody>
      </p:sp>
      <p:sp>
        <p:nvSpPr>
          <p:cNvPr id="3" name="Content Placeholder 2"/>
          <p:cNvSpPr>
            <a:spLocks noGrp="1"/>
          </p:cNvSpPr>
          <p:nvPr>
            <p:ph idx="1"/>
          </p:nvPr>
        </p:nvSpPr>
        <p:spPr>
          <a:xfrm>
            <a:off x="251520" y="764704"/>
            <a:ext cx="8784976" cy="5976664"/>
          </a:xfrm>
        </p:spPr>
        <p:txBody>
          <a:bodyPr>
            <a:normAutofit fontScale="70000" lnSpcReduction="20000"/>
          </a:bodyPr>
          <a:lstStyle/>
          <a:p>
            <a:pPr>
              <a:buFont typeface="Wingdings" panose="05000000000000000000" pitchFamily="2" charset="2"/>
              <a:buChar char="ü"/>
            </a:pPr>
            <a:r>
              <a:rPr lang="en-US" dirty="0"/>
              <a:t>First step to Install </a:t>
            </a:r>
            <a:r>
              <a:rPr lang="en-US" dirty="0" err="1"/>
              <a:t>Artifactory</a:t>
            </a:r>
            <a:r>
              <a:rPr lang="en-US" dirty="0"/>
              <a:t> using Docker</a:t>
            </a:r>
          </a:p>
          <a:p>
            <a:pPr marL="0" indent="0">
              <a:buNone/>
            </a:pPr>
            <a:endParaRPr lang="en-US" dirty="0"/>
          </a:p>
          <a:p>
            <a:pPr>
              <a:buFont typeface="Wingdings" panose="05000000000000000000" pitchFamily="2" charset="2"/>
              <a:buChar char="ü"/>
            </a:pPr>
            <a:r>
              <a:rPr lang="en-US" dirty="0"/>
              <a:t>Install </a:t>
            </a:r>
            <a:r>
              <a:rPr lang="en-US" dirty="0" err="1"/>
              <a:t>Artifactory</a:t>
            </a:r>
            <a:r>
              <a:rPr lang="en-US" dirty="0"/>
              <a:t> Plugin</a:t>
            </a:r>
          </a:p>
          <a:p>
            <a:pPr marL="0" indent="0" algn="ctr">
              <a:buNone/>
            </a:pPr>
            <a:r>
              <a:rPr lang="en-US" sz="3400" dirty="0">
                <a:solidFill>
                  <a:schemeClr val="tx2"/>
                </a:solidFill>
              </a:rPr>
              <a:t>(</a:t>
            </a:r>
            <a:r>
              <a:rPr lang="en-US" sz="3400" dirty="0">
                <a:solidFill>
                  <a:schemeClr val="tx2"/>
                </a:solidFill>
                <a:hlinkClick r:id="rId3"/>
              </a:rPr>
              <a:t>https://wiki.jenkins-ci.org/display/JENKINS/Artifactory+Plugin</a:t>
            </a:r>
            <a:r>
              <a:rPr lang="en-US" sz="3400" dirty="0">
                <a:solidFill>
                  <a:schemeClr val="tx2"/>
                </a:solidFill>
              </a:rPr>
              <a:t>)</a:t>
            </a:r>
          </a:p>
          <a:p>
            <a:pPr marL="0" indent="0" algn="ctr">
              <a:buNone/>
            </a:pPr>
            <a:endParaRPr lang="en-US" sz="3400" dirty="0">
              <a:solidFill>
                <a:schemeClr val="tx2"/>
              </a:solidFill>
            </a:endParaRPr>
          </a:p>
          <a:p>
            <a:pPr>
              <a:buFont typeface="Wingdings" panose="05000000000000000000" pitchFamily="2" charset="2"/>
              <a:buChar char="ü"/>
            </a:pPr>
            <a:r>
              <a:rPr lang="en-US" dirty="0"/>
              <a:t>Jenkins -&gt; Manage Jenkins -&gt; Configure System -&gt; </a:t>
            </a:r>
            <a:r>
              <a:rPr lang="en-US" dirty="0" err="1"/>
              <a:t>Artifactory</a:t>
            </a:r>
            <a:r>
              <a:rPr lang="en-US" dirty="0"/>
              <a:t> </a:t>
            </a:r>
          </a:p>
          <a:p>
            <a:pPr lvl="1">
              <a:buFont typeface="Wingdings" panose="05000000000000000000" pitchFamily="2" charset="2"/>
              <a:buChar char="q"/>
            </a:pPr>
            <a:r>
              <a:rPr lang="en-US" dirty="0"/>
              <a:t>Remove the "Enable Push to </a:t>
            </a:r>
            <a:r>
              <a:rPr lang="en-US" dirty="0" err="1"/>
              <a:t>Bintray</a:t>
            </a:r>
            <a:r>
              <a:rPr lang="en-US" dirty="0"/>
              <a:t>“</a:t>
            </a:r>
          </a:p>
          <a:p>
            <a:pPr lvl="1">
              <a:buFont typeface="Wingdings" panose="05000000000000000000" pitchFamily="2" charset="2"/>
              <a:buChar char="q"/>
            </a:pPr>
            <a:r>
              <a:rPr lang="en-US" dirty="0"/>
              <a:t>Add </a:t>
            </a:r>
            <a:r>
              <a:rPr lang="en-US" dirty="0" err="1"/>
              <a:t>Artifactory</a:t>
            </a:r>
            <a:r>
              <a:rPr lang="en-US" dirty="0"/>
              <a:t> server</a:t>
            </a:r>
          </a:p>
          <a:p>
            <a:pPr lvl="1">
              <a:buFont typeface="Wingdings" panose="05000000000000000000" pitchFamily="2" charset="2"/>
              <a:buChar char="q"/>
            </a:pPr>
            <a:r>
              <a:rPr lang="en-US" dirty="0"/>
              <a:t>Test connection</a:t>
            </a:r>
          </a:p>
          <a:p>
            <a:pPr marL="609494" lvl="1" indent="0">
              <a:buNone/>
            </a:pPr>
            <a:endParaRPr lang="en-US" dirty="0"/>
          </a:p>
          <a:p>
            <a:pPr>
              <a:buFont typeface="Wingdings" panose="05000000000000000000" pitchFamily="2" charset="2"/>
              <a:buChar char="ü"/>
            </a:pPr>
            <a:r>
              <a:rPr lang="en-US" dirty="0"/>
              <a:t>Job -&gt; configuration -&gt; Build Environment section -&gt; Maven3-Artifactory Integration</a:t>
            </a:r>
          </a:p>
          <a:p>
            <a:pPr lvl="1">
              <a:buFont typeface="Courier New" panose="02070309020205020404" pitchFamily="49" charset="0"/>
              <a:buChar char="o"/>
            </a:pPr>
            <a:r>
              <a:rPr lang="en-US" dirty="0" err="1"/>
              <a:t>Artifactory</a:t>
            </a:r>
            <a:r>
              <a:rPr lang="en-US" dirty="0"/>
              <a:t> Configuration -&gt; Input the </a:t>
            </a:r>
            <a:r>
              <a:rPr lang="en-US" dirty="0" err="1"/>
              <a:t>Artifactory</a:t>
            </a:r>
            <a:r>
              <a:rPr lang="en-US" dirty="0"/>
              <a:t> server name -&gt; Refresh repositories to take the default repository</a:t>
            </a:r>
          </a:p>
          <a:p>
            <a:pPr lvl="1">
              <a:buFont typeface="Courier New" panose="02070309020205020404" pitchFamily="49" charset="0"/>
              <a:buChar char="o"/>
            </a:pPr>
            <a:r>
              <a:rPr lang="en-US" dirty="0"/>
              <a:t>Enable "Deploy artifacts to </a:t>
            </a:r>
            <a:r>
              <a:rPr lang="en-US" dirty="0" err="1"/>
              <a:t>Artifactory</a:t>
            </a:r>
            <a:r>
              <a:rPr lang="en-US" dirty="0"/>
              <a:t>“</a:t>
            </a:r>
          </a:p>
          <a:p>
            <a:pPr lvl="1">
              <a:buFont typeface="Courier New" panose="02070309020205020404" pitchFamily="49" charset="0"/>
              <a:buChar char="o"/>
            </a:pPr>
            <a:r>
              <a:rPr lang="en-US" dirty="0"/>
              <a:t>Enable "Capture and publish build info“</a:t>
            </a:r>
          </a:p>
          <a:p>
            <a:pPr lvl="1">
              <a:buFont typeface="Courier New" panose="02070309020205020404" pitchFamily="49" charset="0"/>
              <a:buChar char="o"/>
            </a:pPr>
            <a:r>
              <a:rPr lang="en-US" dirty="0"/>
              <a:t>Under Build section -&gt; Invoke </a:t>
            </a:r>
            <a:r>
              <a:rPr lang="en-US" dirty="0" err="1"/>
              <a:t>Artifactory</a:t>
            </a:r>
            <a:r>
              <a:rPr lang="en-US" dirty="0"/>
              <a:t> Maven 3</a:t>
            </a:r>
          </a:p>
        </p:txBody>
      </p:sp>
    </p:spTree>
    <p:extLst>
      <p:ext uri="{BB962C8B-B14F-4D97-AF65-F5344CB8AC3E}">
        <p14:creationId xmlns:p14="http://schemas.microsoft.com/office/powerpoint/2010/main" val="2506446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1112</Words>
  <Application>Microsoft Office PowerPoint</Application>
  <PresentationFormat>On-screen Show (4:3)</PresentationFormat>
  <Paragraphs>215</Paragraphs>
  <Slides>21</Slides>
  <Notes>3</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Continuous </vt:lpstr>
      <vt:lpstr> Jenkins, JaCoCo Integration With  Maven</vt:lpstr>
      <vt:lpstr> Jenkins, JaCoCo, and SonarQube Integration With Maven</vt:lpstr>
      <vt:lpstr>PowerPoint Presentation</vt:lpstr>
      <vt:lpstr>PowerPoint Presentation</vt:lpstr>
      <vt:lpstr>PowerPoint Presentation</vt:lpstr>
      <vt:lpstr>Install Artifactory</vt:lpstr>
      <vt:lpstr>Jenkins Artifactory Integration</vt:lpstr>
      <vt:lpstr>                                                       Deployment</vt:lpstr>
      <vt:lpstr>Jenkins - Server Maintenance </vt:lpstr>
      <vt:lpstr>Jenkins Best Practices </vt:lpstr>
      <vt:lpstr>Popular Plugins </vt:lpstr>
      <vt:lpstr>Jenkins - Pipeline</vt:lpstr>
      <vt:lpstr>Code Review: An Agile Process</vt:lpstr>
      <vt:lpstr>PowerPoint Presentation</vt:lpstr>
      <vt:lpstr>PowerPoint Presentation</vt:lpstr>
      <vt:lpstr>PowerPoint Presentation</vt:lpstr>
      <vt:lpstr>Defect Tracking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918088309110</cp:lastModifiedBy>
  <cp:revision>2</cp:revision>
  <dcterms:created xsi:type="dcterms:W3CDTF">2014-02-21T02:04:43Z</dcterms:created>
  <dcterms:modified xsi:type="dcterms:W3CDTF">2019-09-09T16:07:18Z</dcterms:modified>
</cp:coreProperties>
</file>