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8"/>
  </p:notesMasterIdLst>
  <p:sldIdLst>
    <p:sldId id="284" r:id="rId2"/>
    <p:sldId id="308" r:id="rId3"/>
    <p:sldId id="287" r:id="rId4"/>
    <p:sldId id="307" r:id="rId5"/>
    <p:sldId id="309" r:id="rId6"/>
    <p:sldId id="288" r:id="rId7"/>
    <p:sldId id="289" r:id="rId8"/>
    <p:sldId id="295" r:id="rId9"/>
    <p:sldId id="286" r:id="rId10"/>
    <p:sldId id="290" r:id="rId11"/>
    <p:sldId id="291" r:id="rId12"/>
    <p:sldId id="292" r:id="rId13"/>
    <p:sldId id="293" r:id="rId14"/>
    <p:sldId id="294" r:id="rId15"/>
    <p:sldId id="296" r:id="rId16"/>
    <p:sldId id="303" r:id="rId17"/>
    <p:sldId id="297" r:id="rId18"/>
    <p:sldId id="299" r:id="rId19"/>
    <p:sldId id="306" r:id="rId20"/>
    <p:sldId id="298" r:id="rId21"/>
    <p:sldId id="300" r:id="rId22"/>
    <p:sldId id="301" r:id="rId23"/>
    <p:sldId id="311" r:id="rId24"/>
    <p:sldId id="310" r:id="rId25"/>
    <p:sldId id="304" r:id="rId26"/>
    <p:sldId id="305" r:id="rId27"/>
    <p:sldId id="319" r:id="rId28"/>
    <p:sldId id="315" r:id="rId29"/>
    <p:sldId id="320" r:id="rId30"/>
    <p:sldId id="312" r:id="rId31"/>
    <p:sldId id="316" r:id="rId32"/>
    <p:sldId id="317" r:id="rId33"/>
    <p:sldId id="321" r:id="rId34"/>
    <p:sldId id="318" r:id="rId35"/>
    <p:sldId id="322" r:id="rId36"/>
    <p:sldId id="314" r:id="rId37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618" autoAdjust="0"/>
  </p:normalViewPr>
  <p:slideViewPr>
    <p:cSldViewPr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netstat</a:t>
            </a:r>
            <a:r>
              <a:rPr lang="en-US" b="1" dirty="0"/>
              <a:t> –listen” to get the list</a:t>
            </a:r>
            <a:r>
              <a:rPr lang="en-US" b="1" baseline="0" dirty="0"/>
              <a:t> of ports being used in the server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--name artifactory-5.0.0 -d -v 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:/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 -p 8081:8081 docker.bintray.io/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artifactory-oss:latest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Ubuntu</a:t>
            </a:r>
            <a:r>
              <a:rPr lang="en-US" baseline="0" dirty="0"/>
              <a:t> Apache </a:t>
            </a:r>
            <a:r>
              <a:rPr lang="en-US" baseline="0" dirty="0" err="1"/>
              <a:t>DocumentRoot</a:t>
            </a:r>
            <a:r>
              <a:rPr lang="en-US" baseline="0" dirty="0"/>
              <a:t> is “/</a:t>
            </a:r>
            <a:r>
              <a:rPr lang="en-US" baseline="0" dirty="0" err="1"/>
              <a:t>var</a:t>
            </a:r>
            <a:r>
              <a:rPr lang="en-US" baseline="0" dirty="0"/>
              <a:t>/www” &amp; in Centos its /</a:t>
            </a:r>
            <a:r>
              <a:rPr lang="en-US" baseline="0" dirty="0" err="1"/>
              <a:t>var</a:t>
            </a:r>
            <a:r>
              <a:rPr lang="en-US" baseline="0" dirty="0"/>
              <a:t>/www/html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 You need to have </a:t>
            </a:r>
            <a:r>
              <a:rPr lang="en-US" b="1" dirty="0" err="1"/>
              <a:t>Mongodb</a:t>
            </a:r>
            <a:r>
              <a:rPr lang="en-US" b="1" dirty="0"/>
              <a:t> installed in your host machine to access this installation</a:t>
            </a:r>
          </a:p>
          <a:p>
            <a:r>
              <a:rPr lang="en-US" b="1" dirty="0"/>
              <a:t>$ mongo --port 28001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oot2docker.io/" TargetMode="Externa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#install-compose" TargetMode="External" /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fs-def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981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8" y="4525363"/>
            <a:ext cx="1152128" cy="11521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5406726"/>
            <a:ext cx="605223" cy="5094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50102" y="2509139"/>
            <a:ext cx="172819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02" y="2671818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73" y="2691579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0" y="3979857"/>
            <a:ext cx="710356" cy="380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66" y="3979857"/>
            <a:ext cx="710356" cy="380368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5400000">
            <a:off x="3507257" y="3517250"/>
            <a:ext cx="540060" cy="2"/>
          </a:xfrm>
          <a:prstGeom prst="bentConnector3">
            <a:avLst>
              <a:gd name="adj1" fmla="val 7165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ent Arrow 49"/>
          <p:cNvSpPr/>
          <p:nvPr/>
        </p:nvSpPr>
        <p:spPr>
          <a:xfrm>
            <a:off x="1549902" y="2691579"/>
            <a:ext cx="1656184" cy="1668646"/>
          </a:xfrm>
          <a:prstGeom prst="bentArrow">
            <a:avLst>
              <a:gd name="adj1" fmla="val 4413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 flipV="1">
            <a:off x="5109805" y="3017920"/>
            <a:ext cx="214546" cy="1036273"/>
          </a:xfrm>
          <a:prstGeom prst="curvedRightArrow">
            <a:avLst>
              <a:gd name="adj1" fmla="val 14918"/>
              <a:gd name="adj2" fmla="val 33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 flipV="1">
            <a:off x="1818275" y="3148177"/>
            <a:ext cx="1278142" cy="1145954"/>
          </a:xfrm>
          <a:prstGeom prst="bentArrow">
            <a:avLst>
              <a:gd name="adj1" fmla="val 5340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38" y="2499725"/>
            <a:ext cx="1285900" cy="11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Left Arrow 52"/>
          <p:cNvSpPr/>
          <p:nvPr/>
        </p:nvSpPr>
        <p:spPr>
          <a:xfrm>
            <a:off x="5324351" y="2745585"/>
            <a:ext cx="802604" cy="108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9258" y="5952541"/>
            <a:ext cx="20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Docker Registry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63888" y="4437112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Containers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07904" y="2132856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4438" y="3664200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Dockerfile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62392" y="3082083"/>
            <a:ext cx="68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13591" y="3448747"/>
            <a:ext cx="91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push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06505" y="3336002"/>
            <a:ext cx="116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commit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81898" y="2299670"/>
            <a:ext cx="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38142" y="4154643"/>
            <a:ext cx="90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start</a:t>
            </a:r>
          </a:p>
          <a:p>
            <a:r>
              <a:rPr lang="en-US" sz="2000" b="1" dirty="0"/>
              <a:t>stop</a:t>
            </a:r>
          </a:p>
          <a:p>
            <a:r>
              <a:rPr lang="en-US" sz="2000" b="1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27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  <p:bldP spid="51" grpId="0" animBg="1"/>
      <p:bldP spid="55" grpId="0" animBg="1"/>
      <p:bldP spid="53" grpId="0" animBg="1"/>
      <p:bldP spid="54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Docker CE (Community Edition)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Windows/OSX </a:t>
            </a:r>
          </a:p>
          <a:p>
            <a:pPr marL="0" indent="0">
              <a:buNone/>
            </a:pPr>
            <a:r>
              <a:rPr lang="en-US" sz="1600" dirty="0"/>
              <a:t>Boot2Docker is a tiny VM which ships with</a:t>
            </a:r>
          </a:p>
          <a:p>
            <a:r>
              <a:rPr lang="en-US" sz="1600" dirty="0" err="1"/>
              <a:t>VirtualBox</a:t>
            </a:r>
            <a:r>
              <a:rPr lang="en-US" sz="1600" dirty="0"/>
              <a:t> </a:t>
            </a:r>
          </a:p>
          <a:p>
            <a:r>
              <a:rPr lang="en-US" sz="1600" dirty="0"/>
              <a:t>Docker client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http://boot2docker.io/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CentOS</a:t>
            </a:r>
          </a:p>
          <a:p>
            <a:pPr marL="0" indent="0">
              <a:buNone/>
            </a:pPr>
            <a:r>
              <a:rPr lang="en-US" sz="1600" dirty="0"/>
              <a:t>Set up the Docker CE repository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install -y yum-</a:t>
            </a:r>
            <a:r>
              <a:rPr lang="en-US" sz="1600" b="1" dirty="0" err="1"/>
              <a:t>utils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yum-</a:t>
            </a:r>
            <a:r>
              <a:rPr lang="en-US" sz="1600" b="1" dirty="0" err="1"/>
              <a:t>config</a:t>
            </a:r>
            <a:r>
              <a:rPr lang="en-US" sz="1600" b="1" dirty="0"/>
              <a:t>-manager --add-repo https://download.docker.com/linux/centos/docker-ce.repo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Installing the Docker package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-y install </a:t>
            </a:r>
            <a:r>
              <a:rPr lang="en-US" sz="1600" b="1" dirty="0" err="1"/>
              <a:t>docker-ce</a:t>
            </a:r>
            <a:r>
              <a:rPr lang="en-US" sz="1600" b="1" dirty="0"/>
              <a:t> (</a:t>
            </a:r>
            <a:r>
              <a:rPr lang="en-US" sz="1600" dirty="0"/>
              <a:t> use </a:t>
            </a:r>
            <a:r>
              <a:rPr lang="en-US" sz="1600" b="1" dirty="0" err="1"/>
              <a:t>docker</a:t>
            </a:r>
            <a:r>
              <a:rPr lang="en-US" sz="1600" b="1" dirty="0"/>
              <a:t> </a:t>
            </a:r>
            <a:r>
              <a:rPr lang="en-US" sz="1600" dirty="0"/>
              <a:t>as the package for </a:t>
            </a:r>
            <a:r>
              <a:rPr lang="en-US" sz="1600" b="1" dirty="0"/>
              <a:t>AWS AMI 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Starting the Docker daemon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service start </a:t>
            </a:r>
            <a:r>
              <a:rPr lang="en-US" sz="1600" b="1" dirty="0" err="1"/>
              <a:t>docker</a:t>
            </a:r>
            <a:r>
              <a:rPr lang="en-US" sz="1600" b="1" dirty="0"/>
              <a:t> or </a:t>
            </a:r>
            <a:r>
              <a:rPr lang="en-US" sz="1600" b="1" dirty="0" err="1"/>
              <a:t>systemctl</a:t>
            </a:r>
            <a:r>
              <a:rPr lang="en-US" sz="1600" b="1" dirty="0"/>
              <a:t> start </a:t>
            </a:r>
            <a:r>
              <a:rPr lang="en-US" sz="1600" b="1" dirty="0" err="1"/>
              <a:t>docker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24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9860" y="2492896"/>
            <a:ext cx="4670251" cy="36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772816"/>
            <a:ext cx="18002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steps with Docker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612845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Ensuring Docker is ready</a:t>
            </a:r>
          </a:p>
          <a:p>
            <a:r>
              <a:rPr lang="en-US" dirty="0"/>
              <a:t>      $ </a:t>
            </a:r>
            <a:r>
              <a:rPr lang="de-DE" b="1" dirty="0"/>
              <a:t>docker info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run command</a:t>
            </a:r>
          </a:p>
          <a:p>
            <a:r>
              <a:rPr lang="en-US" dirty="0"/>
              <a:t>      $ </a:t>
            </a:r>
            <a:r>
              <a:rPr lang="de-DE" b="1" dirty="0"/>
              <a:t>docker run -i -t ubuntu //bin/bash</a:t>
            </a:r>
          </a:p>
          <a:p>
            <a:r>
              <a:rPr lang="de-DE" b="1" dirty="0"/>
              <a:t>   -i  </a:t>
            </a:r>
            <a:r>
              <a:rPr lang="de-DE" dirty="0"/>
              <a:t>= keeps STDIN open from the container</a:t>
            </a:r>
          </a:p>
          <a:p>
            <a:r>
              <a:rPr lang="de-DE" b="1" dirty="0"/>
              <a:t>   -t</a:t>
            </a:r>
            <a:r>
              <a:rPr lang="de-DE" dirty="0"/>
              <a:t>  = assings a pseudo tty to the container</a:t>
            </a:r>
          </a:p>
          <a:p>
            <a:r>
              <a:rPr lang="de-DE" b="1" dirty="0"/>
              <a:t>     % hostname</a:t>
            </a:r>
          </a:p>
          <a:p>
            <a:r>
              <a:rPr lang="de-DE" b="1" dirty="0"/>
              <a:t>     % cat /etc/hosts</a:t>
            </a:r>
          </a:p>
          <a:p>
            <a:r>
              <a:rPr lang="de-DE" b="1" dirty="0"/>
              <a:t>     % ps –aux</a:t>
            </a:r>
          </a:p>
          <a:p>
            <a:r>
              <a:rPr lang="de-DE" b="1" dirty="0"/>
              <a:t>     % apt-get install vim ( dpkg –l |grep vim)</a:t>
            </a:r>
          </a:p>
          <a:p>
            <a:r>
              <a:rPr lang="de-DE" b="1" dirty="0"/>
              <a:t>     % exit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9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692696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1916832"/>
            <a:ext cx="45365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3068960"/>
            <a:ext cx="47525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560" y="4293096"/>
            <a:ext cx="79208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5877272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9155360" cy="64807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Container naming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run –name </a:t>
            </a:r>
            <a:r>
              <a:rPr lang="en-US" sz="2400" b="1" dirty="0" err="1">
                <a:latin typeface="+mn-lt"/>
              </a:rPr>
              <a:t>adam_the_container</a:t>
            </a:r>
            <a:r>
              <a:rPr lang="en-US" sz="2400" b="1" dirty="0">
                <a:latin typeface="+mn-lt"/>
              </a:rPr>
              <a:t>  -it </a:t>
            </a:r>
            <a:r>
              <a:rPr lang="en-US" sz="2400" b="1" dirty="0" err="1">
                <a:latin typeface="+mn-lt"/>
              </a:rPr>
              <a:t>ubuntu</a:t>
            </a:r>
            <a:r>
              <a:rPr lang="en-US" sz="2400" b="1" dirty="0">
                <a:latin typeface="+mn-lt"/>
              </a:rPr>
              <a:t> //bin/bash  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Starting a stopped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start </a:t>
            </a:r>
            <a:r>
              <a:rPr lang="en-US" sz="2400" b="1" dirty="0" err="1">
                <a:latin typeface="+mn-lt"/>
              </a:rPr>
              <a:t>adam_the_container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Attaching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attach </a:t>
            </a:r>
            <a:r>
              <a:rPr lang="en-US" sz="2400" b="1" dirty="0" err="1">
                <a:latin typeface="+mn-lt"/>
              </a:rPr>
              <a:t>adam_the_container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/>
              <a:t>Creating </a:t>
            </a:r>
            <a:r>
              <a:rPr lang="en-US" sz="2400" dirty="0" err="1"/>
              <a:t>daemonized</a:t>
            </a:r>
            <a:r>
              <a:rPr lang="en-US" sz="2400" dirty="0"/>
              <a:t> containers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    </a:t>
            </a:r>
            <a:r>
              <a:rPr lang="en-US" sz="2400" dirty="0">
                <a:latin typeface="+mn-lt"/>
              </a:rPr>
              <a:t>$ </a:t>
            </a:r>
            <a:r>
              <a:rPr lang="en-US" sz="2400" b="1" dirty="0" err="1"/>
              <a:t>docker</a:t>
            </a:r>
            <a:r>
              <a:rPr lang="en-US" sz="2400" b="1" dirty="0"/>
              <a:t> run --name </a:t>
            </a:r>
            <a:r>
              <a:rPr lang="en-US" sz="2400" b="1" dirty="0" err="1"/>
              <a:t>adam_new</a:t>
            </a:r>
            <a:r>
              <a:rPr lang="en-US" sz="2400" b="1" dirty="0"/>
              <a:t> -d </a:t>
            </a:r>
            <a:r>
              <a:rPr lang="en-US" sz="2400" b="1" dirty="0" err="1"/>
              <a:t>ubuntu</a:t>
            </a:r>
            <a:r>
              <a:rPr lang="en-US" sz="2400" b="1" dirty="0"/>
              <a:t> //bin/</a:t>
            </a:r>
            <a:r>
              <a:rPr lang="en-US" sz="2400" b="1" dirty="0" err="1"/>
              <a:t>sh</a:t>
            </a:r>
            <a:r>
              <a:rPr lang="en-US" sz="2400" b="1" dirty="0"/>
              <a:t> -c "while </a:t>
            </a:r>
          </a:p>
          <a:p>
            <a:pPr marL="0" indent="0">
              <a:buNone/>
            </a:pPr>
            <a:r>
              <a:rPr lang="en-US" sz="2400" b="1" dirty="0"/>
              <a:t> true; do echo hello world; </a:t>
            </a:r>
            <a:r>
              <a:rPr lang="en-US" sz="2400" b="1"/>
              <a:t>sleep 5; </a:t>
            </a:r>
            <a:r>
              <a:rPr lang="en-US" sz="2400" b="1" dirty="0"/>
              <a:t>done“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Fetch logs of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logs –f </a:t>
            </a:r>
            <a:r>
              <a:rPr lang="en-US" sz="2400" b="1" dirty="0" err="1">
                <a:latin typeface="+mn-lt"/>
              </a:rPr>
              <a:t>adam_new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05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908" y="5243648"/>
            <a:ext cx="8422588" cy="1211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1601" y="523923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909" y="3429000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3909" y="1686360"/>
            <a:ext cx="16921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601" y="4523117"/>
            <a:ext cx="316835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15756"/>
            <a:ext cx="10369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stop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containers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r>
              <a:rPr lang="en-US" b="1" dirty="0"/>
              <a:t>   -a </a:t>
            </a:r>
            <a:r>
              <a:rPr lang="en-US" dirty="0"/>
              <a:t> = lists all containers</a:t>
            </a:r>
          </a:p>
          <a:p>
            <a:r>
              <a:rPr lang="en-US" dirty="0"/>
              <a:t> </a:t>
            </a:r>
            <a:r>
              <a:rPr lang="en-US" b="1" dirty="0"/>
              <a:t>  -q</a:t>
            </a:r>
            <a:r>
              <a:rPr lang="en-US" dirty="0"/>
              <a:t> = shows only container ID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Deleting a container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Inspecting the container's processes</a:t>
            </a:r>
          </a:p>
          <a:p>
            <a:r>
              <a:rPr lang="en-US" b="1" dirty="0"/>
              <a:t>      </a:t>
            </a:r>
            <a:r>
              <a:rPr lang="en-US" dirty="0"/>
              <a:t>$ </a:t>
            </a:r>
            <a:r>
              <a:rPr lang="en-US" b="1" dirty="0" err="1"/>
              <a:t>docker</a:t>
            </a:r>
            <a:r>
              <a:rPr lang="en-US" b="1" dirty="0"/>
              <a:t> top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sz="2200" b="1" dirty="0"/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 '{{ .</a:t>
            </a:r>
            <a:r>
              <a:rPr lang="en-US" sz="2200" b="1" dirty="0" err="1"/>
              <a:t>NetworkSettings.IPAddress</a:t>
            </a:r>
            <a:r>
              <a:rPr lang="en-US" sz="2200" b="1" dirty="0"/>
              <a:t> }}’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--format='{{ .</a:t>
            </a:r>
            <a:r>
              <a:rPr lang="en-US" sz="2200" b="1" dirty="0" err="1"/>
              <a:t>State.Running</a:t>
            </a:r>
            <a:r>
              <a:rPr lang="en-US" sz="2200" b="1" dirty="0"/>
              <a:t> }}‘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29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662" y="6165304"/>
            <a:ext cx="7068355" cy="692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504" y="2991842"/>
            <a:ext cx="7708043" cy="1301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253" y="2060848"/>
            <a:ext cx="3603587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404"/>
            <a:ext cx="9252520" cy="728302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600" dirty="0">
                <a:latin typeface="+mn-lt"/>
              </a:rPr>
              <a:t>Run a command in a running container without attaching to it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600" b="1" dirty="0">
                <a:latin typeface="+mn-lt"/>
              </a:rPr>
              <a:t>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&lt;</a:t>
            </a:r>
            <a:r>
              <a:rPr lang="en-US" sz="2600" b="1" dirty="0" err="1">
                <a:latin typeface="+mn-lt"/>
              </a:rPr>
              <a:t>containerID</a:t>
            </a:r>
            <a:r>
              <a:rPr lang="en-US" sz="2600" b="1" dirty="0"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hostname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-d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ls</a:t>
            </a:r>
          </a:p>
          <a:p>
            <a:pPr marL="0" indent="0">
              <a:buNone/>
            </a:pPr>
            <a:endParaRPr lang="en-US" sz="2600" b="1" dirty="0">
              <a:latin typeface="+mn-lt"/>
            </a:endParaRPr>
          </a:p>
          <a:p>
            <a:pPr marL="342900" indent="-342900"/>
            <a:r>
              <a:rPr lang="en-US" sz="2600" dirty="0">
                <a:latin typeface="+mn-lt"/>
              </a:rPr>
              <a:t>Display a live stream of container(s) resource usage statistics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stats [</a:t>
            </a:r>
            <a:r>
              <a:rPr lang="en-US" sz="2600" b="1" dirty="0" err="1">
                <a:latin typeface="+mn-lt"/>
              </a:rPr>
              <a:t>containerIDs</a:t>
            </a:r>
            <a:r>
              <a:rPr lang="en-US" sz="2600" b="1" dirty="0">
                <a:latin typeface="+mn-lt"/>
              </a:rPr>
              <a:t>]   apt-get update or apt-get install –y apache2</a:t>
            </a:r>
          </a:p>
          <a:p>
            <a:endParaRPr lang="en-US" sz="2400" b="1" dirty="0"/>
          </a:p>
          <a:p>
            <a:r>
              <a:rPr lang="en-US" sz="2600" dirty="0">
                <a:latin typeface="+mn-lt"/>
              </a:rPr>
              <a:t>Get real time events from the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   [</a:t>
            </a:r>
            <a:r>
              <a:rPr lang="en-US" sz="2600" b="1" dirty="0" err="1">
                <a:latin typeface="+mn-lt"/>
              </a:rPr>
              <a:t>container|event|image|label|type|volume|network|daemon</a:t>
            </a:r>
            <a:endParaRPr lang="en-US" sz="2600" b="1" dirty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event=attach --filter event=die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--since ‘1h’</a:t>
            </a:r>
          </a:p>
          <a:p>
            <a:pPr marL="0" indent="0">
              <a:buFont typeface="Arial" pitchFamily="34" charset="0"/>
              <a:buNone/>
            </a:pPr>
            <a:endParaRPr lang="en-US" sz="2600" b="1" dirty="0">
              <a:latin typeface="+mn-lt"/>
            </a:endParaRPr>
          </a:p>
          <a:p>
            <a:r>
              <a:rPr lang="en-US" sz="2600" dirty="0">
                <a:latin typeface="+mn-lt"/>
              </a:rPr>
              <a:t>Exposing Our Container With Port Redirects</a:t>
            </a:r>
          </a:p>
          <a:p>
            <a:pPr marL="0" indent="0">
              <a:buNone/>
            </a:pPr>
            <a:r>
              <a:rPr lang="en-US" sz="2400" dirty="0"/>
              <a:t>      - All ports are private by default</a:t>
            </a:r>
          </a:p>
          <a:p>
            <a:pPr marL="0" indent="0">
              <a:buNone/>
            </a:pPr>
            <a:r>
              <a:rPr lang="en-US" sz="2400" dirty="0"/>
              <a:t>      - When you </a:t>
            </a:r>
            <a:r>
              <a:rPr lang="en-US" sz="2400" dirty="0" err="1"/>
              <a:t>docker</a:t>
            </a:r>
            <a:r>
              <a:rPr lang="en-US" sz="2400" dirty="0"/>
              <a:t> run -p &lt;port&gt; ..., that port becomes public</a:t>
            </a:r>
          </a:p>
          <a:p>
            <a:pPr marL="0" indent="0">
              <a:buNone/>
            </a:pPr>
            <a:r>
              <a:rPr lang="en-US" sz="2400" dirty="0"/>
              <a:t>       - When you </a:t>
            </a:r>
            <a:r>
              <a:rPr lang="en-US" sz="2400" dirty="0" err="1"/>
              <a:t>docker</a:t>
            </a:r>
            <a:r>
              <a:rPr lang="en-US" sz="2400" dirty="0"/>
              <a:t> run -P ... (without port number), all ports declared with EXPOSE become public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run -p &lt;</a:t>
            </a:r>
            <a:r>
              <a:rPr lang="en-US" sz="2600" b="1" dirty="0" err="1">
                <a:latin typeface="+mn-lt"/>
              </a:rPr>
              <a:t>hostport</a:t>
            </a:r>
            <a:r>
              <a:rPr lang="en-US" sz="2600" b="1" dirty="0">
                <a:latin typeface="+mn-lt"/>
              </a:rPr>
              <a:t>&gt;:&lt;</a:t>
            </a:r>
            <a:r>
              <a:rPr lang="en-US" sz="2600" b="1" dirty="0" err="1">
                <a:latin typeface="+mn-lt"/>
              </a:rPr>
              <a:t>containerport</a:t>
            </a:r>
            <a:r>
              <a:rPr lang="en-US" sz="2600" b="1" dirty="0">
                <a:latin typeface="+mn-lt"/>
              </a:rPr>
              <a:t>&gt; </a:t>
            </a:r>
            <a:r>
              <a:rPr lang="en-US" sz="2600" b="1" dirty="0" err="1">
                <a:latin typeface="+mn-lt"/>
              </a:rPr>
              <a:t>nginx:latest</a:t>
            </a:r>
            <a:r>
              <a:rPr lang="en-US" sz="26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</a:t>
            </a:r>
            <a:r>
              <a:rPr lang="en-US" sz="2600" b="1">
                <a:latin typeface="+mn-lt"/>
              </a:rPr>
              <a:t>run –d -p </a:t>
            </a:r>
            <a:r>
              <a:rPr lang="en-US" sz="2600" b="1" dirty="0">
                <a:latin typeface="+mn-lt"/>
              </a:rPr>
              <a:t>80:80 </a:t>
            </a:r>
            <a:r>
              <a:rPr lang="en-US" sz="2600" b="1" dirty="0" err="1">
                <a:latin typeface="+mn-lt"/>
              </a:rPr>
              <a:t>nginx:latest</a:t>
            </a:r>
            <a:endParaRPr lang="en-US" sz="2600" b="1" dirty="0">
              <a:latin typeface="+mn-l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14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423" y="6329686"/>
            <a:ext cx="70977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23" y="4869160"/>
            <a:ext cx="891348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097" y="3767326"/>
            <a:ext cx="4001428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2034"/>
            <a:ext cx="9406949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Volumes :</a:t>
            </a:r>
          </a:p>
          <a:p>
            <a:pPr marL="0" indent="0">
              <a:buNone/>
            </a:pPr>
            <a:r>
              <a:rPr lang="en-US" sz="2000" dirty="0"/>
              <a:t>A volume is a specially designated directory within one or more containers that bypasses the Union File System </a:t>
            </a:r>
          </a:p>
          <a:p>
            <a:pPr marL="0" indent="0">
              <a:buNone/>
            </a:pPr>
            <a:r>
              <a:rPr lang="en-US" sz="2000" dirty="0"/>
              <a:t>• Volumes can be shared and reused between containers.</a:t>
            </a:r>
          </a:p>
          <a:p>
            <a:pPr marL="0" indent="0">
              <a:buNone/>
            </a:pPr>
            <a:r>
              <a:rPr lang="en-US" sz="2000" dirty="0"/>
              <a:t>• A container doesn't have to be running to share its volumes.</a:t>
            </a:r>
          </a:p>
          <a:p>
            <a:pPr marL="0" indent="0">
              <a:buNone/>
            </a:pPr>
            <a:r>
              <a:rPr lang="en-US" sz="2000" dirty="0"/>
              <a:t>• Changes to a volume are made directly.</a:t>
            </a:r>
          </a:p>
          <a:p>
            <a:pPr marL="0" indent="0">
              <a:buNone/>
            </a:pPr>
            <a:r>
              <a:rPr lang="en-US" sz="2000" dirty="0"/>
              <a:t>• Changes to a volume will not be included when you update an image.</a:t>
            </a:r>
          </a:p>
          <a:p>
            <a:pPr marL="0" indent="0">
              <a:buNone/>
            </a:pPr>
            <a:r>
              <a:rPr lang="en-US" sz="2000" dirty="0"/>
              <a:t>• Volumes persist until no containers use them.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Volumes declared from </a:t>
            </a:r>
            <a:r>
              <a:rPr lang="en-US" sz="2000" dirty="0" err="1"/>
              <a:t>cmd</a:t>
            </a:r>
            <a:r>
              <a:rPr lang="en-US" sz="2000" dirty="0"/>
              <a:t>-line </a:t>
            </a:r>
          </a:p>
          <a:p>
            <a:pPr marL="0" indent="0">
              <a:buNone/>
            </a:pPr>
            <a:r>
              <a:rPr lang="en-US" sz="2000" b="1" dirty="0"/>
              <a:t>     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–v /</a:t>
            </a:r>
            <a:r>
              <a:rPr lang="en-US" sz="2000" b="1" dirty="0" err="1"/>
              <a:t>usr</a:t>
            </a:r>
            <a:r>
              <a:rPr lang="en-US" sz="2000" b="1" dirty="0"/>
              <a:t>/data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r>
              <a:rPr lang="en-US" sz="2000" dirty="0"/>
              <a:t> Sharing Volumes across containers [ Data containers ]</a:t>
            </a:r>
          </a:p>
          <a:p>
            <a:pPr>
              <a:buFontTx/>
              <a:buChar char="-"/>
            </a:pPr>
            <a:r>
              <a:rPr lang="en-US" sz="2000" dirty="0"/>
              <a:t>This is done using the --volumes-from flag for </a:t>
            </a:r>
            <a:r>
              <a:rPr lang="en-US" sz="2000" dirty="0" err="1"/>
              <a:t>docker</a:t>
            </a:r>
            <a:r>
              <a:rPr lang="en-US" sz="2000" dirty="0"/>
              <a:t> run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–volumes-from test2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Sharing a directory between the host and a container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–name test1 -v /home/user/Docker:/data </a:t>
            </a:r>
            <a:r>
              <a:rPr lang="en-US" sz="2000" b="1" dirty="0" err="1"/>
              <a:t>ubuntu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96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1772816"/>
            <a:ext cx="2636163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584" y="2755941"/>
            <a:ext cx="30243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3568270"/>
            <a:ext cx="34563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410445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34"/>
            <a:ext cx="8373616" cy="6597352"/>
          </a:xfrm>
        </p:spPr>
        <p:txBody>
          <a:bodyPr>
            <a:normAutofit/>
          </a:bodyPr>
          <a:lstStyle/>
          <a:p>
            <a:r>
              <a:rPr lang="en-US" sz="2400" dirty="0"/>
              <a:t>Rename a container</a:t>
            </a:r>
          </a:p>
          <a:p>
            <a:pPr marL="0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docker</a:t>
            </a:r>
            <a:r>
              <a:rPr lang="en-US" sz="2400" b="1" dirty="0"/>
              <a:t> rename &lt;</a:t>
            </a:r>
            <a:r>
              <a:rPr lang="en-US" sz="2400" b="1" dirty="0" err="1"/>
              <a:t>src</a:t>
            </a:r>
            <a:r>
              <a:rPr lang="en-US" sz="2400" b="1" dirty="0"/>
              <a:t>&gt; &lt;</a:t>
            </a:r>
            <a:r>
              <a:rPr lang="en-US" sz="2400" b="1" dirty="0" err="1"/>
              <a:t>dest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Show current available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images </a:t>
            </a:r>
          </a:p>
          <a:p>
            <a:r>
              <a:rPr lang="en-US" sz="2400" dirty="0"/>
              <a:t>Search for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search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r>
              <a:rPr lang="en-US" sz="2400" dirty="0"/>
              <a:t>Download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pull </a:t>
            </a:r>
            <a:r>
              <a:rPr lang="en-US" sz="2400" b="1" dirty="0" err="1"/>
              <a:t>debian:jessie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32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7664" y="5013176"/>
            <a:ext cx="259228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648" y="3789040"/>
            <a:ext cx="288032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2060848"/>
            <a:ext cx="2448272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5589240"/>
            <a:ext cx="396044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2348880"/>
            <a:ext cx="396044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686800" cy="498773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RUN : </a:t>
            </a:r>
            <a:r>
              <a:rPr lang="en-US" sz="2000" dirty="0"/>
              <a:t>Run the command when the container is being built</a:t>
            </a:r>
          </a:p>
          <a:p>
            <a:r>
              <a:rPr lang="en-US" sz="2000" b="1" dirty="0"/>
              <a:t>CMD :</a:t>
            </a:r>
          </a:p>
          <a:p>
            <a:pPr marL="0" indent="0">
              <a:buNone/>
            </a:pPr>
            <a:r>
              <a:rPr lang="en-US" sz="1800" dirty="0"/>
              <a:t>Specifies the command to run when a container is launched, if values are specified during launch it will override the </a:t>
            </a:r>
            <a:r>
              <a:rPr lang="en-US" sz="1800" dirty="0" err="1"/>
              <a:t>Dockerfile</a:t>
            </a:r>
            <a:r>
              <a:rPr lang="en-US" sz="1800" dirty="0"/>
              <a:t> value</a:t>
            </a:r>
          </a:p>
          <a:p>
            <a:pPr marL="0" indent="0">
              <a:buNone/>
            </a:pPr>
            <a:r>
              <a:rPr lang="en-US" sz="2000" b="1" dirty="0"/>
              <a:t>                    % CMD ["echo", "Hi"]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</a:t>
            </a:r>
            <a:r>
              <a:rPr lang="en-US" sz="2000" b="1" dirty="0" err="1"/>
              <a:t>rm</a:t>
            </a:r>
            <a:r>
              <a:rPr lang="en-US" sz="2000" b="1" dirty="0"/>
              <a:t> -t="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r>
              <a:rPr lang="en-US" sz="2000" b="1" dirty="0"/>
              <a:t>" .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ENTRYPOINT : </a:t>
            </a:r>
          </a:p>
          <a:p>
            <a:pPr marL="0" indent="0">
              <a:buNone/>
            </a:pPr>
            <a:r>
              <a:rPr lang="en-US" sz="1800" dirty="0"/>
              <a:t>Same as RUN, arguments we specify on the </a:t>
            </a:r>
            <a:r>
              <a:rPr lang="en-US" sz="1800" dirty="0" err="1"/>
              <a:t>docker</a:t>
            </a:r>
            <a:r>
              <a:rPr lang="en-US" sz="1800" dirty="0"/>
              <a:t> run command line will be passed as arguments to the command specified in the ENTRYPOINT</a:t>
            </a:r>
          </a:p>
          <a:p>
            <a:pPr marL="0" indent="0">
              <a:buNone/>
            </a:pPr>
            <a:r>
              <a:rPr lang="en-US" sz="2000" b="1" dirty="0"/>
              <a:t>                   % ENTRYPOINT ["echo", "Hi"]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WORKDIR : </a:t>
            </a:r>
          </a:p>
          <a:p>
            <a:pPr marL="0" indent="0">
              <a:buNone/>
            </a:pPr>
            <a:r>
              <a:rPr lang="en-US" sz="2000" dirty="0"/>
              <a:t>Provides a way to set the working directory for the container and the ENTRYPOINT and/or CMD to be executed when a container is launched from the image.</a:t>
            </a:r>
          </a:p>
          <a:p>
            <a:pPr marL="0" indent="0">
              <a:buNone/>
            </a:pPr>
            <a:r>
              <a:rPr lang="en-US" sz="2000" b="1" dirty="0"/>
              <a:t>                   % WORKDIR /</a:t>
            </a:r>
            <a:r>
              <a:rPr lang="en-US" sz="2000" b="1" dirty="0" err="1"/>
              <a:t>usr</a:t>
            </a:r>
            <a:r>
              <a:rPr lang="en-US" sz="2000" b="1" dirty="0"/>
              <a:t>/bin</a:t>
            </a:r>
          </a:p>
          <a:p>
            <a:pPr marL="0" indent="0">
              <a:buNone/>
            </a:pPr>
            <a:r>
              <a:rPr lang="en-US" sz="2000" dirty="0"/>
              <a:t>- You can override the working directory at runtime with the -w flag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-w 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6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62646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1163" y="2905403"/>
            <a:ext cx="4086901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163" y="3645024"/>
            <a:ext cx="6175133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9590" y="5517232"/>
            <a:ext cx="489257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Create a new container and make some changes</a:t>
            </a:r>
          </a:p>
          <a:p>
            <a:pPr marL="0" indent="0">
              <a:buNone/>
            </a:pPr>
            <a:r>
              <a:rPr lang="en-US" sz="2400" dirty="0"/>
              <a:t> 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--name </a:t>
            </a:r>
            <a:r>
              <a:rPr lang="en-US" sz="2400" b="1" dirty="0" err="1"/>
              <a:t>adam_the_container</a:t>
            </a:r>
            <a:r>
              <a:rPr lang="en-US" sz="2400" b="1" dirty="0"/>
              <a:t> -</a:t>
            </a:r>
            <a:r>
              <a:rPr lang="en-US" sz="2400" b="1" dirty="0" err="1"/>
              <a:t>i</a:t>
            </a:r>
            <a:r>
              <a:rPr lang="en-US" sz="2400" b="1" dirty="0"/>
              <a:t> -t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        % apt-get install vim</a:t>
            </a:r>
          </a:p>
          <a:p>
            <a:pPr marL="0" indent="0">
              <a:buNone/>
            </a:pPr>
            <a:r>
              <a:rPr lang="en-US" sz="2400" b="1" dirty="0"/>
              <a:t>               % exit</a:t>
            </a:r>
          </a:p>
          <a:p>
            <a:r>
              <a:rPr lang="en-US" sz="2400" dirty="0"/>
              <a:t>Inspect the changes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diff </a:t>
            </a:r>
            <a:r>
              <a:rPr lang="en-US" sz="2400" b="1" dirty="0" err="1"/>
              <a:t>adam_the_container</a:t>
            </a:r>
            <a:endParaRPr lang="en-US" sz="2400" b="1" dirty="0"/>
          </a:p>
          <a:p>
            <a:r>
              <a:rPr lang="en-US" sz="2400" dirty="0"/>
              <a:t>Commit &amp; run your image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commit </a:t>
            </a:r>
            <a:r>
              <a:rPr lang="en-US" sz="2400" b="1" dirty="0" err="1"/>
              <a:t>adam_the_container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commit </a:t>
            </a:r>
            <a:r>
              <a:rPr lang="en-US" sz="2400" b="1" dirty="0" err="1"/>
              <a:t>adam_the_container</a:t>
            </a:r>
            <a:r>
              <a:rPr lang="en-US" sz="2400" b="1" dirty="0"/>
              <a:t>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-it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Tagging images</a:t>
            </a:r>
          </a:p>
          <a:p>
            <a:pPr marL="0" indent="0">
              <a:buNone/>
            </a:pPr>
            <a:r>
              <a:rPr lang="en-US" sz="2400" b="1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tag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367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14908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39952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396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9952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8396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6388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7904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6388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07904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34290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60032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04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60032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0404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6388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07904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6388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856" y="270892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60032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0404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60032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0404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6388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7904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6388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707904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1840" y="2348880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716016" y="4293096"/>
            <a:ext cx="50405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79912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Hotel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44008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24400" y="494955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Kitchen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3928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161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9612" y="6021288"/>
            <a:ext cx="356439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9612" y="486916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82090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1640" y="2204864"/>
            <a:ext cx="288032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test </a:t>
            </a:r>
            <a:r>
              <a:rPr lang="en-US" sz="2000" dirty="0" err="1"/>
              <a:t>dir</a:t>
            </a:r>
            <a:r>
              <a:rPr lang="en-US" sz="2000" dirty="0"/>
              <a:t> &amp; a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% </a:t>
            </a:r>
            <a:r>
              <a:rPr lang="en-US" sz="2000" dirty="0" err="1"/>
              <a:t>mkdir</a:t>
            </a:r>
            <a:r>
              <a:rPr lang="en-US" sz="2000" dirty="0"/>
              <a:t> Test; cd test &amp;&amp; vim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     FROM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RUN </a:t>
            </a:r>
            <a:r>
              <a:rPr lang="en-US" sz="2000" b="1"/>
              <a:t>apt-get -y install </a:t>
            </a:r>
            <a:r>
              <a:rPr lang="en-US" sz="2000" b="1" dirty="0"/>
              <a:t>vim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Build the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-t </a:t>
            </a:r>
            <a:r>
              <a:rPr lang="en-US" sz="2000" b="1" dirty="0" err="1"/>
              <a:t>myFirstImage</a:t>
            </a:r>
            <a:r>
              <a:rPr lang="en-US" sz="2000" b="1" dirty="0"/>
              <a:t> 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Running the built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 all the layers composing an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history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5374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564904"/>
            <a:ext cx="44644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276" y="980728"/>
            <a:ext cx="276262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9272" y="1988840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3920851"/>
            <a:ext cx="367240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6336704"/>
          </a:xfrm>
        </p:spPr>
        <p:txBody>
          <a:bodyPr>
            <a:noAutofit/>
          </a:bodyPr>
          <a:lstStyle/>
          <a:p>
            <a:r>
              <a:rPr lang="en-US" sz="1800" b="1" dirty="0"/>
              <a:t>ENV : </a:t>
            </a:r>
          </a:p>
          <a:p>
            <a:pPr marL="0" indent="0">
              <a:buNone/>
            </a:pPr>
            <a:r>
              <a:rPr lang="en-US" sz="1800" dirty="0"/>
              <a:t>set environment variables during the image build process</a:t>
            </a:r>
          </a:p>
          <a:p>
            <a:pPr marL="0" indent="0">
              <a:buNone/>
            </a:pPr>
            <a:r>
              <a:rPr lang="en-US" sz="1800" b="1" dirty="0"/>
              <a:t>         % ENV ORACLE_HOME /</a:t>
            </a:r>
            <a:r>
              <a:rPr lang="en-US" sz="1800" b="1" dirty="0" err="1"/>
              <a:t>var</a:t>
            </a:r>
            <a:endParaRPr lang="en-US" sz="1800" b="1" dirty="0"/>
          </a:p>
          <a:p>
            <a:r>
              <a:rPr lang="en-US" sz="1800" b="1" dirty="0"/>
              <a:t>USER : </a:t>
            </a:r>
          </a:p>
          <a:p>
            <a:pPr marL="0" indent="0">
              <a:buNone/>
            </a:pPr>
            <a:r>
              <a:rPr lang="en-US" sz="1800" dirty="0"/>
              <a:t>specifies a user that the image should be run as</a:t>
            </a:r>
          </a:p>
          <a:p>
            <a:pPr marL="0" indent="0">
              <a:buNone/>
            </a:pPr>
            <a:r>
              <a:rPr lang="en-US" sz="1800" b="1" dirty="0"/>
              <a:t>          % USER nobody</a:t>
            </a:r>
          </a:p>
          <a:p>
            <a:pPr marL="0" indent="0">
              <a:buNone/>
            </a:pPr>
            <a:r>
              <a:rPr lang="en-US" sz="1800" dirty="0"/>
              <a:t> - You can override this at runtime by specifying the -u flag with</a:t>
            </a:r>
          </a:p>
          <a:p>
            <a:pPr marL="0" indent="0">
              <a:buNone/>
            </a:pPr>
            <a:r>
              <a:rPr lang="en-US" sz="1800" b="1" dirty="0"/>
              <a:t>   $ </a:t>
            </a:r>
            <a:r>
              <a:rPr lang="en-US" sz="1800" b="1" dirty="0" err="1"/>
              <a:t>docker</a:t>
            </a:r>
            <a:r>
              <a:rPr lang="en-US" sz="1800" b="1" dirty="0"/>
              <a:t> run -it -u nobody </a:t>
            </a:r>
            <a:r>
              <a:rPr lang="en-US" sz="1800" b="1" dirty="0" err="1"/>
              <a:t>adam</a:t>
            </a:r>
            <a:r>
              <a:rPr lang="en-US" sz="1800" b="1" dirty="0"/>
              <a:t>/</a:t>
            </a:r>
            <a:r>
              <a:rPr lang="en-US" sz="1800" b="1" dirty="0" err="1"/>
              <a:t>dockerfile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VOLUME (data volumes)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  % VOLUME ["/data" ]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9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365104"/>
            <a:ext cx="15024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284984"/>
            <a:ext cx="504056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304" y="2060848"/>
            <a:ext cx="3158672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7304" y="764704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Autofit/>
          </a:bodyPr>
          <a:lstStyle/>
          <a:p>
            <a:r>
              <a:rPr lang="en-US" sz="1400" b="1" dirty="0"/>
              <a:t>COPY : </a:t>
            </a:r>
          </a:p>
          <a:p>
            <a:pPr marL="0" indent="0">
              <a:buNone/>
            </a:pPr>
            <a:r>
              <a:rPr lang="en-US" sz="1400" dirty="0"/>
              <a:t>Adds files and directories from our build environment into our image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COPY readme /data1</a:t>
            </a:r>
          </a:p>
          <a:p>
            <a:pPr marL="0" indent="0">
              <a:buNone/>
            </a:pPr>
            <a:r>
              <a:rPr lang="en-US" sz="1400" dirty="0"/>
              <a:t>    - this will add the readme file from the build </a:t>
            </a:r>
            <a:r>
              <a:rPr lang="en-US" sz="1400" dirty="0" err="1"/>
              <a:t>dir</a:t>
            </a:r>
            <a:r>
              <a:rPr lang="en-US" sz="1400" dirty="0"/>
              <a:t> to /data in the image</a:t>
            </a:r>
          </a:p>
          <a:p>
            <a:endParaRPr lang="en-US" sz="1400" dirty="0"/>
          </a:p>
          <a:p>
            <a:r>
              <a:rPr lang="en-US" sz="1400" b="1" dirty="0"/>
              <a:t>ADD: </a:t>
            </a:r>
          </a:p>
          <a:p>
            <a:pPr marL="0" indent="0">
              <a:buNone/>
            </a:pPr>
            <a:r>
              <a:rPr lang="en-US" sz="1400" dirty="0"/>
              <a:t>Similar to COPY, whereas it can extract archives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ADD latest.tar.gz /</a:t>
            </a:r>
            <a:r>
              <a:rPr lang="en-US" sz="1400" b="1" dirty="0" err="1"/>
              <a:t>var</a:t>
            </a:r>
            <a:r>
              <a:rPr lang="en-US" sz="1400" b="1" dirty="0"/>
              <a:t>/www/</a:t>
            </a:r>
            <a:r>
              <a:rPr lang="en-US" sz="1400" b="1" dirty="0" err="1"/>
              <a:t>wordpress</a:t>
            </a:r>
            <a:endParaRPr lang="en-US" sz="14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MAINTAINER :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Tells you who wrote the </a:t>
            </a:r>
            <a:r>
              <a:rPr lang="en-US" sz="1400" dirty="0" err="1"/>
              <a:t>Dockerfile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MAINTAINER ADAM TRAVIS "scmlearningcentre@gmail.com"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EXPOSE : </a:t>
            </a:r>
          </a:p>
          <a:p>
            <a:pPr marL="0" indent="0">
              <a:buNone/>
            </a:pPr>
            <a:r>
              <a:rPr lang="en-US" sz="1400" dirty="0"/>
              <a:t>Tells Docker what ports are to be published in this image</a:t>
            </a:r>
          </a:p>
          <a:p>
            <a:pPr marL="0" indent="0">
              <a:buNone/>
            </a:pPr>
            <a:r>
              <a:rPr lang="en-US" sz="1400" dirty="0"/>
              <a:t>                  </a:t>
            </a:r>
            <a:r>
              <a:rPr lang="en-US" sz="1400" b="1" dirty="0"/>
              <a:t>% EXPOSE 8080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634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013176"/>
            <a:ext cx="8784976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9001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ubuntu:12.04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ADAM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 &amp;&amp; apt-get install -y apache2 &amp;&amp; apt-get clean &amp;&amp; </a:t>
            </a:r>
            <a:r>
              <a:rPr lang="en-US" sz="2400" b="1" dirty="0" err="1">
                <a:solidFill>
                  <a:srgbClr val="0070C0"/>
                </a:solidFill>
              </a:rPr>
              <a:t>rm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rf</a:t>
            </a:r>
            <a:r>
              <a:rPr lang="en-US" sz="2400" b="1" dirty="0">
                <a:solidFill>
                  <a:srgbClr val="0070C0"/>
                </a:solidFill>
              </a:rPr>
              <a:t>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/lib/apt/lists/*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APACHE_RUN_USER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APACHE_RUN_GROUP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APACHE_LOG_DIR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/log/apache2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80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sbin</a:t>
            </a:r>
            <a:r>
              <a:rPr lang="en-US" sz="2400" b="1" dirty="0">
                <a:solidFill>
                  <a:srgbClr val="0070C0"/>
                </a:solidFill>
              </a:rPr>
              <a:t>/apache2", "-D", "FOREGROUND"]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</a:t>
            </a:r>
            <a:r>
              <a:rPr lang="en-US" b="1" dirty="0" err="1"/>
              <a:t>Dockerfile</a:t>
            </a:r>
            <a:r>
              <a:rPr lang="en-US" b="1" dirty="0"/>
              <a:t> to setup Apache2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013176"/>
            <a:ext cx="93610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build -t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-f ./</a:t>
            </a:r>
            <a:r>
              <a:rPr lang="en-US" sz="2300" b="1" dirty="0" err="1">
                <a:latin typeface="+mj-lt"/>
              </a:rPr>
              <a:t>Dockerfileapache</a:t>
            </a:r>
            <a:r>
              <a:rPr lang="en-US" sz="2300" b="1" dirty="0">
                <a:latin typeface="+mj-lt"/>
              </a:rPr>
              <a:t> .</a:t>
            </a:r>
          </a:p>
          <a:p>
            <a:endParaRPr lang="en-US" sz="2300" b="1" dirty="0">
              <a:latin typeface="+mj-lt"/>
            </a:endParaRPr>
          </a:p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run -d -p 80:80 -v 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/www:/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8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8640960" cy="6192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</a:t>
            </a:r>
            <a:r>
              <a:rPr lang="en-US" sz="2400" b="1" dirty="0" err="1">
                <a:solidFill>
                  <a:srgbClr val="0070C0"/>
                </a:solidFill>
              </a:rPr>
              <a:t>Dockerfile</a:t>
            </a:r>
            <a:r>
              <a:rPr lang="en-US" sz="2400" b="1" dirty="0">
                <a:solidFill>
                  <a:srgbClr val="0070C0"/>
                </a:solidFill>
              </a:rPr>
              <a:t> to build MongoDB container images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Based on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Set the base image to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ubuntu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File Author / Maintainer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Example ADAM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 BEGIN INSTALLATION 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Following the Instructions at MongoDB Docs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Ref: http://docs.mongodb.org/manual/tutorial/install-mongodb-on-ubuntu/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the package verification key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apt-key </a:t>
            </a:r>
            <a:r>
              <a:rPr lang="en-US" sz="2400" b="1" dirty="0" err="1">
                <a:solidFill>
                  <a:srgbClr val="0070C0"/>
                </a:solidFill>
              </a:rPr>
              <a:t>adv</a:t>
            </a:r>
            <a:r>
              <a:rPr lang="en-US" sz="2400" b="1" dirty="0">
                <a:solidFill>
                  <a:srgbClr val="0070C0"/>
                </a:solidFill>
              </a:rPr>
              <a:t> --</a:t>
            </a:r>
            <a:r>
              <a:rPr lang="en-US" sz="2400" b="1" dirty="0" err="1">
                <a:solidFill>
                  <a:srgbClr val="0070C0"/>
                </a:solidFill>
              </a:rPr>
              <a:t>keyserver</a:t>
            </a:r>
            <a:r>
              <a:rPr lang="en-US" sz="2400" b="1" dirty="0">
                <a:solidFill>
                  <a:srgbClr val="0070C0"/>
                </a:solidFill>
              </a:rPr>
              <a:t> hkp://keyserver.ubuntu.com:80 --</a:t>
            </a:r>
            <a:r>
              <a:rPr lang="en-US" sz="2400" b="1" dirty="0" err="1">
                <a:solidFill>
                  <a:srgbClr val="0070C0"/>
                </a:solidFill>
              </a:rPr>
              <a:t>recv</a:t>
            </a:r>
            <a:r>
              <a:rPr lang="en-US" sz="2400" b="1" dirty="0">
                <a:solidFill>
                  <a:srgbClr val="0070C0"/>
                </a:solidFill>
              </a:rPr>
              <a:t> 7F0CEB10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MongoDB to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echo 'deb http://downloads-distro.mongodb.org/repo/ubuntu-upstart </a:t>
            </a:r>
            <a:r>
              <a:rPr lang="en-US" sz="2400" b="1" dirty="0" err="1">
                <a:solidFill>
                  <a:srgbClr val="0070C0"/>
                </a:solidFill>
              </a:rPr>
              <a:t>dist</a:t>
            </a:r>
            <a:r>
              <a:rPr lang="en-US" sz="2400" b="1" dirty="0">
                <a:solidFill>
                  <a:srgbClr val="0070C0"/>
                </a:solidFill>
              </a:rPr>
              <a:t> 10gen' | tee 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/apt/</a:t>
            </a:r>
            <a:r>
              <a:rPr lang="en-US" sz="2400" b="1" dirty="0" err="1">
                <a:solidFill>
                  <a:srgbClr val="0070C0"/>
                </a:solidFill>
              </a:rPr>
              <a:t>sources.list.d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mongodb.list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 once more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package (.deb)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install -y mongodb-10gen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Create the default data directory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</a:t>
            </a:r>
            <a:r>
              <a:rPr lang="en-US" sz="2400" b="1" dirty="0" err="1">
                <a:solidFill>
                  <a:srgbClr val="0070C0"/>
                </a:solidFill>
              </a:rPr>
              <a:t>mkdir</a:t>
            </a:r>
            <a:r>
              <a:rPr lang="en-US" sz="2400" b="1" dirty="0">
                <a:solidFill>
                  <a:srgbClr val="0070C0"/>
                </a:solidFill>
              </a:rPr>
              <a:t> -p /data/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 INSTALLATION END 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Expose the default port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27017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Default port to execute the </a:t>
            </a:r>
            <a:r>
              <a:rPr lang="en-US" sz="2400" b="1" dirty="0" err="1">
                <a:solidFill>
                  <a:srgbClr val="0070C0"/>
                </a:solidFill>
              </a:rPr>
              <a:t>entrypoint</a:t>
            </a:r>
            <a:r>
              <a:rPr lang="en-US" sz="2400" b="1" dirty="0">
                <a:solidFill>
                  <a:srgbClr val="0070C0"/>
                </a:solidFill>
              </a:rPr>
              <a:t> (MongoDB)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/bin/</a:t>
            </a:r>
            <a:r>
              <a:rPr lang="en-US" sz="2400" b="1" dirty="0" err="1">
                <a:solidFill>
                  <a:srgbClr val="0070C0"/>
                </a:solidFill>
              </a:rPr>
              <a:t>mongod</a:t>
            </a:r>
            <a:r>
              <a:rPr lang="en-US" sz="2400" b="1" dirty="0">
                <a:solidFill>
                  <a:srgbClr val="0070C0"/>
                </a:solidFill>
              </a:rPr>
              <a:t>", "--</a:t>
            </a:r>
            <a:r>
              <a:rPr lang="en-US" sz="2400" b="1" dirty="0" err="1">
                <a:solidFill>
                  <a:srgbClr val="0070C0"/>
                </a:solidFill>
              </a:rPr>
              <a:t>config</a:t>
            </a:r>
            <a:r>
              <a:rPr lang="en-US" sz="2400" b="1" dirty="0">
                <a:solidFill>
                  <a:srgbClr val="0070C0"/>
                </a:solidFill>
              </a:rPr>
              <a:t>", "/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mongodb.conf</a:t>
            </a:r>
            <a:r>
              <a:rPr lang="en-US" sz="2400" b="1" dirty="0">
                <a:solidFill>
                  <a:srgbClr val="0070C0"/>
                </a:solidFill>
              </a:rPr>
              <a:t>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</a:t>
            </a:r>
            <a:r>
              <a:rPr lang="en-US" b="1" dirty="0" err="1"/>
              <a:t>Dockerfile</a:t>
            </a:r>
            <a:r>
              <a:rPr lang="en-US" b="1" dirty="0"/>
              <a:t> to setup </a:t>
            </a:r>
            <a:r>
              <a:rPr lang="en-US" b="1" dirty="0" err="1"/>
              <a:t>Mongodb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65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4077072"/>
            <a:ext cx="4582913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2348880"/>
            <a:ext cx="7848872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7" y="620688"/>
            <a:ext cx="7056784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5737635"/>
          </a:xfrm>
        </p:spPr>
        <p:txBody>
          <a:bodyPr>
            <a:normAutofit/>
          </a:bodyPr>
          <a:lstStyle/>
          <a:p>
            <a:r>
              <a:rPr lang="en-US" sz="2400" dirty="0"/>
              <a:t>Build the Image using the new </a:t>
            </a:r>
            <a:r>
              <a:rPr lang="en-US" sz="2400" dirty="0" err="1"/>
              <a:t>Dockerfile</a:t>
            </a:r>
            <a:r>
              <a:rPr lang="en-US" sz="2400" dirty="0"/>
              <a:t> for </a:t>
            </a:r>
            <a:r>
              <a:rPr lang="en-US" sz="2400" dirty="0" err="1"/>
              <a:t>Mongodb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build  -t </a:t>
            </a:r>
            <a:r>
              <a:rPr lang="en-US" sz="2400" b="1" dirty="0" err="1"/>
              <a:t>mongodbimg</a:t>
            </a:r>
            <a:r>
              <a:rPr lang="en-US" sz="2400" b="1" dirty="0"/>
              <a:t> -f ./</a:t>
            </a:r>
            <a:r>
              <a:rPr lang="en-US" sz="2400" b="1" dirty="0" err="1"/>
              <a:t>DockerfileMongo</a:t>
            </a:r>
            <a:r>
              <a:rPr lang="en-US" sz="2400" b="1" dirty="0"/>
              <a:t>  .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-d -p 28001:27017 </a:t>
            </a:r>
            <a:r>
              <a:rPr lang="en-US" sz="2400" b="1" dirty="0" err="1"/>
              <a:t>mongodbimg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Installing Jenkins with Docker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-p 8080:8080 --name=</a:t>
            </a:r>
            <a:r>
              <a:rPr lang="en-US" sz="2400" b="1" dirty="0" err="1"/>
              <a:t>jenkins</a:t>
            </a:r>
            <a:r>
              <a:rPr lang="en-US" sz="2400" b="1" dirty="0"/>
              <a:t>-master -d --</a:t>
            </a:r>
            <a:r>
              <a:rPr lang="en-US" sz="2400" b="1" dirty="0" err="1"/>
              <a:t>env</a:t>
            </a:r>
            <a:r>
              <a:rPr lang="en-US" sz="2400" b="1" dirty="0"/>
              <a:t> JAVA_OPTS="-Xmx8192m"  </a:t>
            </a:r>
            <a:r>
              <a:rPr lang="en-US" sz="2400" b="1" dirty="0" err="1"/>
              <a:t>jenkins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Deleting images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</a:t>
            </a:r>
            <a:r>
              <a:rPr lang="en-US" sz="2400" b="1" dirty="0" err="1"/>
              <a:t>adam</a:t>
            </a:r>
            <a:r>
              <a:rPr lang="en-US" sz="2400" b="1" dirty="0"/>
              <a:t>/</a:t>
            </a:r>
            <a:r>
              <a:rPr lang="en-US" sz="2400" b="1" dirty="0" err="1"/>
              <a:t>dockerfiles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`</a:t>
            </a:r>
            <a:r>
              <a:rPr lang="en-US" sz="2400" b="1" dirty="0" err="1"/>
              <a:t>docker</a:t>
            </a:r>
            <a:r>
              <a:rPr lang="en-US" sz="2400" b="1" dirty="0"/>
              <a:t> images -a -q`</a:t>
            </a:r>
          </a:p>
        </p:txBody>
      </p:sp>
    </p:spTree>
    <p:extLst>
      <p:ext uri="{BB962C8B-B14F-4D97-AF65-F5344CB8AC3E}">
        <p14:creationId xmlns:p14="http://schemas.microsoft.com/office/powerpoint/2010/main" val="377195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9552" y="2447518"/>
            <a:ext cx="5544616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3570330"/>
            <a:ext cx="4680520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857" y="4581128"/>
            <a:ext cx="4408199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065" y="5805264"/>
            <a:ext cx="2921823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26955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Deploying a registry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1317460"/>
            <a:ext cx="835292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38036"/>
            <a:ext cx="9793088" cy="57376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 your registry:  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$ </a:t>
            </a:r>
            <a:r>
              <a:rPr lang="en-US" sz="2400" b="1" dirty="0" err="1"/>
              <a:t>docker</a:t>
            </a:r>
            <a:r>
              <a:rPr lang="en-US" sz="2400" b="1" dirty="0"/>
              <a:t> run –d –p 5000:5000 –restart=always –name registry registry:2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Tag a image in the registry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 </a:t>
            </a:r>
            <a:r>
              <a:rPr lang="en-US" sz="2400" b="1" dirty="0" err="1"/>
              <a:t>docker</a:t>
            </a:r>
            <a:r>
              <a:rPr lang="en-US" sz="2400" b="1" dirty="0"/>
              <a:t> tag </a:t>
            </a:r>
            <a:r>
              <a:rPr lang="en-US" sz="2400" b="1" dirty="0" err="1"/>
              <a:t>ubuntu</a:t>
            </a:r>
            <a:r>
              <a:rPr lang="en-US" sz="2400" b="1" dirty="0"/>
              <a:t>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Push image to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push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Pull image from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pull localhost:5000/Ubuntu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Stop the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stop registry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</a:t>
            </a:r>
            <a:r>
              <a:rPr lang="en-US" sz="2400" b="1" dirty="0"/>
              <a:t> –v registry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08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Monolithic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853401"/>
            <a:ext cx="8373616" cy="5890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In a monolithic application, the core problem is this: scaling monolithic is difficult. The resultant application ends up having a very large code base and poses challenges in regard to maintainability, deployment, and modifications</a:t>
            </a:r>
          </a:p>
          <a:p>
            <a:r>
              <a:rPr lang="en-US" sz="2000" dirty="0"/>
              <a:t>Monolithic Applications are</a:t>
            </a:r>
            <a:r>
              <a:rPr lang="en-US" sz="2000" b="1" dirty="0"/>
              <a:t> huge</a:t>
            </a:r>
            <a:r>
              <a:rPr lang="en-US" sz="2000" dirty="0"/>
              <a:t>, difficult to manage all the components like UI, database, message queue server, load balancers, web servers, storage</a:t>
            </a:r>
          </a:p>
          <a:p>
            <a:r>
              <a:rPr lang="en-US" sz="2000" b="1" dirty="0"/>
              <a:t>Frequent downtime </a:t>
            </a:r>
            <a:r>
              <a:rPr lang="en-US" sz="2000" dirty="0"/>
              <a:t>as even a single module failure brings the system down due to the cascading effect</a:t>
            </a:r>
          </a:p>
          <a:p>
            <a:r>
              <a:rPr lang="en-US" sz="2000" dirty="0"/>
              <a:t>In order to do an </a:t>
            </a:r>
            <a:r>
              <a:rPr lang="en-US" sz="2000" b="1" dirty="0"/>
              <a:t>Technology adoption</a:t>
            </a:r>
            <a:r>
              <a:rPr lang="en-US" sz="2000" dirty="0"/>
              <a:t> or upgrade a technology stack, it would require the whole application to be upgraded, tested, and deployed</a:t>
            </a:r>
          </a:p>
          <a:p>
            <a:r>
              <a:rPr lang="en-US" sz="2000" dirty="0"/>
              <a:t>Server costs go high as its </a:t>
            </a:r>
            <a:r>
              <a:rPr lang="en-US" sz="2000" b="1" dirty="0"/>
              <a:t>more expensive </a:t>
            </a:r>
            <a:r>
              <a:rPr lang="en-US" sz="2000" dirty="0"/>
              <a:t>to buy bigger capacity hardware</a:t>
            </a:r>
          </a:p>
          <a:p>
            <a:r>
              <a:rPr lang="en-US" sz="2000" dirty="0"/>
              <a:t>Horizontal Scaling increases </a:t>
            </a:r>
            <a:r>
              <a:rPr lang="en-US" sz="2000" b="1" dirty="0"/>
              <a:t>operational costs</a:t>
            </a:r>
          </a:p>
          <a:p>
            <a:r>
              <a:rPr lang="en-US" sz="2100" b="1" dirty="0"/>
              <a:t>High-risk in deployments</a:t>
            </a:r>
            <a:r>
              <a:rPr lang="en-US" sz="2100" dirty="0"/>
              <a:t> as deploying an entire solution or application in one go poses a high risk as all modules are going to be deployed even for a single change in one of the modules</a:t>
            </a:r>
          </a:p>
          <a:p>
            <a:r>
              <a:rPr lang="en-US" sz="2100" b="1" dirty="0"/>
              <a:t>Higher testing time</a:t>
            </a:r>
            <a:r>
              <a:rPr lang="en-US" sz="2100" dirty="0"/>
              <a:t> needed as to deploy the complete application, we will have to test the functionality of the entire application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51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8909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Microservices</a:t>
            </a:r>
            <a:r>
              <a:rPr lang="en-US" sz="2000" dirty="0"/>
              <a:t> architecture is an approach to develop a single application as a suite of small services, each running in its own process and communicating with lightweight mechanisms</a:t>
            </a:r>
          </a:p>
          <a:p>
            <a:r>
              <a:rPr lang="en-US" sz="2000" dirty="0"/>
              <a:t>Each component is continuously developed and separately maintained, and the application is then simply the sum of its constituent components</a:t>
            </a:r>
          </a:p>
          <a:p>
            <a:pPr marL="0" indent="0">
              <a:buNone/>
            </a:pPr>
            <a:r>
              <a:rPr lang="en-US" sz="2000" dirty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Developer independence</a:t>
            </a:r>
            <a:r>
              <a:rPr lang="en-US" sz="2000" dirty="0"/>
              <a:t>: Small teams work in parallel and can iterate faster than large 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Isolation and resilience</a:t>
            </a:r>
            <a:r>
              <a:rPr lang="en-US" sz="2000" dirty="0"/>
              <a:t>: If a component dies, you spin up another while and the rest of the application continues to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Scalability</a:t>
            </a:r>
            <a:r>
              <a:rPr lang="en-US" sz="2000" dirty="0"/>
              <a:t>: Smaller components take up fewer resources and can be scaled to meet increasing demand of that component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Lifecycle automation</a:t>
            </a:r>
            <a:r>
              <a:rPr lang="en-US" sz="2000" dirty="0"/>
              <a:t>: Individual components are easier to fit into continuous delivery pipelines and complex deployment scenarios not possible with monoliths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015">
            <a:off x="5541134" y="-426401"/>
            <a:ext cx="2514724" cy="2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solution using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3"/>
            <a:ext cx="8229600" cy="6534049"/>
          </a:xfrm>
        </p:spPr>
        <p:txBody>
          <a:bodyPr>
            <a:normAutofit/>
          </a:bodyPr>
          <a:lstStyle/>
          <a:p>
            <a:r>
              <a:rPr lang="en-US" sz="2000" dirty="0"/>
              <a:t>Compose the application using Docker</a:t>
            </a:r>
          </a:p>
          <a:p>
            <a:r>
              <a:rPr lang="en-US" sz="2000" dirty="0"/>
              <a:t>Break the application components into individual containers</a:t>
            </a:r>
          </a:p>
          <a:p>
            <a:r>
              <a:rPr lang="en-US" sz="2000" dirty="0"/>
              <a:t>Split the data that’s shared between services into volumes</a:t>
            </a:r>
          </a:p>
          <a:p>
            <a:r>
              <a:rPr lang="en-US" sz="2000" dirty="0"/>
              <a:t>Separate responsibilities so that each containers runs only one component/executable</a:t>
            </a:r>
          </a:p>
          <a:p>
            <a:r>
              <a:rPr lang="en-US" sz="2000" dirty="0"/>
              <a:t>Store the changeable data (configurations, logs) as Volumes so that they are mounted on various containers</a:t>
            </a:r>
          </a:p>
        </p:txBody>
      </p:sp>
    </p:spTree>
    <p:extLst>
      <p:ext uri="{BB962C8B-B14F-4D97-AF65-F5344CB8AC3E}">
        <p14:creationId xmlns:p14="http://schemas.microsoft.com/office/powerpoint/2010/main" val="100775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Callout 10"/>
          <p:cNvSpPr/>
          <p:nvPr/>
        </p:nvSpPr>
        <p:spPr>
          <a:xfrm flipH="1">
            <a:off x="755576" y="1268760"/>
            <a:ext cx="3384376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172200" cy="3476625"/>
          </a:xfrm>
        </p:spPr>
      </p:pic>
      <p:sp>
        <p:nvSpPr>
          <p:cNvPr id="6" name="TextBox 5"/>
          <p:cNvSpPr txBox="1"/>
          <p:nvPr/>
        </p:nvSpPr>
        <p:spPr>
          <a:xfrm>
            <a:off x="22693" y="414908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328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Tester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220072" y="1196752"/>
            <a:ext cx="3491880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4127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works fine on my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155679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a Bug</a:t>
            </a:r>
          </a:p>
        </p:txBody>
      </p:sp>
    </p:spTree>
    <p:extLst>
      <p:ext uri="{BB962C8B-B14F-4D97-AF65-F5344CB8AC3E}">
        <p14:creationId xmlns:p14="http://schemas.microsoft.com/office/powerpoint/2010/main" val="193721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6" y="0"/>
            <a:ext cx="389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Docker Compose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Compose is a tool for defining and running multi-container Docker applications</a:t>
            </a:r>
          </a:p>
          <a:p>
            <a:r>
              <a:rPr lang="en-US" sz="2800" dirty="0"/>
              <a:t>With Compose, you use a Compose file to configure your application's services. Then, using a single command, you create and start all the services from your configuration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Compose has commands for managing the whole lifecycle of your application:</a:t>
            </a:r>
          </a:p>
          <a:p>
            <a:r>
              <a:rPr lang="en-US" sz="2800" dirty="0"/>
              <a:t>Start, stop and rebuild services</a:t>
            </a:r>
          </a:p>
          <a:p>
            <a:r>
              <a:rPr lang="en-US" sz="2800" dirty="0"/>
              <a:t>View the status of running services</a:t>
            </a:r>
          </a:p>
          <a:p>
            <a:r>
              <a:rPr lang="en-US" sz="2800" dirty="0"/>
              <a:t>Stream the log output of running services</a:t>
            </a:r>
          </a:p>
          <a:p>
            <a:r>
              <a:rPr lang="en-US" sz="2800" dirty="0"/>
              <a:t>Run a one-off command on a service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862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Compose is basically a three-step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your app's environment with a </a:t>
            </a:r>
            <a:r>
              <a:rPr lang="en-US" sz="2800" dirty="0" err="1"/>
              <a:t>Dockerfile</a:t>
            </a:r>
            <a:r>
              <a:rPr lang="en-US" sz="2800" dirty="0"/>
              <a:t> so it can be reproduced anywhere.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the services that make up your app in        </a:t>
            </a:r>
            <a:r>
              <a:rPr lang="en-US" sz="2800" dirty="0" err="1"/>
              <a:t>docker-compose.yml</a:t>
            </a:r>
            <a:r>
              <a:rPr lang="en-US" sz="2800" dirty="0"/>
              <a:t> so they can be run together in an isolated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Lastly, run </a:t>
            </a:r>
            <a:r>
              <a:rPr lang="en-US" sz="2800" dirty="0" err="1"/>
              <a:t>docker</a:t>
            </a:r>
            <a:r>
              <a:rPr lang="en-US" sz="2800" dirty="0"/>
              <a:t>-compose up and Compose will start and run your entire app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478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4293096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504" y="1782396"/>
            <a:ext cx="9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Install Compose on Linux systems:</a:t>
            </a:r>
          </a:p>
          <a:p>
            <a:endParaRPr lang="en-US" sz="3200" b="1" dirty="0"/>
          </a:p>
          <a:p>
            <a:r>
              <a:rPr lang="en-US" sz="3200" b="1" dirty="0">
                <a:hlinkClick r:id="rId2"/>
              </a:rPr>
              <a:t>https://docs.docker.com/compose/install/#install-compose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curl -L https://github.com/docker/compose/releases/download/1.18.0/docker-compose-`uname -s`-`</a:t>
            </a:r>
            <a:r>
              <a:rPr lang="en-US" sz="2000" b="1" dirty="0" err="1">
                <a:solidFill>
                  <a:schemeClr val="bg1"/>
                </a:solidFill>
              </a:rPr>
              <a:t>uname</a:t>
            </a:r>
            <a:r>
              <a:rPr lang="en-US" sz="2000" b="1" dirty="0">
                <a:solidFill>
                  <a:schemeClr val="bg1"/>
                </a:solidFill>
              </a:rPr>
              <a:t> -m` -o /</a:t>
            </a:r>
            <a:r>
              <a:rPr lang="en-US" sz="2000" b="1" dirty="0" err="1">
                <a:solidFill>
                  <a:schemeClr val="bg1"/>
                </a:solidFill>
              </a:rPr>
              <a:t>usr</a:t>
            </a:r>
            <a:r>
              <a:rPr lang="en-US" sz="2000" b="1" dirty="0">
                <a:solidFill>
                  <a:schemeClr val="bg1"/>
                </a:solidFill>
              </a:rPr>
              <a:t>/local/bin/</a:t>
            </a:r>
            <a:r>
              <a:rPr lang="en-US" sz="2000" b="1" dirty="0" err="1">
                <a:solidFill>
                  <a:schemeClr val="bg1"/>
                </a:solidFill>
              </a:rPr>
              <a:t>docker</a:t>
            </a:r>
            <a:r>
              <a:rPr lang="en-US" sz="2000" b="1" dirty="0">
                <a:solidFill>
                  <a:schemeClr val="bg1"/>
                </a:solidFill>
              </a:rPr>
              <a:t>-compose</a:t>
            </a:r>
          </a:p>
          <a:p>
            <a:endParaRPr lang="en-US" sz="3200" b="1" dirty="0"/>
          </a:p>
          <a:p>
            <a:r>
              <a:rPr lang="en-US" sz="3200" b="1" dirty="0" err="1"/>
              <a:t>chmod</a:t>
            </a:r>
            <a:r>
              <a:rPr lang="en-US" sz="3200" b="1" dirty="0"/>
              <a:t> +x /</a:t>
            </a:r>
            <a:r>
              <a:rPr lang="en-US" sz="3200" b="1" dirty="0" err="1"/>
              <a:t>usr</a:t>
            </a:r>
            <a:r>
              <a:rPr lang="en-US" sz="3200" b="1" dirty="0"/>
              <a:t>/local/bin/</a:t>
            </a:r>
            <a:r>
              <a:rPr lang="en-US" sz="3200" b="1" dirty="0" err="1"/>
              <a:t>docker</a:t>
            </a:r>
            <a:r>
              <a:rPr lang="en-US" sz="3200" b="1" dirty="0"/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4221485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3933056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4824536"/>
          </a:xfrm>
        </p:spPr>
        <p:txBody>
          <a:bodyPr>
            <a:normAutofit/>
          </a:bodyPr>
          <a:lstStyle/>
          <a:p>
            <a:r>
              <a:rPr lang="en-US" sz="2400" dirty="0"/>
              <a:t>Docker compose file is like an configuration file, where you define all the different stuffs we perform on command line into a file.</a:t>
            </a:r>
          </a:p>
          <a:p>
            <a:r>
              <a:rPr lang="en-US" sz="2400" dirty="0"/>
              <a:t>The file is basically an </a:t>
            </a:r>
            <a:r>
              <a:rPr lang="en-US" sz="2400" dirty="0" err="1"/>
              <a:t>Yaml</a:t>
            </a:r>
            <a:r>
              <a:rPr lang="en-US" sz="2400" dirty="0"/>
              <a:t> file (.</a:t>
            </a:r>
            <a:r>
              <a:rPr lang="en-US" sz="2400" dirty="0" err="1"/>
              <a:t>yml</a:t>
            </a:r>
            <a:r>
              <a:rPr lang="en-US" sz="2400" dirty="0"/>
              <a:t>)</a:t>
            </a:r>
          </a:p>
          <a:p>
            <a:r>
              <a:rPr lang="en-US" sz="2400" dirty="0"/>
              <a:t>Default file is </a:t>
            </a:r>
            <a:r>
              <a:rPr lang="en-US" sz="2400" dirty="0" err="1"/>
              <a:t>docker-compose.yml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Examples:  https://github.com/scmlearningcentre/docker.git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585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684076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568952" cy="3960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$ </a:t>
            </a:r>
            <a:r>
              <a:rPr lang="en-US" sz="2400" b="1" dirty="0" err="1"/>
              <a:t>docker</a:t>
            </a:r>
            <a:r>
              <a:rPr lang="en-US" sz="2400" b="1" dirty="0"/>
              <a:t>-compose -f &lt;</a:t>
            </a:r>
            <a:r>
              <a:rPr lang="en-US" sz="2400" b="1" dirty="0" err="1"/>
              <a:t>composefile</a:t>
            </a:r>
            <a:r>
              <a:rPr lang="en-US" sz="2400" b="1" dirty="0"/>
              <a:t>&gt; &lt;options&gt;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-compose up -d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ps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images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logs –f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stop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rm</a:t>
            </a:r>
            <a:r>
              <a:rPr lang="en-US" sz="2200" b="1" dirty="0"/>
              <a:t>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build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up --scale &lt;service&gt;=&lt;</a:t>
            </a:r>
            <a:r>
              <a:rPr lang="en-US" sz="2200" b="1" dirty="0" err="1"/>
              <a:t>Num</a:t>
            </a:r>
            <a:r>
              <a:rPr lang="en-US" sz="2200" b="1" dirty="0"/>
              <a:t>&gt;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7917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developers/tester care about :</a:t>
            </a:r>
          </a:p>
          <a:p>
            <a:r>
              <a:rPr lang="en-US" sz="2800" dirty="0"/>
              <a:t>Portable runtime environment</a:t>
            </a:r>
          </a:p>
          <a:p>
            <a:r>
              <a:rPr lang="en-US" sz="2800" dirty="0"/>
              <a:t>Missing dependencies, packages</a:t>
            </a:r>
          </a:p>
          <a:p>
            <a:r>
              <a:rPr lang="en-US" sz="2800" dirty="0"/>
              <a:t>Run tests faster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sys-admins care about:</a:t>
            </a:r>
          </a:p>
          <a:p>
            <a:r>
              <a:rPr lang="en-US" sz="2800" dirty="0"/>
              <a:t>Cost &amp; performance</a:t>
            </a:r>
          </a:p>
          <a:p>
            <a:r>
              <a:rPr lang="en-US" sz="2800" dirty="0"/>
              <a:t>Efficient, consistent &amp; repeatable</a:t>
            </a:r>
          </a:p>
          <a:p>
            <a:r>
              <a:rPr lang="en-US" sz="2800" dirty="0"/>
              <a:t>Speed, reliability of CD &amp; CI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58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 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Docker is a platform for developing, shipping &amp; running applications using an open-source container based technology </a:t>
            </a:r>
          </a:p>
          <a:p>
            <a:r>
              <a:rPr lang="en-US" sz="2800" dirty="0"/>
              <a:t>OS level virtualization</a:t>
            </a:r>
          </a:p>
          <a:p>
            <a:r>
              <a:rPr lang="en-US" sz="2800" dirty="0"/>
              <a:t>Run everywhere – physical or virtual or cloud</a:t>
            </a:r>
          </a:p>
          <a:p>
            <a:r>
              <a:rPr lang="en-US" sz="2800" dirty="0"/>
              <a:t>Run anything – if it can run on host, it can run in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3"/>
            <a:ext cx="3255797" cy="1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Scalable - lightweight </a:t>
            </a:r>
          </a:p>
          <a:p>
            <a:r>
              <a:rPr lang="en-US" sz="2800" dirty="0"/>
              <a:t>Portable – </a:t>
            </a:r>
            <a:r>
              <a:rPr lang="en-US" sz="2800" dirty="0" err="1"/>
              <a:t>Docker’d</a:t>
            </a:r>
            <a:r>
              <a:rPr lang="en-US" sz="2800" dirty="0"/>
              <a:t> Apps can run anywhere</a:t>
            </a:r>
          </a:p>
          <a:p>
            <a:r>
              <a:rPr lang="en-US" sz="2800" dirty="0"/>
              <a:t>Build any app in any language using any stack</a:t>
            </a:r>
          </a:p>
          <a:p>
            <a:r>
              <a:rPr lang="en-US" sz="2800" dirty="0"/>
              <a:t>You don't have to pre-allocate any RAM</a:t>
            </a:r>
          </a:p>
          <a:p>
            <a:r>
              <a:rPr lang="en-US" sz="2800" dirty="0"/>
              <a:t>Docker ensures your applications and resources are isolated and segregated</a:t>
            </a:r>
          </a:p>
          <a:p>
            <a:r>
              <a:rPr lang="en-US" sz="2800" dirty="0"/>
              <a:t>Environment Standardization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39945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3" y="980647"/>
            <a:ext cx="7677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Docker images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2925634" cy="2194225"/>
          </a:xfrm>
          <a:prstGeom prst="snip2DiagRect">
            <a:avLst>
              <a:gd name="adj1" fmla="val 499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529118"/>
            <a:ext cx="8964488" cy="432048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Docker image is made up of file systems layered over each other</a:t>
            </a:r>
          </a:p>
          <a:p>
            <a:pPr>
              <a:defRPr/>
            </a:pPr>
            <a:r>
              <a:rPr lang="en-US" sz="2400" dirty="0"/>
              <a:t>A Docker base image is nothing but an OS user space minus the kernel</a:t>
            </a:r>
          </a:p>
          <a:p>
            <a:pPr>
              <a:defRPr/>
            </a:pPr>
            <a:r>
              <a:rPr lang="en-US" sz="2400" dirty="0"/>
              <a:t>Base is a boot </a:t>
            </a:r>
            <a:r>
              <a:rPr lang="en-US" sz="2400" dirty="0" err="1"/>
              <a:t>filesystem</a:t>
            </a:r>
            <a:r>
              <a:rPr lang="en-US" sz="2400" dirty="0"/>
              <a:t>, </a:t>
            </a:r>
            <a:r>
              <a:rPr lang="en-US" sz="2400" dirty="0" err="1"/>
              <a:t>bootfs</a:t>
            </a:r>
            <a:r>
              <a:rPr lang="en-US" sz="2400" dirty="0"/>
              <a:t> </a:t>
            </a:r>
            <a:r>
              <a:rPr lang="en-IN" sz="2400" dirty="0"/>
              <a:t>uses a </a:t>
            </a:r>
            <a:r>
              <a:rPr lang="en-IN" sz="2400" i="1" dirty="0">
                <a:hlinkClick r:id="rId3"/>
              </a:rPr>
              <a:t>Union File System</a:t>
            </a:r>
            <a:r>
              <a:rPr lang="en-IN" sz="2400" i="1" dirty="0"/>
              <a:t>  &amp; </a:t>
            </a:r>
            <a:r>
              <a:rPr lang="en-IN" sz="2400" dirty="0"/>
              <a:t> </a:t>
            </a:r>
            <a:r>
              <a:rPr lang="en-US" sz="2400" dirty="0"/>
              <a:t>root </a:t>
            </a:r>
            <a:r>
              <a:rPr lang="en-US" sz="2400" dirty="0" err="1"/>
              <a:t>filesystem</a:t>
            </a:r>
            <a:r>
              <a:rPr lang="en-US" sz="2400" dirty="0"/>
              <a:t> stays in read-only mode</a:t>
            </a:r>
          </a:p>
          <a:p>
            <a:pPr>
              <a:defRPr/>
            </a:pPr>
            <a:r>
              <a:rPr lang="en-US" sz="2400" dirty="0" err="1"/>
              <a:t>UnionFS</a:t>
            </a:r>
            <a:r>
              <a:rPr lang="en-US" sz="2400" dirty="0"/>
              <a:t> allows files and directories of separate file systems, to be transparently overlaid, forming a single coherent file system.</a:t>
            </a:r>
          </a:p>
          <a:p>
            <a:pPr>
              <a:defRPr/>
            </a:pPr>
            <a:r>
              <a:rPr lang="en-IN" sz="2400" dirty="0"/>
              <a:t>Basically a tar file</a:t>
            </a:r>
          </a:p>
          <a:p>
            <a:r>
              <a:rPr lang="en-US" sz="2400" dirty="0"/>
              <a:t>When a container is launched from an image, Docker mounts a read-write </a:t>
            </a:r>
            <a:r>
              <a:rPr lang="en-US" sz="2400" dirty="0" err="1"/>
              <a:t>filesystem</a:t>
            </a:r>
            <a:r>
              <a:rPr lang="en-US" sz="2400" dirty="0"/>
              <a:t> on top of any layers below</a:t>
            </a:r>
          </a:p>
          <a:p>
            <a:endParaRPr lang="en-IN" sz="2400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90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components </a:t>
            </a:r>
            <a:r>
              <a:rPr lang="en-US" sz="2000" dirty="0"/>
              <a:t>:</a:t>
            </a:r>
          </a:p>
          <a:p>
            <a:r>
              <a:rPr lang="en-US" sz="1800" b="1" dirty="0"/>
              <a:t>Docker Daemon</a:t>
            </a:r>
          </a:p>
          <a:p>
            <a:pPr lvl="1"/>
            <a:r>
              <a:rPr lang="en-US" sz="1400" dirty="0"/>
              <a:t>Docker engine, runs on the host machine</a:t>
            </a:r>
          </a:p>
          <a:p>
            <a:r>
              <a:rPr lang="en-US" sz="1800" b="1" dirty="0"/>
              <a:t>Docker Client</a:t>
            </a:r>
          </a:p>
          <a:p>
            <a:pPr lvl="1"/>
            <a:r>
              <a:rPr lang="en-US" sz="1400" dirty="0"/>
              <a:t>CLI used to interact with the daemon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Workflow components</a:t>
            </a:r>
            <a:r>
              <a:rPr lang="en-US" sz="2000" dirty="0"/>
              <a:t> :</a:t>
            </a:r>
          </a:p>
          <a:p>
            <a:r>
              <a:rPr lang="en-US" sz="1800" b="1" dirty="0"/>
              <a:t>Docker Image</a:t>
            </a:r>
          </a:p>
          <a:p>
            <a:pPr lvl="1"/>
            <a:r>
              <a:rPr lang="en-US" sz="1400" dirty="0"/>
              <a:t>Templates which holds the environment &amp; your applications</a:t>
            </a:r>
          </a:p>
          <a:p>
            <a:r>
              <a:rPr lang="en-US" sz="1800" b="1" dirty="0"/>
              <a:t>Docker Container</a:t>
            </a:r>
          </a:p>
          <a:p>
            <a:pPr lvl="1"/>
            <a:r>
              <a:rPr lang="en-US" sz="1400" dirty="0"/>
              <a:t>Run-time instances created from images. Start, Stop, Run, Delete</a:t>
            </a:r>
          </a:p>
          <a:p>
            <a:r>
              <a:rPr lang="en-US" sz="1800" b="1" dirty="0"/>
              <a:t>Docker Registry</a:t>
            </a:r>
          </a:p>
          <a:p>
            <a:pPr lvl="1"/>
            <a:r>
              <a:rPr lang="en-US" sz="1400" dirty="0"/>
              <a:t>Public &amp; Private repositories used to store images</a:t>
            </a:r>
          </a:p>
          <a:p>
            <a:r>
              <a:rPr lang="en-US" sz="1800" b="1" dirty="0" err="1"/>
              <a:t>Dockerfile</a:t>
            </a:r>
            <a:endParaRPr lang="en-US" sz="1800" b="1" dirty="0"/>
          </a:p>
          <a:p>
            <a:pPr lvl="1"/>
            <a:r>
              <a:rPr lang="en-US" sz="1400" dirty="0"/>
              <a:t>Automates image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401381"/>
            <a:ext cx="486999" cy="40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046663"/>
            <a:ext cx="423518" cy="422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88" y="3429000"/>
            <a:ext cx="595910" cy="230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580169" cy="31065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61026" cy="3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09120"/>
            <a:ext cx="391130" cy="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2349</Words>
  <Application>Microsoft Office PowerPoint</Application>
  <PresentationFormat>On-screen Show (4:3)</PresentationFormat>
  <Paragraphs>409</Paragraphs>
  <Slides>36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User Concerns</vt:lpstr>
      <vt:lpstr>User Concerns</vt:lpstr>
      <vt:lpstr>User Concerns</vt:lpstr>
      <vt:lpstr>What is                            ?</vt:lpstr>
      <vt:lpstr>Why Docker</vt:lpstr>
      <vt:lpstr>Virtualization vs Containers</vt:lpstr>
      <vt:lpstr>Docker images</vt:lpstr>
      <vt:lpstr>Docker components</vt:lpstr>
      <vt:lpstr>Docker system</vt:lpstr>
      <vt:lpstr>Installing Docker CE (Community Edition)</vt:lpstr>
      <vt:lpstr>First steps with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Dockerfile instructions</vt:lpstr>
      <vt:lpstr>Building Images Interactively</vt:lpstr>
      <vt:lpstr>Building Docker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Microservice Architecture </vt:lpstr>
      <vt:lpstr>Microservice solution using Docker</vt:lpstr>
      <vt:lpstr>PowerPoint Presentation</vt:lpstr>
      <vt:lpstr>What is Docker Compose 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918088309110</cp:lastModifiedBy>
  <cp:revision>2</cp:revision>
  <dcterms:created xsi:type="dcterms:W3CDTF">2014-02-21T02:04:43Z</dcterms:created>
  <dcterms:modified xsi:type="dcterms:W3CDTF">2019-09-09T16:06:26Z</dcterms:modified>
</cp:coreProperties>
</file>