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306" r:id="rId3"/>
    <p:sldId id="280" r:id="rId4"/>
    <p:sldId id="281" r:id="rId5"/>
    <p:sldId id="274" r:id="rId6"/>
    <p:sldId id="273" r:id="rId7"/>
    <p:sldId id="289" r:id="rId8"/>
    <p:sldId id="290" r:id="rId9"/>
    <p:sldId id="265" r:id="rId10"/>
    <p:sldId id="288" r:id="rId11"/>
    <p:sldId id="300" r:id="rId12"/>
    <p:sldId id="293" r:id="rId13"/>
    <p:sldId id="287" r:id="rId14"/>
    <p:sldId id="301" r:id="rId15"/>
    <p:sldId id="302" r:id="rId16"/>
    <p:sldId id="304" r:id="rId17"/>
    <p:sldId id="329" r:id="rId18"/>
    <p:sldId id="276" r:id="rId19"/>
    <p:sldId id="294" r:id="rId20"/>
    <p:sldId id="267" r:id="rId21"/>
    <p:sldId id="303" r:id="rId22"/>
    <p:sldId id="295" r:id="rId23"/>
    <p:sldId id="308" r:id="rId24"/>
    <p:sldId id="305" r:id="rId25"/>
    <p:sldId id="330" r:id="rId26"/>
    <p:sldId id="266" r:id="rId27"/>
    <p:sldId id="327" r:id="rId28"/>
    <p:sldId id="309" r:id="rId29"/>
    <p:sldId id="316" r:id="rId30"/>
    <p:sldId id="317" r:id="rId31"/>
    <p:sldId id="297" r:id="rId32"/>
    <p:sldId id="319" r:id="rId33"/>
    <p:sldId id="320" r:id="rId34"/>
    <p:sldId id="328" r:id="rId35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2539" autoAdjust="0"/>
  </p:normalViewPr>
  <p:slideViewPr>
    <p:cSldViewPr>
      <p:cViewPr varScale="1">
        <p:scale>
          <a:sx n="56" d="100"/>
          <a:sy n="56" d="100"/>
        </p:scale>
        <p:origin x="14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 /><Relationship Id="rId1" Type="http://schemas.openxmlformats.org/officeDocument/2006/relationships/slide" Target="slides/slide18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3B8195-91C4-42B8-ADFF-271D5B4016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E7373-698E-4E81-9471-9BD8BFAD0C7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A6580DE3-8061-4A29-A713-84B4F05D1DAB}" type="datetimeFigureOut">
              <a:rPr lang="en-US"/>
              <a:pPr>
                <a:defRPr/>
              </a:pPr>
              <a:t>9/9/2019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E5308AF-E211-493B-B8A1-CBD17302A2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F121D2A-60C2-436D-87C8-2BE3D0426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D1BA-891B-4EFB-B290-70F62E49E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3090-AC19-4517-AEA2-D9E3DE592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7A17B8-31F8-43FC-96CF-8A16585B7D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657C8AC6-B1C5-4164-A652-885918D52C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521797DA-E3BD-4646-81D7-79E074C7E3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25F6DDCB-7A81-4299-8EA3-3C3D102A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B9D69-BB3C-417B-82A8-7812B9F55892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88C762F4-0974-46B5-A10E-5165D09DE7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90EE86CE-A369-42A7-9F04-7F9CF5DE6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B06B29A-7C3F-4B83-BEFA-C75579862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CFA733-BBCD-4663-910A-F7201B08BF83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765DE858-251A-4EE3-846B-B436A65E13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66477BC5-B563-4449-8754-F837A563EB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 repository in Maven is used to hold build artifacts and dependencies of varying types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The local repository refers to a copy on your own installation that is a cache of the remote downloads, and also contains the temporary build artifacts that you have not yet released.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Remote repositories refer to any other type of repository, accessed by a variety of protocols such as file:// and http://. These repositories might be a truly remote repository set up by a third party to provide their artifacts for downloading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7784CBF2-6D8A-4111-BDE3-37101E734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7E75B-A615-4189-9290-093AF85768A8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A8422DE8-EF16-4601-AA56-DFAF2C4CF6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D2FEB4A-4781-48BF-BE1D-C9513B33F0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If you were to create a Maven project by hand this is the directory structure that we recommend using.Having a common directory layout would allow for users familiar with one Maven project to immediately feel at home in another Maven project. The advantages are analogous to adopting a site-wide look-and-feel.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ED49095-D04D-4BEB-96D4-66D194737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7E17B3-FE72-47EE-A536-2F9AA0EFD2CC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4D0D0E24-FD21-48CE-A787-7A7C5342F9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6021BBF1-473C-4709-8B8E-6DF0618C05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/>
              <a:t>% mvn archetype:generate -DgroupId=demo -DartifactId=samplewar -DarchetypeArtifactId=maven-archetype-webapp -DinteractiveMode=false 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A5B2FAA-1E85-40D0-A2FD-F77F8B1F2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4FCACF-48BA-4BF8-932D-1BB937952438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C2E94DFD-40DD-4391-B04C-0BF853C148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BA36C71B-322C-4B2B-BC4D-6ADA532E8E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6E42B32-6B7F-4FA6-AC17-4FFFA02A8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AF8347-C94F-45F9-94A9-6A08A2051150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181EFBC-BD83-48F8-ACF0-310F986046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5724BB12-5619-46B4-922A-95B9852A6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A4D64557-FACE-4A61-8D61-D302CD618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FD3C53-2FE8-4A97-9A80-90D3399A449B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0813C1CE-EE85-4EAA-9D1A-49193C2ACC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03F1611-273B-495F-9E1F-F8280279D6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set JAVA_HOME=C:\Program Files\Java\jdk1.7.0_79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E155F6D-5ADA-4290-B951-9F3BF660D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B13CB0E-DF8F-42C6-B261-8C4396A8274E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0EBC9159-B850-4D6A-9B82-CBD8BC1566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D22FE3F5-A5E2-4BFD-993D-EE1C194B9D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8A87AFB-A356-494F-BA46-7810FF63F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51E31E-A85A-4ED1-9E30-C86046397F9C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3"/>
            <a:ext cx="8636000" cy="16333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EBE2-32D2-45D5-AEB3-60595687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C5BF-C250-479C-9E5D-9D03994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6E1A-E4FB-4281-8613-CC56E511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03D2-98F6-41FB-8563-D64B91D26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6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20E9-4E2D-4B2C-B54E-D912D771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AFA4-B0F9-4FE1-AE1A-6058A0DE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DC01-4408-4452-800A-AD7AE477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15524-F47D-42E0-97E6-8051D903B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23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4444" y="338670"/>
            <a:ext cx="2540000" cy="7224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4444" y="338670"/>
            <a:ext cx="7450667" cy="7224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DA9D-915C-4668-8C24-12F0C277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DD0D-B068-45F7-894F-C1687C32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96FA-6FD6-4844-A85F-13794B2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7E4B-4657-4166-948E-A5DCD4DD7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7D0B-93CD-46E1-A77C-243BCA14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6702-695E-4972-95F6-57D9333E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BAB2-28A9-4B13-B0D5-B7356B14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588AF-8354-4573-BB96-CD75386D3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0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9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4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8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AB94-F534-4D24-A23A-5AD84072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0CB6-1213-4E0C-8CAC-550AAF84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2615-314C-446B-9993-80B67AC3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8202-0583-4794-A297-BE4F38EC5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12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448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9111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263977-CA12-4B9F-8342-63A7FE59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947704-6405-4808-BE94-8B741688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650617-73FF-4A5F-BD93-436C77E0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EA9D-6719-4459-9DCB-E8F2D594C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59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0" indent="0">
              <a:buNone/>
              <a:defRPr sz="2200" b="1"/>
            </a:lvl2pPr>
            <a:lvl3pPr marL="1015960" indent="0">
              <a:buNone/>
              <a:defRPr sz="2000" b="1"/>
            </a:lvl3pPr>
            <a:lvl4pPr marL="1523940" indent="0">
              <a:buNone/>
              <a:defRPr sz="1800" b="1"/>
            </a:lvl4pPr>
            <a:lvl5pPr marL="2031920" indent="0">
              <a:buNone/>
              <a:defRPr sz="1800" b="1"/>
            </a:lvl5pPr>
            <a:lvl6pPr marL="2539900" indent="0">
              <a:buNone/>
              <a:defRPr sz="1800" b="1"/>
            </a:lvl6pPr>
            <a:lvl7pPr marL="3047880" indent="0">
              <a:buNone/>
              <a:defRPr sz="1800" b="1"/>
            </a:lvl7pPr>
            <a:lvl8pPr marL="3555858" indent="0">
              <a:buNone/>
              <a:defRPr sz="1800" b="1"/>
            </a:lvl8pPr>
            <a:lvl9pPr marL="406383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3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0" indent="0">
              <a:buNone/>
              <a:defRPr sz="2200" b="1"/>
            </a:lvl2pPr>
            <a:lvl3pPr marL="1015960" indent="0">
              <a:buNone/>
              <a:defRPr sz="2000" b="1"/>
            </a:lvl3pPr>
            <a:lvl4pPr marL="1523940" indent="0">
              <a:buNone/>
              <a:defRPr sz="1800" b="1"/>
            </a:lvl4pPr>
            <a:lvl5pPr marL="2031920" indent="0">
              <a:buNone/>
              <a:defRPr sz="1800" b="1"/>
            </a:lvl5pPr>
            <a:lvl6pPr marL="2539900" indent="0">
              <a:buNone/>
              <a:defRPr sz="1800" b="1"/>
            </a:lvl6pPr>
            <a:lvl7pPr marL="3047880" indent="0">
              <a:buNone/>
              <a:defRPr sz="1800" b="1"/>
            </a:lvl7pPr>
            <a:lvl8pPr marL="3555858" indent="0">
              <a:buNone/>
              <a:defRPr sz="1800" b="1"/>
            </a:lvl8pPr>
            <a:lvl9pPr marL="406383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3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D5861-0358-4369-B318-8082BE6F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132E8E0-E103-4D69-88BF-C7AE8752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15521B-6E10-4032-B140-2A67F982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3DEF9-75C6-4FC5-A291-3A706E6CD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4ADB21C-82D0-4144-8F35-4C79E7E2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6C8486-D39A-4D6F-BADC-60098CF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5CC3E2-C58E-4BF4-823F-4DDC2027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CEB7-8139-4D48-9661-124DCDCB0B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71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2F0CE5-A6B2-40AA-A160-7C43F4AD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18BB2BC-10A2-46D3-95B2-C4598B25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21AEEF-B1E9-4E74-ADA7-A7C00238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EC411-F7AD-4031-8EC3-02F7A1D30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6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4" y="303392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93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4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80" indent="0">
              <a:buNone/>
              <a:defRPr sz="1300"/>
            </a:lvl2pPr>
            <a:lvl3pPr marL="1015960" indent="0">
              <a:buNone/>
              <a:defRPr sz="1100"/>
            </a:lvl3pPr>
            <a:lvl4pPr marL="1523940" indent="0">
              <a:buNone/>
              <a:defRPr sz="1000"/>
            </a:lvl4pPr>
            <a:lvl5pPr marL="2031920" indent="0">
              <a:buNone/>
              <a:defRPr sz="1000"/>
            </a:lvl5pPr>
            <a:lvl6pPr marL="2539900" indent="0">
              <a:buNone/>
              <a:defRPr sz="1000"/>
            </a:lvl6pPr>
            <a:lvl7pPr marL="3047880" indent="0">
              <a:buNone/>
              <a:defRPr sz="1000"/>
            </a:lvl7pPr>
            <a:lvl8pPr marL="3555858" indent="0">
              <a:buNone/>
              <a:defRPr sz="1000"/>
            </a:lvl8pPr>
            <a:lvl9pPr marL="40638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B95599-C843-4BDA-B4F5-D21ABF6E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F7B652-65DB-4D5C-B89D-8CB5BDB3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6F5F0E-B8E4-4F01-99C7-B4CC5C3C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EA9E-47C4-4DA9-9F88-ADE733437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82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1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7980" indent="0">
              <a:buNone/>
              <a:defRPr sz="3100"/>
            </a:lvl2pPr>
            <a:lvl3pPr marL="1015960" indent="0">
              <a:buNone/>
              <a:defRPr sz="2700"/>
            </a:lvl3pPr>
            <a:lvl4pPr marL="1523940" indent="0">
              <a:buNone/>
              <a:defRPr sz="2200"/>
            </a:lvl4pPr>
            <a:lvl5pPr marL="2031920" indent="0">
              <a:buNone/>
              <a:defRPr sz="2200"/>
            </a:lvl5pPr>
            <a:lvl6pPr marL="2539900" indent="0">
              <a:buNone/>
              <a:defRPr sz="2200"/>
            </a:lvl6pPr>
            <a:lvl7pPr marL="3047880" indent="0">
              <a:buNone/>
              <a:defRPr sz="2200"/>
            </a:lvl7pPr>
            <a:lvl8pPr marL="3555858" indent="0">
              <a:buNone/>
              <a:defRPr sz="2200"/>
            </a:lvl8pPr>
            <a:lvl9pPr marL="4063836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10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80" indent="0">
              <a:buNone/>
              <a:defRPr sz="1300"/>
            </a:lvl2pPr>
            <a:lvl3pPr marL="1015960" indent="0">
              <a:buNone/>
              <a:defRPr sz="1100"/>
            </a:lvl3pPr>
            <a:lvl4pPr marL="1523940" indent="0">
              <a:buNone/>
              <a:defRPr sz="1000"/>
            </a:lvl4pPr>
            <a:lvl5pPr marL="2031920" indent="0">
              <a:buNone/>
              <a:defRPr sz="1000"/>
            </a:lvl5pPr>
            <a:lvl6pPr marL="2539900" indent="0">
              <a:buNone/>
              <a:defRPr sz="1000"/>
            </a:lvl6pPr>
            <a:lvl7pPr marL="3047880" indent="0">
              <a:buNone/>
              <a:defRPr sz="1000"/>
            </a:lvl7pPr>
            <a:lvl8pPr marL="3555858" indent="0">
              <a:buNone/>
              <a:defRPr sz="1000"/>
            </a:lvl8pPr>
            <a:lvl9pPr marL="40638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7C12A7-C014-4A36-8739-9D976789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7B9CA2-20BA-4F8E-8FC7-2DA29B23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C59A24-BC4D-460F-9EFD-598327D0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DCDF-31FE-44C0-8544-CC9B90AD4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54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9A461A5-622E-4358-97E9-697A64ADF3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96" tIns="50796" rIns="101596" bIns="50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7C44EB0-F298-42B0-A0C2-D9637E8E72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8000" y="17780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96" tIns="50796" rIns="101596" bIns="50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388F-1145-4D6D-8C2F-028E9E102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0" y="7062788"/>
            <a:ext cx="2370138" cy="404812"/>
          </a:xfrm>
          <a:prstGeom prst="rect">
            <a:avLst/>
          </a:prstGeom>
        </p:spPr>
        <p:txBody>
          <a:bodyPr vert="horz" wrap="square" lIns="101596" tIns="50796" rIns="101596" bIns="5079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7021-DD79-4CA5-9783-A9FB1749A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863" y="7062788"/>
            <a:ext cx="3216275" cy="404812"/>
          </a:xfrm>
          <a:prstGeom prst="rect">
            <a:avLst/>
          </a:prstGeom>
        </p:spPr>
        <p:txBody>
          <a:bodyPr vert="horz" wrap="square" lIns="101596" tIns="50796" rIns="101596" bIns="50796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CB2F-7A54-472C-AF6C-1E135D7C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81863" y="7062788"/>
            <a:ext cx="2370137" cy="404812"/>
          </a:xfrm>
          <a:prstGeom prst="rect">
            <a:avLst/>
          </a:prstGeom>
        </p:spPr>
        <p:txBody>
          <a:bodyPr vert="horz" wrap="square" lIns="101596" tIns="50796" rIns="101596" bIns="5079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84EC646-2533-46EB-B66D-6CE0B8781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014413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1441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2413" algn="l" defTabSz="10144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6413" indent="-252413" algn="l" defTabSz="10144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4413" indent="-252413" algn="l" defTabSz="10144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89" indent="-253990" algn="l" defTabSz="10159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868" indent="-253990" algn="l" defTabSz="10159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847" indent="-253990" algn="l" defTabSz="10159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827" indent="-253990" algn="l" defTabSz="10159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80" algn="l" defTabSz="1015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60" algn="l" defTabSz="1015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40" algn="l" defTabSz="1015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20" algn="l" defTabSz="1015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00" algn="l" defTabSz="1015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80" algn="l" defTabSz="1015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58" algn="l" defTabSz="1015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836" algn="l" defTabSz="1015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epo1.maven.org/maven2" TargetMode="Externa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9990/console" TargetMode="Externa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ement_(computer_science)" TargetMode="External" /><Relationship Id="rId2" Type="http://schemas.openxmlformats.org/officeDocument/2006/relationships/hyperlink" Target="https://en.wikipedia.org/wiki/Subroutine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ohaus.org/cobertura-maven-plugin/cobertura-mojo.html" TargetMode="Externa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http://alexander.holbreich.org/wp-content/uploads/2012/09/apache_maven.png">
            <a:extLst>
              <a:ext uri="{FF2B5EF4-FFF2-40B4-BE49-F238E27FC236}">
                <a16:creationId xmlns:a16="http://schemas.microsoft.com/office/drawing/2014/main" id="{22F5C4E8-446D-46C9-82AD-7703C494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2438400"/>
            <a:ext cx="46164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A087479-07E3-422F-8B0A-865328AD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533400"/>
          </a:xfrm>
        </p:spPr>
        <p:txBody>
          <a:bodyPr/>
          <a:lstStyle/>
          <a:p>
            <a:r>
              <a:rPr lang="en-US" altLang="en-US" sz="4000" b="1">
                <a:solidFill>
                  <a:schemeClr val="tx2"/>
                </a:solidFill>
              </a:rPr>
              <a:t>Project Name (GAV)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B345445-F935-45BE-AB06-0B1D6914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95400"/>
            <a:ext cx="9144000" cy="5029200"/>
          </a:xfrm>
        </p:spPr>
        <p:txBody>
          <a:bodyPr/>
          <a:lstStyle/>
          <a:p>
            <a:r>
              <a:rPr lang="en-US" altLang="en-US" sz="1600"/>
              <a:t>Maven uniquely identifies a project using:</a:t>
            </a:r>
          </a:p>
          <a:p>
            <a:pPr lvl="1"/>
            <a:r>
              <a:rPr lang="en-US" altLang="en-US" sz="1600"/>
              <a:t>groupID: Arbitrary project grouping identifier (no spaces or colons)</a:t>
            </a:r>
          </a:p>
          <a:p>
            <a:pPr lvl="2"/>
            <a:r>
              <a:rPr lang="en-US" altLang="en-US" sz="1600"/>
              <a:t>Usually loosely based on Java package</a:t>
            </a:r>
          </a:p>
          <a:p>
            <a:pPr lvl="1"/>
            <a:r>
              <a:rPr lang="en-US" altLang="en-US" sz="1600"/>
              <a:t>artfiactId: Arbitrary name of project (no spaces or colons)</a:t>
            </a:r>
          </a:p>
          <a:p>
            <a:pPr lvl="1"/>
            <a:r>
              <a:rPr lang="en-US" altLang="en-US" sz="1600"/>
              <a:t>version: Version of project</a:t>
            </a:r>
          </a:p>
          <a:p>
            <a:pPr lvl="2"/>
            <a:r>
              <a:rPr lang="en-US" altLang="en-US" sz="1600"/>
              <a:t>Format {Major}.{Minor}.{Maintenance}</a:t>
            </a:r>
          </a:p>
          <a:p>
            <a:pPr lvl="2"/>
            <a:r>
              <a:rPr lang="en-US" altLang="en-US" sz="1600"/>
              <a:t>Add ‘-SNAPSHOT ‘ to identify in development</a:t>
            </a:r>
          </a:p>
          <a:p>
            <a:r>
              <a:rPr lang="en-US" altLang="en-US" sz="1600"/>
              <a:t>GAV Syntax: groupId:artifactId:version</a:t>
            </a:r>
          </a:p>
          <a:p>
            <a:r>
              <a:rPr lang="en-US" altLang="en-US" sz="1600"/>
              <a:t>Build type identified using the “packaging” element</a:t>
            </a:r>
          </a:p>
          <a:p>
            <a:r>
              <a:rPr lang="en-US" altLang="en-US" sz="1600"/>
              <a:t>Tells Maven how to build the project</a:t>
            </a:r>
          </a:p>
          <a:p>
            <a:r>
              <a:rPr lang="en-US" altLang="en-US" sz="1600"/>
              <a:t>Example packaging types:</a:t>
            </a:r>
          </a:p>
          <a:p>
            <a:pPr lvl="1"/>
            <a:r>
              <a:rPr lang="en-US" altLang="en-US" sz="1600"/>
              <a:t>pom, jar, war, ear, custom</a:t>
            </a:r>
          </a:p>
          <a:p>
            <a:pPr lvl="1"/>
            <a:r>
              <a:rPr lang="en-US" altLang="en-US" sz="1600"/>
              <a:t>Default is jar</a:t>
            </a:r>
          </a:p>
          <a:p>
            <a:endParaRPr lang="en-US" altLang="en-US" sz="2000"/>
          </a:p>
          <a:p>
            <a:endParaRPr lang="en-US" alt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66253827-5967-4C86-B3C4-507F6914AAEE}"/>
              </a:ext>
            </a:extLst>
          </p:cNvPr>
          <p:cNvSpPr txBox="1"/>
          <p:nvPr/>
        </p:nvSpPr>
        <p:spPr>
          <a:xfrm>
            <a:off x="1041400" y="5334000"/>
            <a:ext cx="85344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9226906F-A77C-4900-BD3F-0382BFB8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4218A10-F885-424B-8515-7905BD531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76200"/>
            <a:ext cx="10064750" cy="60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4000" b="1" dirty="0">
                <a:solidFill>
                  <a:schemeClr val="tx2"/>
                </a:solidFill>
                <a:latin typeface="+mn-lt"/>
              </a:rPr>
              <a:t>Maven Environment Setup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0AF5AC-4EC9-48F1-979A-0AD35E00B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838200"/>
            <a:ext cx="9906000" cy="5486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lIns="0" tIns="0" rIns="0" bIns="0"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6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4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3889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868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84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82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/>
              <a:t>         JAVA_HOME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/>
              <a:t>         M2_HOME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/>
              <a:t>         M2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sz="2000" b="1" dirty="0"/>
              <a:t>         MAVEN_OPTS = </a:t>
            </a:r>
            <a:r>
              <a:rPr lang="en-US" sz="2000" b="1" i="1" dirty="0"/>
              <a:t>-Xms256m -Xmx512m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sz="2000" b="1" i="1" dirty="0"/>
              <a:t>         PATH=%PATH%;%M2%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% yum install java-1.8.0-openjdk-devel (install JDK, check the binary link)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% cd /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usr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/local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%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wget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http://www-us.apache.org/dist/maven/maven-3/3.5.3/binaries/apache-maven-3.5.3-bin.tar.gz % tar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xzf</a:t>
            </a:r>
            <a:r>
              <a:rPr lang="en-US" sz="1800" b="1">
                <a:solidFill>
                  <a:schemeClr val="accent2">
                    <a:lumMod val="75000"/>
                  </a:schemeClr>
                </a:solidFill>
              </a:rPr>
              <a:t> apache-maven-3.5.3-bin.tar.gz 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% ln -s apache-maven-3.5.3  maven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export M2_HOME=/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usr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/local/maven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export PATH=${M2_HOME}/bin:${PATH}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1C115D5-3842-4018-8758-E6BC3139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6553200"/>
            <a:ext cx="99060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lIns="0" tIns="0" rIns="0" bIns="0"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6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4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3889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868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84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82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err="1"/>
              <a:t>mvn</a:t>
            </a:r>
            <a:r>
              <a:rPr lang="en-US" sz="2000" dirty="0"/>
              <a:t> </a:t>
            </a:r>
            <a:r>
              <a:rPr lang="en-US" sz="2000" dirty="0" err="1"/>
              <a:t>archetype:generate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3AF1ECF-F5A9-4480-9F62-9B4FF60A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143000"/>
          </a:xfrm>
        </p:spPr>
        <p:txBody>
          <a:bodyPr/>
          <a:lstStyle/>
          <a:p>
            <a:r>
              <a:rPr lang="en-US" altLang="en-US" sz="4000" b="1">
                <a:solidFill>
                  <a:schemeClr val="tx2"/>
                </a:solidFill>
              </a:rPr>
              <a:t>Maven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3CED-1FF6-4F11-B5C1-F130920A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Dependencies are downloaded from repositories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Via http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Downloaded dependencies are cached in a local repository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Usually found in ${</a:t>
            </a:r>
            <a:r>
              <a:rPr lang="en-US" sz="2800" dirty="0" err="1"/>
              <a:t>user.home</a:t>
            </a:r>
            <a:r>
              <a:rPr lang="en-US" sz="2800" dirty="0"/>
              <a:t>}/.m2/repository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Repository follows a simple directory structure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{</a:t>
            </a:r>
            <a:r>
              <a:rPr lang="en-US" sz="2800" dirty="0" err="1"/>
              <a:t>groupId</a:t>
            </a:r>
            <a:r>
              <a:rPr lang="en-US" sz="2800" dirty="0"/>
              <a:t>}/{</a:t>
            </a:r>
            <a:r>
              <a:rPr lang="en-US" sz="2800" dirty="0" err="1"/>
              <a:t>artifactId</a:t>
            </a:r>
            <a:r>
              <a:rPr lang="en-US" sz="2800" dirty="0"/>
              <a:t>}/{version}/{artifactId}-{version}.jar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 err="1"/>
              <a:t>groupId</a:t>
            </a:r>
            <a:r>
              <a:rPr lang="en-US" sz="2800" dirty="0"/>
              <a:t> ‘.’ is replaced with ‘/’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Maven Central is primary community repo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>
                <a:hlinkClick r:id="rId2"/>
              </a:rPr>
              <a:t>http://repo1.maven.org/maven2</a:t>
            </a:r>
            <a:endParaRPr lang="en-US" sz="2800" dirty="0"/>
          </a:p>
          <a:p>
            <a:pPr marL="5080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910B1C8-F625-480B-BCDB-E7CE0C92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838200"/>
          </a:xfrm>
        </p:spPr>
        <p:txBody>
          <a:bodyPr/>
          <a:lstStyle/>
          <a:p>
            <a:r>
              <a:rPr lang="en-US" altLang="en-US" sz="4000" b="1">
                <a:solidFill>
                  <a:schemeClr val="tx2"/>
                </a:solidFill>
              </a:rPr>
              <a:t>POM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DC85-E338-4905-AFB4-17ADCBA1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1800" dirty="0">
                <a:cs typeface="Calibri" pitchFamily="34" charset="0"/>
              </a:rPr>
              <a:t>What is POM?</a:t>
            </a:r>
          </a:p>
          <a:p>
            <a:pPr marL="463550" indent="0" eaLnBrk="1" hangingPunct="1">
              <a:lnSpc>
                <a:spcPct val="120000"/>
              </a:lnSpc>
              <a:buFont typeface="Arial" charset="0"/>
              <a:buNone/>
              <a:defRPr/>
            </a:pPr>
            <a:r>
              <a:rPr lang="en-US" sz="1800" i="1" dirty="0">
                <a:cs typeface="Calibri" pitchFamily="34" charset="0"/>
              </a:rPr>
              <a:t>POM </a:t>
            </a:r>
            <a:r>
              <a:rPr lang="en-US" sz="1800" dirty="0"/>
              <a:t>Stands for Project Object Model</a:t>
            </a:r>
          </a:p>
          <a:p>
            <a:pPr marL="463550" indent="0" eaLnBrk="1" hangingPunct="1">
              <a:lnSpc>
                <a:spcPct val="120000"/>
              </a:lnSpc>
              <a:buFont typeface="Arial" charset="0"/>
              <a:buNone/>
              <a:defRPr/>
            </a:pPr>
            <a:r>
              <a:rPr lang="en-US" sz="1800" i="1" dirty="0"/>
              <a:t>As a fundamental unit of work in Maven, POM is an XML file that contains information about project and configuration details used by Maven to build the project</a:t>
            </a:r>
            <a:r>
              <a:rPr lang="en-US" sz="1800" i="1" dirty="0">
                <a:cs typeface="Calibri" pitchFamily="34" charset="0"/>
              </a:rPr>
              <a:t>”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Describes a project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Name and Version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Artifact Type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Source Code Locations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Dependencies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Plugins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Profiles (Alternate build configurations)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Uses XML by Default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Not the way Ant uses XML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5AB8CF8-C4A0-4BD9-BA9E-5BD4A2D8B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76200"/>
            <a:ext cx="9937750" cy="60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4000" b="1" dirty="0">
                <a:solidFill>
                  <a:schemeClr val="tx2"/>
                </a:solidFill>
              </a:rPr>
              <a:t>Maven Plugin management</a:t>
            </a:r>
            <a:endParaRPr lang="en-US" sz="4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3D2798-BEC5-451E-85AC-43FDBBD0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914400"/>
            <a:ext cx="9906000" cy="6019800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txBody>
          <a:bodyPr lIns="0" tIns="0" rIns="0" bIns="0"/>
          <a:lstStyle>
            <a:lvl1pPr marL="379413" indent="-379413" algn="l" defTabSz="10144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2413" algn="l" defTabSz="10144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6413" indent="-252413" algn="l" defTabSz="10144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4413" indent="-252413" algn="l" defTabSz="10144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3889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868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84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82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lvl="1" indent="-463550" defTabSz="1015960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/>
              <a:t>Maven is actually a plugin execution framework where every task is actually done by plugins</a:t>
            </a:r>
          </a:p>
          <a:p>
            <a:pPr marL="463550" lvl="1" indent="-463550" defTabSz="1015960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/>
              <a:t>A plugin generally provides a set of goals and which can be executed using following syntax:</a:t>
            </a:r>
          </a:p>
          <a:p>
            <a:pPr marL="0" lvl="1" indent="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/>
              <a:t>	% </a:t>
            </a:r>
            <a:r>
              <a:rPr lang="en-US" sz="1600" dirty="0" err="1"/>
              <a:t>mvn</a:t>
            </a:r>
            <a:r>
              <a:rPr lang="en-US" sz="1600" dirty="0"/>
              <a:t> [plugin-name]:[goal-name]</a:t>
            </a:r>
          </a:p>
          <a:p>
            <a:pPr marL="0" lvl="1" indent="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/>
              <a:t>	% </a:t>
            </a:r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compiler:compiler</a:t>
            </a:r>
            <a:endParaRPr lang="en-US" sz="1600" dirty="0"/>
          </a:p>
          <a:p>
            <a:pPr marL="0" lvl="1" indent="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 u="sng" dirty="0"/>
              <a:t>Plugin Types </a:t>
            </a:r>
          </a:p>
          <a:p>
            <a:pPr marL="0" lvl="1" indent="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 dirty="0"/>
              <a:t>Build plugins </a:t>
            </a:r>
            <a:r>
              <a:rPr lang="en-US" sz="1600" dirty="0"/>
              <a:t>: They execute during the build and should be configured in the &lt;build/&gt; element of pom.xml </a:t>
            </a:r>
          </a:p>
          <a:p>
            <a:pPr marL="0" lvl="1" indent="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 dirty="0"/>
              <a:t>Reporting plugins </a:t>
            </a:r>
            <a:r>
              <a:rPr lang="en-US" sz="1600" dirty="0"/>
              <a:t>: They execute during the site generation and they should be configured in the  &lt;reporting/&gt; element of the pom.xml</a:t>
            </a:r>
          </a:p>
          <a:p>
            <a:pPr marL="0" lvl="1" indent="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1600" dirty="0"/>
          </a:p>
          <a:p>
            <a:pPr marL="285750" lvl="1" indent="-28575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Plugins are specified in pom.xml using plugins element. </a:t>
            </a:r>
          </a:p>
          <a:p>
            <a:pPr marL="285750" lvl="1" indent="-28575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Each plugin can have multiple goals. </a:t>
            </a:r>
          </a:p>
          <a:p>
            <a:pPr marL="285750" lvl="1" indent="-28575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You can define phase from where plugin should starts its processing using its phase element. You can configure tasks to be executed by binding them to goals of plugin. </a:t>
            </a:r>
          </a:p>
          <a:p>
            <a:pPr marL="285750" lvl="1" indent="-28575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That's it, Maven will handle the rest. It will download the plugin if not available in local repository</a:t>
            </a:r>
          </a:p>
          <a:p>
            <a:pPr marL="0" lvl="1" indent="0" defTabSz="101596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B8DC2A28-1C2B-47BB-B935-51EA9471F88E}"/>
              </a:ext>
            </a:extLst>
          </p:cNvPr>
          <p:cNvSpPr txBox="1"/>
          <p:nvPr/>
        </p:nvSpPr>
        <p:spPr>
          <a:xfrm>
            <a:off x="736600" y="685800"/>
            <a:ext cx="8229600" cy="64135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&lt;build&gt;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&lt;plugins&gt;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&lt;plugin&gt;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&gt;maven-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antrun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-plugin&lt;/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&lt;version&gt;1.1&lt;/version&gt;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&lt;executions&gt;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&lt;execution&gt;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&lt;id&gt;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id.clean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&lt;/id&gt;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&lt;phase&gt;clean&lt;/phase&gt;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&lt;goals&gt;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&lt;goal&gt;run&lt;/goal&gt;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&lt;/goals&gt;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&lt;configuration&gt;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&lt;tasks&gt;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&lt;echo&gt;clean phase&lt;/echo&gt;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&lt;/tasks&gt;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&lt;/configuration&gt;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&lt;/execution&gt;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&lt;/executions&gt;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&lt;/plugin&gt;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&lt;/plugins&gt; 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&lt;/build&gt;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&lt;/project&gt;</a:t>
            </a:r>
          </a:p>
        </p:txBody>
      </p:sp>
      <p:sp>
        <p:nvSpPr>
          <p:cNvPr id="22531" name="TextBox 1">
            <a:extLst>
              <a:ext uri="{FF2B5EF4-FFF2-40B4-BE49-F238E27FC236}">
                <a16:creationId xmlns:a16="http://schemas.microsoft.com/office/drawing/2014/main" id="{1B010274-B267-40A9-BE84-1B81CDA4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524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Example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73219B25-A3E1-4A3D-98BC-35A04EE90009}"/>
              </a:ext>
            </a:extLst>
          </p:cNvPr>
          <p:cNvSpPr txBox="1"/>
          <p:nvPr/>
        </p:nvSpPr>
        <p:spPr>
          <a:xfrm>
            <a:off x="720725" y="1143000"/>
            <a:ext cx="8229600" cy="28638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&lt;plugin&gt;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org.codehaus.mojo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&gt;exec-maven-plugin&lt;/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&lt;version&gt;1.2.1&lt;/version&gt;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&lt;configuration&gt;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&lt;executable&gt;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&lt;/executable&gt;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&lt;arguments&gt;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    &lt;argument&gt;--version&lt;/argument&gt;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&lt;/arguments&gt;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&lt;/configuration&gt;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&lt;/plugin&gt;</a:t>
            </a:r>
          </a:p>
        </p:txBody>
      </p:sp>
      <p:sp>
        <p:nvSpPr>
          <p:cNvPr id="23555" name="TextBox 1">
            <a:extLst>
              <a:ext uri="{FF2B5EF4-FFF2-40B4-BE49-F238E27FC236}">
                <a16:creationId xmlns:a16="http://schemas.microsoft.com/office/drawing/2014/main" id="{85B21515-5744-4D0A-83B9-10FF9AFB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524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Example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141BAD-1752-46AC-8BB6-76D0D8421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000" y="4724400"/>
            <a:ext cx="9906000" cy="914400"/>
          </a:xfr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lIns="0" tIns="0" rIns="0" bIns="0"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dirty="0" err="1"/>
              <a:t>mvn</a:t>
            </a:r>
            <a:r>
              <a:rPr lang="en-US" sz="3200" b="1" dirty="0"/>
              <a:t> </a:t>
            </a:r>
            <a:r>
              <a:rPr lang="en-US" sz="3200" b="1" dirty="0" err="1"/>
              <a:t>exec:exec</a:t>
            </a:r>
            <a:endParaRPr lang="en-US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5000CE25-AA36-40F9-B4CB-982AF9B5F2EE}"/>
              </a:ext>
            </a:extLst>
          </p:cNvPr>
          <p:cNvSpPr txBox="1"/>
          <p:nvPr/>
        </p:nvSpPr>
        <p:spPr>
          <a:xfrm>
            <a:off x="660400" y="608013"/>
            <a:ext cx="8229600" cy="87058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&lt;plugin&gt;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org.codehaus.mojo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&gt;rpm-maven-plugin&lt;/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&lt;version&gt;2.2.0&lt;/version&gt;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&lt;extensions&gt;true&lt;/extensions&gt;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&lt;executions&gt;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&lt;execution&gt;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&lt;id&gt;generate-rpm&lt;/id&gt;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&lt;goals&gt;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&lt;goal&gt;rpm&lt;/goal&gt;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&lt;/goals&gt;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&lt;/execution&gt;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&lt;/executions&gt;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&lt;configuration&gt;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&lt;copyright&gt;Copyright (c) 2018 WEZVA, Inc. All Rights Reserved. &lt;/copyright&gt;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&lt;group&gt;WEZVA&lt;/group&gt;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&lt;release&gt;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test_release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&lt;/release&gt;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needarch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noarch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needarch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noarch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&gt;false&lt;/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noarch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&lt;mappings&gt;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&lt;mapping&gt;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&lt;directory&gt;/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/test&lt;/directory&gt;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&lt;sources&gt;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&lt;source&gt;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&lt;location&gt;target&lt;/location&gt;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&lt;includes&gt;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&lt;include&gt;*.jar&lt;/include&gt;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&lt;/includes&gt;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&lt;/source&gt;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&lt;/sources&gt;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&lt;/mapping&gt;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&lt;/mappings&gt;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&lt;/configuration&gt;</a:t>
            </a:r>
          </a:p>
          <a:p>
            <a:pPr marL="0" lvl="1" defTabSz="101596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&lt;/plugin&gt;</a:t>
            </a:r>
          </a:p>
        </p:txBody>
      </p:sp>
      <p:sp>
        <p:nvSpPr>
          <p:cNvPr id="24579" name="TextBox 1">
            <a:extLst>
              <a:ext uri="{FF2B5EF4-FFF2-40B4-BE49-F238E27FC236}">
                <a16:creationId xmlns:a16="http://schemas.microsoft.com/office/drawing/2014/main" id="{F6DC014C-4105-4966-8EAE-2FF347E0D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524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Example 3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D7C76D-1BE3-4C39-A0A5-CC4053FE98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638" y="6477000"/>
            <a:ext cx="9906000" cy="685800"/>
          </a:xfr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lIns="0" tIns="0" rIns="0" bIns="0"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dirty="0" err="1"/>
              <a:t>mvn</a:t>
            </a:r>
            <a:r>
              <a:rPr lang="en-US" sz="3200" b="1" dirty="0"/>
              <a:t> </a:t>
            </a:r>
            <a:r>
              <a:rPr lang="en-US" sz="3200" b="1" dirty="0" err="1"/>
              <a:t>rpm:rpm</a:t>
            </a:r>
            <a:endParaRPr lang="en-US" sz="3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>
            <a:extLst>
              <a:ext uri="{FF2B5EF4-FFF2-40B4-BE49-F238E27FC236}">
                <a16:creationId xmlns:a16="http://schemas.microsoft.com/office/drawing/2014/main" id="{4E23CA91-B195-45FF-A24D-1F7509ADE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381000"/>
            <a:ext cx="5175250" cy="60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defRPr/>
            </a:pPr>
            <a:r>
              <a:rPr lang="en-US" sz="4000" b="1" dirty="0">
                <a:solidFill>
                  <a:schemeClr val="tx2"/>
                </a:solidFill>
                <a:latin typeface="+mn-lt"/>
              </a:rPr>
              <a:t>Maven SNAPSHOTS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21C8BD-A166-4F51-BEFC-1CB1DADB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95400"/>
            <a:ext cx="9144000" cy="60198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dirty="0"/>
              <a:t>A large software application generally consists of multiple modules and it is common scenario where multiple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 teams are working on different modules of same application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For ex Demo2 team uses Demo.jar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Now if Demo team builds a new jar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Demo should inform every time when they release an updated code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Demo2 have to update their pom.xml to get the latest Demo.jar</a:t>
            </a:r>
          </a:p>
          <a:p>
            <a:pPr lvl="1">
              <a:buFont typeface="Arial" charset="0"/>
              <a:buChar char="–"/>
              <a:defRPr/>
            </a:pPr>
            <a:endParaRPr lang="en-US" sz="2400" b="1" dirty="0"/>
          </a:p>
          <a:p>
            <a:pPr marL="508000" lvl="1" indent="0">
              <a:buFont typeface="Arial" charset="0"/>
              <a:buNone/>
              <a:defRPr/>
            </a:pPr>
            <a:r>
              <a:rPr lang="en-US" sz="2400" b="1" dirty="0"/>
              <a:t>What is SNAPSHOT?</a:t>
            </a:r>
          </a:p>
          <a:p>
            <a:pPr marL="508000" lvl="1" indent="0">
              <a:buFont typeface="Arial" charset="0"/>
              <a:buNone/>
              <a:defRPr/>
            </a:pPr>
            <a:r>
              <a:rPr lang="en-US" sz="2400" dirty="0"/>
              <a:t>SNAPSHOT is a special version that indicates a current development copy. Unlike regular versions, Maven checks for  a new SNAPSHOT version in a remote repository for every build.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C4D3A5F-4AC2-4AE8-88AB-9A00115C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solidFill>
                  <a:schemeClr val="tx2"/>
                </a:solidFill>
              </a:rPr>
              <a:t>Multi Module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757D-A627-49A3-B09B-D6CE198C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524000"/>
            <a:ext cx="9144000" cy="52832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sz="2800" dirty="0"/>
              <a:t>Maven has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class multi-module support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800" dirty="0"/>
              <a:t>Each maven project creates 1 primary artifact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800" dirty="0"/>
              <a:t>A parent </a:t>
            </a:r>
            <a:r>
              <a:rPr lang="en-US" altLang="en-US" sz="2800" dirty="0" err="1"/>
              <a:t>pom</a:t>
            </a:r>
            <a:r>
              <a:rPr lang="en-US" altLang="en-US" sz="2800" dirty="0"/>
              <a:t> is used to group modules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800" dirty="0"/>
              <a:t>To run a particular module alone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 $ </a:t>
            </a:r>
            <a:r>
              <a:rPr lang="en-US" altLang="en-US" sz="2800" b="1" dirty="0" err="1">
                <a:solidFill>
                  <a:srgbClr val="FF0000"/>
                </a:solidFill>
              </a:rPr>
              <a:t>mvn</a:t>
            </a:r>
            <a:r>
              <a:rPr lang="en-US" altLang="en-US" sz="2800" b="1" dirty="0">
                <a:solidFill>
                  <a:srgbClr val="FF0000"/>
                </a:solidFill>
              </a:rPr>
              <a:t> clean –</a:t>
            </a:r>
            <a:r>
              <a:rPr lang="en-US" altLang="en-US" sz="2800" b="1" dirty="0" err="1">
                <a:solidFill>
                  <a:srgbClr val="FF0000"/>
                </a:solidFill>
              </a:rPr>
              <a:t>pl</a:t>
            </a:r>
            <a:r>
              <a:rPr lang="en-US" altLang="en-US" sz="2800" b="1" dirty="0">
                <a:solidFill>
                  <a:srgbClr val="FF0000"/>
                </a:solidFill>
              </a:rPr>
              <a:t> &lt;</a:t>
            </a:r>
            <a:r>
              <a:rPr lang="en-US" altLang="en-US" sz="2800" b="1" dirty="0" err="1">
                <a:solidFill>
                  <a:srgbClr val="FF0000"/>
                </a:solidFill>
              </a:rPr>
              <a:t>modulename</a:t>
            </a:r>
            <a:r>
              <a:rPr lang="en-US" altLang="en-US" sz="28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523A770-97F4-4657-B057-C188BC843882}"/>
              </a:ext>
            </a:extLst>
          </p:cNvPr>
          <p:cNvSpPr txBox="1"/>
          <p:nvPr/>
        </p:nvSpPr>
        <p:spPr>
          <a:xfrm>
            <a:off x="812800" y="4078288"/>
            <a:ext cx="5181600" cy="22463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&gt;EBU&lt;/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&gt;Parent-module&lt;/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&lt;version&gt;1.0-SNAPSHOT&lt;/version&gt;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&lt;packaging&gt;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&lt;/packaging&gt;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&lt;modules&gt;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&lt;module&gt;Child-jar&lt;/module&gt;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&lt;module&gt;child-war&lt;/module&gt;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&lt;/modules&gt;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  <p:pic>
        <p:nvPicPr>
          <p:cNvPr id="5" name="Picture 4" descr="multi-module.PNG">
            <a:extLst>
              <a:ext uri="{FF2B5EF4-FFF2-40B4-BE49-F238E27FC236}">
                <a16:creationId xmlns:a16="http://schemas.microsoft.com/office/drawing/2014/main" id="{FBB4ACD5-F569-4418-8CB7-BF7D68D5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4114800"/>
            <a:ext cx="2743200" cy="2546350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F83167F-9331-40C6-AA15-F6C872AB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management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7440A19-FAB9-4068-A01B-629A7E4C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is the process of compiling and assembling a software system</a:t>
            </a:r>
          </a:p>
          <a:p>
            <a:r>
              <a:rPr lang="en-US" altLang="en-US"/>
              <a:t>Build automation is the act of scripting or automating a wide variety of tasks </a:t>
            </a:r>
          </a:p>
          <a:p>
            <a:pPr lvl="1"/>
            <a:r>
              <a:rPr lang="en-US" altLang="en-US"/>
              <a:t>Compiling source code</a:t>
            </a:r>
          </a:p>
          <a:p>
            <a:pPr lvl="1"/>
            <a:r>
              <a:rPr lang="en-US" altLang="en-US"/>
              <a:t>Packing binaries</a:t>
            </a:r>
          </a:p>
          <a:p>
            <a:pPr lvl="1"/>
            <a:r>
              <a:rPr lang="en-US" altLang="en-US"/>
              <a:t>Running automated tests</a:t>
            </a:r>
          </a:p>
          <a:p>
            <a:pPr lvl="1"/>
            <a:r>
              <a:rPr lang="en-US" altLang="en-US"/>
              <a:t>Deploying to production system</a:t>
            </a:r>
          </a:p>
          <a:p>
            <a:pPr lvl="1"/>
            <a:r>
              <a:rPr lang="en-US" altLang="en-US"/>
              <a:t>Creating documentation 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pic>
        <p:nvPicPr>
          <p:cNvPr id="5124" name="Picture 2" descr="http://desainrumahunik.info/wp-content/uploads/2014/08/automation-gears.jpg">
            <a:extLst>
              <a:ext uri="{FF2B5EF4-FFF2-40B4-BE49-F238E27FC236}">
                <a16:creationId xmlns:a16="http://schemas.microsoft.com/office/drawing/2014/main" id="{2F5F4495-C606-4DB9-9CFF-3C95CEFBD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38" y="4529138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AFA4D8F-8CE6-42C7-95B1-13203C2E8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76200"/>
            <a:ext cx="6051550" cy="60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tx2"/>
                </a:solidFill>
                <a:latin typeface="+mn-lt"/>
              </a:rPr>
              <a:t>Multi Modules ..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C546F21-B185-4D21-A769-8261FB9204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250" y="1219200"/>
            <a:ext cx="9906000" cy="6135688"/>
          </a:xfr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&lt;parent&gt;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&gt;EBU&lt;/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&gt;Parent-module&lt;/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&lt;version&gt;1.0-SNAPSHOT&lt;/version&gt;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&lt;/parent&gt;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&gt;EBU&lt;/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child-jar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&lt;version&gt;1.0-SNAPSHOT&lt;/version&gt;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&lt;parent&gt;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&gt;EBU&lt;/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&gt;Parent-module&lt;/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&lt;version&gt;1.0-SNAPSHOT&lt;/version&gt;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&lt;/parent&gt;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&gt;EBU&lt;/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&gt;child-war&lt;/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&lt;version&gt;1.0-SNAPSHOT&lt;/version&gt;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6">
            <a:extLst>
              <a:ext uri="{FF2B5EF4-FFF2-40B4-BE49-F238E27FC236}">
                <a16:creationId xmlns:a16="http://schemas.microsoft.com/office/drawing/2014/main" id="{8CC64CBE-73C0-4A6B-AE5F-CF212C74494F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4419600"/>
            <a:ext cx="8921750" cy="2590800"/>
            <a:chOff x="965200" y="4038600"/>
            <a:chExt cx="7010400" cy="2590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AA9563-5A10-4044-BF58-8B1C94778DB1}"/>
                </a:ext>
              </a:extLst>
            </p:cNvPr>
            <p:cNvSpPr/>
            <p:nvPr/>
          </p:nvSpPr>
          <p:spPr>
            <a:xfrm>
              <a:off x="965200" y="4038600"/>
              <a:ext cx="7010400" cy="2590800"/>
            </a:xfrm>
            <a:prstGeom prst="rect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29710" name="Group 19">
              <a:extLst>
                <a:ext uri="{FF2B5EF4-FFF2-40B4-BE49-F238E27FC236}">
                  <a16:creationId xmlns:a16="http://schemas.microsoft.com/office/drawing/2014/main" id="{8BDF673A-4895-4B07-BCB1-C1EE1205C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7965" y="4178083"/>
              <a:ext cx="6721476" cy="2319337"/>
              <a:chOff x="2038349" y="5227638"/>
              <a:chExt cx="6721476" cy="2319337"/>
            </a:xfrm>
          </p:grpSpPr>
          <p:sp>
            <p:nvSpPr>
              <p:cNvPr id="14351" name="AutoShape 11">
                <a:extLst>
                  <a:ext uri="{FF2B5EF4-FFF2-40B4-BE49-F238E27FC236}">
                    <a16:creationId xmlns:a16="http://schemas.microsoft.com/office/drawing/2014/main" id="{F88F96FA-9F8D-4593-A0C4-A6BEE13F1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119" y="5227855"/>
                <a:ext cx="1439502" cy="1863725"/>
              </a:xfrm>
              <a:prstGeom prst="can">
                <a:avLst>
                  <a:gd name="adj" fmla="val 32359"/>
                </a:avLst>
              </a:prstGeom>
              <a:gradFill rotWithShape="1">
                <a:gsLst>
                  <a:gs pos="0">
                    <a:srgbClr val="CCFF99"/>
                  </a:gs>
                  <a:gs pos="100000">
                    <a:srgbClr val="B0DC84"/>
                  </a:gs>
                </a:gsLst>
                <a:lin ang="5400000" scaled="1"/>
              </a:gradFill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101599" tIns="50799" rIns="101599" bIns="50799" anchor="ctr"/>
              <a:lstStyle/>
              <a:p>
                <a:pPr algn="ctr" eaLnBrk="1" hangingPunct="1">
                  <a:defRPr/>
                </a:pPr>
                <a:r>
                  <a:rPr lang="en-GB" sz="2200">
                    <a:latin typeface="Arial Narrow" pitchFamily="34" charset="0"/>
                    <a:cs typeface="Arial" charset="0"/>
                  </a:rPr>
                  <a:t>Artifact</a:t>
                </a:r>
              </a:p>
              <a:p>
                <a:pPr algn="ctr" eaLnBrk="1" hangingPunct="1">
                  <a:defRPr/>
                </a:pPr>
                <a:r>
                  <a:rPr lang="en-GB" sz="2200">
                    <a:latin typeface="Arial Narrow" pitchFamily="34" charset="0"/>
                    <a:cs typeface="Arial" charset="0"/>
                  </a:rPr>
                  <a:t>Repository</a:t>
                </a:r>
              </a:p>
              <a:p>
                <a:pPr algn="ctr" eaLnBrk="1" hangingPunct="1">
                  <a:defRPr/>
                </a:pPr>
                <a:r>
                  <a:rPr lang="en-GB" sz="2200">
                    <a:latin typeface="Arial Narrow" pitchFamily="34" charset="0"/>
                    <a:cs typeface="Arial" charset="0"/>
                  </a:rPr>
                  <a:t>(Local)</a:t>
                </a:r>
                <a:endParaRPr lang="en-US" sz="2200">
                  <a:latin typeface="Arial Narrow" pitchFamily="34" charset="0"/>
                  <a:cs typeface="Arial" charset="0"/>
                </a:endParaRPr>
              </a:p>
            </p:txBody>
          </p:sp>
          <p:sp>
            <p:nvSpPr>
              <p:cNvPr id="14352" name="AutoShape 13">
                <a:extLst>
                  <a:ext uri="{FF2B5EF4-FFF2-40B4-BE49-F238E27FC236}">
                    <a16:creationId xmlns:a16="http://schemas.microsoft.com/office/drawing/2014/main" id="{5A72D61F-30CF-47DA-8706-B507B6080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788" y="6034305"/>
                <a:ext cx="1839919" cy="13589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C3C7D1"/>
                  </a:gs>
                </a:gsLst>
                <a:lin ang="5400000" scaled="1"/>
              </a:gradFill>
              <a:ln w="25400" algn="ctr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101599" tIns="50799" rIns="101599" bIns="50799" anchor="ctr"/>
              <a:lstStyle/>
              <a:p>
                <a:pPr algn="ctr" eaLnBrk="1" hangingPunct="1">
                  <a:defRPr/>
                </a:pPr>
                <a:r>
                  <a:rPr lang="fr-FR">
                    <a:latin typeface="Arial" charset="0"/>
                    <a:cs typeface="Arial" charset="0"/>
                  </a:rPr>
                  <a:t>Build C</a:t>
                </a: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353" name="Line 14">
                <a:extLst>
                  <a:ext uri="{FF2B5EF4-FFF2-40B4-BE49-F238E27FC236}">
                    <a16:creationId xmlns:a16="http://schemas.microsoft.com/office/drawing/2014/main" id="{D6A1FDD2-D163-4209-AE9F-0BDD6C293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954" y="6348630"/>
                <a:ext cx="1841166" cy="0"/>
              </a:xfrm>
              <a:prstGeom prst="line">
                <a:avLst/>
              </a:prstGeom>
              <a:noFill/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1599" tIns="50799" rIns="101599" bIns="50799"/>
              <a:lstStyle/>
              <a:p>
                <a:pPr eaLnBrk="1" hangingPunct="1"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4354" name="AutoShape 15">
                <a:extLst>
                  <a:ext uri="{FF2B5EF4-FFF2-40B4-BE49-F238E27FC236}">
                    <a16:creationId xmlns:a16="http://schemas.microsoft.com/office/drawing/2014/main" id="{9DDA7BD3-F2C5-40C3-BEA8-6064A0EF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0537" y="5685055"/>
                <a:ext cx="1439502" cy="1862138"/>
              </a:xfrm>
              <a:prstGeom prst="can">
                <a:avLst>
                  <a:gd name="adj" fmla="val 32332"/>
                </a:avLst>
              </a:prstGeom>
              <a:gradFill rotWithShape="1">
                <a:gsLst>
                  <a:gs pos="0">
                    <a:srgbClr val="CCFF99"/>
                  </a:gs>
                  <a:gs pos="100000">
                    <a:srgbClr val="B0DC84"/>
                  </a:gs>
                </a:gsLst>
                <a:lin ang="5400000" scaled="1"/>
              </a:gradFill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101599" tIns="50799" rIns="101599" bIns="50799" anchor="ctr"/>
              <a:lstStyle/>
              <a:p>
                <a:pPr algn="ctr" eaLnBrk="1" hangingPunct="1">
                  <a:defRPr/>
                </a:pPr>
                <a:r>
                  <a:rPr lang="en-GB" sz="2200">
                    <a:latin typeface="Arial Narrow" pitchFamily="34" charset="0"/>
                    <a:cs typeface="Arial" charset="0"/>
                  </a:rPr>
                  <a:t>Artifact</a:t>
                </a:r>
              </a:p>
              <a:p>
                <a:pPr algn="ctr" eaLnBrk="1" hangingPunct="1">
                  <a:defRPr/>
                </a:pPr>
                <a:r>
                  <a:rPr lang="en-GB" sz="2200">
                    <a:latin typeface="Arial Narrow" pitchFamily="34" charset="0"/>
                    <a:cs typeface="Arial" charset="0"/>
                  </a:rPr>
                  <a:t>Repositories</a:t>
                </a:r>
              </a:p>
              <a:p>
                <a:pPr algn="ctr" eaLnBrk="1" hangingPunct="1">
                  <a:defRPr/>
                </a:pPr>
                <a:r>
                  <a:rPr lang="en-GB" sz="2200">
                    <a:latin typeface="Arial Narrow" pitchFamily="34" charset="0"/>
                    <a:cs typeface="Arial" charset="0"/>
                  </a:rPr>
                  <a:t>(Remote)</a:t>
                </a:r>
                <a:endParaRPr lang="en-US" sz="2200">
                  <a:latin typeface="Arial Narrow" pitchFamily="34" charset="0"/>
                  <a:cs typeface="Arial" charset="0"/>
                </a:endParaRPr>
              </a:p>
            </p:txBody>
          </p:sp>
          <p:sp>
            <p:nvSpPr>
              <p:cNvPr id="14355" name="Line 16">
                <a:extLst>
                  <a:ext uri="{FF2B5EF4-FFF2-40B4-BE49-F238E27FC236}">
                    <a16:creationId xmlns:a16="http://schemas.microsoft.com/office/drawing/2014/main" id="{495DB085-FD4B-49F0-94F4-61B89DEF4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954" y="7148730"/>
                <a:ext cx="3441583" cy="0"/>
              </a:xfrm>
              <a:prstGeom prst="line">
                <a:avLst/>
              </a:prstGeom>
              <a:noFill/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1599" tIns="50799" rIns="101599" bIns="50799"/>
              <a:lstStyle/>
              <a:p>
                <a:pPr eaLnBrk="1" hangingPunct="1"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29716" name="Text Box 17">
                <a:extLst>
                  <a:ext uri="{FF2B5EF4-FFF2-40B4-BE49-F238E27FC236}">
                    <a16:creationId xmlns:a16="http://schemas.microsoft.com/office/drawing/2014/main" id="{A42628C2-255B-4386-90DF-B5F0A9F2A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850" y="5973763"/>
                <a:ext cx="1839913" cy="379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fr-FR" altLang="en-US" sz="1800">
                    <a:latin typeface="Arial" panose="020B0604020202020204" pitchFamily="34" charset="0"/>
                  </a:rPr>
                  <a:t>Look for A &amp; B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17" name="Text Box 18">
                <a:extLst>
                  <a:ext uri="{FF2B5EF4-FFF2-40B4-BE49-F238E27FC236}">
                    <a16:creationId xmlns:a16="http://schemas.microsoft.com/office/drawing/2014/main" id="{06926314-E1EB-44B8-A596-54F70A0C9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850" y="6748463"/>
                <a:ext cx="1839913" cy="379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fr-FR" altLang="en-US" sz="1800">
                    <a:latin typeface="Arial" panose="020B0604020202020204" pitchFamily="34" charset="0"/>
                  </a:rPr>
                  <a:t>Look for A &amp; B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9699" name="Group 9">
            <a:extLst>
              <a:ext uri="{FF2B5EF4-FFF2-40B4-BE49-F238E27FC236}">
                <a16:creationId xmlns:a16="http://schemas.microsoft.com/office/drawing/2014/main" id="{1FD8D411-6987-40EE-98FA-BD9606C630C2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914400"/>
            <a:ext cx="8915400" cy="2971800"/>
            <a:chOff x="812800" y="1066800"/>
            <a:chExt cx="8915400" cy="2971800"/>
          </a:xfrm>
        </p:grpSpPr>
        <p:grpSp>
          <p:nvGrpSpPr>
            <p:cNvPr id="29701" name="Group 7">
              <a:extLst>
                <a:ext uri="{FF2B5EF4-FFF2-40B4-BE49-F238E27FC236}">
                  <a16:creationId xmlns:a16="http://schemas.microsoft.com/office/drawing/2014/main" id="{2B2F9630-C02B-4021-9C24-DED86DB98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9000" y="1207056"/>
              <a:ext cx="8715292" cy="2679144"/>
              <a:chOff x="250908" y="1262599"/>
              <a:chExt cx="8715292" cy="2679144"/>
            </a:xfrm>
          </p:grpSpPr>
          <p:grpSp>
            <p:nvGrpSpPr>
              <p:cNvPr id="29703" name="Group 3">
                <a:extLst>
                  <a:ext uri="{FF2B5EF4-FFF2-40B4-BE49-F238E27FC236}">
                    <a16:creationId xmlns:a16="http://schemas.microsoft.com/office/drawing/2014/main" id="{F5FD32B7-5B6B-46E6-AC53-BF4EDD159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9200" y="1262599"/>
                <a:ext cx="6477000" cy="2679144"/>
                <a:chOff x="2489200" y="1262599"/>
                <a:chExt cx="6477000" cy="2679144"/>
              </a:xfrm>
            </p:grpSpPr>
            <p:sp>
              <p:nvSpPr>
                <p:cNvPr id="14345" name="Oval 20">
                  <a:extLst>
                    <a:ext uri="{FF2B5EF4-FFF2-40B4-BE49-F238E27FC236}">
                      <a16:creationId xmlns:a16="http://schemas.microsoft.com/office/drawing/2014/main" id="{A6B5D757-82ED-4261-8810-1B85211A4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8233" y="2870181"/>
                  <a:ext cx="439738" cy="295275"/>
                </a:xfrm>
                <a:prstGeom prst="ellipse">
                  <a:avLst/>
                </a:prstGeom>
                <a:noFill/>
                <a:ln w="2540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101599" tIns="50799" rIns="101599" bIns="50799" anchor="ctr"/>
                <a:lstStyle/>
                <a:p>
                  <a:pPr eaLnBrk="1" hangingPunct="1">
                    <a:defRPr/>
                  </a:pPr>
                  <a:endParaRPr lang="en-US">
                    <a:cs typeface="Arial" charset="0"/>
                  </a:endParaRPr>
                </a:p>
              </p:txBody>
            </p:sp>
            <p:grpSp>
              <p:nvGrpSpPr>
                <p:cNvPr id="29706" name="Group 1">
                  <a:extLst>
                    <a:ext uri="{FF2B5EF4-FFF2-40B4-BE49-F238E27FC236}">
                      <a16:creationId xmlns:a16="http://schemas.microsoft.com/office/drawing/2014/main" id="{CC25B3B7-DB83-4002-9F2F-06AC7FF1E1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9200" y="1262599"/>
                  <a:ext cx="6477000" cy="2679144"/>
                  <a:chOff x="4679950" y="2427288"/>
                  <a:chExt cx="6477000" cy="2679144"/>
                </a:xfrm>
              </p:grpSpPr>
              <p:sp>
                <p:nvSpPr>
                  <p:cNvPr id="14347" name="Text Box 12">
                    <a:extLst>
                      <a:ext uri="{FF2B5EF4-FFF2-40B4-BE49-F238E27FC236}">
                        <a16:creationId xmlns:a16="http://schemas.microsoft.com/office/drawing/2014/main" id="{DD410833-06DD-4041-937F-4572673ADF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0033" y="3034745"/>
                    <a:ext cx="4398963" cy="2071687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01599" tIns="50799" rIns="101599" bIns="50799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600" b="1" dirty="0">
                        <a:latin typeface="Courier New" pitchFamily="49" charset="0"/>
                      </a:rPr>
                      <a:t>&lt;dependencies&gt;</a:t>
                    </a:r>
                    <a:br>
                      <a:rPr lang="en-US" sz="1600" b="1" dirty="0">
                        <a:latin typeface="Courier New" pitchFamily="49" charset="0"/>
                      </a:rPr>
                    </a:br>
                    <a:r>
                      <a:rPr lang="en-US" sz="1600" b="1" dirty="0">
                        <a:latin typeface="Courier New" pitchFamily="49" charset="0"/>
                      </a:rPr>
                      <a:t>  &lt;dependency&gt;</a:t>
                    </a:r>
                    <a:br>
                      <a:rPr lang="en-US" sz="1600" b="1" dirty="0">
                        <a:latin typeface="Courier New" pitchFamily="49" charset="0"/>
                      </a:rPr>
                    </a:br>
                    <a:r>
                      <a:rPr lang="en-US" sz="1600" b="1" dirty="0">
                        <a:latin typeface="Courier New" pitchFamily="49" charset="0"/>
                      </a:rPr>
                      <a:t>    &lt;</a:t>
                    </a:r>
                    <a:r>
                      <a:rPr lang="en-US" sz="1600" b="1" dirty="0" err="1">
                        <a:latin typeface="Courier New" pitchFamily="49" charset="0"/>
                      </a:rPr>
                      <a:t>groupId</a:t>
                    </a:r>
                    <a:r>
                      <a:rPr lang="en-US" sz="1600" b="1" dirty="0">
                        <a:latin typeface="Courier New" pitchFamily="49" charset="0"/>
                      </a:rPr>
                      <a:t>&gt;</a:t>
                    </a:r>
                    <a:r>
                      <a:rPr lang="en-US" sz="1600" b="1" dirty="0" err="1">
                        <a:latin typeface="Courier New" pitchFamily="49" charset="0"/>
                      </a:rPr>
                      <a:t>com.acme</a:t>
                    </a:r>
                    <a:r>
                      <a:rPr lang="en-US" sz="1600" b="1" dirty="0">
                        <a:latin typeface="Courier New" pitchFamily="49" charset="0"/>
                      </a:rPr>
                      <a:t>&lt;/</a:t>
                    </a:r>
                    <a:r>
                      <a:rPr lang="en-US" sz="1600" b="1" dirty="0" err="1">
                        <a:latin typeface="Courier New" pitchFamily="49" charset="0"/>
                      </a:rPr>
                      <a:t>groupId</a:t>
                    </a:r>
                    <a:r>
                      <a:rPr lang="en-US" sz="1600" b="1" dirty="0">
                        <a:latin typeface="Courier New" pitchFamily="49" charset="0"/>
                      </a:rPr>
                      <a:t>&gt;</a:t>
                    </a:r>
                    <a:br>
                      <a:rPr lang="en-US" sz="1600" b="1" dirty="0">
                        <a:latin typeface="Courier New" pitchFamily="49" charset="0"/>
                      </a:rPr>
                    </a:br>
                    <a:r>
                      <a:rPr lang="en-US" sz="1600" b="1" dirty="0">
                        <a:latin typeface="Courier New" pitchFamily="49" charset="0"/>
                      </a:rPr>
                      <a:t>    &lt;</a:t>
                    </a:r>
                    <a:r>
                      <a:rPr lang="en-US" sz="1600" b="1" dirty="0" err="1">
                        <a:latin typeface="Courier New" pitchFamily="49" charset="0"/>
                      </a:rPr>
                      <a:t>artifactId</a:t>
                    </a:r>
                    <a:r>
                      <a:rPr lang="en-US" sz="1600" b="1" dirty="0">
                        <a:latin typeface="Courier New" pitchFamily="49" charset="0"/>
                      </a:rPr>
                      <a:t>&gt;B&lt;/</a:t>
                    </a:r>
                    <a:r>
                      <a:rPr lang="en-US" sz="1600" b="1" dirty="0" err="1">
                        <a:latin typeface="Courier New" pitchFamily="49" charset="0"/>
                      </a:rPr>
                      <a:t>artifactId</a:t>
                    </a:r>
                    <a:r>
                      <a:rPr lang="en-US" sz="1600" b="1" dirty="0">
                        <a:latin typeface="Courier New" pitchFamily="49" charset="0"/>
                      </a:rPr>
                      <a:t>&gt;</a:t>
                    </a:r>
                    <a:br>
                      <a:rPr lang="en-US" sz="1600" b="1" dirty="0">
                        <a:latin typeface="Courier New" pitchFamily="49" charset="0"/>
                      </a:rPr>
                    </a:br>
                    <a:r>
                      <a:rPr lang="en-US" sz="1600" b="1" dirty="0">
                        <a:latin typeface="Courier New" pitchFamily="49" charset="0"/>
                      </a:rPr>
                      <a:t>    &lt;version&gt;</a:t>
                    </a:r>
                    <a:r>
                      <a:rPr lang="en-US" sz="1600" b="1" dirty="0">
                        <a:solidFill>
                          <a:srgbClr val="531FFB"/>
                        </a:solidFill>
                        <a:latin typeface="Courier New" pitchFamily="49" charset="0"/>
                      </a:rPr>
                      <a:t>[1.0,)</a:t>
                    </a:r>
                    <a:r>
                      <a:rPr lang="en-US" sz="1600" b="1" dirty="0">
                        <a:latin typeface="Courier New" pitchFamily="49" charset="0"/>
                      </a:rPr>
                      <a:t>&lt;/version&gt;</a:t>
                    </a:r>
                    <a:br>
                      <a:rPr lang="en-US" sz="1600" b="1" dirty="0">
                        <a:latin typeface="Courier New" pitchFamily="49" charset="0"/>
                      </a:rPr>
                    </a:br>
                    <a:r>
                      <a:rPr lang="en-US" sz="1600" b="1" dirty="0">
                        <a:solidFill>
                          <a:srgbClr val="531FFB"/>
                        </a:solidFill>
                        <a:latin typeface="Courier New" pitchFamily="49" charset="0"/>
                      </a:rPr>
                      <a:t>    &lt;scope&gt;compile&lt;/scope&gt;</a:t>
                    </a:r>
                    <a:br>
                      <a:rPr lang="en-US" sz="1600" b="1" dirty="0">
                        <a:latin typeface="Courier New" pitchFamily="49" charset="0"/>
                      </a:rPr>
                    </a:br>
                    <a:r>
                      <a:rPr lang="en-US" sz="1600" b="1" dirty="0">
                        <a:latin typeface="Courier New" pitchFamily="49" charset="0"/>
                      </a:rPr>
                      <a:t>  &lt;/dependency&gt;</a:t>
                    </a:r>
                    <a:br>
                      <a:rPr lang="en-US" sz="1600" b="1" dirty="0">
                        <a:latin typeface="Courier New" pitchFamily="49" charset="0"/>
                      </a:rPr>
                    </a:br>
                    <a:r>
                      <a:rPr lang="en-US" sz="1600" b="1" dirty="0">
                        <a:latin typeface="Courier New" pitchFamily="49" charset="0"/>
                      </a:rPr>
                      <a:t>&lt;/dependencies&gt;</a:t>
                    </a:r>
                  </a:p>
                </p:txBody>
              </p:sp>
              <p:sp>
                <p:nvSpPr>
                  <p:cNvPr id="14348" name="AutoShape 21">
                    <a:extLst>
                      <a:ext uri="{FF2B5EF4-FFF2-40B4-BE49-F238E27FC236}">
                        <a16:creationId xmlns:a16="http://schemas.microsoft.com/office/drawing/2014/main" id="{D8C1FC67-B275-4924-BE1B-E92EBCCC2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59758" y="2426732"/>
                    <a:ext cx="3597275" cy="879475"/>
                  </a:xfrm>
                  <a:prstGeom prst="wedgeRectCallout">
                    <a:avLst>
                      <a:gd name="adj1" fmla="val -75750"/>
                      <a:gd name="adj2" fmla="val 14298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lIns="101599" tIns="50799" rIns="101599" bIns="50799"/>
                  <a:lstStyle/>
                  <a:p>
                    <a:pPr algn="ctr" eaLnBrk="1" hangingPunct="1">
                      <a:defRPr/>
                    </a:pPr>
                    <a:r>
                      <a:rPr lang="fr-FR">
                        <a:latin typeface="Arial" charset="0"/>
                        <a:cs typeface="Arial" charset="0"/>
                      </a:rPr>
                      <a:t>« Any Version After 1.0 »</a:t>
                    </a:r>
                    <a:endParaRPr lang="en-US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pic>
            <p:nvPicPr>
              <p:cNvPr id="29704" name="Picture 3" descr="C:\Users\Bharath Ramakrishna\Desktop\ScreenHunter_36 Dec. 10 21.36.gif">
                <a:extLst>
                  <a:ext uri="{FF2B5EF4-FFF2-40B4-BE49-F238E27FC236}">
                    <a16:creationId xmlns:a16="http://schemas.microsoft.com/office/drawing/2014/main" id="{F05C6100-73AE-43C8-A36B-09C6E22FF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908" y="1876300"/>
                <a:ext cx="2202667" cy="2050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F75E1-59BF-4339-BE0F-87A5075ED0CE}"/>
                </a:ext>
              </a:extLst>
            </p:cNvPr>
            <p:cNvSpPr/>
            <p:nvPr/>
          </p:nvSpPr>
          <p:spPr>
            <a:xfrm>
              <a:off x="812800" y="1066800"/>
              <a:ext cx="8915400" cy="29718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94DBB238-A2ED-4B94-8570-9B4001C76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76200"/>
            <a:ext cx="5175250" cy="60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tx2"/>
                </a:solidFill>
                <a:latin typeface="+mn-lt"/>
              </a:rPr>
              <a:t>Dependency Management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CD79B0B-31A4-4DD7-A132-CE412D4A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Lets try with adding dependency of child-jar for the child-war from the previous example</a:t>
            </a:r>
          </a:p>
          <a:p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30DD0-C3B5-4DD1-94FA-1A41229FA98A}"/>
              </a:ext>
            </a:extLst>
          </p:cNvPr>
          <p:cNvSpPr txBox="1"/>
          <p:nvPr/>
        </p:nvSpPr>
        <p:spPr>
          <a:xfrm>
            <a:off x="812800" y="3657600"/>
            <a:ext cx="8077200" cy="28924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&lt;dependencies&gt;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&lt;version&gt;3.8.1&lt;/version&gt;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&lt;scope&gt;test&lt;/scope&gt;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&gt;EBU&lt;/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&gt;child-jar&lt;/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&lt;version&gt;1.0-SNAPSHOT&lt;/version&gt;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&lt;/dependencies&gt;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ABCAA2F-79DB-4123-BE14-39F89A22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652000" cy="1270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5400" b="1">
                <a:solidFill>
                  <a:schemeClr val="tx2"/>
                </a:solidFill>
              </a:rPr>
              <a:t>Deployment 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69C22-CC4A-4901-B9D5-7FF498D7627C}"/>
              </a:ext>
            </a:extLst>
          </p:cNvPr>
          <p:cNvSpPr txBox="1"/>
          <p:nvPr/>
        </p:nvSpPr>
        <p:spPr>
          <a:xfrm>
            <a:off x="508000" y="1549400"/>
            <a:ext cx="8991600" cy="35385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&lt;build&gt;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&lt;plugins&gt;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&lt;plugin&gt;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org.jboss.as.plugins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jboss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-as-maven-plugin&lt;/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&lt;version&gt;7.3.Final&lt;/version&gt;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&lt;configuration&gt;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jbossHome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&gt;C:\WEZVA\jboss-as-7.1.0.Final\jboss-as-7.1.0.Final&lt;/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jbossHome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serverName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&gt;default&lt;/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serverName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wezva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&gt;mod2&lt;/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&lt;version&gt;1.0-SNAPSHOT&lt;/version&gt;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&lt;/configuration&gt;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&lt;/plugin&gt;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&lt;/plugins&gt;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&lt;/build&gt;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FF687A-E8CE-4F3B-854F-51CB347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5486400"/>
            <a:ext cx="9185275" cy="1066800"/>
          </a:xfrm>
          <a:ln w="25400">
            <a:solidFill>
              <a:schemeClr val="accent3">
                <a:lumMod val="75000"/>
              </a:schemeClr>
            </a:solidFill>
          </a:ln>
        </p:spPr>
        <p:txBody>
          <a:bodyPr rtlCol="0">
            <a:normAutofit fontScale="55000" lnSpcReduction="20000"/>
          </a:bodyPr>
          <a:lstStyle/>
          <a:p>
            <a:pPr marL="463550" indent="-463550" defTabSz="1015960" eaLnBrk="1" fontAlgn="auto" hangingPunct="1">
              <a:spcAft>
                <a:spcPts val="0"/>
              </a:spcAft>
              <a:defRPr/>
            </a:pPr>
            <a:r>
              <a:rPr lang="en-US" sz="3200" dirty="0" err="1"/>
              <a:t>mvn</a:t>
            </a:r>
            <a:r>
              <a:rPr lang="en-US" sz="3200" dirty="0"/>
              <a:t> </a:t>
            </a:r>
            <a:r>
              <a:rPr lang="en-US" sz="3200" dirty="0" err="1"/>
              <a:t>jboss-as:deploy</a:t>
            </a:r>
            <a:endParaRPr lang="en-US" sz="3200" dirty="0"/>
          </a:p>
          <a:p>
            <a:pPr marL="463550" indent="-463550" defTabSz="1015960" eaLnBrk="1" fontAlgn="auto" hangingPunct="1">
              <a:spcAft>
                <a:spcPts val="0"/>
              </a:spcAft>
              <a:defRPr/>
            </a:pPr>
            <a:r>
              <a:rPr lang="en-US" sz="3200" dirty="0" err="1"/>
              <a:t>mvn</a:t>
            </a:r>
            <a:r>
              <a:rPr lang="en-US" sz="3200" dirty="0"/>
              <a:t> </a:t>
            </a:r>
            <a:r>
              <a:rPr lang="en-US" sz="3200" dirty="0" err="1"/>
              <a:t>jboss-as:undeploy</a:t>
            </a:r>
            <a:endParaRPr lang="en-US" sz="3200" dirty="0"/>
          </a:p>
          <a:p>
            <a:pPr marL="0" indent="0" defTabSz="10159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200" dirty="0"/>
              <a:t>                                                                 </a:t>
            </a:r>
            <a:r>
              <a:rPr lang="en-US" sz="3200" dirty="0">
                <a:hlinkClick r:id="rId3"/>
              </a:rPr>
              <a:t>https://localhost:9990/console</a:t>
            </a:r>
            <a:r>
              <a:rPr lang="en-US" sz="3200" dirty="0"/>
              <a:t> http://127.0.0.1:9990</a:t>
            </a:r>
          </a:p>
          <a:p>
            <a:pPr marL="0" indent="0" defTabSz="10159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27C3849-9DF3-4C2F-AC71-E5495A3F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652000" cy="1270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5400" b="1">
                <a:solidFill>
                  <a:schemeClr val="tx2"/>
                </a:solidFill>
              </a:rPr>
              <a:t>Maven update version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534F72-EC51-47FE-847F-3E81873E5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2362200"/>
            <a:ext cx="9575800" cy="2438400"/>
          </a:xfrm>
          <a:ln w="25400">
            <a:solidFill>
              <a:schemeClr val="accent3">
                <a:lumMod val="75000"/>
              </a:schemeClr>
            </a:solidFill>
          </a:ln>
        </p:spPr>
        <p:txBody>
          <a:bodyPr rtlCol="0">
            <a:normAutofit/>
          </a:bodyPr>
          <a:lstStyle/>
          <a:p>
            <a:pPr marL="463550" indent="-463550" defTabSz="1015960" eaLnBrk="1" fontAlgn="auto" hangingPunct="1">
              <a:spcAft>
                <a:spcPts val="0"/>
              </a:spcAft>
              <a:defRPr/>
            </a:pPr>
            <a:r>
              <a:rPr lang="en-US" sz="3200" dirty="0" err="1"/>
              <a:t>mvn</a:t>
            </a:r>
            <a:r>
              <a:rPr lang="en-US" sz="3200" dirty="0"/>
              <a:t> </a:t>
            </a:r>
            <a:r>
              <a:rPr lang="en-US" sz="3200" dirty="0" err="1"/>
              <a:t>versions:set</a:t>
            </a:r>
            <a:r>
              <a:rPr lang="en-US" sz="3200" dirty="0"/>
              <a:t> -</a:t>
            </a:r>
            <a:r>
              <a:rPr lang="en-US" sz="3200" dirty="0" err="1"/>
              <a:t>DnewVersion</a:t>
            </a:r>
            <a:r>
              <a:rPr lang="en-US" sz="3200" dirty="0"/>
              <a:t>=</a:t>
            </a:r>
            <a:r>
              <a:rPr lang="en-US" sz="3200" dirty="0" err="1"/>
              <a:t>your_new_version</a:t>
            </a:r>
            <a:endParaRPr lang="en-US" sz="3200" dirty="0"/>
          </a:p>
          <a:p>
            <a:pPr marL="0" indent="0" defTabSz="10159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200" dirty="0"/>
              <a:t>   ex : </a:t>
            </a:r>
            <a:r>
              <a:rPr lang="en-US" sz="3200" dirty="0" err="1"/>
              <a:t>mvn</a:t>
            </a:r>
            <a:r>
              <a:rPr lang="en-US" sz="3200" dirty="0"/>
              <a:t> </a:t>
            </a:r>
            <a:r>
              <a:rPr lang="en-US" sz="3200" dirty="0" err="1"/>
              <a:t>versions:set</a:t>
            </a:r>
            <a:r>
              <a:rPr lang="en-US" sz="3200" dirty="0"/>
              <a:t> -</a:t>
            </a:r>
            <a:r>
              <a:rPr lang="en-US" sz="3200" dirty="0" err="1"/>
              <a:t>DnewVersion</a:t>
            </a:r>
            <a:r>
              <a:rPr lang="en-US" sz="3200" dirty="0"/>
              <a:t>=2.1.1</a:t>
            </a:r>
          </a:p>
          <a:p>
            <a:pPr marL="463550" indent="-463550" defTabSz="1015960" eaLnBrk="1" fontAlgn="auto" hangingPunct="1">
              <a:spcAft>
                <a:spcPts val="0"/>
              </a:spcAft>
              <a:defRPr/>
            </a:pPr>
            <a:r>
              <a:rPr lang="en-US" sz="3200" dirty="0" err="1"/>
              <a:t>mvn</a:t>
            </a:r>
            <a:r>
              <a:rPr lang="en-US" sz="3200" dirty="0"/>
              <a:t> </a:t>
            </a:r>
            <a:r>
              <a:rPr lang="en-US" sz="3200" dirty="0" err="1"/>
              <a:t>versions:commit</a:t>
            </a:r>
            <a:endParaRPr lang="en-US" sz="3200" dirty="0"/>
          </a:p>
          <a:p>
            <a:pPr marL="463550" indent="-463550" defTabSz="1015960" eaLnBrk="1" fontAlgn="auto" hangingPunct="1">
              <a:spcAft>
                <a:spcPts val="0"/>
              </a:spcAft>
              <a:defRPr/>
            </a:pPr>
            <a:r>
              <a:rPr lang="en-US" sz="3200" dirty="0" err="1"/>
              <a:t>mvn</a:t>
            </a:r>
            <a:r>
              <a:rPr lang="en-US" sz="3200" dirty="0"/>
              <a:t> </a:t>
            </a:r>
            <a:r>
              <a:rPr lang="en-US" sz="3200" dirty="0" err="1"/>
              <a:t>versions:revert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2F0416B-187D-40A4-B481-39AF3461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652000" cy="685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5400" b="1">
                <a:solidFill>
                  <a:schemeClr val="tx2"/>
                </a:solidFill>
              </a:rPr>
              <a:t>Maven: </a:t>
            </a:r>
            <a:r>
              <a:rPr lang="en-US" altLang="en-US" sz="5400" b="1"/>
              <a:t>Prepare a Release</a:t>
            </a:r>
            <a:endParaRPr lang="en-US" altLang="en-US" sz="5400" b="1">
              <a:solidFill>
                <a:schemeClr val="tx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B3E8C4-3207-454B-92C7-F3DB1064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295400"/>
            <a:ext cx="9575800" cy="1219200"/>
          </a:xfrm>
          <a:ln w="25400">
            <a:solidFill>
              <a:schemeClr val="accent3">
                <a:lumMod val="75000"/>
              </a:schemeClr>
            </a:solidFill>
          </a:ln>
        </p:spPr>
        <p:txBody>
          <a:bodyPr rtlCol="0">
            <a:normAutofit/>
          </a:bodyPr>
          <a:lstStyle/>
          <a:p>
            <a:pPr marL="463550" indent="-463550" defTabSz="1015960" eaLnBrk="1" fontAlgn="auto" hangingPunct="1">
              <a:spcAft>
                <a:spcPts val="0"/>
              </a:spcAft>
              <a:defRPr/>
            </a:pPr>
            <a:r>
              <a:rPr lang="en-US" sz="3200" dirty="0" err="1"/>
              <a:t>mvn</a:t>
            </a:r>
            <a:r>
              <a:rPr lang="en-US" sz="3200" dirty="0"/>
              <a:t> </a:t>
            </a:r>
            <a:r>
              <a:rPr lang="en-US" sz="3200" dirty="0" err="1"/>
              <a:t>release:prepare</a:t>
            </a:r>
            <a:r>
              <a:rPr lang="en-US" sz="3200" dirty="0"/>
              <a:t> </a:t>
            </a:r>
          </a:p>
          <a:p>
            <a:pPr marL="463550" indent="-463550" defTabSz="1015960" eaLnBrk="1" fontAlgn="auto" hangingPunct="1">
              <a:spcAft>
                <a:spcPts val="0"/>
              </a:spcAft>
              <a:defRPr/>
            </a:pPr>
            <a:r>
              <a:rPr lang="en-US" sz="3200" dirty="0" err="1"/>
              <a:t>mvn</a:t>
            </a:r>
            <a:r>
              <a:rPr lang="en-US" sz="3200" dirty="0"/>
              <a:t> </a:t>
            </a:r>
            <a:r>
              <a:rPr lang="en-US" sz="3200" dirty="0" err="1"/>
              <a:t>release:rollback</a:t>
            </a:r>
            <a:endParaRPr lang="en-US" sz="3200" dirty="0"/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58C4B8F5-5761-4A87-AC7B-A1CAAF70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Arial Unicode MS" panose="020B0604020202020204" pitchFamily="34" charset="-128"/>
              </a:rPr>
              <a:t>mvn release:prepare</a:t>
            </a:r>
            <a:r>
              <a:rPr lang="en-US" altLang="en-US" sz="600"/>
              <a:t> </a:t>
            </a:r>
            <a:endParaRPr lang="en-US" altLang="en-US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35CD6C44-3C24-4FE9-9D75-B08A382A0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Arial Unicode MS" panose="020B0604020202020204" pitchFamily="34" charset="-128"/>
              </a:rPr>
              <a:t>mvn release:prepare</a:t>
            </a:r>
            <a:r>
              <a:rPr lang="en-US" altLang="en-US" sz="600"/>
              <a:t> </a:t>
            </a:r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B1AC-6DDE-468C-9B43-F679998C1032}"/>
              </a:ext>
            </a:extLst>
          </p:cNvPr>
          <p:cNvSpPr txBox="1"/>
          <p:nvPr/>
        </p:nvSpPr>
        <p:spPr>
          <a:xfrm>
            <a:off x="0" y="3167063"/>
            <a:ext cx="10160000" cy="41862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&lt;scm&gt;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   &lt;connection&gt;scm:git:https://github.com/scmlearningcentre/maven.git&lt;/connection&gt;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   &lt;developerConnection&gt;scm:git:https://github.com/scmlearningcentre/maven.git&lt;/developerConnection&gt;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&lt;/scm&gt;</a:t>
            </a:r>
          </a:p>
          <a:p>
            <a:pPr eaLnBrk="1" hangingPunct="1">
              <a:defRPr/>
            </a:pP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&lt;plugins&gt;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&lt;plugin&gt;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&lt;groupId&gt;org.apache.maven.plugins&lt;/groupId&gt;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&lt;artifactId&gt;maven-release-plugin&lt;/artifactId&gt;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&lt;version&gt;2.5.3&lt;/version&gt;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&lt;configuration&gt;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  &lt;tagNameFormat&gt;v@{project.version}&lt;/tagNameFormat&gt;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&lt;/configuration&gt;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  &lt;/plugin&gt;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&lt;/plugins&gt;</a:t>
            </a:r>
          </a:p>
          <a:p>
            <a:pPr eaLnBrk="1" hangingPunct="1">
              <a:defRPr/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&lt;/build&gt;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164D4-28C5-4041-876C-2B4533AA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914400"/>
            <a:ext cx="9906000" cy="6248400"/>
          </a:xfrm>
          <a:ln w="25400">
            <a:solidFill>
              <a:schemeClr val="accent3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463550" indent="-463550" eaLnBrk="1" hangingPunct="1">
              <a:lnSpc>
                <a:spcPct val="140000"/>
              </a:lnSpc>
              <a:buFont typeface="Arial" charset="0"/>
              <a:buChar char="•"/>
              <a:defRPr/>
            </a:pPr>
            <a:r>
              <a:rPr lang="en-US" sz="3500" dirty="0" err="1"/>
              <a:t>mvn</a:t>
            </a:r>
            <a:r>
              <a:rPr lang="en-US" sz="3500" dirty="0"/>
              <a:t> </a:t>
            </a:r>
            <a:r>
              <a:rPr lang="en-US" sz="3500" b="1" dirty="0"/>
              <a:t>site</a:t>
            </a:r>
          </a:p>
          <a:p>
            <a:pPr marL="463550" indent="-463550" eaLnBrk="1" hangingPunct="1">
              <a:lnSpc>
                <a:spcPct val="140000"/>
              </a:lnSpc>
              <a:buFont typeface="Arial" charset="0"/>
              <a:buChar char="•"/>
              <a:defRPr/>
            </a:pPr>
            <a:r>
              <a:rPr lang="en-US" sz="3500" dirty="0"/>
              <a:t>pom.xml</a:t>
            </a:r>
          </a:p>
          <a:p>
            <a:pPr marL="463550" lvl="1" indent="-463550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en-US" sz="3500" dirty="0"/>
              <a:t>	</a:t>
            </a:r>
            <a:r>
              <a:rPr lang="en-US" sz="2000" dirty="0"/>
              <a:t>&lt;project&gt; ... </a:t>
            </a:r>
          </a:p>
          <a:p>
            <a:pPr marL="463550" lvl="1" indent="-463550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en-US" sz="2000" dirty="0"/>
              <a:t>	&lt;</a:t>
            </a:r>
            <a:r>
              <a:rPr lang="en-US" sz="2000" dirty="0" err="1"/>
              <a:t>distributionManagement</a:t>
            </a:r>
            <a:r>
              <a:rPr lang="en-US" sz="2000" dirty="0"/>
              <a:t>&gt; </a:t>
            </a:r>
          </a:p>
          <a:p>
            <a:pPr marL="463550" lvl="1" indent="-463550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en-US" sz="2000" dirty="0"/>
              <a:t>	&lt;site&gt; </a:t>
            </a:r>
          </a:p>
          <a:p>
            <a:pPr marL="463550" lvl="1" indent="-463550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en-US" sz="2000" dirty="0"/>
              <a:t>	&lt;id&gt;website&lt;/id&gt; </a:t>
            </a:r>
          </a:p>
          <a:p>
            <a:pPr marL="463550" lvl="1" indent="-463550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en-US" sz="2000" dirty="0"/>
              <a:t>	&lt;</a:t>
            </a:r>
            <a:r>
              <a:rPr lang="en-US" sz="2000" dirty="0" err="1"/>
              <a:t>url</a:t>
            </a:r>
            <a:r>
              <a:rPr lang="en-US" sz="2000" dirty="0"/>
              <a:t>&gt;scp://www.mycompany.com/www/docs/project/&lt;/url&gt; </a:t>
            </a:r>
          </a:p>
          <a:p>
            <a:pPr marL="463550" lvl="1" indent="-463550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en-US" sz="2000" dirty="0"/>
              <a:t>	&lt;/site&gt;</a:t>
            </a:r>
          </a:p>
          <a:p>
            <a:pPr marL="463550" lvl="1" indent="-463550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en-US" sz="2000" dirty="0"/>
              <a:t>	&lt;/</a:t>
            </a:r>
            <a:r>
              <a:rPr lang="en-US" sz="2000" dirty="0" err="1"/>
              <a:t>distributionManagement</a:t>
            </a:r>
            <a:r>
              <a:rPr lang="en-US" sz="2000" dirty="0"/>
              <a:t>&gt; ... </a:t>
            </a:r>
          </a:p>
          <a:p>
            <a:pPr marL="463550" lvl="1" indent="-463550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en-US" sz="2000" dirty="0"/>
              <a:t>	&lt;/project&gt;</a:t>
            </a:r>
          </a:p>
          <a:p>
            <a:pPr marL="463550" lvl="1" indent="-463550" eaLnBrk="1" hangingPunct="1">
              <a:lnSpc>
                <a:spcPct val="70000"/>
              </a:lnSpc>
              <a:buFont typeface="Arial" charset="0"/>
              <a:buChar char="•"/>
              <a:defRPr/>
            </a:pPr>
            <a:endParaRPr lang="en-US" b="1" dirty="0"/>
          </a:p>
          <a:p>
            <a:pPr marL="463550" indent="-463550" eaLnBrk="1" hangingPunct="1">
              <a:lnSpc>
                <a:spcPct val="70000"/>
              </a:lnSpc>
              <a:buFont typeface="Arial" charset="0"/>
              <a:buChar char="•"/>
              <a:defRPr/>
            </a:pPr>
            <a:endParaRPr lang="en-US" sz="3100" dirty="0"/>
          </a:p>
        </p:txBody>
      </p:sp>
      <p:pic>
        <p:nvPicPr>
          <p:cNvPr id="36867" name="Picture 2" descr="figs/web/site_index.png">
            <a:extLst>
              <a:ext uri="{FF2B5EF4-FFF2-40B4-BE49-F238E27FC236}">
                <a16:creationId xmlns:a16="http://schemas.microsoft.com/office/drawing/2014/main" id="{CF00FDE3-2D73-45C2-8294-B2F73F31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066800"/>
            <a:ext cx="4876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B1A9286-58B6-4500-8050-32DC9235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76200"/>
            <a:ext cx="6813550" cy="60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tx2"/>
                </a:solidFill>
                <a:latin typeface="+mn-lt"/>
              </a:rPr>
              <a:t>Documentation – Building Own Site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B4FEE479-F3B8-4B85-A03F-51EC175B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457200"/>
          </a:xfrm>
        </p:spPr>
        <p:txBody>
          <a:bodyPr/>
          <a:lstStyle/>
          <a:p>
            <a:r>
              <a:rPr lang="en-US" altLang="en-US" sz="3600" b="1">
                <a:solidFill>
                  <a:schemeClr val="tx2"/>
                </a:solidFill>
              </a:rPr>
              <a:t>Command Line Options</a:t>
            </a:r>
            <a:endParaRPr lang="en-US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479C-0F9C-4332-814A-132FCC63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066800"/>
            <a:ext cx="9144000" cy="5740400"/>
          </a:xfrm>
        </p:spPr>
        <p:txBody>
          <a:bodyPr/>
          <a:lstStyle/>
          <a:p>
            <a:pPr>
              <a:defRPr/>
            </a:pPr>
            <a:r>
              <a:rPr lang="en-US" dirty="0"/>
              <a:t>-D : defines a system property</a:t>
            </a:r>
          </a:p>
          <a:p>
            <a:pPr>
              <a:defRPr/>
            </a:pPr>
            <a:r>
              <a:rPr lang="en-US" dirty="0"/>
              <a:t>-P : activates a profile</a:t>
            </a:r>
          </a:p>
          <a:p>
            <a:pPr>
              <a:defRPr/>
            </a:pPr>
            <a:r>
              <a:rPr lang="en-US" dirty="0"/>
              <a:t>-o : works offline without accessing network</a:t>
            </a:r>
          </a:p>
          <a:p>
            <a:pPr>
              <a:defRPr/>
            </a:pPr>
            <a:r>
              <a:rPr lang="en-US" dirty="0"/>
              <a:t>-f : specifies an alternate of POM.xml</a:t>
            </a:r>
          </a:p>
          <a:p>
            <a:pPr>
              <a:defRPr/>
            </a:pPr>
            <a:r>
              <a:rPr lang="en-US" dirty="0"/>
              <a:t>-s : alternate settings.xml</a:t>
            </a:r>
          </a:p>
          <a:p>
            <a:pPr>
              <a:defRPr/>
            </a:pPr>
            <a:r>
              <a:rPr lang="en-US" dirty="0"/>
              <a:t>-</a:t>
            </a:r>
            <a:r>
              <a:rPr lang="en-US" dirty="0" err="1"/>
              <a:t>fn</a:t>
            </a:r>
            <a:r>
              <a:rPr lang="en-US" dirty="0"/>
              <a:t> : never fail the build</a:t>
            </a:r>
          </a:p>
          <a:p>
            <a:pPr>
              <a:defRPr/>
            </a:pPr>
            <a:r>
              <a:rPr lang="en-US" dirty="0"/>
              <a:t>-q : show only errors</a:t>
            </a:r>
          </a:p>
          <a:p>
            <a:pPr>
              <a:defRPr/>
            </a:pPr>
            <a:r>
              <a:rPr lang="en-US" dirty="0"/>
              <a:t>-X : </a:t>
            </a:r>
            <a:r>
              <a:rPr lang="en-US"/>
              <a:t>debug output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6675-E36C-4D56-B0D6-AE984CE1A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685800"/>
            <a:ext cx="9753600" cy="7086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err="1">
                <a:solidFill>
                  <a:schemeClr val="accent1"/>
                </a:solidFill>
              </a:rPr>
              <a:t>TestCase</a:t>
            </a:r>
            <a:r>
              <a:rPr lang="en-US" sz="1800" dirty="0"/>
              <a:t> : A test case is usually a sequence of steps, to test the correct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       behavior/functionality, features of an application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Types of testing</a:t>
            </a:r>
          </a:p>
          <a:p>
            <a:pPr>
              <a:defRPr/>
            </a:pPr>
            <a:r>
              <a:rPr lang="en-US" sz="1800" b="1" dirty="0">
                <a:solidFill>
                  <a:schemeClr val="accent1"/>
                </a:solidFill>
              </a:rPr>
              <a:t>Unit testing : </a:t>
            </a:r>
            <a:r>
              <a:rPr lang="en-US" sz="1800" dirty="0"/>
              <a:t>A unit test is a test written by the programmer to verify that a relatively small piece of code is doing what it is intended to do. </a:t>
            </a:r>
          </a:p>
          <a:p>
            <a:pPr>
              <a:defRPr/>
            </a:pPr>
            <a:r>
              <a:rPr lang="en-US" sz="1800" b="1" dirty="0">
                <a:solidFill>
                  <a:schemeClr val="accent1"/>
                </a:solidFill>
              </a:rPr>
              <a:t>Integration testing : </a:t>
            </a:r>
            <a:r>
              <a:rPr lang="en-US" sz="1800" dirty="0"/>
              <a:t>An integration test is done to demonstrate that different pieces of the system work together. usually tested by the developers</a:t>
            </a:r>
          </a:p>
          <a:p>
            <a:pPr>
              <a:defRPr/>
            </a:pPr>
            <a:r>
              <a:rPr lang="en-US" sz="1800" b="1" dirty="0">
                <a:solidFill>
                  <a:schemeClr val="accent1"/>
                </a:solidFill>
              </a:rPr>
              <a:t>Smoke Testing : </a:t>
            </a:r>
            <a:r>
              <a:rPr lang="en-US" sz="1800" dirty="0"/>
              <a:t>Smoke testing is a surface level testing to verify/ ensure that build provided/ given by development team to QA team is ready for further testing.</a:t>
            </a:r>
          </a:p>
          <a:p>
            <a:pPr>
              <a:defRPr/>
            </a:pPr>
            <a:r>
              <a:rPr lang="en-US" sz="1800" b="1" dirty="0">
                <a:solidFill>
                  <a:schemeClr val="accent1"/>
                </a:solidFill>
              </a:rPr>
              <a:t>System Testing : </a:t>
            </a:r>
            <a:r>
              <a:rPr lang="en-US" sz="1800" dirty="0"/>
              <a:t>Its a functional testing where entire system is tested as per the requirements. Based on overall requirements specifications, covers all combined parts of a system.</a:t>
            </a:r>
          </a:p>
          <a:p>
            <a:pPr>
              <a:defRPr/>
            </a:pPr>
            <a:r>
              <a:rPr lang="en-US" sz="1800" b="1" dirty="0">
                <a:solidFill>
                  <a:schemeClr val="accent1"/>
                </a:solidFill>
              </a:rPr>
              <a:t>Regression Testing : </a:t>
            </a:r>
            <a:r>
              <a:rPr lang="en-US" sz="1800" dirty="0"/>
              <a:t>Regression testing is done when any code modification is done to the existing software application. Or, any new module is added to the existing application. Testing the application as a whole for the modification in any module or functionality.</a:t>
            </a:r>
          </a:p>
          <a:p>
            <a:pPr>
              <a:defRPr/>
            </a:pPr>
            <a:r>
              <a:rPr lang="en-US" sz="1800" b="1" dirty="0">
                <a:solidFill>
                  <a:schemeClr val="accent1"/>
                </a:solidFill>
              </a:rPr>
              <a:t>Performance Testing : </a:t>
            </a:r>
            <a:r>
              <a:rPr lang="en-US" sz="1800" dirty="0"/>
              <a:t>Performance testing is the testing to assess the speed and effectiveness of the system and to make sure it is generating results within a specified time as in performance requirements.</a:t>
            </a:r>
          </a:p>
          <a:p>
            <a:pPr>
              <a:defRPr/>
            </a:pPr>
            <a:r>
              <a:rPr lang="en-US" sz="1800" b="1" dirty="0">
                <a:solidFill>
                  <a:schemeClr val="accent1"/>
                </a:solidFill>
              </a:rPr>
              <a:t>Beta Testing : </a:t>
            </a:r>
            <a:r>
              <a:rPr lang="en-US" sz="1800" dirty="0"/>
              <a:t>Beta testing is the testing which is done by end users, a team outside development, or publicly releasing full pre-version of the product which is known as beta version. The aim of beta testing is to cover unexpected errors.</a:t>
            </a:r>
            <a:endParaRPr lang="en-US" sz="1600" dirty="0"/>
          </a:p>
        </p:txBody>
      </p:sp>
      <p:sp>
        <p:nvSpPr>
          <p:cNvPr id="39939" name="Title 1">
            <a:extLst>
              <a:ext uri="{FF2B5EF4-FFF2-40B4-BE49-F238E27FC236}">
                <a16:creationId xmlns:a16="http://schemas.microsoft.com/office/drawing/2014/main" id="{C2661379-51A7-4FC2-BA24-D6657CD7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00" y="228600"/>
            <a:ext cx="3733800" cy="533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3600" b="1">
                <a:solidFill>
                  <a:schemeClr val="tx2"/>
                </a:solidFill>
              </a:rPr>
              <a:t> Software Quality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BCC0AAA1-6B84-4238-9D11-B422ACE46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1524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E33E2D4-B83D-47E0-BD44-966F21A1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0" y="304800"/>
            <a:ext cx="3581400" cy="381000"/>
          </a:xfrm>
        </p:spPr>
        <p:txBody>
          <a:bodyPr/>
          <a:lstStyle/>
          <a:p>
            <a:r>
              <a:rPr lang="en-US" altLang="en-US" sz="3600" b="1">
                <a:solidFill>
                  <a:schemeClr val="tx2"/>
                </a:solidFill>
              </a:rPr>
              <a:t>Code Coverage</a:t>
            </a:r>
            <a:endParaRPr lang="en-US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1E54-7A31-4328-9B20-87F0F79F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447800"/>
            <a:ext cx="9880600" cy="5664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b="1" dirty="0" err="1">
                <a:solidFill>
                  <a:schemeClr val="accent1"/>
                </a:solidFill>
              </a:rPr>
              <a:t>CodeCoverage</a:t>
            </a:r>
            <a:r>
              <a:rPr lang="en-US" sz="2400" dirty="0"/>
              <a:t> :  is a measure used to describe the degree to which the source code of a program is executed when a particular test suite runs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It is a measurement of how many lines/blocks/arcs of your code are executed while an application is running</a:t>
            </a:r>
          </a:p>
          <a:p>
            <a:pPr lvl="1">
              <a:defRPr/>
            </a:pPr>
            <a:r>
              <a:rPr lang="en-US" sz="2000" dirty="0"/>
              <a:t>Determine the amount of code being tested &amp; not tested</a:t>
            </a:r>
          </a:p>
          <a:p>
            <a:pPr lvl="1">
              <a:defRPr/>
            </a:pPr>
            <a:r>
              <a:rPr lang="en-US" sz="2000" dirty="0"/>
              <a:t>Eliminate Dead code, remove code which doesn’t affect the program results</a:t>
            </a:r>
          </a:p>
          <a:p>
            <a:pPr lvl="1">
              <a:defRPr/>
            </a:pPr>
            <a:r>
              <a:rPr lang="en-US" sz="2000" dirty="0"/>
              <a:t>Identifying additional test cases which might have been missed in the test suite</a:t>
            </a:r>
          </a:p>
          <a:p>
            <a:pPr lvl="1">
              <a:defRPr/>
            </a:pPr>
            <a:r>
              <a:rPr lang="en-US" sz="2000" dirty="0"/>
              <a:t>Program with high code coverage has a lower chance of containing undetected bugs</a:t>
            </a:r>
          </a:p>
          <a:p>
            <a:pPr marL="508000" lvl="1" indent="0">
              <a:buFont typeface="Arial" panose="020B0604020202020204" pitchFamily="34" charset="0"/>
              <a:buNone/>
              <a:defRPr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Basic coverage criteria :</a:t>
            </a:r>
          </a:p>
          <a:p>
            <a:pPr>
              <a:defRPr/>
            </a:pPr>
            <a:r>
              <a:rPr lang="en-US" sz="2000" b="1" dirty="0"/>
              <a:t>Function coverage</a:t>
            </a:r>
            <a:r>
              <a:rPr lang="en-US" sz="2000" dirty="0"/>
              <a:t> – Has each function (or </a:t>
            </a:r>
            <a:r>
              <a:rPr lang="en-US" sz="2000" dirty="0">
                <a:hlinkClick r:id="rId2" tooltip="Subroutine"/>
              </a:rPr>
              <a:t>subroutine</a:t>
            </a:r>
            <a:r>
              <a:rPr lang="en-US" sz="2000" dirty="0"/>
              <a:t>) in the program been called?</a:t>
            </a:r>
          </a:p>
          <a:p>
            <a:pPr>
              <a:defRPr/>
            </a:pPr>
            <a:r>
              <a:rPr lang="en-US" sz="2000" b="1" dirty="0"/>
              <a:t>Statement coverage</a:t>
            </a:r>
            <a:r>
              <a:rPr lang="en-US" sz="2000" dirty="0"/>
              <a:t> – Has each </a:t>
            </a:r>
            <a:r>
              <a:rPr lang="en-US" sz="2000" dirty="0">
                <a:hlinkClick r:id="rId3" tooltip="Statement (computer science)"/>
              </a:rPr>
              <a:t>statement</a:t>
            </a:r>
            <a:r>
              <a:rPr lang="en-US" sz="2000" dirty="0"/>
              <a:t> in the program been executed?</a:t>
            </a:r>
          </a:p>
          <a:p>
            <a:pPr>
              <a:defRPr/>
            </a:pPr>
            <a:r>
              <a:rPr lang="en-US" sz="2000" b="1" dirty="0"/>
              <a:t>Branch coverage</a:t>
            </a:r>
            <a:r>
              <a:rPr lang="en-US" sz="2000" dirty="0"/>
              <a:t> – Has all decisions been executed for both the true and false cases?</a:t>
            </a:r>
          </a:p>
          <a:p>
            <a:pPr>
              <a:defRPr/>
            </a:pPr>
            <a:r>
              <a:rPr lang="en-US" sz="2000" b="1" dirty="0"/>
              <a:t>Condition coverage</a:t>
            </a:r>
            <a:r>
              <a:rPr lang="en-US" sz="2000" dirty="0"/>
              <a:t>  – Has each Boolean sub-expression evaluated both to true and false?</a:t>
            </a:r>
          </a:p>
          <a:p>
            <a:pPr>
              <a:defRPr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marL="508000" lvl="1" indent="0">
              <a:buFont typeface="Arial" panose="020B0604020202020204" pitchFamily="34" charset="0"/>
              <a:buNone/>
              <a:defRPr/>
            </a:pPr>
            <a:endParaRPr lang="en-US" sz="1800" b="1" dirty="0"/>
          </a:p>
          <a:p>
            <a:pPr marL="508000" lvl="1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667EDCC7-9D95-4D6A-943A-54BD7C2BA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76200"/>
            <a:ext cx="12192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4FB52B-5D5B-49B8-9014-C6B28774C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" y="76200"/>
            <a:ext cx="2698750" cy="609600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US" sz="4000" b="1" dirty="0">
                <a:solidFill>
                  <a:schemeClr val="tx2"/>
                </a:solidFill>
                <a:latin typeface="+mn-lt"/>
                <a:cs typeface="Calibri" pitchFamily="34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5975C6-0F0D-437C-B705-12486A77D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" y="914400"/>
            <a:ext cx="9937750" cy="6172200"/>
          </a:xfrm>
          <a:ln w="25400">
            <a:solidFill>
              <a:schemeClr val="accent3">
                <a:lumMod val="75000"/>
              </a:schemeClr>
            </a:solidFill>
          </a:ln>
        </p:spPr>
        <p:txBody>
          <a:bodyPr lIns="0" tIns="0" rIns="0" bIns="0">
            <a:normAutofit/>
          </a:bodyPr>
          <a:lstStyle/>
          <a:p>
            <a:pPr marL="463550" indent="-463550" eaLnBrk="1" hangingPunct="1">
              <a:lnSpc>
                <a:spcPct val="110000"/>
              </a:lnSpc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3200" dirty="0">
                <a:cs typeface="Calibri" pitchFamily="34" charset="0"/>
              </a:rPr>
              <a:t>What is Maven?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3200" dirty="0"/>
              <a:t> “Maven is a project management tool which encompasses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3200" dirty="0"/>
              <a:t>a project object model, a set of standards, a project lifecycle, a dependency management system, and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3200" dirty="0"/>
              <a:t>logic for executing plugin goals at defined phases in a lifecycle”</a:t>
            </a:r>
            <a:endParaRPr lang="en-US" sz="3200" dirty="0">
              <a:cs typeface="Calibri" pitchFamily="34" charset="0"/>
            </a:endParaRPr>
          </a:p>
          <a:p>
            <a:pPr marL="463550" indent="-463550"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sz="3200" dirty="0">
                <a:cs typeface="Calibri" pitchFamily="34" charset="0"/>
              </a:rPr>
              <a:t>Maven provides </a:t>
            </a:r>
            <a:r>
              <a:rPr lang="en-US" sz="3200" dirty="0"/>
              <a:t>superset of features found in a build tool</a:t>
            </a:r>
          </a:p>
          <a:p>
            <a:pPr marL="463550" indent="-463550"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sz="3200" dirty="0">
                <a:cs typeface="Calibri" pitchFamily="34" charset="0"/>
              </a:rPr>
              <a:t>Maven </a:t>
            </a:r>
            <a:r>
              <a:rPr lang="en-US" sz="3200" i="1" dirty="0"/>
              <a:t>manages project build, reporting, and documentation from a central piece of information</a:t>
            </a:r>
          </a:p>
          <a:p>
            <a:pPr marL="463550" indent="-463550" eaLnBrk="1" hangingPunct="1">
              <a:lnSpc>
                <a:spcPct val="120000"/>
              </a:lnSpc>
              <a:buFont typeface="Arial" charset="0"/>
              <a:buChar char="•"/>
              <a:defRPr/>
            </a:pPr>
            <a:endParaRPr lang="en-US" sz="3200" dirty="0">
              <a:cs typeface="Calibri" pitchFamily="34" charset="0"/>
            </a:endParaRPr>
          </a:p>
          <a:p>
            <a:pPr marL="0" indent="0" eaLnBrk="1" hangingPunct="1">
              <a:lnSpc>
                <a:spcPct val="150000"/>
              </a:lnSpc>
              <a:buFont typeface="Arial" charset="0"/>
              <a:buNone/>
              <a:defRPr/>
            </a:pPr>
            <a:endParaRPr lang="en-US" sz="3200" dirty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B948D46-FB09-4945-A893-9C819DD3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609600"/>
          </a:xfrm>
        </p:spPr>
        <p:txBody>
          <a:bodyPr/>
          <a:lstStyle/>
          <a:p>
            <a:r>
              <a:rPr lang="en-US" altLang="en-US" sz="3600" b="1">
                <a:solidFill>
                  <a:schemeClr val="tx2"/>
                </a:solidFill>
              </a:rPr>
              <a:t>Code Coverage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4748-4A5A-45BD-8D3B-6BFCB6218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71600"/>
            <a:ext cx="9296400" cy="54356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It would be nice to be able to achieve 100% coverage for all the criteria, but that is probably not a sensible goal.</a:t>
            </a:r>
          </a:p>
          <a:p>
            <a:pPr>
              <a:defRPr/>
            </a:pPr>
            <a:r>
              <a:rPr lang="en-US" sz="1800" dirty="0"/>
              <a:t>The coverage % depends on various factors to decide like:</a:t>
            </a:r>
            <a:endParaRPr lang="en-US" sz="400" dirty="0"/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cost of failure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what the software or hardware will be used for and by how many people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how late into the project you start using code coverage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Priorities of the project 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The way the software is designed </a:t>
            </a:r>
          </a:p>
          <a:p>
            <a:pPr>
              <a:defRPr/>
            </a:pPr>
            <a:r>
              <a:rPr lang="en-US" sz="1800" dirty="0"/>
              <a:t>&gt; 90% would be an ideal percentage</a:t>
            </a:r>
          </a:p>
          <a:p>
            <a:pPr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sz="1800" dirty="0"/>
              <a:t>Code-Coverage Tools : </a:t>
            </a:r>
            <a:r>
              <a:rPr lang="pt-BR" sz="1800" b="1" dirty="0"/>
              <a:t> </a:t>
            </a:r>
            <a:r>
              <a:rPr lang="pt-BR" sz="1800" b="1" dirty="0">
                <a:solidFill>
                  <a:schemeClr val="accent1"/>
                </a:solidFill>
              </a:rPr>
              <a:t>JTest, Cobertura, Emma, JCov, JaCoCo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5E7C80D-B116-45C2-B706-E8F19648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9652000" cy="812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3600" b="1">
                <a:solidFill>
                  <a:schemeClr val="tx2"/>
                </a:solidFill>
              </a:rPr>
              <a:t>Maven Code Coverage Plugin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0D35B-B83A-48FC-A263-44A1BAD320E8}"/>
              </a:ext>
            </a:extLst>
          </p:cNvPr>
          <p:cNvSpPr txBox="1"/>
          <p:nvPr/>
        </p:nvSpPr>
        <p:spPr>
          <a:xfrm>
            <a:off x="508000" y="1549400"/>
            <a:ext cx="8991600" cy="42465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&lt;build&gt;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&lt;plugins&gt;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&lt;plugin&gt;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org.codehaus.mojo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cobertura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-maven-plugin&lt;/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&lt;version&gt;2.7&lt;/version&gt;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&lt;configuration&gt;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&lt;formats&gt;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&lt;format&gt;xml&lt;/format&gt;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&lt;/formats&gt;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&lt;aggregate&gt;true&lt;/aggregate&gt;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&lt;/configuration&gt;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&lt;/plugin&gt;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&lt;/build&gt;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23BC93-6435-429B-8C47-811005B7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6553200"/>
            <a:ext cx="9185275" cy="457200"/>
          </a:xfrm>
          <a:ln w="25400">
            <a:solidFill>
              <a:schemeClr val="accent3">
                <a:lumMod val="75000"/>
              </a:schemeClr>
            </a:solidFill>
          </a:ln>
        </p:spPr>
        <p:txBody>
          <a:bodyPr rtlCol="0">
            <a:normAutofit/>
          </a:bodyPr>
          <a:lstStyle/>
          <a:p>
            <a:pPr marL="463550" indent="-463550" defTabSz="101596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 err="1"/>
              <a:t>mvn</a:t>
            </a:r>
            <a:r>
              <a:rPr lang="en-US" sz="2400" b="1" dirty="0"/>
              <a:t> </a:t>
            </a:r>
            <a:r>
              <a:rPr lang="en-US" sz="2400" b="1" dirty="0" err="1">
                <a:hlinkClick r:id="rId2"/>
              </a:rPr>
              <a:t>cobertura:cobertura</a:t>
            </a:r>
            <a:endParaRPr lang="en-US" sz="1800" b="1" dirty="0"/>
          </a:p>
          <a:p>
            <a:pPr marL="0" indent="0" defTabSz="10159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4CE91F4E-49F7-40AF-B015-A962AF95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0" y="304800"/>
            <a:ext cx="4191000" cy="381000"/>
          </a:xfrm>
        </p:spPr>
        <p:txBody>
          <a:bodyPr/>
          <a:lstStyle/>
          <a:p>
            <a:r>
              <a:rPr lang="en-US" altLang="en-US" sz="3600" b="1">
                <a:solidFill>
                  <a:schemeClr val="tx2"/>
                </a:solidFill>
              </a:rPr>
              <a:t>Source code analysis</a:t>
            </a:r>
            <a:endParaRPr lang="en-US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EF4B-D3A6-48C5-8B3C-C7238CD1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066800"/>
            <a:ext cx="9525000" cy="63246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Software security is a very important concern for todays Software market, where they have to make their code safe in an almost infinite number of scenarios and configurations and for which a code analysis of the project is very much essential before it is distributed.</a:t>
            </a:r>
          </a:p>
          <a:p>
            <a:pPr>
              <a:defRPr/>
            </a:pPr>
            <a:r>
              <a:rPr lang="en-US" sz="1700" dirty="0"/>
              <a:t>Traditional review methods are expensive and cannot test more complex code base, hence it is necessary to auto detect the flaws as soon as possible in the SDLC.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7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700" b="1" dirty="0">
                <a:solidFill>
                  <a:schemeClr val="accent1"/>
                </a:solidFill>
              </a:rPr>
              <a:t>Static Code Analysis: </a:t>
            </a:r>
          </a:p>
          <a:p>
            <a:pPr>
              <a:defRPr/>
            </a:pPr>
            <a:r>
              <a:rPr lang="en-US" sz="1700" dirty="0"/>
              <a:t>It a software verification activity in which source code is analyzed for quality, safety and security.</a:t>
            </a:r>
          </a:p>
          <a:p>
            <a:pPr>
              <a:defRPr/>
            </a:pPr>
            <a:r>
              <a:rPr lang="en-US" sz="1700" dirty="0"/>
              <a:t>This analysis enables software developers and testers to identify and diagnose various types of bugs/errors such as overflows, divide by zero, memory and pointer errors, run-time errors, and other issues.</a:t>
            </a:r>
          </a:p>
          <a:p>
            <a:pPr>
              <a:defRPr/>
            </a:pPr>
            <a:r>
              <a:rPr lang="en-US" sz="1700" dirty="0"/>
              <a:t>It functions by reviewing the code without actually executing the code.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7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700" b="1" dirty="0">
                <a:solidFill>
                  <a:schemeClr val="accent1"/>
                </a:solidFill>
              </a:rPr>
              <a:t>Benefits</a:t>
            </a:r>
            <a:r>
              <a:rPr lang="en-US" sz="1700" b="1" dirty="0"/>
              <a:t> </a:t>
            </a:r>
          </a:p>
          <a:p>
            <a:pPr>
              <a:defRPr/>
            </a:pPr>
            <a:r>
              <a:rPr lang="en-US" sz="1700" dirty="0"/>
              <a:t>Static analysis scans ALL code. We will have a higher probability of finding those vulnerabilities which are not even used.</a:t>
            </a:r>
          </a:p>
          <a:p>
            <a:pPr>
              <a:defRPr/>
            </a:pPr>
            <a:r>
              <a:rPr lang="en-US" sz="1700" dirty="0"/>
              <a:t>You can define your project specific rules, and they will be ensured to follow without any manual intervention.</a:t>
            </a:r>
          </a:p>
          <a:p>
            <a:pPr>
              <a:defRPr/>
            </a:pPr>
            <a:r>
              <a:rPr lang="en-US" sz="1700" dirty="0"/>
              <a:t>SCA can be part of Build process where they can find the bug early in development cycle, which means less cost to fix them.</a:t>
            </a:r>
          </a:p>
          <a:p>
            <a:pPr>
              <a:defRPr/>
            </a:pPr>
            <a:r>
              <a:rPr lang="en-US" sz="1700" dirty="0"/>
              <a:t>Target zero warnings from Code analysis from the beginning of the project.</a:t>
            </a:r>
          </a:p>
          <a:p>
            <a:pPr>
              <a:defRPr/>
            </a:pPr>
            <a:r>
              <a:rPr lang="en-US" sz="1700" dirty="0"/>
              <a:t>Faster release cycles</a:t>
            </a:r>
          </a:p>
          <a:p>
            <a:pPr marL="508000" lvl="1" indent="0">
              <a:buFont typeface="Arial" panose="020B0604020202020204" pitchFamily="34" charset="0"/>
              <a:buNone/>
              <a:defRPr/>
            </a:pPr>
            <a:endParaRPr lang="en-US" sz="1700" b="1" dirty="0"/>
          </a:p>
          <a:p>
            <a:pPr marL="508000" lvl="1" indent="0">
              <a:buFont typeface="Arial" panose="020B0604020202020204" pitchFamily="34" charset="0"/>
              <a:buNone/>
              <a:defRPr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3200" dirty="0"/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CE2950B9-B3CC-435E-B02F-2B69CEE5A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152400"/>
            <a:ext cx="1346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6">
            <a:extLst>
              <a:ext uri="{FF2B5EF4-FFF2-40B4-BE49-F238E27FC236}">
                <a16:creationId xmlns:a16="http://schemas.microsoft.com/office/drawing/2014/main" id="{2BED4E93-300A-4998-9DBC-AB1254A1E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457200"/>
            <a:ext cx="171450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CAAB-9104-422A-AA28-95E6D170E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880600" cy="6934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accent1"/>
                </a:solidFill>
              </a:rPr>
              <a:t>SCA Tools : </a:t>
            </a:r>
            <a:r>
              <a:rPr lang="en-US" sz="2400" dirty="0"/>
              <a:t>Clang, </a:t>
            </a:r>
            <a:r>
              <a:rPr lang="en-US" sz="2400" dirty="0" err="1"/>
              <a:t>Cppcheck</a:t>
            </a:r>
            <a:r>
              <a:rPr lang="en-US" sz="2400" dirty="0"/>
              <a:t>, RIPS(PHP), </a:t>
            </a:r>
            <a:r>
              <a:rPr lang="en-US" sz="2400" dirty="0" err="1"/>
              <a:t>PyCharm</a:t>
            </a:r>
            <a:r>
              <a:rPr lang="en-US" sz="2400" dirty="0"/>
              <a:t>, </a:t>
            </a:r>
            <a:r>
              <a:rPr lang="en-US" sz="2400" dirty="0" err="1"/>
              <a:t>PerlTidy</a:t>
            </a:r>
            <a:r>
              <a:rPr lang="en-US" sz="2400" dirty="0"/>
              <a:t>, YASCA, </a:t>
            </a:r>
            <a:r>
              <a:rPr lang="en-US" sz="2400" dirty="0" err="1"/>
              <a:t>Checkstyle</a:t>
            </a:r>
            <a:r>
              <a:rPr lang="en-US" sz="2400" dirty="0"/>
              <a:t>, </a:t>
            </a:r>
            <a:r>
              <a:rPr lang="en-US" sz="2400" dirty="0" err="1"/>
              <a:t>FindBugs</a:t>
            </a:r>
            <a:r>
              <a:rPr lang="en-US" sz="2400" dirty="0"/>
              <a:t>, Eclipse, </a:t>
            </a:r>
            <a:r>
              <a:rPr lang="en-US" sz="2400" dirty="0" err="1"/>
              <a:t>SonarQube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b="1" dirty="0" err="1">
                <a:solidFill>
                  <a:schemeClr val="accent1"/>
                </a:solidFill>
              </a:rPr>
              <a:t>SonarQube</a:t>
            </a:r>
            <a:r>
              <a:rPr lang="en-US" sz="2400" b="1" dirty="0">
                <a:solidFill>
                  <a:schemeClr val="accent1"/>
                </a:solidFill>
              </a:rPr>
              <a:t> Setup</a:t>
            </a:r>
          </a:p>
          <a:p>
            <a:pPr>
              <a:defRPr/>
            </a:pPr>
            <a:r>
              <a:rPr lang="en-US" sz="2400" dirty="0"/>
              <a:t>Require Java 1.8</a:t>
            </a:r>
          </a:p>
          <a:p>
            <a:pPr>
              <a:defRPr/>
            </a:pPr>
            <a:r>
              <a:rPr lang="en-US" sz="2400" dirty="0"/>
              <a:t>Get Started in Two minutes : https://docs.sonarqube.org/display/SONAR/Get+Started+in+Two+Minutes</a:t>
            </a:r>
          </a:p>
          <a:p>
            <a:pPr>
              <a:defRPr/>
            </a:pPr>
            <a:r>
              <a:rPr lang="en-US" sz="2400" b="1" dirty="0">
                <a:solidFill>
                  <a:schemeClr val="accent1"/>
                </a:solidFill>
              </a:rPr>
              <a:t>http://localhost:9000 </a:t>
            </a:r>
            <a:r>
              <a:rPr lang="en-US" sz="2400" dirty="0"/>
              <a:t>(default System administrator credentials are admin/admin)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</a:t>
            </a:r>
            <a:r>
              <a:rPr lang="en-US" sz="2400" b="1" dirty="0" err="1">
                <a:solidFill>
                  <a:schemeClr val="accent1"/>
                </a:solidFill>
              </a:rPr>
              <a:t>SonarQube</a:t>
            </a:r>
            <a:r>
              <a:rPr lang="en-US" sz="2400" b="1" dirty="0">
                <a:solidFill>
                  <a:schemeClr val="accent1"/>
                </a:solidFill>
              </a:rPr>
              <a:t> Scanner </a:t>
            </a:r>
            <a:r>
              <a:rPr lang="en-US" sz="2400" dirty="0"/>
              <a:t>is recommended as the default launcher to analyze a project with </a:t>
            </a:r>
            <a:r>
              <a:rPr lang="en-US" sz="2400" dirty="0" err="1"/>
              <a:t>SonarQube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i="1" dirty="0"/>
              <a:t>A </a:t>
            </a:r>
            <a:r>
              <a:rPr lang="en-US" sz="2400" b="1" dirty="0">
                <a:solidFill>
                  <a:schemeClr val="accent1"/>
                </a:solidFill>
              </a:rPr>
              <a:t>mojo</a:t>
            </a:r>
            <a:r>
              <a:rPr lang="en-US" sz="2400" i="1" dirty="0"/>
              <a:t> is a Maven plain Old Java Object. Each mojo is an executable goal in Maven, and a plugin is a distribution of one or more related mojos</a:t>
            </a:r>
          </a:p>
          <a:p>
            <a:pPr>
              <a:defRPr/>
            </a:pPr>
            <a:r>
              <a:rPr lang="en-US" sz="2400" dirty="0"/>
              <a:t>A mojo is a maven goal, to extend functionality not already found in maven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8C68811B-1A0F-4CDE-8B1D-ADE1E60D1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295400"/>
            <a:ext cx="31543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6107C57E-76E3-402B-A308-437B4D36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52400"/>
            <a:ext cx="9144000" cy="6654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BE4E4-7C24-489E-ADD2-CB6359B565DF}"/>
              </a:ext>
            </a:extLst>
          </p:cNvPr>
          <p:cNvSpPr txBox="1"/>
          <p:nvPr/>
        </p:nvSpPr>
        <p:spPr>
          <a:xfrm>
            <a:off x="584200" y="609600"/>
            <a:ext cx="8991600" cy="25860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&lt;build&gt;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&lt;plugins&gt;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&lt;plugin&gt;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ord.codehaus.mojo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&gt;sonar-maven-plugin&lt;/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&lt;version&gt;2.2&lt;version&gt;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&lt;/plugin&gt;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&lt;/build&gt;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77BFD0-C50D-46A9-BBAA-0F022421FD4B}"/>
              </a:ext>
            </a:extLst>
          </p:cNvPr>
          <p:cNvSpPr txBox="1">
            <a:spLocks/>
          </p:cNvSpPr>
          <p:nvPr/>
        </p:nvSpPr>
        <p:spPr bwMode="auto">
          <a:xfrm>
            <a:off x="660400" y="3581400"/>
            <a:ext cx="9185275" cy="457200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96" tIns="50796" rIns="101596" bIns="50796">
            <a:normAutofit/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6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4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3889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868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84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82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 defTabSz="101596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 err="1"/>
              <a:t>mvn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sonar:sonar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 defTabSz="10159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77D724-45A4-46D3-BD27-9BE3AAE579B5}"/>
              </a:ext>
            </a:extLst>
          </p:cNvPr>
          <p:cNvSpPr txBox="1">
            <a:spLocks/>
          </p:cNvSpPr>
          <p:nvPr/>
        </p:nvSpPr>
        <p:spPr bwMode="auto">
          <a:xfrm>
            <a:off x="660400" y="4648200"/>
            <a:ext cx="9185275" cy="1084263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96" tIns="50796" rIns="101596" bIns="50796">
            <a:normAutofit/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6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4413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3889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868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84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827" indent="-253990" algn="l" defTabSz="1015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 defTabSz="101596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chemeClr val="tx2"/>
                </a:solidFill>
              </a:rPr>
              <a:t>sonar-scanner.bat -</a:t>
            </a:r>
            <a:r>
              <a:rPr lang="en-US" sz="2400" dirty="0" err="1">
                <a:solidFill>
                  <a:schemeClr val="tx2"/>
                </a:solidFill>
              </a:rPr>
              <a:t>Dsonar.projectKey</a:t>
            </a:r>
            <a:r>
              <a:rPr lang="en-US" sz="2400" dirty="0">
                <a:solidFill>
                  <a:schemeClr val="tx2"/>
                </a:solidFill>
              </a:rPr>
              <a:t>=Adam -</a:t>
            </a:r>
            <a:r>
              <a:rPr lang="en-US" sz="2400" dirty="0" err="1">
                <a:solidFill>
                  <a:schemeClr val="tx2"/>
                </a:solidFill>
              </a:rPr>
              <a:t>Dsonar.projectName</a:t>
            </a:r>
            <a:r>
              <a:rPr lang="en-US" sz="2400" dirty="0">
                <a:solidFill>
                  <a:schemeClr val="tx2"/>
                </a:solidFill>
              </a:rPr>
              <a:t>=</a:t>
            </a:r>
            <a:r>
              <a:rPr lang="en-US" sz="2400" dirty="0" err="1">
                <a:solidFill>
                  <a:schemeClr val="tx2"/>
                </a:solidFill>
              </a:rPr>
              <a:t>Demonew</a:t>
            </a:r>
            <a:r>
              <a:rPr lang="en-US" sz="2400" dirty="0">
                <a:solidFill>
                  <a:schemeClr val="tx2"/>
                </a:solidFill>
              </a:rPr>
              <a:t> -</a:t>
            </a:r>
            <a:r>
              <a:rPr lang="en-US" sz="2400" dirty="0" err="1">
                <a:solidFill>
                  <a:schemeClr val="tx2"/>
                </a:solidFill>
              </a:rPr>
              <a:t>Dsonar.projectVersion</a:t>
            </a:r>
            <a:r>
              <a:rPr lang="en-US" sz="2400" dirty="0">
                <a:solidFill>
                  <a:schemeClr val="tx2"/>
                </a:solidFill>
              </a:rPr>
              <a:t>=1.0 -</a:t>
            </a:r>
            <a:r>
              <a:rPr lang="en-US" sz="2400" dirty="0" err="1">
                <a:solidFill>
                  <a:schemeClr val="tx2"/>
                </a:solidFill>
              </a:rPr>
              <a:t>Dsonar.sources</a:t>
            </a:r>
            <a:r>
              <a:rPr lang="en-US" sz="2400" dirty="0">
                <a:solidFill>
                  <a:schemeClr val="tx2"/>
                </a:solidFill>
              </a:rPr>
              <a:t>=</a:t>
            </a:r>
            <a:r>
              <a:rPr lang="en-US" sz="2400" dirty="0" err="1">
                <a:solidFill>
                  <a:schemeClr val="tx2"/>
                </a:solidFill>
              </a:rPr>
              <a:t>src</a:t>
            </a:r>
            <a:endParaRPr lang="en-US" sz="2400" dirty="0">
              <a:solidFill>
                <a:schemeClr val="tx2"/>
              </a:solidFill>
            </a:endParaRPr>
          </a:p>
          <a:p>
            <a:pPr marL="463550" indent="-463550" defTabSz="101596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 defTabSz="10159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C5DC886-8CE1-4EED-80CF-E033219EC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" y="76200"/>
            <a:ext cx="8642350" cy="609600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US" sz="4000" b="1" dirty="0">
                <a:solidFill>
                  <a:schemeClr val="tx2"/>
                </a:solidFill>
                <a:latin typeface="+mn-lt"/>
                <a:cs typeface="Calibri" pitchFamily="34" charset="0"/>
              </a:rPr>
              <a:t>Characteristics of MAVEN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54886C-3227-41E5-B0F7-662D28D98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" y="914400"/>
            <a:ext cx="9937750" cy="6477000"/>
          </a:xfrm>
          <a:ln w="25400">
            <a:solidFill>
              <a:schemeClr val="accent3">
                <a:lumMod val="75000"/>
              </a:schemeClr>
            </a:solidFill>
          </a:ln>
        </p:spPr>
        <p:txBody>
          <a:bodyPr lIns="0" tIns="0" rIns="0" bIns="0">
            <a:normAutofit/>
          </a:bodyPr>
          <a:lstStyle/>
          <a:p>
            <a:pPr marL="463550" indent="-463550" eaLnBrk="1" hangingPunct="1">
              <a:buFont typeface="Arial" charset="0"/>
              <a:buChar char="•"/>
              <a:defRPr/>
            </a:pPr>
            <a:r>
              <a:rPr lang="en-US" sz="3200" dirty="0">
                <a:cs typeface="Calibri" pitchFamily="34" charset="0"/>
              </a:rPr>
              <a:t>Maven is more than just Build Tool</a:t>
            </a:r>
          </a:p>
          <a:p>
            <a:pPr marL="463550" indent="-463550" eaLnBrk="1" hangingPunct="1">
              <a:buFont typeface="Arial" charset="0"/>
              <a:buChar char="•"/>
              <a:defRPr/>
            </a:pPr>
            <a:r>
              <a:rPr lang="en-US" sz="3200" dirty="0">
                <a:cs typeface="Calibri" pitchFamily="34" charset="0"/>
              </a:rPr>
              <a:t>Maven was built considering certain objectives</a:t>
            </a:r>
          </a:p>
          <a:p>
            <a:pPr marL="463550" indent="-463550" eaLnBrk="1" hangingPunct="1">
              <a:buFont typeface="Arial" charset="0"/>
              <a:buChar char="•"/>
              <a:defRPr/>
            </a:pPr>
            <a:r>
              <a:rPr lang="en-US" sz="3200" dirty="0">
                <a:cs typeface="Calibri" pitchFamily="34" charset="0"/>
              </a:rPr>
              <a:t>Maven Provides:</a:t>
            </a:r>
          </a:p>
          <a:p>
            <a:pPr marL="914400" indent="-450850" eaLnBrk="1" hangingPunct="1">
              <a:buFont typeface="Wingdings" pitchFamily="2" charset="2"/>
              <a:buChar char="Ø"/>
              <a:defRPr/>
            </a:pPr>
            <a:r>
              <a:rPr lang="en-US" sz="2800" dirty="0"/>
              <a:t>Easy Build Process</a:t>
            </a:r>
          </a:p>
          <a:p>
            <a:pPr marL="914400" indent="-450850" eaLnBrk="1" hangingPunct="1">
              <a:buFont typeface="Wingdings" pitchFamily="2" charset="2"/>
              <a:buChar char="Ø"/>
              <a:defRPr/>
            </a:pPr>
            <a:r>
              <a:rPr lang="en-US" sz="2800" dirty="0"/>
              <a:t>Uniform Build System</a:t>
            </a:r>
          </a:p>
          <a:p>
            <a:pPr marL="914400" indent="-450850" eaLnBrk="1" hangingPunct="1">
              <a:buFont typeface="Wingdings" pitchFamily="2" charset="2"/>
              <a:buChar char="Ø"/>
              <a:defRPr/>
            </a:pPr>
            <a:r>
              <a:rPr lang="en-US" sz="2800" dirty="0"/>
              <a:t>Quality Project Information</a:t>
            </a:r>
          </a:p>
          <a:p>
            <a:pPr marL="914400" indent="-450850" eaLnBrk="1" hangingPunct="1">
              <a:buFont typeface="Wingdings" pitchFamily="2" charset="2"/>
              <a:buChar char="Ø"/>
              <a:defRPr/>
            </a:pPr>
            <a:r>
              <a:rPr lang="en-US" sz="2800" dirty="0"/>
              <a:t>Guidelines for Best Practices Development</a:t>
            </a:r>
          </a:p>
          <a:p>
            <a:pPr marL="463550" indent="-463550" eaLnBrk="1" hangingPunct="1">
              <a:buFont typeface="Arial" charset="0"/>
              <a:buChar char="•"/>
              <a:defRPr/>
            </a:pPr>
            <a:r>
              <a:rPr lang="en-US" sz="3200" dirty="0"/>
              <a:t>Achieved Characteristics:</a:t>
            </a:r>
          </a:p>
          <a:p>
            <a:pPr marL="914400" indent="-450850" eaLnBrk="1" hangingPunct="1">
              <a:buFont typeface="Wingdings" pitchFamily="2" charset="2"/>
              <a:buChar char="Ø"/>
              <a:defRPr/>
            </a:pPr>
            <a:r>
              <a:rPr lang="en-US" sz="2800" dirty="0"/>
              <a:t>Visibility</a:t>
            </a:r>
          </a:p>
          <a:p>
            <a:pPr marL="914400" indent="-450850" eaLnBrk="1" hangingPunct="1">
              <a:buFont typeface="Wingdings" pitchFamily="2" charset="2"/>
              <a:buChar char="Ø"/>
              <a:defRPr/>
            </a:pPr>
            <a:r>
              <a:rPr lang="en-US" sz="2800" dirty="0"/>
              <a:t>Reusability</a:t>
            </a:r>
          </a:p>
          <a:p>
            <a:pPr marL="914400" indent="-450850" eaLnBrk="1" hangingPunct="1">
              <a:buFont typeface="Wingdings" pitchFamily="2" charset="2"/>
              <a:buChar char="Ø"/>
              <a:defRPr/>
            </a:pPr>
            <a:r>
              <a:rPr lang="en-US" sz="2800" dirty="0"/>
              <a:t>Maintainability</a:t>
            </a:r>
          </a:p>
          <a:p>
            <a:pPr marL="914400" indent="-450850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cs typeface="Calibri" pitchFamily="34" charset="0"/>
              </a:rPr>
              <a:t>Comprehensibility “Accumulator of Knowledge”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1A4FE09F-93AB-4A29-ABD9-C56500878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8" y="76200"/>
            <a:ext cx="5529262" cy="742950"/>
          </a:xfrm>
        </p:spPr>
        <p:txBody>
          <a:bodyPr rtlCol="0">
            <a:noAutofit/>
          </a:bodyPr>
          <a:lstStyle/>
          <a:p>
            <a:pPr algn="l" defTabSz="1015960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2"/>
                </a:solidFill>
              </a:rPr>
              <a:t>Main Features of MAVEN</a:t>
            </a:r>
            <a:endParaRPr lang="en-US" sz="4000" b="1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075" name="Picture 1031" descr="site">
            <a:extLst>
              <a:ext uri="{FF2B5EF4-FFF2-40B4-BE49-F238E27FC236}">
                <a16:creationId xmlns:a16="http://schemas.microsoft.com/office/drawing/2014/main" id="{2224C734-0479-4E41-A467-6C326AE70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4081463"/>
            <a:ext cx="5715000" cy="3386137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030" descr="dependencies">
            <a:extLst>
              <a:ext uri="{FF2B5EF4-FFF2-40B4-BE49-F238E27FC236}">
                <a16:creationId xmlns:a16="http://schemas.microsoft.com/office/drawing/2014/main" id="{A3DE1206-D6F4-42D3-AC98-7018F268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000" y="4094163"/>
            <a:ext cx="4048125" cy="3373437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26">
            <a:extLst>
              <a:ext uri="{FF2B5EF4-FFF2-40B4-BE49-F238E27FC236}">
                <a16:creationId xmlns:a16="http://schemas.microsoft.com/office/drawing/2014/main" id="{054F8958-C0C8-40EF-8628-8CC508598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1000125"/>
            <a:ext cx="5681662" cy="2276475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txBody>
          <a:bodyPr lIns="101596" tIns="50796" rIns="101596" bIns="50796" anchor="ctr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19063" indent="-119063" algn="l" defTabSz="101596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+mn-lt"/>
              </a:rPr>
              <a:t>Build-Tool</a:t>
            </a:r>
          </a:p>
          <a:p>
            <a:pPr marL="119063" indent="-119063" algn="l" defTabSz="101596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+mn-lt"/>
              </a:rPr>
              <a:t>Dependency Management Tool</a:t>
            </a:r>
          </a:p>
          <a:p>
            <a:pPr marL="119063" indent="-119063" algn="l" defTabSz="101596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latin typeface="+mn-lt"/>
              </a:rPr>
              <a:t>Documentation Tool</a:t>
            </a:r>
          </a:p>
        </p:txBody>
      </p:sp>
      <p:pic>
        <p:nvPicPr>
          <p:cNvPr id="3078" name="Picture 1029" descr="buildtool">
            <a:extLst>
              <a:ext uri="{FF2B5EF4-FFF2-40B4-BE49-F238E27FC236}">
                <a16:creationId xmlns:a16="http://schemas.microsoft.com/office/drawing/2014/main" id="{EEC3A2B7-FDEC-4E87-941E-23CBEB36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3288" y="1000125"/>
            <a:ext cx="4049712" cy="2276475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37328B-7D26-4A75-8B16-49C1B3FAF128}"/>
              </a:ext>
            </a:extLst>
          </p:cNvPr>
          <p:cNvSpPr/>
          <p:nvPr/>
        </p:nvSpPr>
        <p:spPr>
          <a:xfrm>
            <a:off x="3784600" y="3124200"/>
            <a:ext cx="2209800" cy="17526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48A6A3-81A3-4F40-9551-B44C00926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861550" cy="60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tx2"/>
                </a:solidFill>
              </a:rPr>
              <a:t>Overview </a:t>
            </a:r>
            <a:r>
              <a:rPr lang="en-US" sz="3600" b="1" dirty="0">
                <a:solidFill>
                  <a:schemeClr val="tx2"/>
                </a:solidFill>
                <a:latin typeface="+mn-lt"/>
              </a:rPr>
              <a:t>of Simple Architecture</a:t>
            </a:r>
          </a:p>
        </p:txBody>
      </p:sp>
      <p:sp>
        <p:nvSpPr>
          <p:cNvPr id="10244" name="Text Box 1030">
            <a:extLst>
              <a:ext uri="{FF2B5EF4-FFF2-40B4-BE49-F238E27FC236}">
                <a16:creationId xmlns:a16="http://schemas.microsoft.com/office/drawing/2014/main" id="{D7BC5F01-AD45-44DB-BF4F-2C0843E04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2514600"/>
            <a:ext cx="198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Build System</a:t>
            </a:r>
          </a:p>
        </p:txBody>
      </p:sp>
      <p:sp>
        <p:nvSpPr>
          <p:cNvPr id="10245" name="Text Box 1037">
            <a:extLst>
              <a:ext uri="{FF2B5EF4-FFF2-40B4-BE49-F238E27FC236}">
                <a16:creationId xmlns:a16="http://schemas.microsoft.com/office/drawing/2014/main" id="{8018C4E0-EFE1-402A-AE2E-32B7CA71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4724400"/>
            <a:ext cx="11223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Local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Repo</a:t>
            </a:r>
          </a:p>
        </p:txBody>
      </p:sp>
      <p:sp>
        <p:nvSpPr>
          <p:cNvPr id="10246" name="Text Box 1055">
            <a:extLst>
              <a:ext uri="{FF2B5EF4-FFF2-40B4-BE49-F238E27FC236}">
                <a16:creationId xmlns:a16="http://schemas.microsoft.com/office/drawing/2014/main" id="{205418B3-2246-43BC-8E51-152A817D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276600"/>
            <a:ext cx="841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http</a:t>
            </a:r>
          </a:p>
        </p:txBody>
      </p:sp>
      <p:pic>
        <p:nvPicPr>
          <p:cNvPr id="10247" name="Picture 3">
            <a:extLst>
              <a:ext uri="{FF2B5EF4-FFF2-40B4-BE49-F238E27FC236}">
                <a16:creationId xmlns:a16="http://schemas.microsoft.com/office/drawing/2014/main" id="{A802D88C-68C6-4BD4-A847-AF8499280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3276600"/>
            <a:ext cx="4889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1048">
            <a:extLst>
              <a:ext uri="{FF2B5EF4-FFF2-40B4-BE49-F238E27FC236}">
                <a16:creationId xmlns:a16="http://schemas.microsoft.com/office/drawing/2014/main" id="{EA2B178B-1884-4AFC-A292-A9BF7CB24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3733800"/>
            <a:ext cx="114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pom.xml</a:t>
            </a:r>
          </a:p>
        </p:txBody>
      </p:sp>
      <p:sp>
        <p:nvSpPr>
          <p:cNvPr id="10249" name="Text Box 1049">
            <a:extLst>
              <a:ext uri="{FF2B5EF4-FFF2-40B4-BE49-F238E27FC236}">
                <a16:creationId xmlns:a16="http://schemas.microsoft.com/office/drawing/2014/main" id="{DAE067F0-9E59-4D13-B047-C3EB1887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3276600"/>
            <a:ext cx="10398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(goals)</a:t>
            </a:r>
          </a:p>
        </p:txBody>
      </p:sp>
      <p:sp>
        <p:nvSpPr>
          <p:cNvPr id="10250" name="Text Box 1046">
            <a:extLst>
              <a:ext uri="{FF2B5EF4-FFF2-40B4-BE49-F238E27FC236}">
                <a16:creationId xmlns:a16="http://schemas.microsoft.com/office/drawing/2014/main" id="{024DDBB8-4676-438F-8057-28BD206D9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4419600"/>
            <a:ext cx="1274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maven</a:t>
            </a:r>
          </a:p>
        </p:txBody>
      </p:sp>
      <p:pic>
        <p:nvPicPr>
          <p:cNvPr id="10251" name="Picture 5">
            <a:extLst>
              <a:ext uri="{FF2B5EF4-FFF2-40B4-BE49-F238E27FC236}">
                <a16:creationId xmlns:a16="http://schemas.microsoft.com/office/drawing/2014/main" id="{29FD6778-D65C-47B2-A75B-17D9F9FCB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048000"/>
            <a:ext cx="1695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037">
            <a:extLst>
              <a:ext uri="{FF2B5EF4-FFF2-40B4-BE49-F238E27FC236}">
                <a16:creationId xmlns:a16="http://schemas.microsoft.com/office/drawing/2014/main" id="{B737E2E6-2848-4F2C-9F09-A37BAF625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4648200"/>
            <a:ext cx="1295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Remote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Repo</a:t>
            </a:r>
          </a:p>
        </p:txBody>
      </p:sp>
      <p:pic>
        <p:nvPicPr>
          <p:cNvPr id="10253" name="Picture 39">
            <a:extLst>
              <a:ext uri="{FF2B5EF4-FFF2-40B4-BE49-F238E27FC236}">
                <a16:creationId xmlns:a16="http://schemas.microsoft.com/office/drawing/2014/main" id="{3FFAE31F-C04C-4C32-B487-572B4DA4F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2971800"/>
            <a:ext cx="1695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19C479B-6D13-4D9C-8C8F-ADE123753DEC}"/>
              </a:ext>
            </a:extLst>
          </p:cNvPr>
          <p:cNvSpPr/>
          <p:nvPr/>
        </p:nvSpPr>
        <p:spPr>
          <a:xfrm>
            <a:off x="2946400" y="3733800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0ECFB0D4-A184-4816-8475-3E6CAD56BC77}"/>
              </a:ext>
            </a:extLst>
          </p:cNvPr>
          <p:cNvSpPr/>
          <p:nvPr/>
        </p:nvSpPr>
        <p:spPr>
          <a:xfrm>
            <a:off x="6299200" y="3733800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DBD0CCD-3ADA-4235-80DE-36D93E63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+mn-lt"/>
              </a:rPr>
              <a:t>Maven Build Lifecycle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E7E3F7A-F0CA-471D-9CC8-644AA06D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A Maven build follow a lifecycle</a:t>
            </a:r>
          </a:p>
          <a:p>
            <a:pPr>
              <a:defRPr/>
            </a:pPr>
            <a:r>
              <a:rPr lang="en-US" altLang="en-US" sz="2400" dirty="0"/>
              <a:t>Default lifecycle</a:t>
            </a:r>
          </a:p>
          <a:p>
            <a:pPr lvl="1">
              <a:defRPr/>
            </a:pPr>
            <a:r>
              <a:rPr lang="en-US" altLang="en-US" sz="2400" b="1" dirty="0"/>
              <a:t>generate-sources/generate-resources</a:t>
            </a:r>
          </a:p>
          <a:p>
            <a:pPr lvl="1">
              <a:defRPr/>
            </a:pPr>
            <a:r>
              <a:rPr lang="en-US" altLang="en-US" sz="2400" b="1" dirty="0"/>
              <a:t>compile</a:t>
            </a:r>
          </a:p>
          <a:p>
            <a:pPr lvl="1">
              <a:defRPr/>
            </a:pPr>
            <a:r>
              <a:rPr lang="en-US" altLang="en-US" sz="2400" b="1" dirty="0"/>
              <a:t>test</a:t>
            </a:r>
          </a:p>
          <a:p>
            <a:pPr lvl="1">
              <a:defRPr/>
            </a:pPr>
            <a:r>
              <a:rPr lang="en-US" altLang="en-US" sz="2400" b="1" dirty="0"/>
              <a:t>package</a:t>
            </a:r>
          </a:p>
          <a:p>
            <a:pPr lvl="1">
              <a:defRPr/>
            </a:pPr>
            <a:r>
              <a:rPr lang="en-US" altLang="en-US" sz="2400" b="1" dirty="0"/>
              <a:t>Install</a:t>
            </a:r>
          </a:p>
          <a:p>
            <a:pPr lvl="1">
              <a:defRPr/>
            </a:pPr>
            <a:r>
              <a:rPr lang="en-US" altLang="en-US" sz="2400" b="1" dirty="0"/>
              <a:t>deploy</a:t>
            </a:r>
          </a:p>
          <a:p>
            <a:pPr>
              <a:defRPr/>
            </a:pPr>
            <a:r>
              <a:rPr lang="en-US" altLang="en-US" sz="2400" dirty="0"/>
              <a:t>There is also a </a:t>
            </a:r>
            <a:r>
              <a:rPr lang="en-US" altLang="en-US" sz="2400" b="1" dirty="0"/>
              <a:t>Clean</a:t>
            </a:r>
            <a:r>
              <a:rPr lang="en-US" altLang="en-US" sz="2400" dirty="0"/>
              <a:t>, </a:t>
            </a:r>
            <a:r>
              <a:rPr lang="en-US" altLang="en-US" sz="2400" b="1" dirty="0"/>
              <a:t>Site</a:t>
            </a:r>
            <a:r>
              <a:rPr lang="en-US" altLang="en-US" sz="2400" dirty="0"/>
              <a:t> lifecycle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3A2E9FE-EA49-4510-80C0-7C5DFF42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+mn-lt"/>
              </a:rPr>
              <a:t>Example Maven Goals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60F7C15-46BB-4F23-99B1-71BBEB34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To invoke a Maven build you set a lifecycle “goal”</a:t>
            </a:r>
          </a:p>
          <a:p>
            <a:r>
              <a:rPr lang="en-US" altLang="en-US" sz="2400" b="1"/>
              <a:t>mvn install</a:t>
            </a:r>
          </a:p>
          <a:p>
            <a:pPr lvl="1"/>
            <a:r>
              <a:rPr lang="en-US" altLang="en-US" sz="2400"/>
              <a:t>Invokes generate* and compile, test, package, integration-test, install</a:t>
            </a:r>
          </a:p>
          <a:p>
            <a:r>
              <a:rPr lang="en-US" altLang="en-US" sz="2400" b="1"/>
              <a:t>mvn clean </a:t>
            </a:r>
          </a:p>
          <a:p>
            <a:pPr lvl="1"/>
            <a:r>
              <a:rPr lang="en-US" altLang="en-US" sz="2400"/>
              <a:t>Invokes just clean</a:t>
            </a:r>
          </a:p>
          <a:p>
            <a:r>
              <a:rPr lang="en-US" altLang="en-US" sz="2400" b="1"/>
              <a:t>mvn clean compile</a:t>
            </a:r>
          </a:p>
          <a:p>
            <a:pPr lvl="1"/>
            <a:r>
              <a:rPr lang="en-US" altLang="en-US" sz="2400"/>
              <a:t>Clean old builds and execute generate*, compile</a:t>
            </a:r>
          </a:p>
          <a:p>
            <a:r>
              <a:rPr lang="en-US" altLang="en-US" sz="2400" b="1"/>
              <a:t>mvn compile install</a:t>
            </a:r>
          </a:p>
          <a:p>
            <a:pPr lvl="1"/>
            <a:r>
              <a:rPr lang="en-US" altLang="en-US" sz="2400"/>
              <a:t>Invokes generate*, compile, test, integration-test, package, install</a:t>
            </a:r>
          </a:p>
          <a:p>
            <a:r>
              <a:rPr lang="en-US" altLang="en-US" sz="2400" b="1"/>
              <a:t>mvn test clean</a:t>
            </a:r>
          </a:p>
          <a:p>
            <a:pPr lvl="1"/>
            <a:r>
              <a:rPr lang="en-US" altLang="en-US" sz="2400"/>
              <a:t>Invokes generate*, compile, test then cleans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946A768A-ED9A-4A98-99BA-B5123561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00200"/>
            <a:ext cx="9144000" cy="5029200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AE6C73-45A1-448E-9864-C9342703DE58}"/>
              </a:ext>
            </a:extLst>
          </p:cNvPr>
          <p:cNvGraphicFramePr>
            <a:graphicFrameLocks noGrp="1"/>
          </p:cNvGraphicFramePr>
          <p:nvPr/>
        </p:nvGraphicFramePr>
        <p:xfrm>
          <a:off x="50800" y="1295400"/>
          <a:ext cx="8229600" cy="51816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6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src/main/java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Application/Library sources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src/main/resources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Application/Library resources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src/main/filters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3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Verdana"/>
                        </a:rPr>
                        <a:t>Resource filter files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0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src/main/assembly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Verdana"/>
                        </a:rPr>
                        <a:t>Assembly descriptors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src/main/</a:t>
                      </a:r>
                      <a:r>
                        <a:rPr lang="en-US" sz="1300" dirty="0" err="1">
                          <a:solidFill>
                            <a:srgbClr val="333333"/>
                          </a:solidFill>
                          <a:latin typeface="Verdana"/>
                        </a:rPr>
                        <a:t>config</a:t>
                      </a:r>
                      <a:endParaRPr lang="en-US" sz="1300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Configuration files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src/main/scripts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Application/Library scripts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Verdana"/>
                        </a:rPr>
                        <a:t>src/main/webapp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Web application sources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solidFill>
                            <a:srgbClr val="333333"/>
                          </a:solidFill>
                          <a:latin typeface="Verdana"/>
                        </a:rPr>
                        <a:t>src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/test/java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Test sources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solidFill>
                            <a:srgbClr val="333333"/>
                          </a:solidFill>
                          <a:latin typeface="Verdana"/>
                        </a:rPr>
                        <a:t>src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/test/resources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Verdana"/>
                        </a:rPr>
                        <a:t>Test resources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Verdana"/>
                        </a:rPr>
                        <a:t>src/test/filters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Verdana"/>
                        </a:rPr>
                        <a:t>Test resource filter files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solidFill>
                            <a:srgbClr val="333333"/>
                          </a:solidFill>
                          <a:latin typeface="Verdana"/>
                        </a:rPr>
                        <a:t>src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/site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Site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Verdana"/>
                        </a:rPr>
                        <a:t>LICENSE.txt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Verdana"/>
                        </a:rPr>
                        <a:t>Project's license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5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NOTICE.txt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Verdana"/>
                        </a:rPr>
                        <a:t>Notices and attributions required by libraries that the project depends on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README.txt</a:t>
                      </a:r>
                    </a:p>
                  </a:txBody>
                  <a:tcPr marL="24126" marR="24126" marT="12065" marB="12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Verdana"/>
                        </a:rPr>
                        <a:t>Project's readme</a:t>
                      </a:r>
                    </a:p>
                  </a:txBody>
                  <a:tcPr marL="24126" marR="24126" marT="12065" marB="1206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3348" name="Picture 1" descr="C:\WORK\PROJECTS\JavaEE-ExtraCredit_Maven\ScreenHunter_20 Dec. 10 16.39.gif">
            <a:extLst>
              <a:ext uri="{FF2B5EF4-FFF2-40B4-BE49-F238E27FC236}">
                <a16:creationId xmlns:a16="http://schemas.microsoft.com/office/drawing/2014/main" id="{44A950CE-638D-4F84-9DB9-0B46C5C8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r="27042"/>
          <a:stretch>
            <a:fillRect/>
          </a:stretch>
        </p:blipFill>
        <p:spPr bwMode="auto">
          <a:xfrm>
            <a:off x="8356600" y="1295400"/>
            <a:ext cx="1752600" cy="5181600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AEA16B1-39E0-4CBB-BFE3-020454972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76200"/>
            <a:ext cx="9632950" cy="60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4000" b="1" dirty="0">
                <a:solidFill>
                  <a:schemeClr val="tx2"/>
                </a:solidFill>
                <a:latin typeface="+mn-lt"/>
              </a:rPr>
              <a:t>Standard Directory Layout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62373</TotalTime>
  <Words>2754</Words>
  <Application>Microsoft Office PowerPoint</Application>
  <PresentationFormat>Custom</PresentationFormat>
  <Paragraphs>503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Build management</vt:lpstr>
      <vt:lpstr>Introduction</vt:lpstr>
      <vt:lpstr>Characteristics of MAVEN</vt:lpstr>
      <vt:lpstr>Main Features of MAVEN</vt:lpstr>
      <vt:lpstr>PowerPoint Presentation</vt:lpstr>
      <vt:lpstr>Maven Build Lifecycle</vt:lpstr>
      <vt:lpstr>Example Maven Goals</vt:lpstr>
      <vt:lpstr>PowerPoint Presentation</vt:lpstr>
      <vt:lpstr>Project Name (GAV)</vt:lpstr>
      <vt:lpstr>PowerPoint Presentation</vt:lpstr>
      <vt:lpstr>Maven Repositories</vt:lpstr>
      <vt:lpstr>POM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 Module Projects</vt:lpstr>
      <vt:lpstr>PowerPoint Presentation</vt:lpstr>
      <vt:lpstr>PowerPoint Presentation</vt:lpstr>
      <vt:lpstr>PowerPoint Presentation</vt:lpstr>
      <vt:lpstr>Deployment Automation</vt:lpstr>
      <vt:lpstr>Maven update version</vt:lpstr>
      <vt:lpstr>Maven: Prepare a Release</vt:lpstr>
      <vt:lpstr>PowerPoint Presentation</vt:lpstr>
      <vt:lpstr>Command Line Options</vt:lpstr>
      <vt:lpstr> Software Quality</vt:lpstr>
      <vt:lpstr>Code Coverage</vt:lpstr>
      <vt:lpstr>Code Coverage metrics</vt:lpstr>
      <vt:lpstr>Maven Code Coverage Plugin</vt:lpstr>
      <vt:lpstr>Source code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918088309110</cp:lastModifiedBy>
  <cp:revision>435</cp:revision>
  <dcterms:created xsi:type="dcterms:W3CDTF">2004-05-06T09:28:21Z</dcterms:created>
  <dcterms:modified xsi:type="dcterms:W3CDTF">2019-09-09T16:07:01Z</dcterms:modified>
</cp:coreProperties>
</file>