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4" r:id="rId3"/>
    <p:sldId id="313" r:id="rId4"/>
    <p:sldId id="293" r:id="rId5"/>
    <p:sldId id="292" r:id="rId6"/>
    <p:sldId id="294" r:id="rId7"/>
    <p:sldId id="295" r:id="rId8"/>
    <p:sldId id="289" r:id="rId9"/>
    <p:sldId id="288" r:id="rId10"/>
    <p:sldId id="298" r:id="rId11"/>
    <p:sldId id="296" r:id="rId12"/>
    <p:sldId id="290" r:id="rId13"/>
    <p:sldId id="299" r:id="rId14"/>
    <p:sldId id="300" r:id="rId15"/>
    <p:sldId id="302" r:id="rId16"/>
    <p:sldId id="305" r:id="rId17"/>
    <p:sldId id="301" r:id="rId18"/>
    <p:sldId id="291" r:id="rId19"/>
    <p:sldId id="308" r:id="rId20"/>
    <p:sldId id="309" r:id="rId21"/>
    <p:sldId id="310" r:id="rId22"/>
    <p:sldId id="311" r:id="rId23"/>
    <p:sldId id="281" r:id="rId24"/>
    <p:sldId id="307" r:id="rId25"/>
  </p:sldIdLst>
  <p:sldSz cx="9144000" cy="6858000" type="screen4x3"/>
  <p:notesSz cx="7099300" cy="10234613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DCDCDC"/>
    <a:srgbClr val="E8E8E8"/>
    <a:srgbClr val="CC0000"/>
    <a:srgbClr val="A50021"/>
    <a:srgbClr val="C0C0C0"/>
    <a:srgbClr val="00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6" autoAdjust="0"/>
    <p:restoredTop sz="93237" autoAdjust="0"/>
  </p:normalViewPr>
  <p:slideViewPr>
    <p:cSldViewPr>
      <p:cViewPr varScale="1">
        <p:scale>
          <a:sx n="64" d="100"/>
          <a:sy n="64" d="100"/>
        </p:scale>
        <p:origin x="1436" y="3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932" y="-10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gs" Target="tags/tag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handoutMaster" Target="handoutMasters/handoutMaster1.xml" /><Relationship Id="rId30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B270AC-A9A9-4AFB-ACB7-AB5580E7B32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408E9-D32B-4291-8094-EF2DBB88BA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9101-D51C-4FDF-A04F-709B96F640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939890-7353-444B-A8F3-9201EF55FF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F55DF-2903-4723-A59A-59FDED0637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E1E137-5C44-457F-9C98-B024F82C45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>
            <a:lvl1pPr algn="r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8E0582D-4762-4317-9436-BA744CFC15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ECAFAA1-B947-436F-9554-4A72460B81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8B78CE0-E858-46DE-BB36-3FB973DF58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l" defTabSz="990819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1940F130-1385-4A3A-861C-161DF4397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1" rIns="99042" bIns="49521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0427417-94FC-4B71-A47F-09C99A1790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B00D1DF-4F45-4FC1-A76D-09CCACC10B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59BE0E50-1084-495E-AA4E-480A275F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722C738-70E5-49C7-9D77-9AF43A20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0D9490-009A-4C3E-83BA-83268C009672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24CF0B6A-ADD9-41D9-B282-303D43152B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9C0455C-8050-4D3B-9CCF-3E4EA06A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Initial goals were to support development of Linux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E2F074D-B2AB-4C50-BD33-224711BA9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00929A-2B8D-4D23-B8AC-B5C2C537EA15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DDD27921-27B7-4844-B514-6D4282F164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A8B27B84-9378-4AEE-A22B-A3249CBB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7B89802-5FA7-4C6A-93A0-66568C613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DE7A50-9DFC-4E91-9BB2-B39BD773E77A}" type="slidenum">
              <a:rPr lang="en-US" altLang="en-US" sz="1300" smtClean="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2AB8C911-60E8-4657-8AB4-FEC834A10A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333E74D-D739-43A1-880A-CD60165E8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commit object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points to the individual files in this commit via a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tree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object.</a:t>
            </a:r>
          </a:p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The files are stored in the Git repository as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blob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objects </a:t>
            </a:r>
          </a:p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Blobs are addressed via their SHA-1 hash</a:t>
            </a:r>
          </a:p>
          <a:p>
            <a:pPr marL="171450" indent="-171450">
              <a:buFontTx/>
              <a:buChar char="•"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storing changes as deltas, compression and storage of many objects in a single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pack file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895F3025-438B-436A-BF4F-848EED531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B464BF-6146-46CE-8452-F00E9D56324F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FDFC4FA-B243-4662-B251-C98216FEC6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136BE4F-7664-4589-850E-00D41BFF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3A9AFCB-A17C-4B8D-926A-D61275D9F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48EB51-A9F2-4527-834B-7ADBD1055B81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940A1FC-874A-4E90-8A50-F39F33E8C5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E3C6C-454C-48F2-B7E3-12230F9AB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remote -v</a:t>
            </a:r>
          </a:p>
          <a:p>
            <a:pPr marL="228600">
              <a:defRPr/>
            </a:pPr>
            <a:r>
              <a:rPr lang="en-US" dirty="0"/>
              <a:t>origin  https://github.com/rea2000/santalist.git (fetch)</a:t>
            </a:r>
          </a:p>
          <a:p>
            <a:pPr marL="228600">
              <a:defRPr/>
            </a:pPr>
            <a:r>
              <a:rPr lang="en-US" dirty="0"/>
              <a:t>origin  https</a:t>
            </a:r>
            <a:r>
              <a:rPr lang="en-US"/>
              <a:t>://github.com/rea2000/santalist.git </a:t>
            </a:r>
            <a:r>
              <a:rPr lang="en-US" dirty="0"/>
              <a:t>(push)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2E62F972-AE64-4B6D-A0BA-528DA54F8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8B0682-D979-4FB7-B6C0-7C282FD14637}" type="slidenum">
              <a:rPr lang="en-US" altLang="en-US" sz="1300" smtClean="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545EE77B-05E0-4414-A5F7-14FF5E2C51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20952847-C93E-4FE6-AA45-0FDBECF57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C26BAAF-99E2-4F79-BD19-3A00F475E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EF1FE4-CAC6-4796-BCF3-B05FC21423F8}" type="slidenum">
              <a:rPr lang="en-US" altLang="en-US" sz="1300" smtClean="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EBF12CF4-E76C-4CE9-A30B-B551602B01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A6ACE29B-91A0-4044-9726-8AF23CEF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2B9715E6-835E-4C07-B4E3-31FBE9C4A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02CF5C-C04B-48A2-AD8D-311BCE8A2B99}" type="slidenum">
              <a:rPr lang="en-US" altLang="en-US" sz="1300" smtClean="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A4705523-182E-4937-B35C-B98C0F797E9F}"/>
              </a:ext>
            </a:extLst>
          </p:cNvPr>
          <p:cNvSpPr/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D04D4F-D877-401A-925D-9B9ACD1367D1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021FD012-21F5-4D1C-A0FC-3C41120A7B26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AD24408A-6EE7-4660-B47D-3B061B6EFC0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73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EC16335-6B95-45AC-911A-567C26288C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0A618-E7A6-41EF-92FC-E9795E0D19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7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3A7FEA-ACE6-4EFF-937B-90765496B9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97DF9-85E0-4A37-A615-2FC0F39DC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055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C3C7F2B-028A-4B6B-A3C0-FC14922DAE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DF8F6-84B2-40A1-BA92-BD6F29CF43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8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702A0FB-1ECB-4B08-A85D-3DDF34F782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C02B7-5720-44D9-A417-8BDBA1B50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81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2F089DB-DF39-4F1E-82D0-E47B67F3F5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48AE5-6363-4E82-B079-93F2EA86D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4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48956ED-375C-4D1F-83E7-BA0086BB8E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19CAF-F7DF-420E-A3AD-9F58F57A81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4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D1C6704-9CC6-4855-AC77-F40773B02F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48CEA-40FB-4A09-BAA6-C8C5E1D53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D204C64-9F77-4FA6-9344-A753A400EC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F51FB-C4C0-467E-984B-80313262D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5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2B6715F-8571-4F1A-BE45-78334C4BD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B78A6-A931-43EF-9024-4067446D39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63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1425DCC-618A-43C3-8911-1C1819357D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B6A6C-3E07-419D-BAD9-F8A599C0C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76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4EC710A-B070-496C-BFAD-E5F5BFF4FE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89F-DE0C-417C-BFF8-439269D44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6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796646"/>
            </a:gs>
            <a:gs pos="100000">
              <a:srgbClr val="D3CAA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68A29F-DF4F-49A7-912E-43D9B02EC8BF}"/>
              </a:ext>
            </a:extLst>
          </p:cNvPr>
          <p:cNvSpPr/>
          <p:nvPr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89"/>
            </a:avLst>
          </a:prstGeom>
          <a:solidFill>
            <a:schemeClr val="accent3"/>
          </a:solidFill>
          <a:ln>
            <a:solidFill>
              <a:srgbClr val="796646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r" eaLnBrk="1" hangingPunct="1">
              <a:defRPr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8B6C9E2-70CC-4C64-96C6-A71515839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F1DAD19-5B2A-4D10-9D03-D57C757E7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87077-0318-4F8D-B592-65ACEC0EAB80}"/>
              </a:ext>
            </a:extLst>
          </p:cNvPr>
          <p:cNvSpPr txBox="1">
            <a:spLocks noGrp="1"/>
          </p:cNvSpPr>
          <p:nvPr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C5787FBC-8C19-4D4A-B8CA-428C277E77B7}" type="slidenum">
              <a:rPr lang="en-US" altLang="en-US" sz="1200" b="1" smtClean="0">
                <a:solidFill>
                  <a:srgbClr val="42424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030" name="Straight Connector 6">
            <a:extLst>
              <a:ext uri="{FF2B5EF4-FFF2-40B4-BE49-F238E27FC236}">
                <a16:creationId xmlns:a16="http://schemas.microsoft.com/office/drawing/2014/main" id="{6412CF9F-57E9-4EC1-8464-552F1C33BA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>
            <a:solidFill>
              <a:srgbClr val="796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Rectangle 7">
            <a:extLst>
              <a:ext uri="{FF2B5EF4-FFF2-40B4-BE49-F238E27FC236}">
                <a16:creationId xmlns:a16="http://schemas.microsoft.com/office/drawing/2014/main" id="{0DE6BDB7-ACA9-44E2-A270-4C22065B2A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F63C40-026A-4654-9A4B-3D3AE6855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A3320"/>
          </a:solidFill>
          <a:latin typeface="Lucida Sans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BD0901"/>
        </a:buClr>
        <a:buSzPct val="100000"/>
        <a:buChar char="•"/>
        <a:defRPr sz="2400">
          <a:solidFill>
            <a:srgbClr val="262626"/>
          </a:solidFill>
          <a:latin typeface="+mn-lt"/>
          <a:ea typeface="ＭＳ Ｐゴシック" charset="-128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Font typeface="Wingdings" panose="05000000000000000000" pitchFamily="2" charset="2"/>
        <a:buChar char="§"/>
        <a:defRPr sz="2200">
          <a:solidFill>
            <a:srgbClr val="404040"/>
          </a:solidFill>
          <a:latin typeface="+mn-lt"/>
          <a:ea typeface="ＭＳ Ｐゴシック" charset="-128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Char char="•"/>
        <a:defRPr sz="2000">
          <a:solidFill>
            <a:srgbClr val="4D4D4D"/>
          </a:solidFill>
          <a:latin typeface="+mn-lt"/>
          <a:ea typeface="ＭＳ Ｐゴシック" charset="-128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defRPr sz="2000">
          <a:solidFill>
            <a:srgbClr val="4D4D4D"/>
          </a:solidFill>
          <a:latin typeface="+mn-lt"/>
          <a:ea typeface="ＭＳ Ｐゴシック" charset="-128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ＭＳ Ｐゴシック" charset="-128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28.xml" /><Relationship Id="rId1" Type="http://schemas.openxmlformats.org/officeDocument/2006/relationships/tags" Target="../tags/tag27.xml" /><Relationship Id="rId5" Type="http://schemas.openxmlformats.org/officeDocument/2006/relationships/hyperlink" Target="https://github.com/torvalds/linux" TargetMode="External" /><Relationship Id="rId4" Type="http://schemas.openxmlformats.org/officeDocument/2006/relationships/hyperlink" Target="http://github.com/" TargetMode="Externa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slideLayout" Target="../slideLayouts/slideLayout3.xml" /><Relationship Id="rId1" Type="http://schemas.openxmlformats.org/officeDocument/2006/relationships/tags" Target="../tags/tag29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31.xml" /><Relationship Id="rId1" Type="http://schemas.openxmlformats.org/officeDocument/2006/relationships/tags" Target="../tags/tag30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 /><Relationship Id="rId2" Type="http://schemas.openxmlformats.org/officeDocument/2006/relationships/tags" Target="../tags/tag33.xml" /><Relationship Id="rId1" Type="http://schemas.openxmlformats.org/officeDocument/2006/relationships/tags" Target="../tags/tag32.xml" /><Relationship Id="rId4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36.xml" /><Relationship Id="rId1" Type="http://schemas.openxmlformats.org/officeDocument/2006/relationships/tags" Target="../tags/tag35.xml" /><Relationship Id="rId4" Type="http://schemas.openxmlformats.org/officeDocument/2006/relationships/notesSlide" Target="../notesSlides/notesSlide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38.xml" /><Relationship Id="rId1" Type="http://schemas.openxmlformats.org/officeDocument/2006/relationships/tags" Target="../tags/tag3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 /><Relationship Id="rId2" Type="http://schemas.openxmlformats.org/officeDocument/2006/relationships/tags" Target="../tags/tag40.xml" /><Relationship Id="rId1" Type="http://schemas.openxmlformats.org/officeDocument/2006/relationships/tags" Target="../tags/tag39.xml" /><Relationship Id="rId5" Type="http://schemas.openxmlformats.org/officeDocument/2006/relationships/notesSlide" Target="../notesSlides/notesSlide6.xml" /><Relationship Id="rId4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43.xml" /><Relationship Id="rId1" Type="http://schemas.openxmlformats.org/officeDocument/2006/relationships/tags" Target="../tags/tag4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45.xml" /><Relationship Id="rId1" Type="http://schemas.openxmlformats.org/officeDocument/2006/relationships/tags" Target="../tags/tag44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47.xml" /><Relationship Id="rId1" Type="http://schemas.openxmlformats.org/officeDocument/2006/relationships/tags" Target="../tags/tag46.xml" /><Relationship Id="rId4" Type="http://schemas.openxmlformats.org/officeDocument/2006/relationships/notesSlide" Target="../notesSlides/notesSlide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49.xml" /><Relationship Id="rId1" Type="http://schemas.openxmlformats.org/officeDocument/2006/relationships/tags" Target="../tags/tag48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51.xml" /><Relationship Id="rId1" Type="http://schemas.openxmlformats.org/officeDocument/2006/relationships/tags" Target="../tags/tag50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53.xml" /><Relationship Id="rId1" Type="http://schemas.openxmlformats.org/officeDocument/2006/relationships/tags" Target="../tags/tag5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55.xml" /><Relationship Id="rId1" Type="http://schemas.openxmlformats.org/officeDocument/2006/relationships/tags" Target="../tags/tag54.xml" /><Relationship Id="rId4" Type="http://schemas.openxmlformats.org/officeDocument/2006/relationships/notesSlide" Target="../notesSlides/notesSlide8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57.xml" /><Relationship Id="rId1" Type="http://schemas.openxmlformats.org/officeDocument/2006/relationships/tags" Target="../tags/tag56.xml" /><Relationship Id="rId4" Type="http://schemas.openxmlformats.org/officeDocument/2006/relationships/hyperlink" Target="mailto:youremail@whatever.com" TargetMode="Externa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3.xml" /><Relationship Id="rId1" Type="http://schemas.openxmlformats.org/officeDocument/2006/relationships/tags" Target="../tags/tag2.xml" /><Relationship Id="rId4" Type="http://schemas.openxmlformats.org/officeDocument/2006/relationships/notesSlide" Target="../notesSlides/notesSlide2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 /><Relationship Id="rId3" Type="http://schemas.openxmlformats.org/officeDocument/2006/relationships/tags" Target="../tags/tag6.xml" /><Relationship Id="rId7" Type="http://schemas.openxmlformats.org/officeDocument/2006/relationships/tags" Target="../tags/tag10.xml" /><Relationship Id="rId12" Type="http://schemas.openxmlformats.org/officeDocument/2006/relationships/image" Target="../media/image4.png" /><Relationship Id="rId2" Type="http://schemas.openxmlformats.org/officeDocument/2006/relationships/tags" Target="../tags/tag5.xml" /><Relationship Id="rId1" Type="http://schemas.openxmlformats.org/officeDocument/2006/relationships/tags" Target="../tags/tag4.xml" /><Relationship Id="rId6" Type="http://schemas.openxmlformats.org/officeDocument/2006/relationships/tags" Target="../tags/tag9.xml" /><Relationship Id="rId11" Type="http://schemas.openxmlformats.org/officeDocument/2006/relationships/image" Target="../media/image3.png" /><Relationship Id="rId5" Type="http://schemas.openxmlformats.org/officeDocument/2006/relationships/tags" Target="../tags/tag8.xml" /><Relationship Id="rId10" Type="http://schemas.openxmlformats.org/officeDocument/2006/relationships/notesSlide" Target="../notesSlides/notesSlide3.xml" /><Relationship Id="rId4" Type="http://schemas.openxmlformats.org/officeDocument/2006/relationships/tags" Target="../tags/tag7.xml" /><Relationship Id="rId9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tags" Target="../tags/tag14.xml" /><Relationship Id="rId7" Type="http://schemas.openxmlformats.org/officeDocument/2006/relationships/image" Target="../media/image5.png" /><Relationship Id="rId2" Type="http://schemas.openxmlformats.org/officeDocument/2006/relationships/tags" Target="../tags/tag13.xml" /><Relationship Id="rId1" Type="http://schemas.openxmlformats.org/officeDocument/2006/relationships/tags" Target="../tags/tag12.xml" /><Relationship Id="rId6" Type="http://schemas.openxmlformats.org/officeDocument/2006/relationships/slideLayout" Target="../slideLayouts/slideLayout3.xml" /><Relationship Id="rId5" Type="http://schemas.openxmlformats.org/officeDocument/2006/relationships/tags" Target="../tags/tag16.xml" /><Relationship Id="rId4" Type="http://schemas.openxmlformats.org/officeDocument/2006/relationships/tags" Target="../tags/tag1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 /><Relationship Id="rId2" Type="http://schemas.openxmlformats.org/officeDocument/2006/relationships/slideLayout" Target="../slideLayouts/slideLayout3.xml" /><Relationship Id="rId1" Type="http://schemas.openxmlformats.org/officeDocument/2006/relationships/tags" Target="../tags/tag17.xml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 /><Relationship Id="rId3" Type="http://schemas.openxmlformats.org/officeDocument/2006/relationships/tags" Target="../tags/tag20.xml" /><Relationship Id="rId7" Type="http://schemas.openxmlformats.org/officeDocument/2006/relationships/tags" Target="../tags/tag24.xml" /><Relationship Id="rId2" Type="http://schemas.openxmlformats.org/officeDocument/2006/relationships/tags" Target="../tags/tag19.xml" /><Relationship Id="rId1" Type="http://schemas.openxmlformats.org/officeDocument/2006/relationships/tags" Target="../tags/tag18.xml" /><Relationship Id="rId6" Type="http://schemas.openxmlformats.org/officeDocument/2006/relationships/tags" Target="../tags/tag23.xml" /><Relationship Id="rId5" Type="http://schemas.openxmlformats.org/officeDocument/2006/relationships/tags" Target="../tags/tag22.xml" /><Relationship Id="rId4" Type="http://schemas.openxmlformats.org/officeDocument/2006/relationships/tags" Target="../tags/tag21.xml" /><Relationship Id="rId9" Type="http://schemas.openxmlformats.org/officeDocument/2006/relationships/image" Target="../media/image8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tags" Target="../tags/tag26.xml" /><Relationship Id="rId1" Type="http://schemas.openxmlformats.org/officeDocument/2006/relationships/tags" Target="../tags/tag25.xml" /><Relationship Id="rId4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http://git-scm.com/images/logos/downloads/Git-Logo-2Color.png">
            <a:extLst>
              <a:ext uri="{FF2B5EF4-FFF2-40B4-BE49-F238E27FC236}">
                <a16:creationId xmlns:a16="http://schemas.microsoft.com/office/drawing/2014/main" id="{E8DE6279-C433-4BBB-A377-248E65C2A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8350"/>
            <a:ext cx="6705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83287F0-E747-4A9B-B08E-2D1F9C6E2AB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Aside: So 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2ED6-856C-44E5-A94E-58F47FD3C53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hlinkClick r:id="rId4"/>
              </a:rPr>
              <a:t>GitHub.com</a:t>
            </a:r>
            <a:r>
              <a:rPr lang="en-US" dirty="0"/>
              <a:t> is a site for online storage of </a:t>
            </a:r>
            <a:r>
              <a:rPr lang="en-US" dirty="0" err="1"/>
              <a:t>Git</a:t>
            </a:r>
            <a:r>
              <a:rPr lang="en-US" dirty="0"/>
              <a:t> repositories.  </a:t>
            </a:r>
          </a:p>
          <a:p>
            <a:pPr>
              <a:defRPr/>
            </a:pPr>
            <a:r>
              <a:rPr lang="en-US" dirty="0"/>
              <a:t>Many open source projects use it, such as the </a:t>
            </a:r>
            <a:r>
              <a:rPr lang="en-US" dirty="0">
                <a:hlinkClick r:id="rId5"/>
              </a:rPr>
              <a:t>Linux kernel</a:t>
            </a:r>
            <a:r>
              <a:rPr lang="en-US" dirty="0"/>
              <a:t>.  </a:t>
            </a:r>
          </a:p>
          <a:p>
            <a:pPr>
              <a:defRPr/>
            </a:pPr>
            <a:r>
              <a:rPr lang="en-US" dirty="0"/>
              <a:t>You can get free space for open source projects or you can pay for private projects.</a:t>
            </a:r>
          </a:p>
          <a:p>
            <a:pPr>
              <a:defRPr/>
            </a:pPr>
            <a:endParaRPr lang="en-US" dirty="0"/>
          </a:p>
          <a:p>
            <a:pPr marL="228600" indent="0">
              <a:buFontTx/>
              <a:buNone/>
              <a:defRPr/>
            </a:pPr>
            <a:r>
              <a:rPr lang="en-US" b="1" dirty="0"/>
              <a:t>Question</a:t>
            </a:r>
            <a:r>
              <a:rPr lang="en-US" dirty="0"/>
              <a:t>: Do I have to use </a:t>
            </a:r>
            <a:r>
              <a:rPr lang="en-US" dirty="0" err="1"/>
              <a:t>github</a:t>
            </a:r>
            <a:r>
              <a:rPr lang="en-US" dirty="0"/>
              <a:t> to use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  <a:p>
            <a:pPr marL="228600" indent="0">
              <a:buFontTx/>
              <a:buNone/>
              <a:defRPr/>
            </a:pPr>
            <a:r>
              <a:rPr lang="en-US" b="1" dirty="0"/>
              <a:t>Answer</a:t>
            </a:r>
            <a:r>
              <a:rPr lang="en-US" dirty="0"/>
              <a:t>: No! </a:t>
            </a:r>
          </a:p>
          <a:p>
            <a:pPr>
              <a:defRPr/>
            </a:pPr>
            <a:r>
              <a:rPr lang="en-US" dirty="0"/>
              <a:t>you can use </a:t>
            </a:r>
            <a:r>
              <a:rPr lang="en-US" dirty="0" err="1"/>
              <a:t>Git</a:t>
            </a:r>
            <a:r>
              <a:rPr lang="en-US" dirty="0"/>
              <a:t> completely locally for your own purposes, or </a:t>
            </a:r>
          </a:p>
          <a:p>
            <a:pPr>
              <a:defRPr/>
            </a:pPr>
            <a:r>
              <a:rPr lang="en-US" dirty="0"/>
              <a:t>you or someone else could set up a server to share files, or </a:t>
            </a:r>
          </a:p>
          <a:p>
            <a:pPr>
              <a:defRPr/>
            </a:pPr>
            <a:r>
              <a:rPr lang="en-US" dirty="0"/>
              <a:t>you could share a repo with users on the same file system, such as we did for homework 9 (as long everyone has the needed file permissions).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2CF1F8A-1145-4E0A-8E85-3787FA44AD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Basic Workflow</a:t>
            </a:r>
          </a:p>
        </p:txBody>
      </p:sp>
      <p:pic>
        <p:nvPicPr>
          <p:cNvPr id="19459" name="Picture 5" descr="http://www.bohyunkim.net/blog/wp-content/uploads/2013/03/Screen-Shot-2013-03-25-at-4.23.29-PM.png">
            <a:extLst>
              <a:ext uri="{FF2B5EF4-FFF2-40B4-BE49-F238E27FC236}">
                <a16:creationId xmlns:a16="http://schemas.microsoft.com/office/drawing/2014/main" id="{F60F678D-3ED6-423D-821E-E15FFF40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200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314404B-72B2-4837-93F2-75386C06D2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 ready to use Git!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843E-2939-418E-8C20-890F7664CA0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371600"/>
            <a:ext cx="9144000" cy="4572000"/>
          </a:xfrm>
        </p:spPr>
        <p:txBody>
          <a:bodyPr/>
          <a:lstStyle/>
          <a:p>
            <a:pPr marL="685800" indent="-457200">
              <a:buFont typeface="+mj-lt"/>
              <a:buAutoNum type="arabicPeriod"/>
              <a:defRPr/>
            </a:pPr>
            <a:r>
              <a:rPr lang="en-US" dirty="0"/>
              <a:t>Set the name and email  for </a:t>
            </a:r>
            <a:r>
              <a:rPr lang="en-US" dirty="0" err="1"/>
              <a:t>Git</a:t>
            </a:r>
            <a:r>
              <a:rPr lang="en-US" dirty="0"/>
              <a:t> to use when you commit:</a:t>
            </a:r>
          </a:p>
          <a:p>
            <a:pPr marL="228600" indent="0">
              <a:buFontTx/>
              <a:buNone/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--global user.name “Adam M”</a:t>
            </a:r>
          </a:p>
          <a:p>
            <a:pPr marL="228600" indent="0">
              <a:buFontTx/>
              <a:buNone/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--global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user.email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mailme@wezva.com</a:t>
            </a:r>
          </a:p>
          <a:p>
            <a:pPr marL="228600" indent="0">
              <a:buFontTx/>
              <a:buNone/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--global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push.default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simple</a:t>
            </a:r>
          </a:p>
          <a:p>
            <a:pPr marL="228600" indent="0">
              <a:buFontTx/>
              <a:buNone/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credential.helper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store</a:t>
            </a:r>
            <a:br>
              <a:rPr lang="en-US" sz="2200" b="1" dirty="0">
                <a:solidFill>
                  <a:srgbClr val="404040"/>
                </a:solidFill>
                <a:latin typeface="Consolas" charset="0"/>
              </a:rPr>
            </a:b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	</a:t>
            </a:r>
            <a:endParaRPr lang="en-US" sz="1800" dirty="0"/>
          </a:p>
          <a:p>
            <a:pPr>
              <a:defRPr/>
            </a:pPr>
            <a:r>
              <a:rPr lang="en-US" dirty="0"/>
              <a:t>You can call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–list </a:t>
            </a:r>
            <a:r>
              <a:rPr lang="en-US" dirty="0"/>
              <a:t>to verify these are set.</a:t>
            </a:r>
          </a:p>
          <a:p>
            <a:pPr>
              <a:defRPr/>
            </a:pPr>
            <a:r>
              <a:rPr lang="en-US" dirty="0"/>
              <a:t>These will be set globally for all </a:t>
            </a:r>
            <a:r>
              <a:rPr lang="en-US" dirty="0" err="1"/>
              <a:t>Git</a:t>
            </a:r>
            <a:r>
              <a:rPr lang="en-US" dirty="0"/>
              <a:t> projects you work with.</a:t>
            </a:r>
          </a:p>
          <a:p>
            <a:pPr>
              <a:defRPr/>
            </a:pPr>
            <a:r>
              <a:rPr lang="en-US" dirty="0"/>
              <a:t>You can also set variables on a project-only basis by not using the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--global </a:t>
            </a:r>
            <a:r>
              <a:rPr lang="en-US" dirty="0"/>
              <a:t>flag.</a:t>
            </a:r>
          </a:p>
          <a:p>
            <a:pPr>
              <a:defRPr/>
            </a:pPr>
            <a:r>
              <a:rPr lang="en-US" dirty="0"/>
              <a:t>You can also set the editor that is used for writing commit messages: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</a:t>
            </a:r>
            <a:r>
              <a:rPr lang="en-US" dirty="0" err="1"/>
              <a:t>emacs</a:t>
            </a:r>
            <a:r>
              <a:rPr lang="en-US" dirty="0"/>
              <a:t>	(it is vim by default)</a:t>
            </a:r>
          </a:p>
          <a:p>
            <a:pPr marL="228600" indent="0">
              <a:buFontTx/>
              <a:buNone/>
              <a:defRPr/>
            </a:pPr>
            <a:endParaRPr lang="en-US" sz="900" dirty="0"/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3E80AAE-B89B-481E-8024-6133F6B9AE7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AE60-3400-406A-BC4C-4DED53DC55F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295400"/>
            <a:ext cx="9144000" cy="3048000"/>
          </a:xfrm>
        </p:spPr>
        <p:txBody>
          <a:bodyPr/>
          <a:lstStyle/>
          <a:p>
            <a:pPr>
              <a:defRPr/>
            </a:pPr>
            <a:r>
              <a:rPr lang="en-US" dirty="0"/>
              <a:t>bare repository</a:t>
            </a:r>
          </a:p>
          <a:p>
            <a:pPr lvl="1">
              <a:defRPr/>
            </a:pPr>
            <a:r>
              <a:rPr lang="en-US" dirty="0"/>
              <a:t>contains the version control information and no working files</a:t>
            </a:r>
          </a:p>
          <a:p>
            <a:pPr lvl="1">
              <a:defRPr/>
            </a:pPr>
            <a:r>
              <a:rPr lang="en-US" dirty="0"/>
              <a:t>by convention the name of a bare repository should end with the .</a:t>
            </a:r>
            <a:r>
              <a:rPr lang="en-US" dirty="0" err="1"/>
              <a:t>git</a:t>
            </a:r>
            <a:r>
              <a:rPr lang="en-US" dirty="0"/>
              <a:t> extension</a:t>
            </a:r>
          </a:p>
          <a:p>
            <a:pPr marL="574675" lvl="1" indent="0">
              <a:buFont typeface="Wingdings" panose="05000000000000000000" pitchFamily="2" charset="2"/>
              <a:buNone/>
              <a:defRPr/>
            </a:pPr>
            <a:r>
              <a:rPr lang="en-US" b="1" dirty="0"/>
              <a:t>    $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b="1" dirty="0"/>
              <a:t> --bare</a:t>
            </a:r>
            <a:endParaRPr lang="en-US" dirty="0"/>
          </a:p>
          <a:p>
            <a:pPr>
              <a:defRPr/>
            </a:pPr>
            <a:r>
              <a:rPr lang="en-US" dirty="0"/>
              <a:t>Non-bare repository</a:t>
            </a:r>
          </a:p>
          <a:p>
            <a:pPr lvl="1">
              <a:defRPr/>
            </a:pPr>
            <a:r>
              <a:rPr lang="en-US" dirty="0"/>
              <a:t>These are regular user repository which has the working files &amp; .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dir</a:t>
            </a:r>
            <a:endParaRPr lang="en-US" dirty="0"/>
          </a:p>
          <a:p>
            <a:pPr marL="574675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574675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E07D42-2B85-4852-8DB9-F9E71CD29C30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163513" y="4932363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0901"/>
              </a:buClr>
              <a:buSzPct val="100000"/>
              <a:buChar char="•"/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ＭＳ Ｐゴシック" charset="-128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§"/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ＭＳ Ｐゴシック" charset="-128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itchFamily="2" charset="2"/>
              <a:buChar char="§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+mn-lt"/>
                <a:ea typeface="ＭＳ Ｐゴシック" charset="-128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Creating a new local repository</a:t>
            </a:r>
          </a:p>
          <a:p>
            <a:pPr marL="574675" lvl="1" indent="0">
              <a:buFont typeface="Wingdings" pitchFamily="2" charset="2"/>
              <a:buNone/>
              <a:defRPr/>
            </a:pPr>
            <a:r>
              <a:rPr lang="en-US" b="1" kern="0" dirty="0"/>
              <a:t>$ </a:t>
            </a:r>
            <a:r>
              <a:rPr lang="en-US" b="1" kern="0" dirty="0" err="1"/>
              <a:t>git</a:t>
            </a:r>
            <a:r>
              <a:rPr lang="en-US" b="1" kern="0" dirty="0"/>
              <a:t> clone &lt;remote&gt; &lt;local&gt;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93A467E-1295-4855-B68B-5DE603EA113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Git commands</a:t>
            </a:r>
          </a:p>
        </p:txBody>
      </p:sp>
      <p:graphicFrame>
        <p:nvGraphicFramePr>
          <p:cNvPr id="324747" name="Group 139">
            <a:extLst>
              <a:ext uri="{FF2B5EF4-FFF2-40B4-BE49-F238E27FC236}">
                <a16:creationId xmlns:a16="http://schemas.microsoft.com/office/drawing/2014/main" id="{10A61615-B419-4265-92AC-FF36800DEB9A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04800" y="1393825"/>
          <a:ext cx="8534400" cy="5059363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command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description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clone 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url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[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dir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copy 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repository so you can add to it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add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files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adds file contents to the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commit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records a snapshot of the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status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view the status of your files in the working directory and staging area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diff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shows diff of what is staged and what is modified but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unstaged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help </a:t>
                      </a:r>
                      <a:r>
                        <a:rPr kumimoji="0" 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[command]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get help info about a particular command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pull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fetch from a remote repo and try to merge into the current branch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 push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push your new branches and data to a remote repository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2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others: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init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, reset, branch, checkout, merge, log, tag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D3C3801-772F-4D9B-ACC3-2280476A4A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Add, Status and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DF69-8176-4DE8-A8C5-6ABBEAC1BC1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To add changes to the staging area :</a:t>
            </a:r>
          </a:p>
          <a:p>
            <a:pPr marL="228600" indent="0">
              <a:buFontTx/>
              <a:buNone/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add &lt;file&gt;</a:t>
            </a:r>
          </a:p>
          <a:p>
            <a:pPr marL="228600" indent="0">
              <a:buFontTx/>
              <a:buNone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To view the </a:t>
            </a:r>
            <a:r>
              <a:rPr lang="en-US" b="1" dirty="0">
                <a:solidFill>
                  <a:schemeClr val="tx1"/>
                </a:solidFill>
              </a:rPr>
              <a:t>status</a:t>
            </a:r>
            <a:r>
              <a:rPr lang="en-US" dirty="0">
                <a:solidFill>
                  <a:schemeClr val="tx1"/>
                </a:solidFill>
              </a:rPr>
              <a:t> of your files in the working directory and staging area:</a:t>
            </a:r>
          </a:p>
          <a:p>
            <a:pPr marL="228600" indent="0">
              <a:buFontTx/>
              <a:buNone/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status		</a:t>
            </a:r>
            <a:r>
              <a:rPr lang="en-US" dirty="0"/>
              <a:t>or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</a:t>
            </a:r>
          </a:p>
          <a:p>
            <a:pPr marL="228600" indent="0">
              <a:buFontTx/>
              <a:buNone/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status –s  </a:t>
            </a:r>
          </a:p>
          <a:p>
            <a:pPr marL="228600" indent="0">
              <a:buFontTx/>
              <a:buNone/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	(-s </a:t>
            </a:r>
            <a:r>
              <a:rPr lang="en-US" dirty="0">
                <a:solidFill>
                  <a:schemeClr val="tx1"/>
                </a:solidFill>
              </a:rPr>
              <a:t>shows a short one line version similar to </a:t>
            </a:r>
            <a:r>
              <a:rPr lang="en-US" dirty="0" err="1">
                <a:solidFill>
                  <a:schemeClr val="tx1"/>
                </a:solidFill>
              </a:rPr>
              <a:t>svn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228600" indent="0">
              <a:buFontTx/>
              <a:buNone/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To see what is modified but </a:t>
            </a:r>
            <a:r>
              <a:rPr lang="en-US" dirty="0" err="1">
                <a:solidFill>
                  <a:schemeClr val="tx1"/>
                </a:solidFill>
              </a:rPr>
              <a:t>unstaged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28600" indent="0">
              <a:buFontTx/>
              <a:buNone/>
              <a:defRPr/>
            </a:pPr>
            <a:r>
              <a:rPr lang="en-US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b="1" dirty="0">
                <a:solidFill>
                  <a:srgbClr val="404040"/>
                </a:solidFill>
                <a:latin typeface="Consolas" charset="0"/>
              </a:rPr>
              <a:t> diff</a:t>
            </a:r>
          </a:p>
          <a:p>
            <a:pPr marL="228600" indent="0">
              <a:buFontTx/>
              <a:buNone/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AFEA6FD-9DA6-4022-A2AD-DEFF46ACA41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Pulling and Pushing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0078-4E11-46EE-88B3-84567ED93DA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143000"/>
            <a:ext cx="9144000" cy="5029200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sz="2000" dirty="0"/>
              <a:t>Good practice: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000" b="1" dirty="0"/>
              <a:t>Add </a:t>
            </a:r>
            <a:r>
              <a:rPr lang="en-US" sz="2000" dirty="0"/>
              <a:t>and </a:t>
            </a:r>
            <a:r>
              <a:rPr lang="en-US" sz="2000" b="1" dirty="0"/>
              <a:t>Commit</a:t>
            </a:r>
            <a:r>
              <a:rPr lang="en-US" sz="2000" dirty="0"/>
              <a:t> your changes to your local repo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000" b="1" dirty="0"/>
              <a:t>Pull</a:t>
            </a:r>
            <a:r>
              <a:rPr lang="en-US" sz="2000" dirty="0"/>
              <a:t> from remote repo to get most recent changes (fix conflicts if necessary, add and commit them to your local repo)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2000" b="1" dirty="0"/>
              <a:t>Push</a:t>
            </a:r>
            <a:r>
              <a:rPr lang="en-US" sz="2000" dirty="0"/>
              <a:t> your changes to the remote repo</a:t>
            </a:r>
          </a:p>
          <a:p>
            <a:pPr marL="685800" indent="-457200">
              <a:buFont typeface="+mj-lt"/>
              <a:buAutoNum type="arabicPeriod"/>
              <a:defRPr/>
            </a:pPr>
            <a:endParaRPr lang="en-US" sz="200" dirty="0"/>
          </a:p>
          <a:p>
            <a:pPr marL="228600" indent="0">
              <a:buFontTx/>
              <a:buNone/>
              <a:defRPr/>
            </a:pPr>
            <a:r>
              <a:rPr lang="en-US" sz="2000" dirty="0"/>
              <a:t>To fetch the most recent updates from the remote repo:</a:t>
            </a:r>
          </a:p>
          <a:p>
            <a:pPr marL="228600" indent="0">
              <a:buFontTx/>
              <a:buNone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pull origin master</a:t>
            </a:r>
          </a:p>
          <a:p>
            <a:pPr marL="228600" indent="0">
              <a:buFontTx/>
              <a:buNone/>
              <a:defRPr/>
            </a:pPr>
            <a:r>
              <a:rPr lang="en-US" sz="2000" dirty="0"/>
              <a:t>To push your changes from your local repo to the remote repo:</a:t>
            </a:r>
          </a:p>
          <a:p>
            <a:pPr marL="228600" indent="0">
              <a:buFontTx/>
              <a:buNone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push origin master</a:t>
            </a:r>
          </a:p>
          <a:p>
            <a:pPr marL="228600" indent="0">
              <a:buFontTx/>
              <a:buNone/>
              <a:defRPr/>
            </a:pPr>
            <a:endParaRPr lang="en-US" sz="1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r>
              <a:rPr lang="en-US" sz="1800" dirty="0"/>
              <a:t>Notes: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  origin </a:t>
            </a:r>
            <a:r>
              <a:rPr lang="en-US" sz="1800" dirty="0"/>
              <a:t>= an alias for the URL you cloned from</a:t>
            </a:r>
          </a:p>
          <a:p>
            <a:pPr marL="228600" indent="0">
              <a:buFontTx/>
              <a:buNone/>
              <a:defRPr/>
            </a:pPr>
            <a:r>
              <a:rPr lang="en-US" sz="1800" dirty="0"/>
              <a:t>	     </a:t>
            </a:r>
            <a:r>
              <a:rPr lang="en-US" sz="1800" b="1" dirty="0">
                <a:solidFill>
                  <a:srgbClr val="404040"/>
                </a:solidFill>
                <a:latin typeface="Consolas" charset="0"/>
              </a:rPr>
              <a:t>master </a:t>
            </a:r>
            <a:r>
              <a:rPr lang="en-US" sz="1800" dirty="0"/>
              <a:t>= the remote branch you are pulling from/pushing to, </a:t>
            </a:r>
            <a:br>
              <a:rPr lang="en-US" sz="1800" dirty="0"/>
            </a:br>
            <a:r>
              <a:rPr lang="en-US" sz="1800" dirty="0"/>
              <a:t>	     (the local branch you are pulling to/pushing from is your current branch)</a:t>
            </a:r>
          </a:p>
          <a:p>
            <a:pPr marL="228600" indent="0">
              <a:buFontTx/>
              <a:buNone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push -u --all  </a:t>
            </a:r>
          </a:p>
          <a:p>
            <a:pPr marL="228600" indent="0">
              <a:buFontTx/>
              <a:buNone/>
              <a:defRPr/>
            </a:pPr>
            <a:r>
              <a:rPr lang="en-US" sz="2000" dirty="0"/>
              <a:t>To push all the local branches to the remote</a:t>
            </a:r>
          </a:p>
          <a:p>
            <a:pPr marL="228600" indent="0">
              <a:buFontTx/>
              <a:buNone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push -u origin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central_branch</a:t>
            </a:r>
            <a:endParaRPr lang="en-US" sz="20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r>
              <a:rPr lang="en-US" sz="2000" dirty="0"/>
              <a:t>To push all the changes to a specific branch in the central repository</a:t>
            </a:r>
          </a:p>
          <a:p>
            <a:pPr marL="228600" indent="0">
              <a:buFontTx/>
              <a:buNone/>
              <a:defRPr/>
            </a:pPr>
            <a:endParaRPr lang="en-US" sz="2000" dirty="0"/>
          </a:p>
          <a:p>
            <a:pPr marL="228600" indent="0">
              <a:buFontTx/>
              <a:buNone/>
              <a:defRPr/>
            </a:pPr>
            <a:endParaRPr lang="en-US" sz="2000" dirty="0"/>
          </a:p>
        </p:txBody>
      </p:sp>
      <p:cxnSp>
        <p:nvCxnSpPr>
          <p:cNvPr id="25604" name="Straight Connector 4">
            <a:extLst>
              <a:ext uri="{FF2B5EF4-FFF2-40B4-BE49-F238E27FC236}">
                <a16:creationId xmlns:a16="http://schemas.microsoft.com/office/drawing/2014/main" id="{8FF2B10B-27A9-471B-A257-CE66F180A1BF}"/>
              </a:ext>
            </a:extLst>
          </p:cNvPr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flipH="1">
            <a:off x="381000" y="3124200"/>
            <a:ext cx="5791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0A414A8-4DEC-460B-9E7F-5830F0FB09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Ignoring files &amp; Viewing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DCA9-CEC1-4A08-A922-CBAA9175811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b="1" dirty="0">
                <a:solidFill>
                  <a:schemeClr val="tx1"/>
                </a:solidFill>
              </a:rPr>
              <a:t>Ignoring certain files and directories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never ignores files which are already tracked, so changes in the .</a:t>
            </a:r>
            <a:r>
              <a:rPr lang="en-US" dirty="0" err="1">
                <a:solidFill>
                  <a:schemeClr val="tx1"/>
                </a:solidFill>
              </a:rPr>
              <a:t>gitignore</a:t>
            </a:r>
            <a:r>
              <a:rPr lang="en-US" dirty="0">
                <a:solidFill>
                  <a:schemeClr val="tx1"/>
                </a:solidFill>
              </a:rPr>
              <a:t> file only affect new files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Commit the .</a:t>
            </a:r>
            <a:r>
              <a:rPr lang="en-US" dirty="0" err="1">
                <a:solidFill>
                  <a:schemeClr val="tx1"/>
                </a:solidFill>
              </a:rPr>
              <a:t>gitignore</a:t>
            </a:r>
            <a:r>
              <a:rPr lang="en-US" dirty="0">
                <a:solidFill>
                  <a:schemeClr val="tx1"/>
                </a:solidFill>
              </a:rPr>
              <a:t> to the </a:t>
            </a:r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repository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b="1" dirty="0">
                <a:solidFill>
                  <a:schemeClr val="tx1"/>
                </a:solidFill>
              </a:rPr>
              <a:t>File version</a:t>
            </a:r>
          </a:p>
          <a:p>
            <a:pPr marL="228600" indent="0">
              <a:buFontTx/>
              <a:buNone/>
              <a:defRPr/>
            </a:pPr>
            <a:r>
              <a:rPr lang="en-US" b="1" dirty="0">
                <a:solidFill>
                  <a:schemeClr val="tx1"/>
                </a:solidFill>
              </a:rPr>
              <a:t>  $ </a:t>
            </a:r>
            <a:r>
              <a:rPr lang="en-US" b="1" dirty="0" err="1">
                <a:solidFill>
                  <a:schemeClr val="tx1"/>
                </a:solidFill>
              </a:rPr>
              <a:t>git</a:t>
            </a:r>
            <a:r>
              <a:rPr lang="en-US" b="1" dirty="0">
                <a:solidFill>
                  <a:schemeClr val="tx1"/>
                </a:solidFill>
              </a:rPr>
              <a:t> log</a:t>
            </a:r>
          </a:p>
          <a:p>
            <a:pPr marL="228600" indent="0">
              <a:buFontTx/>
              <a:buNone/>
              <a:defRPr/>
            </a:pPr>
            <a:r>
              <a:rPr lang="en-US" b="1" dirty="0">
                <a:solidFill>
                  <a:schemeClr val="tx1"/>
                </a:solidFill>
              </a:rPr>
              <a:t>  $ </a:t>
            </a:r>
            <a:r>
              <a:rPr lang="en-US" b="1" dirty="0" err="1">
                <a:solidFill>
                  <a:schemeClr val="tx1"/>
                </a:solidFill>
              </a:rPr>
              <a:t>git</a:t>
            </a:r>
            <a:r>
              <a:rPr lang="en-US" b="1" dirty="0">
                <a:solidFill>
                  <a:schemeClr val="tx1"/>
                </a:solidFill>
              </a:rPr>
              <a:t> log --</a:t>
            </a:r>
            <a:r>
              <a:rPr lang="en-US" b="1" dirty="0" err="1">
                <a:solidFill>
                  <a:schemeClr val="tx1"/>
                </a:solidFill>
              </a:rPr>
              <a:t>oneline</a:t>
            </a:r>
            <a:r>
              <a:rPr lang="en-US" b="1" dirty="0">
                <a:solidFill>
                  <a:schemeClr val="tx1"/>
                </a:solidFill>
              </a:rPr>
              <a:t> --</a:t>
            </a:r>
            <a:r>
              <a:rPr lang="en-US" b="1" dirty="0" err="1">
                <a:solidFill>
                  <a:schemeClr val="tx1"/>
                </a:solidFill>
              </a:rPr>
              <a:t>grep</a:t>
            </a:r>
            <a:r>
              <a:rPr lang="en-US" b="1" dirty="0">
                <a:solidFill>
                  <a:schemeClr val="tx1"/>
                </a:solidFill>
              </a:rPr>
              <a:t> "workspace"</a:t>
            </a:r>
          </a:p>
          <a:p>
            <a:pPr marL="228600" indent="0">
              <a:buFontTx/>
              <a:buNone/>
              <a:defRPr/>
            </a:pPr>
            <a:r>
              <a:rPr lang="en-US" b="1" dirty="0">
                <a:solidFill>
                  <a:schemeClr val="tx1"/>
                </a:solidFill>
              </a:rPr>
              <a:t>  $ </a:t>
            </a:r>
            <a:r>
              <a:rPr lang="en-US" b="1" dirty="0" err="1">
                <a:solidFill>
                  <a:schemeClr val="tx1"/>
                </a:solidFill>
              </a:rPr>
              <a:t>git</a:t>
            </a:r>
            <a:r>
              <a:rPr lang="en-US" b="1" dirty="0">
                <a:solidFill>
                  <a:schemeClr val="tx1"/>
                </a:solidFill>
              </a:rPr>
              <a:t> log </a:t>
            </a:r>
            <a:r>
              <a:rPr lang="en-US" b="1" dirty="0" err="1">
                <a:solidFill>
                  <a:schemeClr val="tx1"/>
                </a:solidFill>
              </a:rPr>
              <a:t>branchname</a:t>
            </a:r>
            <a:endParaRPr lang="en-US" b="1" dirty="0">
              <a:solidFill>
                <a:schemeClr val="tx1"/>
              </a:solidFill>
            </a:endParaRPr>
          </a:p>
          <a:p>
            <a:pPr marL="228600" indent="0">
              <a:buFontTx/>
              <a:buNone/>
              <a:defRPr/>
            </a:pPr>
            <a:r>
              <a:rPr lang="en-US" b="1" dirty="0">
                <a:solidFill>
                  <a:schemeClr val="tx1"/>
                </a:solidFill>
              </a:rPr>
              <a:t>  $ </a:t>
            </a:r>
            <a:r>
              <a:rPr lang="en-US" b="1" dirty="0" err="1">
                <a:solidFill>
                  <a:schemeClr val="tx1"/>
                </a:solidFill>
              </a:rPr>
              <a:t>git</a:t>
            </a:r>
            <a:r>
              <a:rPr lang="en-US" b="1" dirty="0">
                <a:solidFill>
                  <a:schemeClr val="tx1"/>
                </a:solidFill>
              </a:rPr>
              <a:t> log -1</a:t>
            </a:r>
          </a:p>
          <a:p>
            <a:pPr marL="228600" indent="0">
              <a:buFontTx/>
              <a:buNone/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78C9E4A-7B56-4109-821A-E9113FA290D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3F2A-785F-4E7E-A112-7CA4D78140D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sz="2200" dirty="0"/>
              <a:t>To create a branch called experimental: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branch experimental</a:t>
            </a:r>
            <a:endParaRPr lang="en-US" sz="2200" dirty="0"/>
          </a:p>
          <a:p>
            <a:pPr marL="228600" indent="0">
              <a:buFontTx/>
              <a:buNone/>
              <a:defRPr/>
            </a:pPr>
            <a:r>
              <a:rPr lang="en-US" sz="2200" dirty="0"/>
              <a:t>To list all branches: (* shows which one you are currently on)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branch</a:t>
            </a:r>
          </a:p>
          <a:p>
            <a:pPr marL="228600" indent="0">
              <a:buFontTx/>
              <a:buNone/>
              <a:defRPr/>
            </a:pPr>
            <a:r>
              <a:rPr lang="en-US" sz="2200" dirty="0"/>
              <a:t>To switch to the experimental branch: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checkout experimental</a:t>
            </a:r>
          </a:p>
          <a:p>
            <a:pPr marL="228600" indent="0">
              <a:buFontTx/>
              <a:buNone/>
              <a:defRPr/>
            </a:pPr>
            <a:r>
              <a:rPr lang="en-US" sz="2200" dirty="0"/>
              <a:t>Difference between branches:</a:t>
            </a: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diff master &lt;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your_branch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&gt;</a:t>
            </a:r>
          </a:p>
          <a:p>
            <a:pPr marL="228600" indent="0">
              <a:buFontTx/>
              <a:buNone/>
              <a:defRPr/>
            </a:pPr>
            <a:r>
              <a:rPr lang="en-US" sz="2200" dirty="0">
                <a:solidFill>
                  <a:srgbClr val="404040"/>
                </a:solidFill>
                <a:latin typeface="Consolas" charset="0"/>
              </a:rPr>
              <a:t>Merge branches 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merge &lt;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source_branch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&gt; &lt;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destination_branch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&gt;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cherry-pick &lt;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commitid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&gt;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branch –a ( to see the branches obtained from remote)</a:t>
            </a:r>
          </a:p>
          <a:p>
            <a:pPr marL="228600" indent="0">
              <a:buFontTx/>
              <a:buNone/>
              <a:defRPr/>
            </a:pPr>
            <a:endParaRPr lang="en-US" sz="2200" dirty="0">
              <a:solidFill>
                <a:srgbClr val="404040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C5DEECD-B5F4-4059-AFD4-6FB24B22B3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Stashing commited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92C9-93E4-4D74-87B1-4D36A1AA8ED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dirty="0"/>
              <a:t>creates stash, remove changes from working </a:t>
            </a:r>
            <a:r>
              <a:rPr lang="en-US" dirty="0" err="1"/>
              <a:t>dir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stash</a:t>
            </a:r>
          </a:p>
          <a:p>
            <a:pPr>
              <a:defRPr/>
            </a:pPr>
            <a:endParaRPr lang="en-US" sz="700" dirty="0"/>
          </a:p>
          <a:p>
            <a:pPr marL="228600" indent="0">
              <a:buFontTx/>
              <a:buNone/>
              <a:defRPr/>
            </a:pPr>
            <a:r>
              <a:rPr lang="en-US" dirty="0"/>
              <a:t>To list all stash available for the repository 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stash list</a:t>
            </a:r>
          </a:p>
          <a:p>
            <a:pPr>
              <a:defRPr/>
            </a:pPr>
            <a:endParaRPr lang="en-US" sz="600" dirty="0"/>
          </a:p>
          <a:p>
            <a:pPr marL="228600" indent="0">
              <a:buFontTx/>
              <a:buNone/>
              <a:defRPr/>
            </a:pPr>
            <a:r>
              <a:rPr lang="en-US" dirty="0"/>
              <a:t>Reapply the changes, remove stash: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stash pop</a:t>
            </a:r>
          </a:p>
          <a:p>
            <a:pPr>
              <a:defRPr/>
            </a:pPr>
            <a:endParaRPr lang="en-US" sz="700" dirty="0"/>
          </a:p>
          <a:p>
            <a:pPr marL="228600" indent="0">
              <a:buFontTx/>
              <a:buNone/>
              <a:defRPr/>
            </a:pPr>
            <a:r>
              <a:rPr lang="en-US" dirty="0"/>
              <a:t>Apply a specific stash from repo: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stash apply stash@{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num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}</a:t>
            </a:r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r>
              <a:rPr lang="en-US" sz="2200" dirty="0">
                <a:solidFill>
                  <a:srgbClr val="404040"/>
                </a:solidFill>
                <a:latin typeface="Consolas" charset="0"/>
              </a:rPr>
              <a:t>Remove stash from repo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stash clear</a:t>
            </a:r>
            <a:endParaRPr lang="en-US" sz="700" b="1" dirty="0">
              <a:solidFill>
                <a:srgbClr val="404040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F0466F4-E60B-4A50-A59E-155D737E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Software Configuration Management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13DB62B-161D-48BF-AD7B-4276613D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3338" y="1676400"/>
            <a:ext cx="9144001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SCM is a process of tracking and controlling changes in the software</a:t>
            </a:r>
          </a:p>
          <a:p>
            <a:pPr>
              <a:defRPr/>
            </a:pPr>
            <a:r>
              <a:rPr lang="en-US" altLang="en-US" dirty="0"/>
              <a:t>The goals of SCM are generally</a:t>
            </a:r>
          </a:p>
          <a:p>
            <a:pPr lvl="1">
              <a:defRPr/>
            </a:pPr>
            <a:r>
              <a:rPr lang="en-US" altLang="en-US" dirty="0"/>
              <a:t>Teamwork</a:t>
            </a:r>
          </a:p>
          <a:p>
            <a:pPr lvl="1">
              <a:defRPr/>
            </a:pPr>
            <a:r>
              <a:rPr lang="en-US" altLang="en-US" dirty="0"/>
              <a:t>Defect tracking</a:t>
            </a:r>
          </a:p>
          <a:p>
            <a:pPr lvl="1">
              <a:defRPr/>
            </a:pPr>
            <a:r>
              <a:rPr lang="en-US" altLang="en-US" dirty="0"/>
              <a:t>Configuration auditing</a:t>
            </a:r>
          </a:p>
          <a:p>
            <a:pPr lvl="1">
              <a:defRPr/>
            </a:pPr>
            <a:r>
              <a:rPr lang="en-US" altLang="en-US" dirty="0"/>
              <a:t>Process management</a:t>
            </a:r>
          </a:p>
          <a:p>
            <a:pPr lvl="1">
              <a:defRPr/>
            </a:pPr>
            <a:endParaRPr lang="en-US" altLang="en-US" dirty="0"/>
          </a:p>
        </p:txBody>
      </p:sp>
      <p:pic>
        <p:nvPicPr>
          <p:cNvPr id="7172" name="Picture 2" descr="http://content.cdn.intranetdashboard.com/images/icon-version-control.png">
            <a:extLst>
              <a:ext uri="{FF2B5EF4-FFF2-40B4-BE49-F238E27FC236}">
                <a16:creationId xmlns:a16="http://schemas.microsoft.com/office/drawing/2014/main" id="{F31F4388-8840-4B39-81CE-6AA3098F2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C16A420-070C-49B6-983F-71797A0C92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Reverting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F20-8FEB-457F-9FCB-469CE60182E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dirty="0"/>
              <a:t>Revert uncommitted changes: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reset &lt;file&gt;</a:t>
            </a:r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endParaRPr lang="en-US" sz="700" dirty="0"/>
          </a:p>
          <a:p>
            <a:pPr marL="228600" indent="0">
              <a:buFontTx/>
              <a:buNone/>
              <a:defRPr/>
            </a:pPr>
            <a:r>
              <a:rPr lang="en-US" dirty="0"/>
              <a:t> Move only to HEAD pointer: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reset --soft</a:t>
            </a:r>
          </a:p>
          <a:p>
            <a:pPr>
              <a:defRPr/>
            </a:pPr>
            <a:endParaRPr lang="en-US" sz="600" dirty="0"/>
          </a:p>
          <a:p>
            <a:pPr marL="228600" indent="0">
              <a:buFontTx/>
              <a:buNone/>
              <a:defRPr/>
            </a:pPr>
            <a:r>
              <a:rPr lang="en-US" dirty="0"/>
              <a:t>Move the HEAD pointer &amp; reset the staging area (default):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reset --mixed</a:t>
            </a:r>
          </a:p>
          <a:p>
            <a:pPr>
              <a:defRPr/>
            </a:pPr>
            <a:endParaRPr lang="en-US" sz="700" dirty="0"/>
          </a:p>
          <a:p>
            <a:pPr marL="228600" indent="0">
              <a:buFontTx/>
              <a:buNone/>
              <a:defRPr/>
            </a:pPr>
            <a:r>
              <a:rPr lang="en-US" dirty="0"/>
              <a:t>Move the HEAD pointer, resets staging area &amp; working tree to the new HEAD: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reset --hard</a:t>
            </a:r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7339B22-36EE-4BAB-B761-B2EBF391824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Reverting changes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9693-8491-46E6-9DA0-0627488E816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219200"/>
            <a:ext cx="9144000" cy="4572000"/>
          </a:xfrm>
        </p:spPr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dirty="0"/>
              <a:t>Revert a commit: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revert &lt;commit&gt;</a:t>
            </a:r>
          </a:p>
          <a:p>
            <a:pPr marL="228600" indent="0">
              <a:buFontTx/>
              <a:buNone/>
              <a:defRPr/>
            </a:pPr>
            <a:endParaRPr lang="en-US" sz="700" dirty="0"/>
          </a:p>
          <a:p>
            <a:pPr marL="228600" indent="0">
              <a:buFontTx/>
              <a:buNone/>
              <a:defRPr/>
            </a:pPr>
            <a:r>
              <a:rPr lang="en-US" dirty="0"/>
              <a:t>Checkout specific commit: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checkout &lt;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commit_id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&gt;</a:t>
            </a:r>
          </a:p>
          <a:p>
            <a:pPr>
              <a:defRPr/>
            </a:pPr>
            <a:endParaRPr lang="en-US" sz="600" dirty="0"/>
          </a:p>
          <a:p>
            <a:pPr marL="228600" indent="0">
              <a:buFontTx/>
              <a:buNone/>
              <a:defRPr/>
            </a:pPr>
            <a:r>
              <a:rPr lang="en-US" dirty="0"/>
              <a:t>Deleting a file: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rm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&lt;file&gt;</a:t>
            </a:r>
          </a:p>
          <a:p>
            <a:pPr>
              <a:defRPr/>
            </a:pPr>
            <a:endParaRPr lang="en-US" sz="700" dirty="0"/>
          </a:p>
          <a:p>
            <a:pPr marL="228600" indent="0">
              <a:buFontTx/>
              <a:buNone/>
              <a:defRPr/>
            </a:pPr>
            <a:r>
              <a:rPr lang="en-US" dirty="0"/>
              <a:t>Removing untracked file: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clean -n (-n is for dry run)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clean -f (force delete)</a:t>
            </a:r>
          </a:p>
          <a:p>
            <a:pPr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r>
              <a:rPr lang="en-US" sz="2200" dirty="0">
                <a:solidFill>
                  <a:srgbClr val="404040"/>
                </a:solidFill>
                <a:latin typeface="Consolas" charset="0"/>
              </a:rPr>
              <a:t>Discard changes in working directory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checkout -- &lt;file&gt;</a:t>
            </a:r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BCEAC02-D1A9-4C2B-9E5D-1F52B281AFF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9501-FE5F-46E1-96DD-20996887678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228600" indent="0">
              <a:buFontTx/>
              <a:buNone/>
              <a:defRPr/>
            </a:pPr>
            <a:r>
              <a:rPr lang="en-US" dirty="0" err="1"/>
              <a:t>Git</a:t>
            </a:r>
            <a:r>
              <a:rPr lang="en-US" dirty="0"/>
              <a:t> has the option to </a:t>
            </a:r>
            <a:r>
              <a:rPr lang="en-US" i="1" dirty="0"/>
              <a:t>tag</a:t>
            </a:r>
            <a:r>
              <a:rPr lang="en-US" dirty="0"/>
              <a:t> a commit in the repository history so that you find it easier at a later point in time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Apply tag to a commit: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tag –a &lt;pattern&gt; -m ‘comment’ &lt;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commitid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&gt;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Contents of the tag</a:t>
            </a:r>
            <a:r>
              <a:rPr lang="en-US" sz="2000" dirty="0"/>
              <a:t>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show &lt;pattern&gt;</a:t>
            </a:r>
          </a:p>
          <a:p>
            <a:pPr marL="228600" indent="0">
              <a:buFontTx/>
              <a:buNone/>
              <a:defRPr/>
            </a:pPr>
            <a:endParaRPr lang="en-US" sz="600" dirty="0"/>
          </a:p>
          <a:p>
            <a:pPr marL="228600" indent="0">
              <a:buFontTx/>
              <a:buNone/>
              <a:defRPr/>
            </a:pPr>
            <a:r>
              <a:rPr lang="en-US" dirty="0"/>
              <a:t>Display list of tags available:</a:t>
            </a:r>
          </a:p>
          <a:p>
            <a:pPr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tag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Push the tags:</a:t>
            </a:r>
          </a:p>
          <a:p>
            <a:pPr marL="228600" indent="0">
              <a:buFontTx/>
              <a:buNone/>
              <a:defRPr/>
            </a:pP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2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200" b="1" dirty="0">
                <a:solidFill>
                  <a:srgbClr val="404040"/>
                </a:solidFill>
                <a:latin typeface="Consolas" charset="0"/>
              </a:rPr>
              <a:t> push --tags</a:t>
            </a:r>
          </a:p>
          <a:p>
            <a:pPr marL="228600" indent="0">
              <a:buFontTx/>
              <a:buNone/>
              <a:defRPr/>
            </a:pPr>
            <a:r>
              <a:rPr lang="en-US" dirty="0"/>
              <a:t>Delete a tag:</a:t>
            </a:r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tag –d &lt;tag&gt;</a:t>
            </a:r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>
              <a:defRPr/>
            </a:pPr>
            <a:endParaRPr lang="en-US" sz="700" dirty="0"/>
          </a:p>
          <a:p>
            <a:pPr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endParaRPr lang="en-US" sz="2200" b="1" dirty="0">
              <a:solidFill>
                <a:srgbClr val="404040"/>
              </a:solidFill>
              <a:latin typeface="Consola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AE11DAC9-BA25-479B-926D-88A663E714D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SVN vs. Git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62D9B4A-1FBF-4376-8B3A-C2E6A679C74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SVN: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central repository approach – the main repository is the only “true” source, only the main repository has the complete file history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Users check out local copies of the current version</a:t>
            </a:r>
          </a:p>
          <a:p>
            <a:pPr>
              <a:defRPr/>
            </a:pPr>
            <a:r>
              <a:rPr lang="en-US" dirty="0" err="1">
                <a:solidFill>
                  <a:srgbClr val="404040"/>
                </a:solidFill>
              </a:rPr>
              <a:t>Git</a:t>
            </a:r>
            <a:r>
              <a:rPr lang="en-US" dirty="0">
                <a:solidFill>
                  <a:srgbClr val="404040"/>
                </a:solidFill>
              </a:rPr>
              <a:t>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Distributed repository approach – every checkout of the repository is a full fledged repository, complete with history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Greater redundancy and speed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Branching and merging repositories is more heavily used as a result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endParaRPr lang="en-US" dirty="0">
              <a:solidFill>
                <a:srgbClr val="262626"/>
              </a:solidFill>
            </a:endParaRPr>
          </a:p>
          <a:p>
            <a:pPr lvl="2">
              <a:defRPr/>
            </a:pPr>
            <a:endParaRPr lang="en-US" dirty="0"/>
          </a:p>
          <a:p>
            <a:pPr lvl="1">
              <a:buFont typeface="Wingdings" charset="2"/>
              <a:buChar char="§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8D58374-F0D2-4855-A307-84CD6A539B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99A1-6589-43BB-9FF2-9DE34692D38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0" y="1143000"/>
            <a:ext cx="9144000" cy="4724400"/>
          </a:xfrm>
        </p:spPr>
        <p:txBody>
          <a:bodyPr/>
          <a:lstStyle/>
          <a:p>
            <a:pPr marL="685800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--global user.name “Your Name”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config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--global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user.email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  <a:hlinkClick r:id="rId4"/>
              </a:rPr>
              <a:t>youremail@whatever.com</a:t>
            </a:r>
            <a:endParaRPr lang="en-US" sz="2000" b="1" dirty="0">
              <a:solidFill>
                <a:srgbClr val="404040"/>
              </a:solidFill>
              <a:latin typeface="Consolas" charset="0"/>
            </a:endParaRP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clone </a:t>
            </a:r>
            <a:r>
              <a:rPr lang="en-US" sz="2000" b="1" dirty="0">
                <a:solidFill>
                  <a:srgbClr val="FF0000"/>
                </a:solidFill>
                <a:latin typeface="Consolas" charset="0"/>
              </a:rPr>
              <a:t>https://github.com/rea2000/santalist.git</a:t>
            </a:r>
          </a:p>
          <a:p>
            <a:pPr marL="228600" indent="0">
              <a:buFontTx/>
              <a:buNone/>
              <a:defRPr/>
            </a:pPr>
            <a:r>
              <a:rPr lang="en-US" sz="2000" dirty="0">
                <a:solidFill>
                  <a:srgbClr val="404040"/>
                </a:solidFill>
                <a:latin typeface="Consolas" charset="0"/>
              </a:rPr>
              <a:t>Then try: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log, 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log --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oneline</a:t>
            </a:r>
            <a:endParaRPr lang="en-US" sz="2000" b="1" dirty="0">
              <a:solidFill>
                <a:srgbClr val="404040"/>
              </a:solidFill>
              <a:latin typeface="Consolas" charset="0"/>
            </a:endParaRP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404040"/>
                </a:solidFill>
                <a:latin typeface="Consolas" charset="0"/>
              </a:rPr>
              <a:t>Create a file named </a:t>
            </a:r>
            <a:r>
              <a:rPr lang="en-US" sz="2000" i="1" dirty="0">
                <a:solidFill>
                  <a:srgbClr val="404040"/>
                </a:solidFill>
                <a:latin typeface="Consolas" charset="0"/>
              </a:rPr>
              <a:t>userID</a:t>
            </a:r>
            <a:r>
              <a:rPr lang="en-US" sz="2000" dirty="0">
                <a:solidFill>
                  <a:srgbClr val="404040"/>
                </a:solidFill>
                <a:latin typeface="Consolas" charset="0"/>
              </a:rPr>
              <a:t>.txt (e.g. rea.txt)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status, 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status –s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404040"/>
                </a:solidFill>
                <a:latin typeface="Consolas" charset="0"/>
              </a:rPr>
              <a:t>Add the file: 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add </a:t>
            </a:r>
            <a:r>
              <a:rPr lang="en-US" sz="2000" b="1" i="1" dirty="0">
                <a:solidFill>
                  <a:srgbClr val="404040"/>
                </a:solidFill>
                <a:latin typeface="Consolas" charset="0"/>
              </a:rPr>
              <a:t>userID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.txt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status, 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status –s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404040"/>
                </a:solidFill>
                <a:latin typeface="Consolas" charset="0"/>
              </a:rPr>
              <a:t>Commit the file to your local repo:</a:t>
            </a:r>
            <a:br>
              <a:rPr lang="en-US" sz="2000" dirty="0">
                <a:solidFill>
                  <a:srgbClr val="404040"/>
                </a:solidFill>
                <a:latin typeface="Consolas" charset="0"/>
              </a:rPr>
            </a:b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commit –m “added rea.txt file”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status, 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status –s, $ 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log --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oneline</a:t>
            </a:r>
            <a:endParaRPr lang="en-US" sz="2000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*WAIT, DO NOT GO ON TO THE NEXT STEPS UNTIL YOU ARE TOLD TO!!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404040"/>
                </a:solidFill>
                <a:latin typeface="Consolas" charset="0"/>
              </a:rPr>
              <a:t>Pull from remote repo: 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pull origin master</a:t>
            </a:r>
          </a:p>
          <a:p>
            <a:pPr marL="685800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404040"/>
                </a:solidFill>
                <a:latin typeface="Consolas" charset="0"/>
              </a:rPr>
              <a:t>Push to remote repo: 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$</a:t>
            </a:r>
            <a:r>
              <a:rPr lang="en-US" sz="2000" b="1" dirty="0" err="1">
                <a:solidFill>
                  <a:srgbClr val="404040"/>
                </a:solidFill>
                <a:latin typeface="Consolas" charset="0"/>
              </a:rPr>
              <a:t>git</a:t>
            </a:r>
            <a:r>
              <a:rPr lang="en-US" sz="2000" b="1" dirty="0">
                <a:solidFill>
                  <a:srgbClr val="404040"/>
                </a:solidFill>
                <a:latin typeface="Consolas" charset="0"/>
              </a:rPr>
              <a:t> push origin master</a:t>
            </a:r>
          </a:p>
          <a:p>
            <a:pPr marL="685800" indent="-457200">
              <a:buFont typeface="+mj-lt"/>
              <a:buAutoNum type="arabicPeriod"/>
              <a:defRPr/>
            </a:pPr>
            <a:endParaRPr lang="en-US" b="1" dirty="0">
              <a:solidFill>
                <a:srgbClr val="404040"/>
              </a:solidFill>
              <a:latin typeface="Consolas" charset="0"/>
            </a:endParaRPr>
          </a:p>
          <a:p>
            <a:pPr marL="228600" indent="0">
              <a:buFontTx/>
              <a:buNone/>
              <a:defRPr/>
            </a:pPr>
            <a:br>
              <a:rPr lang="en-US" b="1" dirty="0">
                <a:solidFill>
                  <a:srgbClr val="404040"/>
                </a:solidFill>
                <a:latin typeface="Consolas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ADB89BA-5657-4663-83DF-DC7A7968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SCM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C005-0CF5-4934-A175-FDA925A2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Server/Client</a:t>
            </a:r>
          </a:p>
          <a:p>
            <a:pPr>
              <a:defRPr/>
            </a:pPr>
            <a:r>
              <a:rPr lang="en-US" dirty="0"/>
              <a:t>Repository</a:t>
            </a:r>
          </a:p>
          <a:p>
            <a:pPr>
              <a:defRPr/>
            </a:pPr>
            <a:r>
              <a:rPr lang="en-US" dirty="0"/>
              <a:t>Workspace</a:t>
            </a:r>
          </a:p>
          <a:p>
            <a:pPr>
              <a:defRPr/>
            </a:pPr>
            <a:r>
              <a:rPr lang="en-US" dirty="0"/>
              <a:t>Branch</a:t>
            </a:r>
          </a:p>
          <a:p>
            <a:pPr>
              <a:defRPr/>
            </a:pPr>
            <a:r>
              <a:rPr lang="en-US" dirty="0" err="1"/>
              <a:t>Checkin</a:t>
            </a:r>
            <a:r>
              <a:rPr lang="en-US" dirty="0"/>
              <a:t>/Checkout</a:t>
            </a:r>
          </a:p>
          <a:p>
            <a:pPr>
              <a:defRPr/>
            </a:pPr>
            <a:r>
              <a:rPr lang="en-US" dirty="0"/>
              <a:t>Revision</a:t>
            </a:r>
          </a:p>
          <a:p>
            <a:pPr>
              <a:defRPr/>
            </a:pPr>
            <a:r>
              <a:rPr lang="en-US" dirty="0"/>
              <a:t>Baseline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7F11415-E998-40EE-AA7D-19B4A4696B9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Git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B35D-8309-4B4C-8361-95A3818A713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Came out of Linux development community </a:t>
            </a:r>
          </a:p>
          <a:p>
            <a:pPr>
              <a:defRPr/>
            </a:pPr>
            <a:r>
              <a:rPr lang="en-US" dirty="0"/>
              <a:t>Linus Torvalds, 2005</a:t>
            </a:r>
          </a:p>
          <a:p>
            <a:pPr>
              <a:defRPr/>
            </a:pPr>
            <a:r>
              <a:rPr lang="en-US" dirty="0"/>
              <a:t>Initial goals: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Speed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Support for non-linear development (thousands of parallel branches)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Fully distributed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Able to handle large projects like Linux efficiently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50F1174-0ED4-4DBB-9E63-6821B9BA995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Distributed version control system</a:t>
            </a:r>
          </a:p>
        </p:txBody>
      </p:sp>
      <p:pic>
        <p:nvPicPr>
          <p:cNvPr id="11267" name="Content Placeholder 3">
            <a:extLst>
              <a:ext uri="{FF2B5EF4-FFF2-40B4-BE49-F238E27FC236}">
                <a16:creationId xmlns:a16="http://schemas.microsoft.com/office/drawing/2014/main" id="{EA4FBED8-5E78-43F7-94BB-0AF45CE683A8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09800"/>
            <a:ext cx="3048000" cy="2389188"/>
          </a:xfr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9574557-DD3F-4E4E-BAB6-2C97AC28480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14563"/>
            <a:ext cx="30480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5">
            <a:extLst>
              <a:ext uri="{FF2B5EF4-FFF2-40B4-BE49-F238E27FC236}">
                <a16:creationId xmlns:a16="http://schemas.microsoft.com/office/drawing/2014/main" id="{F75FEA32-318C-4B8D-9923-2325B1D7BEA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06500" y="1600200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 Model</a:t>
            </a:r>
          </a:p>
        </p:txBody>
      </p:sp>
      <p:sp>
        <p:nvSpPr>
          <p:cNvPr id="11270" name="TextBox 6">
            <a:extLst>
              <a:ext uri="{FF2B5EF4-FFF2-40B4-BE49-F238E27FC236}">
                <a16:creationId xmlns:a16="http://schemas.microsoft.com/office/drawing/2014/main" id="{8F42188F-7BC1-44F7-AAF8-BBA93CB809BE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15000" y="16002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Model</a:t>
            </a:r>
          </a:p>
        </p:txBody>
      </p:sp>
      <p:sp>
        <p:nvSpPr>
          <p:cNvPr id="11271" name="TextBox 7">
            <a:extLst>
              <a:ext uri="{FF2B5EF4-FFF2-40B4-BE49-F238E27FC236}">
                <a16:creationId xmlns:a16="http://schemas.microsoft.com/office/drawing/2014/main" id="{5705A074-EDE1-4F25-9673-DE17029DE53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7388" y="5856288"/>
            <a:ext cx="309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(CVS, Subversion, Perforce)</a:t>
            </a:r>
          </a:p>
        </p:txBody>
      </p:sp>
      <p:sp>
        <p:nvSpPr>
          <p:cNvPr id="11272" name="TextBox 8">
            <a:extLst>
              <a:ext uri="{FF2B5EF4-FFF2-40B4-BE49-F238E27FC236}">
                <a16:creationId xmlns:a16="http://schemas.microsoft.com/office/drawing/2014/main" id="{483E84EB-4759-41B7-8B19-897A77FC0D83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49938" y="5870575"/>
            <a:ext cx="171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(Git, Mercurial)</a:t>
            </a:r>
          </a:p>
        </p:txBody>
      </p:sp>
      <p:sp>
        <p:nvSpPr>
          <p:cNvPr id="11273" name="TextBox 9">
            <a:extLst>
              <a:ext uri="{FF2B5EF4-FFF2-40B4-BE49-F238E27FC236}">
                <a16:creationId xmlns:a16="http://schemas.microsoft.com/office/drawing/2014/main" id="{CD1E9D23-0523-4FFE-AA29-926170CB5A8C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68863" y="6224588"/>
            <a:ext cx="367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Result: Many operations are local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636B08A-90B3-4726-893E-9AC522E37FA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Git takes snapshots</a:t>
            </a:r>
          </a:p>
        </p:txBody>
      </p:sp>
      <p:pic>
        <p:nvPicPr>
          <p:cNvPr id="13315" name="Content Placeholder 3">
            <a:extLst>
              <a:ext uri="{FF2B5EF4-FFF2-40B4-BE49-F238E27FC236}">
                <a16:creationId xmlns:a16="http://schemas.microsoft.com/office/drawing/2014/main" id="{67BCAF30-FCAC-4D07-90FA-3A43CBFE1F1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752600"/>
            <a:ext cx="4100513" cy="1828800"/>
          </a:xfrm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BB569594-9F62-4CFE-909D-0915DE1DA58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343400"/>
            <a:ext cx="41195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5">
            <a:extLst>
              <a:ext uri="{FF2B5EF4-FFF2-40B4-BE49-F238E27FC236}">
                <a16:creationId xmlns:a16="http://schemas.microsoft.com/office/drawing/2014/main" id="{C855CF04-D589-4840-814E-CB3CF789A16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7400" y="1357313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</a:p>
        </p:txBody>
      </p:sp>
      <p:sp>
        <p:nvSpPr>
          <p:cNvPr id="13318" name="TextBox 6">
            <a:extLst>
              <a:ext uri="{FF2B5EF4-FFF2-40B4-BE49-F238E27FC236}">
                <a16:creationId xmlns:a16="http://schemas.microsoft.com/office/drawing/2014/main" id="{F38F941F-6B56-4D7E-B163-2ED410F149A6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46700" y="3930650"/>
            <a:ext cx="479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4F5BD07-3705-488E-AC7E-BA410407015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Git uses checksums</a:t>
            </a:r>
          </a:p>
        </p:txBody>
      </p:sp>
      <p:pic>
        <p:nvPicPr>
          <p:cNvPr id="14339" name="Picture 5" descr="http://www.vogella.com/tutorials/Git/images/xcommit_object.png.pagespeed.ic.teg3LDV5T9.png">
            <a:extLst>
              <a:ext uri="{FF2B5EF4-FFF2-40B4-BE49-F238E27FC236}">
                <a16:creationId xmlns:a16="http://schemas.microsoft.com/office/drawing/2014/main" id="{8B951B22-C981-4042-A4C8-A6E2990F9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39875"/>
            <a:ext cx="8212138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3BF69D9-46F3-4699-94D4-8AEB933CA5C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A </a:t>
            </a:r>
            <a:r>
              <a:rPr lang="en-US" altLang="en-US" sz="3600" u="sng">
                <a:ea typeface="ＭＳ Ｐゴシック" panose="020B0600070205080204" pitchFamily="34" charset="-128"/>
              </a:rPr>
              <a:t>Local</a:t>
            </a:r>
            <a:r>
              <a:rPr lang="en-US" altLang="en-US" sz="3600">
                <a:ea typeface="ＭＳ Ｐゴシック" panose="020B0600070205080204" pitchFamily="34" charset="-128"/>
              </a:rPr>
              <a:t> Git project has three areas</a:t>
            </a:r>
          </a:p>
        </p:txBody>
      </p:sp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B9BE2CFC-C9E6-47A6-A2C9-FD0318AC23F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360488"/>
            <a:ext cx="4495800" cy="4135437"/>
          </a:xfrm>
        </p:spPr>
      </p:pic>
      <p:grpSp>
        <p:nvGrpSpPr>
          <p:cNvPr id="16388" name="Group 7">
            <a:extLst>
              <a:ext uri="{FF2B5EF4-FFF2-40B4-BE49-F238E27FC236}">
                <a16:creationId xmlns:a16="http://schemas.microsoft.com/office/drawing/2014/main" id="{62C4184B-B1F7-451A-BA5E-B2E139F4B259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809750" y="5489575"/>
            <a:ext cx="4995863" cy="657225"/>
            <a:chOff x="1809128" y="5772834"/>
            <a:chExt cx="4996661" cy="657464"/>
          </a:xfrm>
        </p:grpSpPr>
        <p:sp>
          <p:nvSpPr>
            <p:cNvPr id="16390" name="TextBox 4">
              <a:extLst>
                <a:ext uri="{FF2B5EF4-FFF2-40B4-BE49-F238E27FC236}">
                  <a16:creationId xmlns:a16="http://schemas.microsoft.com/office/drawing/2014/main" id="{DDC8CAC9-F996-4134-B0B8-4C5085D58E28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09128" y="5772834"/>
              <a:ext cx="22878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BD0901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000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Unmodified/modified</a:t>
              </a:r>
              <a:b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</a:t>
              </a:r>
            </a:p>
          </p:txBody>
        </p:sp>
        <p:sp>
          <p:nvSpPr>
            <p:cNvPr id="16391" name="TextBox 5">
              <a:extLst>
                <a:ext uri="{FF2B5EF4-FFF2-40B4-BE49-F238E27FC236}">
                  <a16:creationId xmlns:a16="http://schemas.microsoft.com/office/drawing/2014/main" id="{AECBA579-9ADD-46E9-9E68-73A7C18DE0E0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097592" y="5772834"/>
              <a:ext cx="91563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BD0901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000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Staged</a:t>
              </a:r>
              <a:b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</a:t>
              </a:r>
            </a:p>
          </p:txBody>
        </p:sp>
        <p:sp>
          <p:nvSpPr>
            <p:cNvPr id="16392" name="TextBox 6">
              <a:extLst>
                <a:ext uri="{FF2B5EF4-FFF2-40B4-BE49-F238E27FC236}">
                  <a16:creationId xmlns:a16="http://schemas.microsoft.com/office/drawing/2014/main" id="{4253424D-797C-4142-A198-CDD714098FC1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505433" y="5783967"/>
              <a:ext cx="13003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BD0901"/>
                </a:buClr>
                <a:buSzPct val="100000"/>
                <a:buChar char="•"/>
                <a:defRPr sz="2400">
                  <a:solidFill>
                    <a:srgbClr val="262626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200">
                  <a:solidFill>
                    <a:srgbClr val="404040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FFC000"/>
                </a:buClr>
                <a:buChar char="•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96646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4D4D4D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Committed</a:t>
              </a:r>
              <a:b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</a:t>
              </a:r>
            </a:p>
          </p:txBody>
        </p:sp>
      </p:grpSp>
      <p:sp>
        <p:nvSpPr>
          <p:cNvPr id="16389" name="TextBox 8">
            <a:extLst>
              <a:ext uri="{FF2B5EF4-FFF2-40B4-BE49-F238E27FC236}">
                <a16:creationId xmlns:a16="http://schemas.microsoft.com/office/drawing/2014/main" id="{86C536CD-8E4F-4CCB-AD50-4EB22460097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063" y="6380163"/>
            <a:ext cx="8529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D0901"/>
              </a:buClr>
              <a:buSzPct val="100000"/>
              <a:buChar char="•"/>
              <a:defRPr sz="2400">
                <a:solidFill>
                  <a:srgbClr val="262626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Font typeface="Wingdings" panose="05000000000000000000" pitchFamily="2" charset="2"/>
              <a:buChar char="§"/>
              <a:defRPr sz="2200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C000"/>
              </a:buClr>
              <a:buChar char="•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96646"/>
              </a:buClr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working directory sometimes called the “working tree”, staging area sometimes called the “index”.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61B34A2-ED96-4D6F-A062-F16A1F970D8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Git file lifecycle</a:t>
            </a:r>
          </a:p>
        </p:txBody>
      </p:sp>
      <p:pic>
        <p:nvPicPr>
          <p:cNvPr id="17411" name="Content Placeholder 3">
            <a:extLst>
              <a:ext uri="{FF2B5EF4-FFF2-40B4-BE49-F238E27FC236}">
                <a16:creationId xmlns:a16="http://schemas.microsoft.com/office/drawing/2014/main" id="{3B80CA1A-B2B4-4F9A-88AB-7B79DA1CD34C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7475" y="1447800"/>
            <a:ext cx="6369050" cy="4038600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63397</TotalTime>
  <Words>1197</Words>
  <Application>Microsoft Office PowerPoint</Application>
  <PresentationFormat>On-screen Show (4:3)</PresentationFormat>
  <Paragraphs>254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PowerPoint Presentation</vt:lpstr>
      <vt:lpstr>Software Configuration Management</vt:lpstr>
      <vt:lpstr>SCM Terminologies</vt:lpstr>
      <vt:lpstr>Git History</vt:lpstr>
      <vt:lpstr>Distributed version control system</vt:lpstr>
      <vt:lpstr>Git takes snapshots</vt:lpstr>
      <vt:lpstr>Git uses checksums</vt:lpstr>
      <vt:lpstr>A Local Git project has three areas</vt:lpstr>
      <vt:lpstr>Git file lifecycle</vt:lpstr>
      <vt:lpstr>Aside: So what is github?</vt:lpstr>
      <vt:lpstr>Basic Workflow</vt:lpstr>
      <vt:lpstr>Get ready to use Git!</vt:lpstr>
      <vt:lpstr>Repositories</vt:lpstr>
      <vt:lpstr>Git commands</vt:lpstr>
      <vt:lpstr>Add, Status and Diff</vt:lpstr>
      <vt:lpstr>Pulling and Pushing</vt:lpstr>
      <vt:lpstr>Ignoring files &amp; Viewing logs</vt:lpstr>
      <vt:lpstr>Branching</vt:lpstr>
      <vt:lpstr>Stashing commited changes</vt:lpstr>
      <vt:lpstr>Reverting changes</vt:lpstr>
      <vt:lpstr>Reverting changes …</vt:lpstr>
      <vt:lpstr>Tags</vt:lpstr>
      <vt:lpstr>SVN vs. Git</vt:lpstr>
      <vt:lpstr>Do This: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390a - Git Lecture</dc:title>
  <dc:creator>Ruth Anderson</dc:creator>
  <cp:keywords>Git</cp:keywords>
  <dc:description>Slides used in the University of Washington's CSE 142 Python sessions.</dc:description>
  <cp:lastModifiedBy>918088309110</cp:lastModifiedBy>
  <cp:revision>1612</cp:revision>
  <cp:lastPrinted>2012-11-20T02:21:55Z</cp:lastPrinted>
  <dcterms:created xsi:type="dcterms:W3CDTF">2011-03-01T02:37:42Z</dcterms:created>
  <dcterms:modified xsi:type="dcterms:W3CDTF">2019-09-09T15:52:28Z</dcterms:modified>
</cp:coreProperties>
</file>