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5" r:id="rId2"/>
    <p:sldId id="399" r:id="rId3"/>
    <p:sldId id="259" r:id="rId4"/>
    <p:sldId id="388" r:id="rId5"/>
    <p:sldId id="411" r:id="rId6"/>
    <p:sldId id="400" r:id="rId7"/>
    <p:sldId id="407" r:id="rId8"/>
    <p:sldId id="412" r:id="rId9"/>
    <p:sldId id="413" r:id="rId10"/>
    <p:sldId id="405" r:id="rId11"/>
    <p:sldId id="409" r:id="rId12"/>
    <p:sldId id="387" r:id="rId1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>
          <p15:clr>
            <a:srgbClr val="A4A3A4"/>
          </p15:clr>
        </p15:guide>
        <p15:guide id="2" pos="14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1B4"/>
    <a:srgbClr val="3F52A2"/>
    <a:srgbClr val="5B5B5D"/>
    <a:srgbClr val="ED1C24"/>
    <a:srgbClr val="5E5F5F"/>
    <a:srgbClr val="000000"/>
    <a:srgbClr val="FA8D1B"/>
    <a:srgbClr val="F98C1E"/>
    <a:srgbClr val="152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2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24" y="66"/>
      </p:cViewPr>
      <p:guideLst>
        <p:guide orient="horz" pos="4152"/>
        <p:guide pos="14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3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DA3887-245F-4384-AB28-D477A9CCCC7F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B3AA7AA-3C74-4EFC-8402-2EEBCDD0EFC2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30 Day Review</a:t>
          </a:r>
        </a:p>
        <a:p>
          <a:r>
            <a:rPr lang="en-US" sz="800" b="0" i="1" dirty="0">
              <a:solidFill>
                <a:schemeClr val="tx1"/>
              </a:solidFill>
            </a:rPr>
            <a:t>(before non-client RDY install)</a:t>
          </a:r>
          <a:r>
            <a:rPr lang="en-US" sz="1800" b="0" i="1" dirty="0">
              <a:solidFill>
                <a:schemeClr val="tx1"/>
              </a:solidFill>
            </a:rPr>
            <a:t> </a:t>
          </a:r>
          <a:endParaRPr lang="en-US" sz="1600" b="0" i="1" dirty="0">
            <a:solidFill>
              <a:schemeClr val="tx1"/>
            </a:solidFill>
          </a:endParaRPr>
        </a:p>
      </dgm:t>
    </dgm:pt>
    <dgm:pt modelId="{F766E0F6-EC98-4D9C-888A-1A28B69F0D16}" type="parTrans" cxnId="{0C01976F-78ED-4E65-AA49-AE4D6F1C6CC2}">
      <dgm:prSet/>
      <dgm:spPr/>
      <dgm:t>
        <a:bodyPr/>
        <a:lstStyle/>
        <a:p>
          <a:endParaRPr lang="en-US" sz="1200"/>
        </a:p>
      </dgm:t>
    </dgm:pt>
    <dgm:pt modelId="{E77BB4A1-5BA1-4DFB-A992-AA2494908F11}" type="sibTrans" cxnId="{0C01976F-78ED-4E65-AA49-AE4D6F1C6CC2}">
      <dgm:prSet/>
      <dgm:spPr/>
      <dgm:t>
        <a:bodyPr/>
        <a:lstStyle/>
        <a:p>
          <a:endParaRPr lang="en-US" sz="1200"/>
        </a:p>
      </dgm:t>
    </dgm:pt>
    <dgm:pt modelId="{B1AF18FB-C673-4096-AD06-2C9826AA8D3F}">
      <dgm:prSet phldrT="[Text]" custT="1"/>
      <dgm:spPr/>
      <dgm:t>
        <a:bodyPr/>
        <a:lstStyle/>
        <a:p>
          <a:r>
            <a:rPr lang="en-US" sz="1050" dirty="0"/>
            <a:t>- Dev. PM walkthrough the list of changes that are locked down for upcoming release window</a:t>
          </a:r>
        </a:p>
      </dgm:t>
    </dgm:pt>
    <dgm:pt modelId="{80468C1F-DD53-4AFF-9991-7B0D5F342418}" type="parTrans" cxnId="{8CF10F86-1DA6-471B-8426-70F2EA3081FE}">
      <dgm:prSet/>
      <dgm:spPr/>
      <dgm:t>
        <a:bodyPr/>
        <a:lstStyle/>
        <a:p>
          <a:endParaRPr lang="en-US" sz="1200"/>
        </a:p>
      </dgm:t>
    </dgm:pt>
    <dgm:pt modelId="{951D3BCF-1D9E-40DA-A46C-1332C08D0737}" type="sibTrans" cxnId="{8CF10F86-1DA6-471B-8426-70F2EA3081FE}">
      <dgm:prSet/>
      <dgm:spPr/>
      <dgm:t>
        <a:bodyPr/>
        <a:lstStyle/>
        <a:p>
          <a:endParaRPr lang="en-US" sz="1200"/>
        </a:p>
      </dgm:t>
    </dgm:pt>
    <dgm:pt modelId="{6F6ABF3A-94BE-4A63-80BC-B7109F3336DA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15 Day Review</a:t>
          </a:r>
        </a:p>
        <a:p>
          <a:r>
            <a:rPr lang="en-US" sz="800" b="0" i="1" dirty="0">
              <a:solidFill>
                <a:schemeClr val="tx1"/>
              </a:solidFill>
            </a:rPr>
            <a:t>(before non-client RDY install) </a:t>
          </a:r>
          <a:endParaRPr lang="en-US" sz="800" b="1" dirty="0">
            <a:solidFill>
              <a:schemeClr val="tx1"/>
            </a:solidFill>
          </a:endParaRPr>
        </a:p>
      </dgm:t>
    </dgm:pt>
    <dgm:pt modelId="{E1DC9A67-B241-4F8E-91C9-FD47E2F580D8}" type="parTrans" cxnId="{074C6BA5-4AD4-44AE-8ABA-ED77357BAE56}">
      <dgm:prSet/>
      <dgm:spPr/>
      <dgm:t>
        <a:bodyPr/>
        <a:lstStyle/>
        <a:p>
          <a:endParaRPr lang="en-US" sz="1200"/>
        </a:p>
      </dgm:t>
    </dgm:pt>
    <dgm:pt modelId="{0BF26DDF-A94A-4FD5-BC03-3725AD868263}" type="sibTrans" cxnId="{074C6BA5-4AD4-44AE-8ABA-ED77357BAE56}">
      <dgm:prSet/>
      <dgm:spPr/>
      <dgm:t>
        <a:bodyPr/>
        <a:lstStyle/>
        <a:p>
          <a:endParaRPr lang="en-US" sz="1200"/>
        </a:p>
      </dgm:t>
    </dgm:pt>
    <dgm:pt modelId="{90B58854-958B-4837-8461-65199FA223D3}">
      <dgm:prSet phldrT="[Text]" custT="1"/>
      <dgm:spPr/>
      <dgm:t>
        <a:bodyPr/>
        <a:lstStyle/>
        <a:p>
          <a:r>
            <a:rPr lang="en-US" sz="1200" dirty="0"/>
            <a:t>- </a:t>
          </a:r>
          <a:r>
            <a:rPr lang="en-US" sz="1050" dirty="0"/>
            <a:t>Review additional changes, if added with exception approval</a:t>
          </a:r>
        </a:p>
        <a:p>
          <a:r>
            <a:rPr lang="en-US" sz="1050" dirty="0"/>
            <a:t>- SD to share the plan to complete new hardware/ software/ network requirements</a:t>
          </a:r>
        </a:p>
        <a:p>
          <a:r>
            <a:rPr lang="en-US" sz="1050" dirty="0"/>
            <a:t>- Training session status</a:t>
          </a:r>
        </a:p>
        <a:p>
          <a:r>
            <a:rPr lang="en-US" sz="1050" dirty="0"/>
            <a:t>- Code Completion – 100%</a:t>
          </a:r>
        </a:p>
        <a:p>
          <a:r>
            <a:rPr lang="en-US" sz="1050" dirty="0"/>
            <a:t>- QA testing – 80% or above</a:t>
          </a:r>
        </a:p>
        <a:p>
          <a:r>
            <a:rPr lang="en-US" sz="1050" dirty="0"/>
            <a:t>- Defects</a:t>
          </a:r>
        </a:p>
        <a:p>
          <a:r>
            <a:rPr lang="en-US" sz="1050" dirty="0"/>
            <a:t>- Client Communication - Preparedness</a:t>
          </a:r>
          <a:endParaRPr lang="en-US" sz="1200" dirty="0"/>
        </a:p>
      </dgm:t>
    </dgm:pt>
    <dgm:pt modelId="{605996B8-79C6-4D78-B2E0-81D409F12998}" type="parTrans" cxnId="{BC8B452E-A4DD-425B-B579-B527C3F4BF50}">
      <dgm:prSet/>
      <dgm:spPr/>
      <dgm:t>
        <a:bodyPr/>
        <a:lstStyle/>
        <a:p>
          <a:endParaRPr lang="en-US" sz="1200"/>
        </a:p>
      </dgm:t>
    </dgm:pt>
    <dgm:pt modelId="{DD072579-BA74-4102-A4AF-EDE344042665}" type="sibTrans" cxnId="{BC8B452E-A4DD-425B-B579-B527C3F4BF50}">
      <dgm:prSet/>
      <dgm:spPr/>
      <dgm:t>
        <a:bodyPr/>
        <a:lstStyle/>
        <a:p>
          <a:endParaRPr lang="en-US" sz="1200"/>
        </a:p>
      </dgm:t>
    </dgm:pt>
    <dgm:pt modelId="{994A1A09-CE34-44C6-A383-B48830DA96C5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NCR: Go/No-Go (7-Day)</a:t>
          </a:r>
        </a:p>
      </dgm:t>
    </dgm:pt>
    <dgm:pt modelId="{F382885D-DE01-49AF-B99A-04D8300D12FA}" type="parTrans" cxnId="{C94FFC9D-32C3-4BF7-ADC8-BE30716D218B}">
      <dgm:prSet/>
      <dgm:spPr/>
      <dgm:t>
        <a:bodyPr/>
        <a:lstStyle/>
        <a:p>
          <a:endParaRPr lang="en-US" sz="1200"/>
        </a:p>
      </dgm:t>
    </dgm:pt>
    <dgm:pt modelId="{D448F476-AE44-44C4-B981-100B7C0F2EC6}" type="sibTrans" cxnId="{C94FFC9D-32C3-4BF7-ADC8-BE30716D218B}">
      <dgm:prSet/>
      <dgm:spPr/>
      <dgm:t>
        <a:bodyPr/>
        <a:lstStyle/>
        <a:p>
          <a:endParaRPr lang="en-US" sz="1200"/>
        </a:p>
      </dgm:t>
    </dgm:pt>
    <dgm:pt modelId="{78D69D7B-0E0C-4454-AD97-2774805A682C}">
      <dgm:prSet phldrT="[Text]" custT="1"/>
      <dgm:spPr/>
      <dgm:t>
        <a:bodyPr/>
        <a:lstStyle/>
        <a:p>
          <a:r>
            <a:rPr lang="en-US" sz="1050" b="1" dirty="0"/>
            <a:t>Acceptance Criteria</a:t>
          </a:r>
          <a:r>
            <a:rPr lang="en-US" sz="1050" dirty="0"/>
            <a:t>: QA Sign off including</a:t>
          </a:r>
        </a:p>
      </dgm:t>
    </dgm:pt>
    <dgm:pt modelId="{3D30A92F-2718-43B3-8BB1-AD6B4B24A399}" type="parTrans" cxnId="{7653760A-7D6A-41CC-B322-E44148559920}">
      <dgm:prSet/>
      <dgm:spPr/>
      <dgm:t>
        <a:bodyPr/>
        <a:lstStyle/>
        <a:p>
          <a:endParaRPr lang="en-US" sz="1200"/>
        </a:p>
      </dgm:t>
    </dgm:pt>
    <dgm:pt modelId="{1F7FEEA9-C47D-4639-9DD8-AB1BE6564378}" type="sibTrans" cxnId="{7653760A-7D6A-41CC-B322-E44148559920}">
      <dgm:prSet/>
      <dgm:spPr/>
      <dgm:t>
        <a:bodyPr/>
        <a:lstStyle/>
        <a:p>
          <a:endParaRPr lang="en-US" sz="1200"/>
        </a:p>
      </dgm:t>
    </dgm:pt>
    <dgm:pt modelId="{66325078-9E5A-4BBD-AED4-E37AF69DF36C}">
      <dgm:prSet phldrT="[Text]" custT="1"/>
      <dgm:spPr/>
      <dgm:t>
        <a:bodyPr/>
        <a:lstStyle/>
        <a:p>
          <a:r>
            <a:rPr lang="en-US" sz="1200" dirty="0"/>
            <a:t> - </a:t>
          </a:r>
          <a:r>
            <a:rPr lang="en-US" sz="1050" dirty="0"/>
            <a:t>Technical SME’s can participate and ask questions/more information</a:t>
          </a:r>
        </a:p>
        <a:p>
          <a:r>
            <a:rPr lang="en-US" sz="1050" dirty="0"/>
            <a:t>- Dev. PM to specify any new hardware/ software/ network requirements</a:t>
          </a:r>
        </a:p>
        <a:p>
          <a:r>
            <a:rPr lang="en-US" sz="1050" dirty="0"/>
            <a:t>- Training/Knowledge sharing requirements  for new feature/ functionality/ format changes</a:t>
          </a:r>
        </a:p>
        <a:p>
          <a:r>
            <a:rPr lang="en-US" sz="1050" dirty="0"/>
            <a:t>- Code complete/Peer Reviewed</a:t>
          </a:r>
        </a:p>
        <a:p>
          <a:r>
            <a:rPr lang="en-US" sz="1050" dirty="0"/>
            <a:t>- QA test cases – Peer Reviewed</a:t>
          </a:r>
        </a:p>
        <a:p>
          <a:r>
            <a:rPr lang="en-US" sz="1050" dirty="0"/>
            <a:t>- QA testing – 20% or above</a:t>
          </a:r>
        </a:p>
      </dgm:t>
    </dgm:pt>
    <dgm:pt modelId="{36D4307F-6ECA-414A-92DA-192B8D87A927}" type="parTrans" cxnId="{A86BBEAE-943C-4BD4-B3B1-1147BC0B0395}">
      <dgm:prSet/>
      <dgm:spPr/>
      <dgm:t>
        <a:bodyPr/>
        <a:lstStyle/>
        <a:p>
          <a:endParaRPr lang="en-US" sz="1200"/>
        </a:p>
      </dgm:t>
    </dgm:pt>
    <dgm:pt modelId="{F54252E4-CD94-4C15-B409-6764D59F2712}" type="sibTrans" cxnId="{A86BBEAE-943C-4BD4-B3B1-1147BC0B0395}">
      <dgm:prSet/>
      <dgm:spPr/>
      <dgm:t>
        <a:bodyPr/>
        <a:lstStyle/>
        <a:p>
          <a:endParaRPr lang="en-US" sz="1200"/>
        </a:p>
      </dgm:t>
    </dgm:pt>
    <dgm:pt modelId="{190B2289-A9E3-4067-A442-9D6F3FC3946C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PROD: Go/No-Go</a:t>
          </a:r>
        </a:p>
      </dgm:t>
    </dgm:pt>
    <dgm:pt modelId="{14D9A8FD-F25E-4B84-B49E-6C9B1008FE5D}" type="parTrans" cxnId="{8F0FB5DC-0455-42FF-907F-A5C78EEDAF6B}">
      <dgm:prSet/>
      <dgm:spPr/>
      <dgm:t>
        <a:bodyPr/>
        <a:lstStyle/>
        <a:p>
          <a:endParaRPr lang="en-US"/>
        </a:p>
      </dgm:t>
    </dgm:pt>
    <dgm:pt modelId="{4EF93326-22CB-47F7-B4FC-C68325A0701B}" type="sibTrans" cxnId="{8F0FB5DC-0455-42FF-907F-A5C78EEDAF6B}">
      <dgm:prSet/>
      <dgm:spPr/>
      <dgm:t>
        <a:bodyPr/>
        <a:lstStyle/>
        <a:p>
          <a:endParaRPr lang="en-US"/>
        </a:p>
      </dgm:t>
    </dgm:pt>
    <dgm:pt modelId="{4B54413D-6AB2-4E78-8861-3422598E4521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CR: Go/No-Go</a:t>
          </a:r>
        </a:p>
      </dgm:t>
    </dgm:pt>
    <dgm:pt modelId="{8CD6E774-B19D-400E-BCFC-27EE45CF19DC}" type="parTrans" cxnId="{ED9C2DE4-5330-4B0A-AC76-AE1819424582}">
      <dgm:prSet/>
      <dgm:spPr/>
      <dgm:t>
        <a:bodyPr/>
        <a:lstStyle/>
        <a:p>
          <a:endParaRPr lang="en-US"/>
        </a:p>
      </dgm:t>
    </dgm:pt>
    <dgm:pt modelId="{14011EC5-5981-40BD-8EB8-95F6EBB22461}" type="sibTrans" cxnId="{ED9C2DE4-5330-4B0A-AC76-AE1819424582}">
      <dgm:prSet/>
      <dgm:spPr/>
      <dgm:t>
        <a:bodyPr/>
        <a:lstStyle/>
        <a:p>
          <a:endParaRPr lang="en-US"/>
        </a:p>
      </dgm:t>
    </dgm:pt>
    <dgm:pt modelId="{C8FCFB0E-A117-40AA-B5CF-DE0FD0EE6247}">
      <dgm:prSet phldrT="[Text]" custT="1"/>
      <dgm:spPr/>
      <dgm:t>
        <a:bodyPr/>
        <a:lstStyle/>
        <a:p>
          <a:r>
            <a:rPr lang="en-US" sz="1050" b="1" dirty="0"/>
            <a:t>Acceptance Criteria:</a:t>
          </a:r>
        </a:p>
        <a:p>
          <a:r>
            <a:rPr lang="en-US" sz="1050" b="1" dirty="0"/>
            <a:t>QA</a:t>
          </a:r>
          <a:endParaRPr lang="en-US" sz="1050" dirty="0"/>
        </a:p>
      </dgm:t>
    </dgm:pt>
    <dgm:pt modelId="{2C45D245-1177-4B10-A01C-27CFDD78A4F2}" type="parTrans" cxnId="{357BB9C7-A2AD-4254-85B5-EFDB0235B22E}">
      <dgm:prSet/>
      <dgm:spPr/>
      <dgm:t>
        <a:bodyPr/>
        <a:lstStyle/>
        <a:p>
          <a:endParaRPr lang="en-US"/>
        </a:p>
      </dgm:t>
    </dgm:pt>
    <dgm:pt modelId="{61AC3F8F-05C0-4925-A747-976A674249C6}" type="sibTrans" cxnId="{357BB9C7-A2AD-4254-85B5-EFDB0235B22E}">
      <dgm:prSet/>
      <dgm:spPr/>
      <dgm:t>
        <a:bodyPr/>
        <a:lstStyle/>
        <a:p>
          <a:endParaRPr lang="en-US"/>
        </a:p>
      </dgm:t>
    </dgm:pt>
    <dgm:pt modelId="{A86B1C82-9B11-40E8-9399-0EE81E2CB5F8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Full/Complete regression testing</a:t>
          </a:r>
        </a:p>
      </dgm:t>
    </dgm:pt>
    <dgm:pt modelId="{AFDC0DA4-BCDB-481E-80AE-2E5AC17EA301}" type="parTrans" cxnId="{F3C1066C-2E6A-452A-9155-5C7B3867A7DB}">
      <dgm:prSet/>
      <dgm:spPr/>
      <dgm:t>
        <a:bodyPr/>
        <a:lstStyle/>
        <a:p>
          <a:endParaRPr lang="en-US"/>
        </a:p>
      </dgm:t>
    </dgm:pt>
    <dgm:pt modelId="{BEC4CADA-6F46-43A3-9979-D7BCA6E132A3}" type="sibTrans" cxnId="{F3C1066C-2E6A-452A-9155-5C7B3867A7DB}">
      <dgm:prSet/>
      <dgm:spPr/>
      <dgm:t>
        <a:bodyPr/>
        <a:lstStyle/>
        <a:p>
          <a:endParaRPr lang="en-US"/>
        </a:p>
      </dgm:t>
    </dgm:pt>
    <dgm:pt modelId="{42F8F71F-3F74-464C-9269-B8EE1E5AD5CC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Functional testing</a:t>
          </a:r>
        </a:p>
      </dgm:t>
    </dgm:pt>
    <dgm:pt modelId="{EBFD0934-E995-40AA-99AB-9BC2CF9CA1D9}" type="parTrans" cxnId="{4B090EE7-EE70-4439-B3FD-33A8255F0CB2}">
      <dgm:prSet/>
      <dgm:spPr/>
      <dgm:t>
        <a:bodyPr/>
        <a:lstStyle/>
        <a:p>
          <a:endParaRPr lang="en-US"/>
        </a:p>
      </dgm:t>
    </dgm:pt>
    <dgm:pt modelId="{03758A1F-F0C6-4C15-B21E-22F0B59EC574}" type="sibTrans" cxnId="{4B090EE7-EE70-4439-B3FD-33A8255F0CB2}">
      <dgm:prSet/>
      <dgm:spPr/>
      <dgm:t>
        <a:bodyPr/>
        <a:lstStyle/>
        <a:p>
          <a:endParaRPr lang="en-US"/>
        </a:p>
      </dgm:t>
    </dgm:pt>
    <dgm:pt modelId="{067346EF-4328-4B32-9025-5B69AD9224F5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Performance testing (if N/A, provide reason)</a:t>
          </a:r>
        </a:p>
      </dgm:t>
    </dgm:pt>
    <dgm:pt modelId="{D094A1AD-2A64-4777-B4C2-510751B84274}" type="parTrans" cxnId="{5277AAB6-6061-4563-84C4-949DA5E31F35}">
      <dgm:prSet/>
      <dgm:spPr/>
      <dgm:t>
        <a:bodyPr/>
        <a:lstStyle/>
        <a:p>
          <a:endParaRPr lang="en-US"/>
        </a:p>
      </dgm:t>
    </dgm:pt>
    <dgm:pt modelId="{F9E45D40-0598-419E-8B20-813D57FE2EE5}" type="sibTrans" cxnId="{5277AAB6-6061-4563-84C4-949DA5E31F35}">
      <dgm:prSet/>
      <dgm:spPr/>
      <dgm:t>
        <a:bodyPr/>
        <a:lstStyle/>
        <a:p>
          <a:endParaRPr lang="en-US"/>
        </a:p>
      </dgm:t>
    </dgm:pt>
    <dgm:pt modelId="{9862D92D-319F-4F7F-B93D-4DAF3C3ADD91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upgrade testing(if N/A, provide reason)</a:t>
          </a:r>
        </a:p>
      </dgm:t>
    </dgm:pt>
    <dgm:pt modelId="{994304ED-876D-49AE-B923-5BB0E548DA93}" type="parTrans" cxnId="{812997BF-1B2E-4EC6-AE20-14D7BD76B7A0}">
      <dgm:prSet/>
      <dgm:spPr/>
      <dgm:t>
        <a:bodyPr/>
        <a:lstStyle/>
        <a:p>
          <a:endParaRPr lang="en-US"/>
        </a:p>
      </dgm:t>
    </dgm:pt>
    <dgm:pt modelId="{5DC817D4-0AEE-4C72-A68E-982399E169EB}" type="sibTrans" cxnId="{812997BF-1B2E-4EC6-AE20-14D7BD76B7A0}">
      <dgm:prSet/>
      <dgm:spPr/>
      <dgm:t>
        <a:bodyPr/>
        <a:lstStyle/>
        <a:p>
          <a:endParaRPr lang="en-US"/>
        </a:p>
      </dgm:t>
    </dgm:pt>
    <dgm:pt modelId="{47F378B4-E5AA-4AEB-8EBF-8881A4A3FD3D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install/deploy test</a:t>
          </a:r>
        </a:p>
      </dgm:t>
    </dgm:pt>
    <dgm:pt modelId="{76994010-62BE-4733-812E-E781D2A25E02}" type="parTrans" cxnId="{1100AFC3-C954-45A8-8A39-8C50523B20EE}">
      <dgm:prSet/>
      <dgm:spPr/>
      <dgm:t>
        <a:bodyPr/>
        <a:lstStyle/>
        <a:p>
          <a:endParaRPr lang="en-US"/>
        </a:p>
      </dgm:t>
    </dgm:pt>
    <dgm:pt modelId="{51A73400-6340-4A73-8F3F-A900C43874FE}" type="sibTrans" cxnId="{1100AFC3-C954-45A8-8A39-8C50523B20EE}">
      <dgm:prSet/>
      <dgm:spPr/>
      <dgm:t>
        <a:bodyPr/>
        <a:lstStyle/>
        <a:p>
          <a:endParaRPr lang="en-US"/>
        </a:p>
      </dgm:t>
    </dgm:pt>
    <dgm:pt modelId="{8E048900-8D61-4E2D-9B59-0055FF1F94BF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NO outstanding defects in final build</a:t>
          </a:r>
        </a:p>
      </dgm:t>
    </dgm:pt>
    <dgm:pt modelId="{1593C0A8-30D2-4B65-832E-229725586535}" type="parTrans" cxnId="{DD9593E8-3316-48E2-B865-2D6C0130180A}">
      <dgm:prSet/>
      <dgm:spPr/>
      <dgm:t>
        <a:bodyPr/>
        <a:lstStyle/>
        <a:p>
          <a:endParaRPr lang="en-US"/>
        </a:p>
      </dgm:t>
    </dgm:pt>
    <dgm:pt modelId="{F70B89AA-F692-4209-8CAD-D0F95F5B38C1}" type="sibTrans" cxnId="{DD9593E8-3316-48E2-B865-2D6C0130180A}">
      <dgm:prSet/>
      <dgm:spPr/>
      <dgm:t>
        <a:bodyPr/>
        <a:lstStyle/>
        <a:p>
          <a:endParaRPr lang="en-US"/>
        </a:p>
      </dgm:t>
    </dgm:pt>
    <dgm:pt modelId="{B0300281-76A7-4C59-8307-A332FD98BC44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FINAL build – Peer reviewed for GR</a:t>
          </a:r>
        </a:p>
      </dgm:t>
    </dgm:pt>
    <dgm:pt modelId="{2F83A035-8EFB-47F4-9257-157153E9BF8F}" type="parTrans" cxnId="{10E26737-A3F7-41A0-B381-229D892C0C3F}">
      <dgm:prSet/>
      <dgm:spPr/>
      <dgm:t>
        <a:bodyPr/>
        <a:lstStyle/>
        <a:p>
          <a:endParaRPr lang="en-US"/>
        </a:p>
      </dgm:t>
    </dgm:pt>
    <dgm:pt modelId="{E6DB1B19-2CC3-483D-B7BC-1F6D538DAD79}" type="sibTrans" cxnId="{10E26737-A3F7-41A0-B381-229D892C0C3F}">
      <dgm:prSet/>
      <dgm:spPr/>
      <dgm:t>
        <a:bodyPr/>
        <a:lstStyle/>
        <a:p>
          <a:endParaRPr lang="en-US"/>
        </a:p>
      </dgm:t>
    </dgm:pt>
    <dgm:pt modelId="{593122D1-E80A-4DD2-B60E-32D09B880576}">
      <dgm:prSet phldrT="[Text]" custT="1"/>
      <dgm:spPr/>
      <dgm:t>
        <a:bodyPr/>
        <a:lstStyle/>
        <a:p>
          <a:pPr>
            <a:buNone/>
          </a:pPr>
          <a:r>
            <a:rPr lang="en-US" sz="1050" b="1" dirty="0"/>
            <a:t>Acceptance Criteria: SD</a:t>
          </a:r>
        </a:p>
        <a:p>
          <a:pPr>
            <a:buNone/>
          </a:pPr>
          <a:r>
            <a:rPr lang="en-US" sz="1050" dirty="0"/>
            <a:t>- Successful installer logs</a:t>
          </a:r>
        </a:p>
        <a:p>
          <a:pPr>
            <a:buNone/>
          </a:pPr>
          <a:r>
            <a:rPr lang="en-US" sz="1050" dirty="0"/>
            <a:t>- Zero install/deployment issue client RDY</a:t>
          </a:r>
          <a:endParaRPr lang="en-US" sz="1050" b="1" dirty="0"/>
        </a:p>
      </dgm:t>
    </dgm:pt>
    <dgm:pt modelId="{AD37050A-73F3-4606-AFD9-C764EA312FB1}" type="parTrans" cxnId="{70D74F37-D037-4420-A8BA-43A87B71037D}">
      <dgm:prSet/>
      <dgm:spPr/>
      <dgm:t>
        <a:bodyPr/>
        <a:lstStyle/>
        <a:p>
          <a:endParaRPr lang="en-US"/>
        </a:p>
      </dgm:t>
    </dgm:pt>
    <dgm:pt modelId="{707A9358-0C7B-420C-A9FB-CBF8D2E81766}" type="sibTrans" cxnId="{70D74F37-D037-4420-A8BA-43A87B71037D}">
      <dgm:prSet/>
      <dgm:spPr/>
      <dgm:t>
        <a:bodyPr/>
        <a:lstStyle/>
        <a:p>
          <a:endParaRPr lang="en-US"/>
        </a:p>
      </dgm:t>
    </dgm:pt>
    <dgm:pt modelId="{8B277DCF-A090-4665-8408-299AD7BCFF10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execution of all reviewed test cases for Non-client RDY from QA end.</a:t>
          </a:r>
        </a:p>
      </dgm:t>
    </dgm:pt>
    <dgm:pt modelId="{DBBD4D6B-92E0-4303-9406-1FDE90EE8AE8}" type="parTrans" cxnId="{ED012B56-E66E-491F-9AE8-9456B7D31976}">
      <dgm:prSet/>
      <dgm:spPr/>
      <dgm:t>
        <a:bodyPr/>
        <a:lstStyle/>
        <a:p>
          <a:endParaRPr lang="en-US"/>
        </a:p>
      </dgm:t>
    </dgm:pt>
    <dgm:pt modelId="{E377FFA2-9E25-4943-B04A-FEFEFBCE1402}" type="sibTrans" cxnId="{ED012B56-E66E-491F-9AE8-9456B7D31976}">
      <dgm:prSet/>
      <dgm:spPr/>
      <dgm:t>
        <a:bodyPr/>
        <a:lstStyle/>
        <a:p>
          <a:endParaRPr lang="en-US"/>
        </a:p>
      </dgm:t>
    </dgm:pt>
    <dgm:pt modelId="{D96C74E3-83DF-4A42-A1E1-3E46B21F1DA6}">
      <dgm:prSet custT="1"/>
      <dgm:spPr/>
      <dgm:t>
        <a:bodyPr/>
        <a:lstStyle/>
        <a:p>
          <a:r>
            <a:rPr lang="en-US" sz="1050" dirty="0"/>
            <a:t>- NO outstanding defects in non-client RDY</a:t>
          </a:r>
        </a:p>
        <a:p>
          <a:r>
            <a:rPr lang="en-US" sz="1050" b="1" dirty="0"/>
            <a:t>SD</a:t>
          </a:r>
        </a:p>
      </dgm:t>
    </dgm:pt>
    <dgm:pt modelId="{3B24C7CD-EB12-4102-A6E1-2833F4326F72}" type="parTrans" cxnId="{0BDFB51E-A154-4704-94D5-037E483E1135}">
      <dgm:prSet/>
      <dgm:spPr/>
      <dgm:t>
        <a:bodyPr/>
        <a:lstStyle/>
        <a:p>
          <a:endParaRPr lang="en-US"/>
        </a:p>
      </dgm:t>
    </dgm:pt>
    <dgm:pt modelId="{B16A4B12-9B94-44F2-8957-77CCC88F8FCE}" type="sibTrans" cxnId="{0BDFB51E-A154-4704-94D5-037E483E1135}">
      <dgm:prSet/>
      <dgm:spPr/>
      <dgm:t>
        <a:bodyPr/>
        <a:lstStyle/>
        <a:p>
          <a:endParaRPr lang="en-US"/>
        </a:p>
      </dgm:t>
    </dgm:pt>
    <dgm:pt modelId="{194C745C-391B-43AD-A457-FF579A4666FA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Successful execution of all reviewed test cases in non-client RDY.</a:t>
          </a:r>
        </a:p>
      </dgm:t>
    </dgm:pt>
    <dgm:pt modelId="{323D48C0-E08C-4401-BC5F-A34C186E869C}" type="parTrans" cxnId="{D917B21F-2C60-4A34-885E-193794FCB88D}">
      <dgm:prSet/>
      <dgm:spPr/>
      <dgm:t>
        <a:bodyPr/>
        <a:lstStyle/>
        <a:p>
          <a:endParaRPr lang="en-US"/>
        </a:p>
      </dgm:t>
    </dgm:pt>
    <dgm:pt modelId="{30127629-8759-4DF5-BFA8-42019DB302F8}" type="sibTrans" cxnId="{D917B21F-2C60-4A34-885E-193794FCB88D}">
      <dgm:prSet/>
      <dgm:spPr/>
      <dgm:t>
        <a:bodyPr/>
        <a:lstStyle/>
        <a:p>
          <a:endParaRPr lang="en-US"/>
        </a:p>
      </dgm:t>
    </dgm:pt>
    <dgm:pt modelId="{922388E7-73D8-4286-A60E-A1575BC5365D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Zero install/deployment issue in non-client RDY.</a:t>
          </a:r>
        </a:p>
      </dgm:t>
    </dgm:pt>
    <dgm:pt modelId="{249C0DEB-A93F-4C26-8EC4-DF8F95E40956}" type="parTrans" cxnId="{0CB2B195-A8EE-4E2D-92A8-2D04A37379BF}">
      <dgm:prSet/>
      <dgm:spPr/>
      <dgm:t>
        <a:bodyPr/>
        <a:lstStyle/>
        <a:p>
          <a:endParaRPr lang="en-US"/>
        </a:p>
      </dgm:t>
    </dgm:pt>
    <dgm:pt modelId="{7FE99EF5-ED59-4F4B-A371-5901CB738428}" type="sibTrans" cxnId="{0CB2B195-A8EE-4E2D-92A8-2D04A37379BF}">
      <dgm:prSet/>
      <dgm:spPr/>
      <dgm:t>
        <a:bodyPr/>
        <a:lstStyle/>
        <a:p>
          <a:endParaRPr lang="en-US"/>
        </a:p>
      </dgm:t>
    </dgm:pt>
    <dgm:pt modelId="{F7ACCFBA-B528-42EA-8BF4-1ADADD53955C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Client Communication </a:t>
          </a:r>
        </a:p>
      </dgm:t>
    </dgm:pt>
    <dgm:pt modelId="{7EB0EF67-73DC-4319-BD49-43F72EC1850A}" type="parTrans" cxnId="{9DB12509-81BE-4A89-9EF8-82C4E9E8BDEB}">
      <dgm:prSet/>
      <dgm:spPr/>
      <dgm:t>
        <a:bodyPr/>
        <a:lstStyle/>
        <a:p>
          <a:endParaRPr lang="en-US"/>
        </a:p>
      </dgm:t>
    </dgm:pt>
    <dgm:pt modelId="{E132C450-300C-45BC-8FC8-A6D144997396}" type="sibTrans" cxnId="{9DB12509-81BE-4A89-9EF8-82C4E9E8BDEB}">
      <dgm:prSet/>
      <dgm:spPr/>
      <dgm:t>
        <a:bodyPr/>
        <a:lstStyle/>
        <a:p>
          <a:endParaRPr lang="en-US"/>
        </a:p>
      </dgm:t>
    </dgm:pt>
    <dgm:pt modelId="{3B4B431A-7ED9-43D9-8BF5-2175780C723F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Char char="-"/>
          </a:pPr>
          <a:r>
            <a:rPr lang="en-US" sz="1050" dirty="0"/>
            <a:t>- Crontab Jobs - Processing &amp; Data Workflow</a:t>
          </a:r>
        </a:p>
      </dgm:t>
    </dgm:pt>
    <dgm:pt modelId="{FF9A08DD-37B2-4132-8C13-9FCCC9F0BAFE}" type="parTrans" cxnId="{FC0AECB3-74C4-4380-A025-F911F808566C}">
      <dgm:prSet/>
      <dgm:spPr/>
      <dgm:t>
        <a:bodyPr/>
        <a:lstStyle/>
        <a:p>
          <a:endParaRPr lang="en-US"/>
        </a:p>
      </dgm:t>
    </dgm:pt>
    <dgm:pt modelId="{78F8D852-5BA7-4C08-B9A0-89CEE45D1FFE}" type="sibTrans" cxnId="{FC0AECB3-74C4-4380-A025-F911F808566C}">
      <dgm:prSet/>
      <dgm:spPr/>
      <dgm:t>
        <a:bodyPr/>
        <a:lstStyle/>
        <a:p>
          <a:endParaRPr lang="en-US"/>
        </a:p>
      </dgm:t>
    </dgm:pt>
    <dgm:pt modelId="{B113ED0C-AEC0-485B-9441-429013641341}">
      <dgm:prSet custT="1"/>
      <dgm:spPr/>
      <dgm:t>
        <a:bodyPr/>
        <a:lstStyle/>
        <a:p>
          <a:pPr>
            <a:buSzPts val="1000"/>
            <a:buFont typeface="Arial" panose="020B0604020202020204" pitchFamily="34" charset="0"/>
            <a:buNone/>
          </a:pPr>
          <a:r>
            <a:rPr lang="en-US" sz="1050" dirty="0"/>
            <a:t>- Remotes</a:t>
          </a:r>
        </a:p>
      </dgm:t>
    </dgm:pt>
    <dgm:pt modelId="{C282703F-3B67-4387-93BD-D61BDC0D2417}" type="parTrans" cxnId="{177EC94A-5104-4A72-A6BC-7A53CF7AE397}">
      <dgm:prSet/>
      <dgm:spPr/>
      <dgm:t>
        <a:bodyPr/>
        <a:lstStyle/>
        <a:p>
          <a:endParaRPr lang="en-US"/>
        </a:p>
      </dgm:t>
    </dgm:pt>
    <dgm:pt modelId="{337E064D-34B8-422C-A2AD-635FBA53A3B2}" type="sibTrans" cxnId="{177EC94A-5104-4A72-A6BC-7A53CF7AE397}">
      <dgm:prSet/>
      <dgm:spPr/>
      <dgm:t>
        <a:bodyPr/>
        <a:lstStyle/>
        <a:p>
          <a:endParaRPr lang="en-US"/>
        </a:p>
      </dgm:t>
    </dgm:pt>
    <dgm:pt modelId="{06E3DE91-8798-4B70-AC4F-2C0360602BFB}">
      <dgm:prSet custT="1"/>
      <dgm:spPr/>
      <dgm:t>
        <a:bodyPr/>
        <a:lstStyle/>
        <a:p>
          <a:pPr>
            <a:buNone/>
          </a:pPr>
          <a:r>
            <a:rPr lang="en-US" sz="1050" dirty="0"/>
            <a:t>- Client Smoke Testing(*)</a:t>
          </a:r>
        </a:p>
      </dgm:t>
    </dgm:pt>
    <dgm:pt modelId="{FC5EF36B-F914-4480-BE92-8E7612142E49}" type="parTrans" cxnId="{D67E1E33-9DBC-4F0D-BCC4-D097FD1A523E}">
      <dgm:prSet/>
      <dgm:spPr/>
      <dgm:t>
        <a:bodyPr/>
        <a:lstStyle/>
        <a:p>
          <a:endParaRPr lang="en-US"/>
        </a:p>
      </dgm:t>
    </dgm:pt>
    <dgm:pt modelId="{C3F4327F-A6FF-42D7-A6D9-5CECB84253D4}" type="sibTrans" cxnId="{D67E1E33-9DBC-4F0D-BCC4-D097FD1A523E}">
      <dgm:prSet/>
      <dgm:spPr/>
      <dgm:t>
        <a:bodyPr/>
        <a:lstStyle/>
        <a:p>
          <a:endParaRPr lang="en-US"/>
        </a:p>
      </dgm:t>
    </dgm:pt>
    <dgm:pt modelId="{A05794AC-4DF6-4BF8-A415-C522C3DD9C7C}" type="pres">
      <dgm:prSet presAssocID="{75DA3887-245F-4384-AB28-D477A9CCCC7F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69ABA15-F9B9-4B83-9519-972CA4DB6F8C}" type="pres">
      <dgm:prSet presAssocID="{FB3AA7AA-3C74-4EFC-8402-2EEBCDD0EFC2}" presName="parentText1" presStyleLbl="node1" presStyleIdx="0" presStyleCnt="5" custScaleY="120971" custLinFactNeighborY="-12146">
        <dgm:presLayoutVars>
          <dgm:chMax/>
          <dgm:chPref val="3"/>
          <dgm:bulletEnabled val="1"/>
        </dgm:presLayoutVars>
      </dgm:prSet>
      <dgm:spPr/>
    </dgm:pt>
    <dgm:pt modelId="{359F4F7C-7BF2-4290-8FBA-73527CA9391E}" type="pres">
      <dgm:prSet presAssocID="{FB3AA7AA-3C74-4EFC-8402-2EEBCDD0EFC2}" presName="childText1" presStyleLbl="solidAlignAcc1" presStyleIdx="0" presStyleCnt="5" custScaleX="101338" custScaleY="167497" custLinFactNeighborY="22082">
        <dgm:presLayoutVars>
          <dgm:chMax val="0"/>
          <dgm:chPref val="0"/>
          <dgm:bulletEnabled val="1"/>
        </dgm:presLayoutVars>
      </dgm:prSet>
      <dgm:spPr/>
    </dgm:pt>
    <dgm:pt modelId="{DBCBABB6-1AAA-4AA3-B000-CA0852228F6C}" type="pres">
      <dgm:prSet presAssocID="{6F6ABF3A-94BE-4A63-80BC-B7109F3336DA}" presName="parentText2" presStyleLbl="node1" presStyleIdx="1" presStyleCnt="5" custScaleX="98951" custLinFactNeighborX="-181" custLinFactNeighborY="-1014">
        <dgm:presLayoutVars>
          <dgm:chMax/>
          <dgm:chPref val="3"/>
          <dgm:bulletEnabled val="1"/>
        </dgm:presLayoutVars>
      </dgm:prSet>
      <dgm:spPr/>
    </dgm:pt>
    <dgm:pt modelId="{5B0F3AFD-3252-4D8A-932D-8DD99F66055A}" type="pres">
      <dgm:prSet presAssocID="{6F6ABF3A-94BE-4A63-80BC-B7109F3336DA}" presName="childText2" presStyleLbl="solidAlignAcc1" presStyleIdx="1" presStyleCnt="5" custScaleX="97007" custScaleY="143168" custLinFactNeighborX="0" custLinFactNeighborY="16093">
        <dgm:presLayoutVars>
          <dgm:chMax val="0"/>
          <dgm:chPref val="0"/>
          <dgm:bulletEnabled val="1"/>
        </dgm:presLayoutVars>
      </dgm:prSet>
      <dgm:spPr/>
    </dgm:pt>
    <dgm:pt modelId="{524AE2BA-388C-48B7-8F3B-03725865618F}" type="pres">
      <dgm:prSet presAssocID="{994A1A09-CE34-44C6-A383-B48830DA96C5}" presName="parentText3" presStyleLbl="node1" presStyleIdx="2" presStyleCnt="5" custScaleX="99935" custLinFactNeighborX="-234">
        <dgm:presLayoutVars>
          <dgm:chMax/>
          <dgm:chPref val="3"/>
          <dgm:bulletEnabled val="1"/>
        </dgm:presLayoutVars>
      </dgm:prSet>
      <dgm:spPr/>
    </dgm:pt>
    <dgm:pt modelId="{507F326F-372E-4659-9124-DC5F42F8A12A}" type="pres">
      <dgm:prSet presAssocID="{994A1A09-CE34-44C6-A383-B48830DA96C5}" presName="childText3" presStyleLbl="solidAlignAcc1" presStyleIdx="2" presStyleCnt="5" custScaleX="98183" custScaleY="123172" custLinFactNeighborX="-1596" custLinFactNeighborY="7929">
        <dgm:presLayoutVars>
          <dgm:chMax val="0"/>
          <dgm:chPref val="0"/>
          <dgm:bulletEnabled val="1"/>
        </dgm:presLayoutVars>
      </dgm:prSet>
      <dgm:spPr/>
    </dgm:pt>
    <dgm:pt modelId="{65CF82F1-7CFD-4E11-B6FB-20AFA3999B16}" type="pres">
      <dgm:prSet presAssocID="{4B54413D-6AB2-4E78-8861-3422598E4521}" presName="parentText4" presStyleLbl="node1" presStyleIdx="3" presStyleCnt="5" custScaleX="100810">
        <dgm:presLayoutVars>
          <dgm:chMax/>
          <dgm:chPref val="3"/>
          <dgm:bulletEnabled val="1"/>
        </dgm:presLayoutVars>
      </dgm:prSet>
      <dgm:spPr/>
    </dgm:pt>
    <dgm:pt modelId="{AEFCB73C-C669-4E96-9D10-A17A75231BD9}" type="pres">
      <dgm:prSet presAssocID="{4B54413D-6AB2-4E78-8861-3422598E4521}" presName="childText4" presStyleLbl="solidAlignAcc1" presStyleIdx="3" presStyleCnt="5" custScaleY="102711" custLinFactNeighborX="-1632">
        <dgm:presLayoutVars>
          <dgm:chMax val="0"/>
          <dgm:chPref val="0"/>
          <dgm:bulletEnabled val="1"/>
        </dgm:presLayoutVars>
      </dgm:prSet>
      <dgm:spPr/>
    </dgm:pt>
    <dgm:pt modelId="{EBFC6C35-1E35-4D9B-96A4-A22485950332}" type="pres">
      <dgm:prSet presAssocID="{190B2289-A9E3-4067-A442-9D6F3FC3946C}" presName="parentText5" presStyleLbl="node1" presStyleIdx="4" presStyleCnt="5">
        <dgm:presLayoutVars>
          <dgm:chMax/>
          <dgm:chPref val="3"/>
          <dgm:bulletEnabled val="1"/>
        </dgm:presLayoutVars>
      </dgm:prSet>
      <dgm:spPr/>
    </dgm:pt>
    <dgm:pt modelId="{64FB9CD9-D918-4F18-A8C1-6751031628C4}" type="pres">
      <dgm:prSet presAssocID="{190B2289-A9E3-4067-A442-9D6F3FC3946C}" presName="childText5" presStyleLbl="solidAlignAcc1" presStyleIdx="4" presStyleCnt="5" custScaleY="85805" custLinFactNeighborX="-816" custLinFactNeighborY="-9589">
        <dgm:presLayoutVars>
          <dgm:chMax val="0"/>
          <dgm:chPref val="0"/>
          <dgm:bulletEnabled val="1"/>
        </dgm:presLayoutVars>
      </dgm:prSet>
      <dgm:spPr/>
    </dgm:pt>
  </dgm:ptLst>
  <dgm:cxnLst>
    <dgm:cxn modelId="{73B2BF04-5F9E-4B63-96E0-9F95AFD2CB07}" type="presOf" srcId="{067346EF-4328-4B32-9025-5B69AD9224F5}" destId="{507F326F-372E-4659-9124-DC5F42F8A12A}" srcOrd="0" destOrd="3" presId="urn:microsoft.com/office/officeart/2009/3/layout/IncreasingArrowsProcess"/>
    <dgm:cxn modelId="{9DB12509-81BE-4A89-9EF8-82C4E9E8BDEB}" srcId="{4B54413D-6AB2-4E78-8861-3422598E4521}" destId="{F7ACCFBA-B528-42EA-8BF4-1ADADD53955C}" srcOrd="2" destOrd="0" parTransId="{7EB0EF67-73DC-4319-BD49-43F72EC1850A}" sibTransId="{E132C450-300C-45BC-8FC8-A6D144997396}"/>
    <dgm:cxn modelId="{7653760A-7D6A-41CC-B322-E44148559920}" srcId="{994A1A09-CE34-44C6-A383-B48830DA96C5}" destId="{78D69D7B-0E0C-4454-AD97-2774805A682C}" srcOrd="0" destOrd="0" parTransId="{3D30A92F-2718-43B3-8BB1-AD6B4B24A399}" sibTransId="{1F7FEEA9-C47D-4639-9DD8-AB1BE6564378}"/>
    <dgm:cxn modelId="{3430E41C-FEEA-4D51-B6DD-5140AD66CAB2}" type="presOf" srcId="{06E3DE91-8798-4B70-AC4F-2C0360602BFB}" destId="{64FB9CD9-D918-4F18-A8C1-6751031628C4}" srcOrd="0" destOrd="3" presId="urn:microsoft.com/office/officeart/2009/3/layout/IncreasingArrowsProcess"/>
    <dgm:cxn modelId="{0BDFB51E-A154-4704-94D5-037E483E1135}" srcId="{4B54413D-6AB2-4E78-8861-3422598E4521}" destId="{D96C74E3-83DF-4A42-A1E1-3E46B21F1DA6}" srcOrd="1" destOrd="0" parTransId="{3B24C7CD-EB12-4102-A6E1-2833F4326F72}" sibTransId="{B16A4B12-9B94-44F2-8957-77CCC88F8FCE}"/>
    <dgm:cxn modelId="{D917B21F-2C60-4A34-885E-193794FCB88D}" srcId="{D96C74E3-83DF-4A42-A1E1-3E46B21F1DA6}" destId="{194C745C-391B-43AD-A457-FF579A4666FA}" srcOrd="0" destOrd="0" parTransId="{323D48C0-E08C-4401-BC5F-A34C186E869C}" sibTransId="{30127629-8759-4DF5-BFA8-42019DB302F8}"/>
    <dgm:cxn modelId="{270D9D22-A93F-4C69-895B-AC3E288CCA90}" type="presOf" srcId="{B0300281-76A7-4C59-8307-A332FD98BC44}" destId="{507F326F-372E-4659-9124-DC5F42F8A12A}" srcOrd="0" destOrd="7" presId="urn:microsoft.com/office/officeart/2009/3/layout/IncreasingArrowsProcess"/>
    <dgm:cxn modelId="{CCA27428-995B-4CB7-8B6A-32B6A1870781}" type="presOf" srcId="{B113ED0C-AEC0-485B-9441-429013641341}" destId="{64FB9CD9-D918-4F18-A8C1-6751031628C4}" srcOrd="0" destOrd="2" presId="urn:microsoft.com/office/officeart/2009/3/layout/IncreasingArrowsProcess"/>
    <dgm:cxn modelId="{BC8B452E-A4DD-425B-B579-B527C3F4BF50}" srcId="{6F6ABF3A-94BE-4A63-80BC-B7109F3336DA}" destId="{90B58854-958B-4837-8461-65199FA223D3}" srcOrd="0" destOrd="0" parTransId="{605996B8-79C6-4D78-B2E0-81D409F12998}" sibTransId="{DD072579-BA74-4102-A4AF-EDE344042665}"/>
    <dgm:cxn modelId="{D67E1E33-9DBC-4F0D-BCC4-D097FD1A523E}" srcId="{190B2289-A9E3-4067-A442-9D6F3FC3946C}" destId="{06E3DE91-8798-4B70-AC4F-2C0360602BFB}" srcOrd="3" destOrd="0" parTransId="{FC5EF36B-F914-4480-BE92-8E7612142E49}" sibTransId="{C3F4327F-A6FF-42D7-A6D9-5CECB84253D4}"/>
    <dgm:cxn modelId="{EC1F7235-649F-4F05-A22D-FFE40D1731CA}" type="presOf" srcId="{F7ACCFBA-B528-42EA-8BF4-1ADADD53955C}" destId="{AEFCB73C-C669-4E96-9D10-A17A75231BD9}" srcOrd="0" destOrd="5" presId="urn:microsoft.com/office/officeart/2009/3/layout/IncreasingArrowsProcess"/>
    <dgm:cxn modelId="{10E26737-A3F7-41A0-B381-229D892C0C3F}" srcId="{78D69D7B-0E0C-4454-AD97-2774805A682C}" destId="{B0300281-76A7-4C59-8307-A332FD98BC44}" srcOrd="6" destOrd="0" parTransId="{2F83A035-8EFB-47F4-9257-157153E9BF8F}" sibTransId="{E6DB1B19-2CC3-483D-B7BC-1F6D538DAD79}"/>
    <dgm:cxn modelId="{70D74F37-D037-4420-A8BA-43A87B71037D}" srcId="{190B2289-A9E3-4067-A442-9D6F3FC3946C}" destId="{593122D1-E80A-4DD2-B60E-32D09B880576}" srcOrd="0" destOrd="0" parTransId="{AD37050A-73F3-4606-AFD9-C764EA312FB1}" sibTransId="{707A9358-0C7B-420C-A9FB-CBF8D2E81766}"/>
    <dgm:cxn modelId="{1D2DE53A-E633-4ED1-ABF7-E2A74ADFDAED}" type="presOf" srcId="{190B2289-A9E3-4067-A442-9D6F3FC3946C}" destId="{EBFC6C35-1E35-4D9B-96A4-A22485950332}" srcOrd="0" destOrd="0" presId="urn:microsoft.com/office/officeart/2009/3/layout/IncreasingArrowsProcess"/>
    <dgm:cxn modelId="{0A98633C-BDA9-4A84-8C5C-94F2BABFE404}" type="presOf" srcId="{994A1A09-CE34-44C6-A383-B48830DA96C5}" destId="{524AE2BA-388C-48B7-8F3B-03725865618F}" srcOrd="0" destOrd="0" presId="urn:microsoft.com/office/officeart/2009/3/layout/IncreasingArrowsProcess"/>
    <dgm:cxn modelId="{8A54993C-39AE-46DC-9CF3-303B598AE164}" type="presOf" srcId="{922388E7-73D8-4286-A60E-A1575BC5365D}" destId="{AEFCB73C-C669-4E96-9D10-A17A75231BD9}" srcOrd="0" destOrd="4" presId="urn:microsoft.com/office/officeart/2009/3/layout/IncreasingArrowsProcess"/>
    <dgm:cxn modelId="{77D2A360-6487-4262-ABD9-9ED4AA8338A8}" type="presOf" srcId="{47F378B4-E5AA-4AEB-8EBF-8881A4A3FD3D}" destId="{507F326F-372E-4659-9124-DC5F42F8A12A}" srcOrd="0" destOrd="5" presId="urn:microsoft.com/office/officeart/2009/3/layout/IncreasingArrowsProcess"/>
    <dgm:cxn modelId="{177EC94A-5104-4A72-A6BC-7A53CF7AE397}" srcId="{190B2289-A9E3-4067-A442-9D6F3FC3946C}" destId="{B113ED0C-AEC0-485B-9441-429013641341}" srcOrd="2" destOrd="0" parTransId="{C282703F-3B67-4387-93BD-D61BDC0D2417}" sibTransId="{337E064D-34B8-422C-A2AD-635FBA53A3B2}"/>
    <dgm:cxn modelId="{449BD66A-DC09-4BC0-B1CC-D8C8456AEC88}" type="presOf" srcId="{A86B1C82-9B11-40E8-9399-0EE81E2CB5F8}" destId="{507F326F-372E-4659-9124-DC5F42F8A12A}" srcOrd="0" destOrd="1" presId="urn:microsoft.com/office/officeart/2009/3/layout/IncreasingArrowsProcess"/>
    <dgm:cxn modelId="{C75C2A6B-9A7F-46B7-8905-E6EDA67B39D0}" type="presOf" srcId="{8E048900-8D61-4E2D-9B59-0055FF1F94BF}" destId="{507F326F-372E-4659-9124-DC5F42F8A12A}" srcOrd="0" destOrd="6" presId="urn:microsoft.com/office/officeart/2009/3/layout/IncreasingArrowsProcess"/>
    <dgm:cxn modelId="{F3C1066C-2E6A-452A-9155-5C7B3867A7DB}" srcId="{78D69D7B-0E0C-4454-AD97-2774805A682C}" destId="{A86B1C82-9B11-40E8-9399-0EE81E2CB5F8}" srcOrd="0" destOrd="0" parTransId="{AFDC0DA4-BCDB-481E-80AE-2E5AC17EA301}" sibTransId="{BEC4CADA-6F46-43A3-9979-D7BCA6E132A3}"/>
    <dgm:cxn modelId="{71555E4F-4216-420E-BE47-0FEB44985571}" type="presOf" srcId="{6F6ABF3A-94BE-4A63-80BC-B7109F3336DA}" destId="{DBCBABB6-1AAA-4AA3-B000-CA0852228F6C}" srcOrd="0" destOrd="0" presId="urn:microsoft.com/office/officeart/2009/3/layout/IncreasingArrowsProcess"/>
    <dgm:cxn modelId="{0C01976F-78ED-4E65-AA49-AE4D6F1C6CC2}" srcId="{75DA3887-245F-4384-AB28-D477A9CCCC7F}" destId="{FB3AA7AA-3C74-4EFC-8402-2EEBCDD0EFC2}" srcOrd="0" destOrd="0" parTransId="{F766E0F6-EC98-4D9C-888A-1A28B69F0D16}" sibTransId="{E77BB4A1-5BA1-4DFB-A992-AA2494908F11}"/>
    <dgm:cxn modelId="{9221D86F-323C-4F4B-85A8-B74FA15D8D14}" type="presOf" srcId="{B1AF18FB-C673-4096-AD06-2C9826AA8D3F}" destId="{359F4F7C-7BF2-4290-8FBA-73527CA9391E}" srcOrd="0" destOrd="0" presId="urn:microsoft.com/office/officeart/2009/3/layout/IncreasingArrowsProcess"/>
    <dgm:cxn modelId="{A5474452-9755-4C10-BFC4-2E7D026D5243}" type="presOf" srcId="{9862D92D-319F-4F7F-B93D-4DAF3C3ADD91}" destId="{507F326F-372E-4659-9124-DC5F42F8A12A}" srcOrd="0" destOrd="4" presId="urn:microsoft.com/office/officeart/2009/3/layout/IncreasingArrowsProcess"/>
    <dgm:cxn modelId="{ED012B56-E66E-491F-9AE8-9456B7D31976}" srcId="{C8FCFB0E-A117-40AA-B5CF-DE0FD0EE6247}" destId="{8B277DCF-A090-4665-8408-299AD7BCFF10}" srcOrd="0" destOrd="0" parTransId="{DBBD4D6B-92E0-4303-9406-1FDE90EE8AE8}" sibTransId="{E377FFA2-9E25-4943-B04A-FEFEFBCE1402}"/>
    <dgm:cxn modelId="{B1D58E77-73AB-43B2-BF66-6056ACAE5292}" type="presOf" srcId="{8B277DCF-A090-4665-8408-299AD7BCFF10}" destId="{AEFCB73C-C669-4E96-9D10-A17A75231BD9}" srcOrd="0" destOrd="1" presId="urn:microsoft.com/office/officeart/2009/3/layout/IncreasingArrowsProcess"/>
    <dgm:cxn modelId="{EDDD427A-0EF8-475D-A549-2A8BFAB6229E}" type="presOf" srcId="{75DA3887-245F-4384-AB28-D477A9CCCC7F}" destId="{A05794AC-4DF6-4BF8-A415-C522C3DD9C7C}" srcOrd="0" destOrd="0" presId="urn:microsoft.com/office/officeart/2009/3/layout/IncreasingArrowsProcess"/>
    <dgm:cxn modelId="{9C751683-2107-4120-A4CF-6938E4426DB2}" type="presOf" srcId="{90B58854-958B-4837-8461-65199FA223D3}" destId="{5B0F3AFD-3252-4D8A-932D-8DD99F66055A}" srcOrd="0" destOrd="0" presId="urn:microsoft.com/office/officeart/2009/3/layout/IncreasingArrowsProcess"/>
    <dgm:cxn modelId="{8CF10F86-1DA6-471B-8426-70F2EA3081FE}" srcId="{FB3AA7AA-3C74-4EFC-8402-2EEBCDD0EFC2}" destId="{B1AF18FB-C673-4096-AD06-2C9826AA8D3F}" srcOrd="0" destOrd="0" parTransId="{80468C1F-DD53-4AFF-9991-7B0D5F342418}" sibTransId="{951D3BCF-1D9E-40DA-A46C-1332C08D0737}"/>
    <dgm:cxn modelId="{05EC918A-4182-4C1F-8307-FB9AE55CD664}" type="presOf" srcId="{FB3AA7AA-3C74-4EFC-8402-2EEBCDD0EFC2}" destId="{069ABA15-F9B9-4B83-9519-972CA4DB6F8C}" srcOrd="0" destOrd="0" presId="urn:microsoft.com/office/officeart/2009/3/layout/IncreasingArrowsProcess"/>
    <dgm:cxn modelId="{0CB2B195-A8EE-4E2D-92A8-2D04A37379BF}" srcId="{D96C74E3-83DF-4A42-A1E1-3E46B21F1DA6}" destId="{922388E7-73D8-4286-A60E-A1575BC5365D}" srcOrd="1" destOrd="0" parTransId="{249C0DEB-A93F-4C26-8EC4-DF8F95E40956}" sibTransId="{7FE99EF5-ED59-4F4B-A371-5901CB738428}"/>
    <dgm:cxn modelId="{52AC2797-63B4-47D7-BB14-F140F8A484E7}" type="presOf" srcId="{78D69D7B-0E0C-4454-AD97-2774805A682C}" destId="{507F326F-372E-4659-9124-DC5F42F8A12A}" srcOrd="0" destOrd="0" presId="urn:microsoft.com/office/officeart/2009/3/layout/IncreasingArrowsProcess"/>
    <dgm:cxn modelId="{D6D05B9A-83EE-4B06-BAB4-3FFA47412BD8}" type="presOf" srcId="{C8FCFB0E-A117-40AA-B5CF-DE0FD0EE6247}" destId="{AEFCB73C-C669-4E96-9D10-A17A75231BD9}" srcOrd="0" destOrd="0" presId="urn:microsoft.com/office/officeart/2009/3/layout/IncreasingArrowsProcess"/>
    <dgm:cxn modelId="{C94FFC9D-32C3-4BF7-ADC8-BE30716D218B}" srcId="{75DA3887-245F-4384-AB28-D477A9CCCC7F}" destId="{994A1A09-CE34-44C6-A383-B48830DA96C5}" srcOrd="2" destOrd="0" parTransId="{F382885D-DE01-49AF-B99A-04D8300D12FA}" sibTransId="{D448F476-AE44-44C4-B981-100B7C0F2EC6}"/>
    <dgm:cxn modelId="{E433B3A2-F178-42C5-9114-6728D98FE495}" type="presOf" srcId="{42F8F71F-3F74-464C-9269-B8EE1E5AD5CC}" destId="{507F326F-372E-4659-9124-DC5F42F8A12A}" srcOrd="0" destOrd="2" presId="urn:microsoft.com/office/officeart/2009/3/layout/IncreasingArrowsProcess"/>
    <dgm:cxn modelId="{074C6BA5-4AD4-44AE-8ABA-ED77357BAE56}" srcId="{75DA3887-245F-4384-AB28-D477A9CCCC7F}" destId="{6F6ABF3A-94BE-4A63-80BC-B7109F3336DA}" srcOrd="1" destOrd="0" parTransId="{E1DC9A67-B241-4F8E-91C9-FD47E2F580D8}" sibTransId="{0BF26DDF-A94A-4FD5-BC03-3725AD868263}"/>
    <dgm:cxn modelId="{10942DA6-5A32-4025-86FA-A020663CCB09}" type="presOf" srcId="{66325078-9E5A-4BBD-AED4-E37AF69DF36C}" destId="{359F4F7C-7BF2-4290-8FBA-73527CA9391E}" srcOrd="0" destOrd="1" presId="urn:microsoft.com/office/officeart/2009/3/layout/IncreasingArrowsProcess"/>
    <dgm:cxn modelId="{A86BBEAE-943C-4BD4-B3B1-1147BC0B0395}" srcId="{FB3AA7AA-3C74-4EFC-8402-2EEBCDD0EFC2}" destId="{66325078-9E5A-4BBD-AED4-E37AF69DF36C}" srcOrd="1" destOrd="0" parTransId="{36D4307F-6ECA-414A-92DA-192B8D87A927}" sibTransId="{F54252E4-CD94-4C15-B409-6764D59F2712}"/>
    <dgm:cxn modelId="{FC0AECB3-74C4-4380-A025-F911F808566C}" srcId="{190B2289-A9E3-4067-A442-9D6F3FC3946C}" destId="{3B4B431A-7ED9-43D9-8BF5-2175780C723F}" srcOrd="1" destOrd="0" parTransId="{FF9A08DD-37B2-4132-8C13-9FCCC9F0BAFE}" sibTransId="{78F8D852-5BA7-4C08-B9A0-89CEE45D1FFE}"/>
    <dgm:cxn modelId="{5277AAB6-6061-4563-84C4-949DA5E31F35}" srcId="{78D69D7B-0E0C-4454-AD97-2774805A682C}" destId="{067346EF-4328-4B32-9025-5B69AD9224F5}" srcOrd="2" destOrd="0" parTransId="{D094A1AD-2A64-4777-B4C2-510751B84274}" sibTransId="{F9E45D40-0598-419E-8B20-813D57FE2EE5}"/>
    <dgm:cxn modelId="{9A4356B9-F8B0-4BB0-9C2D-B6E9471ECEFF}" type="presOf" srcId="{4B54413D-6AB2-4E78-8861-3422598E4521}" destId="{65CF82F1-7CFD-4E11-B6FB-20AFA3999B16}" srcOrd="0" destOrd="0" presId="urn:microsoft.com/office/officeart/2009/3/layout/IncreasingArrowsProcess"/>
    <dgm:cxn modelId="{812997BF-1B2E-4EC6-AE20-14D7BD76B7A0}" srcId="{78D69D7B-0E0C-4454-AD97-2774805A682C}" destId="{9862D92D-319F-4F7F-B93D-4DAF3C3ADD91}" srcOrd="3" destOrd="0" parTransId="{994304ED-876D-49AE-B923-5BB0E548DA93}" sibTransId="{5DC817D4-0AEE-4C72-A68E-982399E169EB}"/>
    <dgm:cxn modelId="{1100AFC3-C954-45A8-8A39-8C50523B20EE}" srcId="{78D69D7B-0E0C-4454-AD97-2774805A682C}" destId="{47F378B4-E5AA-4AEB-8EBF-8881A4A3FD3D}" srcOrd="4" destOrd="0" parTransId="{76994010-62BE-4733-812E-E781D2A25E02}" sibTransId="{51A73400-6340-4A73-8F3F-A900C43874FE}"/>
    <dgm:cxn modelId="{357BB9C7-A2AD-4254-85B5-EFDB0235B22E}" srcId="{4B54413D-6AB2-4E78-8861-3422598E4521}" destId="{C8FCFB0E-A117-40AA-B5CF-DE0FD0EE6247}" srcOrd="0" destOrd="0" parTransId="{2C45D245-1177-4B10-A01C-27CFDD78A4F2}" sibTransId="{61AC3F8F-05C0-4925-A747-976A674249C6}"/>
    <dgm:cxn modelId="{63FDE6D8-300E-4183-AE40-B7AD2FD054EE}" type="presOf" srcId="{3B4B431A-7ED9-43D9-8BF5-2175780C723F}" destId="{64FB9CD9-D918-4F18-A8C1-6751031628C4}" srcOrd="0" destOrd="1" presId="urn:microsoft.com/office/officeart/2009/3/layout/IncreasingArrowsProcess"/>
    <dgm:cxn modelId="{8F0FB5DC-0455-42FF-907F-A5C78EEDAF6B}" srcId="{75DA3887-245F-4384-AB28-D477A9CCCC7F}" destId="{190B2289-A9E3-4067-A442-9D6F3FC3946C}" srcOrd="4" destOrd="0" parTransId="{14D9A8FD-F25E-4B84-B49E-6C9B1008FE5D}" sibTransId="{4EF93326-22CB-47F7-B4FC-C68325A0701B}"/>
    <dgm:cxn modelId="{6BDCB7E3-F668-4547-8E1E-45D653CF799D}" type="presOf" srcId="{D96C74E3-83DF-4A42-A1E1-3E46B21F1DA6}" destId="{AEFCB73C-C669-4E96-9D10-A17A75231BD9}" srcOrd="0" destOrd="2" presId="urn:microsoft.com/office/officeart/2009/3/layout/IncreasingArrowsProcess"/>
    <dgm:cxn modelId="{ED9C2DE4-5330-4B0A-AC76-AE1819424582}" srcId="{75DA3887-245F-4384-AB28-D477A9CCCC7F}" destId="{4B54413D-6AB2-4E78-8861-3422598E4521}" srcOrd="3" destOrd="0" parTransId="{8CD6E774-B19D-400E-BCFC-27EE45CF19DC}" sibTransId="{14011EC5-5981-40BD-8EB8-95F6EBB22461}"/>
    <dgm:cxn modelId="{4B090EE7-EE70-4439-B3FD-33A8255F0CB2}" srcId="{78D69D7B-0E0C-4454-AD97-2774805A682C}" destId="{42F8F71F-3F74-464C-9269-B8EE1E5AD5CC}" srcOrd="1" destOrd="0" parTransId="{EBFD0934-E995-40AA-99AB-9BC2CF9CA1D9}" sibTransId="{03758A1F-F0C6-4C15-B21E-22F0B59EC574}"/>
    <dgm:cxn modelId="{DD9593E8-3316-48E2-B865-2D6C0130180A}" srcId="{78D69D7B-0E0C-4454-AD97-2774805A682C}" destId="{8E048900-8D61-4E2D-9B59-0055FF1F94BF}" srcOrd="5" destOrd="0" parTransId="{1593C0A8-30D2-4B65-832E-229725586535}" sibTransId="{F70B89AA-F692-4209-8CAD-D0F95F5B38C1}"/>
    <dgm:cxn modelId="{53D095FB-3189-4411-9AC0-546AD175345E}" type="presOf" srcId="{194C745C-391B-43AD-A457-FF579A4666FA}" destId="{AEFCB73C-C669-4E96-9D10-A17A75231BD9}" srcOrd="0" destOrd="3" presId="urn:microsoft.com/office/officeart/2009/3/layout/IncreasingArrowsProcess"/>
    <dgm:cxn modelId="{5CA8DBFF-D504-485A-A9A6-5BCF07D19621}" type="presOf" srcId="{593122D1-E80A-4DD2-B60E-32D09B880576}" destId="{64FB9CD9-D918-4F18-A8C1-6751031628C4}" srcOrd="0" destOrd="0" presId="urn:microsoft.com/office/officeart/2009/3/layout/IncreasingArrowsProcess"/>
    <dgm:cxn modelId="{1A31CA71-24CA-4D67-911D-86FEB4846DED}" type="presParOf" srcId="{A05794AC-4DF6-4BF8-A415-C522C3DD9C7C}" destId="{069ABA15-F9B9-4B83-9519-972CA4DB6F8C}" srcOrd="0" destOrd="0" presId="urn:microsoft.com/office/officeart/2009/3/layout/IncreasingArrowsProcess"/>
    <dgm:cxn modelId="{BA0A0361-E8E3-4273-9C73-2BC4CF398614}" type="presParOf" srcId="{A05794AC-4DF6-4BF8-A415-C522C3DD9C7C}" destId="{359F4F7C-7BF2-4290-8FBA-73527CA9391E}" srcOrd="1" destOrd="0" presId="urn:microsoft.com/office/officeart/2009/3/layout/IncreasingArrowsProcess"/>
    <dgm:cxn modelId="{F5B5B55D-A54C-4109-875B-CC58C6BB3421}" type="presParOf" srcId="{A05794AC-4DF6-4BF8-A415-C522C3DD9C7C}" destId="{DBCBABB6-1AAA-4AA3-B000-CA0852228F6C}" srcOrd="2" destOrd="0" presId="urn:microsoft.com/office/officeart/2009/3/layout/IncreasingArrowsProcess"/>
    <dgm:cxn modelId="{B69AABB3-0B80-466B-9D9A-51E08D8175D0}" type="presParOf" srcId="{A05794AC-4DF6-4BF8-A415-C522C3DD9C7C}" destId="{5B0F3AFD-3252-4D8A-932D-8DD99F66055A}" srcOrd="3" destOrd="0" presId="urn:microsoft.com/office/officeart/2009/3/layout/IncreasingArrowsProcess"/>
    <dgm:cxn modelId="{5B97ACAA-ED79-480B-AFD7-CCB8B18601D9}" type="presParOf" srcId="{A05794AC-4DF6-4BF8-A415-C522C3DD9C7C}" destId="{524AE2BA-388C-48B7-8F3B-03725865618F}" srcOrd="4" destOrd="0" presId="urn:microsoft.com/office/officeart/2009/3/layout/IncreasingArrowsProcess"/>
    <dgm:cxn modelId="{7ED00674-317D-4C07-AAAC-95B8251339B4}" type="presParOf" srcId="{A05794AC-4DF6-4BF8-A415-C522C3DD9C7C}" destId="{507F326F-372E-4659-9124-DC5F42F8A12A}" srcOrd="5" destOrd="0" presId="urn:microsoft.com/office/officeart/2009/3/layout/IncreasingArrowsProcess"/>
    <dgm:cxn modelId="{6C5658C6-7213-4B96-837B-7D9EA1E9FD25}" type="presParOf" srcId="{A05794AC-4DF6-4BF8-A415-C522C3DD9C7C}" destId="{65CF82F1-7CFD-4E11-B6FB-20AFA3999B16}" srcOrd="6" destOrd="0" presId="urn:microsoft.com/office/officeart/2009/3/layout/IncreasingArrowsProcess"/>
    <dgm:cxn modelId="{68A95962-34F7-4031-9C29-12CB191A1EBB}" type="presParOf" srcId="{A05794AC-4DF6-4BF8-A415-C522C3DD9C7C}" destId="{AEFCB73C-C669-4E96-9D10-A17A75231BD9}" srcOrd="7" destOrd="0" presId="urn:microsoft.com/office/officeart/2009/3/layout/IncreasingArrowsProcess"/>
    <dgm:cxn modelId="{DCF58DEA-1580-4899-9C58-923168CD394B}" type="presParOf" srcId="{A05794AC-4DF6-4BF8-A415-C522C3DD9C7C}" destId="{EBFC6C35-1E35-4D9B-96A4-A22485950332}" srcOrd="8" destOrd="0" presId="urn:microsoft.com/office/officeart/2009/3/layout/IncreasingArrowsProcess"/>
    <dgm:cxn modelId="{ECD2A2DF-9994-444F-93E6-64CF5C06C386}" type="presParOf" srcId="{A05794AC-4DF6-4BF8-A415-C522C3DD9C7C}" destId="{64FB9CD9-D918-4F18-A8C1-6751031628C4}" srcOrd="9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ABA15-F9B9-4B83-9519-972CA4DB6F8C}">
      <dsp:nvSpPr>
        <dsp:cNvPr id="0" name=""/>
        <dsp:cNvSpPr/>
      </dsp:nvSpPr>
      <dsp:spPr>
        <a:xfrm>
          <a:off x="1135307" y="0"/>
          <a:ext cx="9457811" cy="1663872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30 Day Review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1" kern="1200" dirty="0">
              <a:solidFill>
                <a:schemeClr val="tx1"/>
              </a:solidFill>
            </a:rPr>
            <a:t>(before non-client RDY install)</a:t>
          </a:r>
          <a:r>
            <a:rPr lang="en-US" sz="1800" b="0" i="1" kern="1200" dirty="0">
              <a:solidFill>
                <a:schemeClr val="tx1"/>
              </a:solidFill>
            </a:rPr>
            <a:t> </a:t>
          </a:r>
          <a:endParaRPr lang="en-US" sz="1600" b="0" i="1" kern="1200" dirty="0">
            <a:solidFill>
              <a:schemeClr val="tx1"/>
            </a:solidFill>
          </a:endParaRPr>
        </a:p>
      </dsp:txBody>
      <dsp:txXfrm>
        <a:off x="1135307" y="415968"/>
        <a:ext cx="9041843" cy="831936"/>
      </dsp:txXfrm>
    </dsp:sp>
    <dsp:sp modelId="{359F4F7C-7BF2-4290-8FBA-73527CA9391E}">
      <dsp:nvSpPr>
        <dsp:cNvPr id="0" name=""/>
        <dsp:cNvSpPr/>
      </dsp:nvSpPr>
      <dsp:spPr>
        <a:xfrm>
          <a:off x="1123613" y="996617"/>
          <a:ext cx="1771380" cy="42301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Dev. PM walkthrough the list of changes that are locked down for upcoming release window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- </a:t>
          </a:r>
          <a:r>
            <a:rPr lang="en-US" sz="1050" kern="1200" dirty="0"/>
            <a:t>Technical SME’s can participate and ask questions/more information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Dev. PM to specify any new hardware/ software/ network requirements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Training/Knowledge sharing requirements  for new feature/ functionality/ format changes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Code complete/Peer Reviewed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 cases – Peer Reviewed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testing – 20% or above</a:t>
          </a:r>
        </a:p>
      </dsp:txBody>
      <dsp:txXfrm>
        <a:off x="1123613" y="996617"/>
        <a:ext cx="1771380" cy="4230156"/>
      </dsp:txXfrm>
    </dsp:sp>
    <dsp:sp modelId="{DBCBABB6-1AAA-4AA3-B000-CA0852228F6C}">
      <dsp:nvSpPr>
        <dsp:cNvPr id="0" name=""/>
        <dsp:cNvSpPr/>
      </dsp:nvSpPr>
      <dsp:spPr>
        <a:xfrm>
          <a:off x="2909595" y="677083"/>
          <a:ext cx="7629129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291182"/>
            <a:satOff val="-1717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15 Day Review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0" i="1" kern="1200" dirty="0">
              <a:solidFill>
                <a:schemeClr val="tx1"/>
              </a:solidFill>
            </a:rPr>
            <a:t>(before non-client RDY install) </a:t>
          </a:r>
          <a:endParaRPr lang="en-US" sz="800" b="1" kern="1200" dirty="0">
            <a:solidFill>
              <a:schemeClr val="tx1"/>
            </a:solidFill>
          </a:endParaRPr>
        </a:p>
      </dsp:txBody>
      <dsp:txXfrm>
        <a:off x="2909595" y="1020941"/>
        <a:ext cx="7285272" cy="687715"/>
      </dsp:txXfrm>
    </dsp:sp>
    <dsp:sp modelId="{5B0F3AFD-3252-4D8A-932D-8DD99F66055A}">
      <dsp:nvSpPr>
        <dsp:cNvPr id="0" name=""/>
        <dsp:cNvSpPr/>
      </dsp:nvSpPr>
      <dsp:spPr>
        <a:xfrm>
          <a:off x="2909269" y="1611234"/>
          <a:ext cx="1695675" cy="36157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91182"/>
              <a:satOff val="-1717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050" kern="1200" dirty="0"/>
            <a:t>Review additional changes, if added with exception approval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SD to share the plan to complete new hardware/ software/ network requirements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Training session status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Code Completion – 100%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QA testing – 80% or above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Defects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Client Communication - Preparedness</a:t>
          </a:r>
          <a:endParaRPr lang="en-US" sz="1200" kern="1200" dirty="0"/>
        </a:p>
      </dsp:txBody>
      <dsp:txXfrm>
        <a:off x="2909269" y="1611234"/>
        <a:ext cx="1695675" cy="3615724"/>
      </dsp:txXfrm>
    </dsp:sp>
    <dsp:sp modelId="{524AE2BA-388C-48B7-8F3B-03725865618F}">
      <dsp:nvSpPr>
        <dsp:cNvPr id="0" name=""/>
        <dsp:cNvSpPr/>
      </dsp:nvSpPr>
      <dsp:spPr>
        <a:xfrm>
          <a:off x="4618900" y="1149683"/>
          <a:ext cx="5958328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582364"/>
            <a:satOff val="-3433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NCR: Go/No-Go (7-Day)</a:t>
          </a:r>
        </a:p>
      </dsp:txBody>
      <dsp:txXfrm>
        <a:off x="4618900" y="1493541"/>
        <a:ext cx="5614471" cy="687715"/>
      </dsp:txXfrm>
    </dsp:sp>
    <dsp:sp modelId="{507F326F-372E-4659-9124-DC5F42F8A12A}">
      <dsp:nvSpPr>
        <dsp:cNvPr id="0" name=""/>
        <dsp:cNvSpPr/>
      </dsp:nvSpPr>
      <dsp:spPr>
        <a:xfrm>
          <a:off x="4618897" y="2116206"/>
          <a:ext cx="1716231" cy="31107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82364"/>
              <a:satOff val="-3433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</a:t>
          </a:r>
          <a:r>
            <a:rPr lang="en-US" sz="1050" kern="1200" dirty="0"/>
            <a:t>: QA Sign off including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Full/Complete regression testing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Functional testing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Performance testing (if N/A, provide reason)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upgrade testing(if N/A, provide reason)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install/deploy test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NO outstanding defects in final build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FINAL build – Peer reviewed for GR</a:t>
          </a:r>
        </a:p>
      </dsp:txBody>
      <dsp:txXfrm>
        <a:off x="4618897" y="2116206"/>
        <a:ext cx="1716231" cy="3110723"/>
      </dsp:txXfrm>
    </dsp:sp>
    <dsp:sp modelId="{65CF82F1-7CFD-4E11-B6FB-20AFA3999B16}">
      <dsp:nvSpPr>
        <dsp:cNvPr id="0" name=""/>
        <dsp:cNvSpPr/>
      </dsp:nvSpPr>
      <dsp:spPr>
        <a:xfrm>
          <a:off x="6362599" y="1608337"/>
          <a:ext cx="4247583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873546"/>
            <a:satOff val="-5150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254000" bIns="21835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CR: Go/No-Go</a:t>
          </a:r>
        </a:p>
      </dsp:txBody>
      <dsp:txXfrm>
        <a:off x="6362599" y="1952195"/>
        <a:ext cx="3903726" cy="687715"/>
      </dsp:txXfrm>
    </dsp:sp>
    <dsp:sp modelId="{AEFCB73C-C669-4E96-9D10-A17A75231BD9}">
      <dsp:nvSpPr>
        <dsp:cNvPr id="0" name=""/>
        <dsp:cNvSpPr/>
      </dsp:nvSpPr>
      <dsp:spPr>
        <a:xfrm>
          <a:off x="6351136" y="2632984"/>
          <a:ext cx="1747992" cy="2593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873546"/>
              <a:satOff val="-5150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Criteria: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QA</a:t>
          </a:r>
          <a:endParaRPr lang="en-US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execution of all reviewed test cases for Non-client RDY from QA end.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NO outstanding defects in non-client RDY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SD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Successful execution of all reviewed test cases in non-client RDY.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Arial" panose="020B0604020202020204" pitchFamily="34" charset="0"/>
            <a:buChar char="-"/>
          </a:pPr>
          <a:r>
            <a:rPr lang="en-US" sz="1050" kern="1200" dirty="0"/>
            <a:t>Zero install/deployment issue in non-client RDY.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Client Communication </a:t>
          </a:r>
        </a:p>
      </dsp:txBody>
      <dsp:txXfrm>
        <a:off x="6351136" y="2632984"/>
        <a:ext cx="1747992" cy="2593978"/>
      </dsp:txXfrm>
    </dsp:sp>
    <dsp:sp modelId="{EBFC6C35-1E35-4D9B-96A4-A22485950332}">
      <dsp:nvSpPr>
        <dsp:cNvPr id="0" name=""/>
        <dsp:cNvSpPr/>
      </dsp:nvSpPr>
      <dsp:spPr>
        <a:xfrm>
          <a:off x="8127467" y="2066991"/>
          <a:ext cx="2465651" cy="137543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-1164728"/>
            <a:satOff val="-6866"/>
            <a:lumOff val="-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183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PROD: Go/No-Go</a:t>
          </a:r>
        </a:p>
      </dsp:txBody>
      <dsp:txXfrm>
        <a:off x="8127467" y="2410849"/>
        <a:ext cx="2121794" cy="687715"/>
      </dsp:txXfrm>
    </dsp:sp>
    <dsp:sp modelId="{64FB9CD9-D918-4F18-A8C1-6751031628C4}">
      <dsp:nvSpPr>
        <dsp:cNvPr id="0" name=""/>
        <dsp:cNvSpPr/>
      </dsp:nvSpPr>
      <dsp:spPr>
        <a:xfrm>
          <a:off x="8113203" y="3062948"/>
          <a:ext cx="1747992" cy="216701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1164728"/>
              <a:satOff val="-6866"/>
              <a:lumOff val="-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Acceptance Criteria: SD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Successful installer logs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Zero install/deployment issue client RDY</a:t>
          </a:r>
          <a:endParaRPr lang="en-US" sz="1050" b="1" kern="1200" dirty="0"/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- Crontab Jobs - Processing &amp; Data Workflow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Arial" panose="020B0604020202020204" pitchFamily="34" charset="0"/>
            <a:buNone/>
          </a:pPr>
          <a:r>
            <a:rPr lang="en-US" sz="1050" kern="1200" dirty="0"/>
            <a:t>- Remotes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- Client Smoke Testing(*)</a:t>
          </a:r>
        </a:p>
      </dsp:txBody>
      <dsp:txXfrm>
        <a:off x="8113203" y="3062948"/>
        <a:ext cx="1747992" cy="2167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E057606-9E17-4538-B86C-F63E8AF2FE77}" type="datetimeFigureOut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16BE40C-CECB-413F-9497-75B9E12C3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9463B1-8206-40C7-B5E3-C1BEA9100BC3}" type="datetimeFigureOut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F902466-9449-4A56-A4DF-B81F7B7D7B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13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830463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28" y="1767325"/>
            <a:ext cx="6890975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766888"/>
            <a:ext cx="3930555" cy="441483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D1A3-359C-4FD5-A69B-2B1A096AC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0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43DB4-9CFA-489F-9D59-5225DF3A07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29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EA39D1-B879-4DE9-A73E-6E456F4148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3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255942"/>
            <a:ext cx="5176837" cy="5921022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CE345-098E-4E17-A668-5387F178FD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70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81850" y="1388445"/>
            <a:ext cx="5029200" cy="5550408"/>
          </a:xfrm>
        </p:spPr>
        <p:txBody>
          <a:bodyPr rtlCol="0" anchor="ctr">
            <a:norm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2912445"/>
            <a:ext cx="5930900" cy="15716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250" y="4535585"/>
            <a:ext cx="5930900" cy="744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951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1" y="831850"/>
            <a:ext cx="6244798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7F8CF-9109-4CDA-BB96-055BC78C37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52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57657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160060"/>
            <a:ext cx="6210872" cy="5016903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3A0FD-6E39-4AA4-A897-F3330F32E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1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6244995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6210872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7015163" y="0"/>
            <a:ext cx="5176837" cy="68580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E9227-498C-43A0-85DF-093B371AEE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0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12192000" cy="1389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0"/>
          <p:cNvSpPr txBox="1">
            <a:spLocks noChangeArrowheads="1"/>
          </p:cNvSpPr>
          <p:nvPr userDrawn="1"/>
        </p:nvSpPr>
        <p:spPr bwMode="auto">
          <a:xfrm>
            <a:off x="5445125" y="3759200"/>
            <a:ext cx="13017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450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405243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1"/>
          <p:cNvSpPr txBox="1">
            <a:spLocks noChangeArrowheads="1"/>
          </p:cNvSpPr>
          <p:nvPr userDrawn="1"/>
        </p:nvSpPr>
        <p:spPr bwMode="auto">
          <a:xfrm>
            <a:off x="19621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Corporate Headquarters &amp;</a:t>
            </a:r>
          </a:p>
          <a:p>
            <a:pPr eaLnBrk="1" hangingPunct="1">
              <a:defRPr/>
            </a:pPr>
            <a:r>
              <a:rPr lang="en-US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Principal Delivery Centre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100 Feet Road (ECR),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Pakkamudiyanpet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Pondicherry – 605 008, India.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+91 413 4212124</a:t>
            </a:r>
          </a:p>
          <a:p>
            <a:pPr eaLnBrk="1" hangingPunct="1">
              <a:defRPr/>
            </a:pPr>
            <a:r>
              <a:rPr lang="en-US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Fax: +91 413 4212190 </a:t>
            </a:r>
          </a:p>
        </p:txBody>
      </p:sp>
      <p:sp>
        <p:nvSpPr>
          <p:cNvPr id="9" name="TextBox 12"/>
          <p:cNvSpPr txBox="1">
            <a:spLocks noChangeArrowheads="1"/>
          </p:cNvSpPr>
          <p:nvPr userDrawn="1"/>
        </p:nvSpPr>
        <p:spPr bwMode="auto">
          <a:xfrm>
            <a:off x="1962150" y="4868863"/>
            <a:ext cx="520065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700">
                <a:solidFill>
                  <a:schemeClr val="bg1"/>
                </a:solidFill>
                <a:ea typeface="MS Gothic" panose="020B0609070205080204" pitchFamily="49" charset="-128"/>
                <a:cs typeface="Open Sans Light"/>
              </a:rPr>
              <a:t>Integra Software Services Pvt. Ltd. </a:t>
            </a:r>
          </a:p>
        </p:txBody>
      </p:sp>
      <p:sp>
        <p:nvSpPr>
          <p:cNvPr id="10" name="TextBox 13"/>
          <p:cNvSpPr txBox="1">
            <a:spLocks noChangeArrowheads="1"/>
          </p:cNvSpPr>
          <p:nvPr userDrawn="1"/>
        </p:nvSpPr>
        <p:spPr bwMode="auto">
          <a:xfrm>
            <a:off x="4362450" y="5211763"/>
            <a:ext cx="24003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Registered Office &amp; </a:t>
            </a:r>
          </a:p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Centre for Digital Services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One – IT Park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Floor 2, Module 8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200 Feet Road, Thoraipakkam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Chennai – 600 097, India.</a:t>
            </a:r>
          </a:p>
          <a:p>
            <a:pPr eaLnBrk="1" hangingPunct="1">
              <a:defRPr/>
            </a:pP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Open Sans Light"/>
              </a:rPr>
              <a:t>Phone: +91 44 46125555</a:t>
            </a:r>
          </a:p>
        </p:txBody>
      </p:sp>
      <p:sp>
        <p:nvSpPr>
          <p:cNvPr id="11" name="TextBox 14"/>
          <p:cNvSpPr txBox="1">
            <a:spLocks noChangeArrowheads="1"/>
          </p:cNvSpPr>
          <p:nvPr userDrawn="1"/>
        </p:nvSpPr>
        <p:spPr bwMode="auto">
          <a:xfrm>
            <a:off x="1938338" y="2070100"/>
            <a:ext cx="35941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5400">
                <a:solidFill>
                  <a:schemeClr val="bg1"/>
                </a:solidFill>
                <a:cs typeface="Segoe UI Light" panose="020B0502040204020203" pitchFamily="34" charset="0"/>
              </a:rPr>
              <a:t>Thank You</a:t>
            </a:r>
          </a:p>
        </p:txBody>
      </p:sp>
      <p:sp>
        <p:nvSpPr>
          <p:cNvPr id="12" name="TextBox 15"/>
          <p:cNvSpPr txBox="1">
            <a:spLocks noChangeArrowheads="1"/>
          </p:cNvSpPr>
          <p:nvPr userDrawn="1"/>
        </p:nvSpPr>
        <p:spPr bwMode="auto">
          <a:xfrm>
            <a:off x="7791450" y="5211763"/>
            <a:ext cx="24003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Global Delivery Centres:</a:t>
            </a:r>
          </a:p>
        </p:txBody>
      </p:sp>
      <p:sp>
        <p:nvSpPr>
          <p:cNvPr id="13" name="TextBox 16"/>
          <p:cNvSpPr txBox="1">
            <a:spLocks noChangeArrowheads="1"/>
          </p:cNvSpPr>
          <p:nvPr userDrawn="1"/>
        </p:nvSpPr>
        <p:spPr bwMode="auto">
          <a:xfrm>
            <a:off x="7791450" y="6410325"/>
            <a:ext cx="37338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India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Bangalore, Chennai, Pondicherry, Pune</a:t>
            </a:r>
          </a:p>
        </p:txBody>
      </p:sp>
      <p:sp>
        <p:nvSpPr>
          <p:cNvPr id="14" name="TextBox 17"/>
          <p:cNvSpPr txBox="1">
            <a:spLocks noChangeArrowheads="1"/>
          </p:cNvSpPr>
          <p:nvPr userDrawn="1"/>
        </p:nvSpPr>
        <p:spPr bwMode="auto">
          <a:xfrm>
            <a:off x="7791450" y="5586413"/>
            <a:ext cx="3213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UK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Harrow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(Middlesex)</a:t>
            </a:r>
          </a:p>
        </p:txBody>
      </p:sp>
      <p:sp>
        <p:nvSpPr>
          <p:cNvPr id="15" name="TextBox 18"/>
          <p:cNvSpPr txBox="1">
            <a:spLocks noChangeArrowheads="1"/>
          </p:cNvSpPr>
          <p:nvPr userDrawn="1"/>
        </p:nvSpPr>
        <p:spPr bwMode="auto">
          <a:xfrm>
            <a:off x="7791450" y="5861050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US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</a:t>
            </a: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 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Oak Brook (Illinois)</a:t>
            </a:r>
          </a:p>
        </p:txBody>
      </p:sp>
      <p:sp>
        <p:nvSpPr>
          <p:cNvPr id="16" name="TextBox 19"/>
          <p:cNvSpPr txBox="1">
            <a:spLocks noChangeArrowheads="1"/>
          </p:cNvSpPr>
          <p:nvPr userDrawn="1"/>
        </p:nvSpPr>
        <p:spPr bwMode="auto">
          <a:xfrm>
            <a:off x="7791450" y="6135688"/>
            <a:ext cx="3213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n-IN" altLang="en-US" sz="1300" b="1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Japan</a:t>
            </a:r>
            <a:r>
              <a:rPr lang="en-IN" altLang="en-US" sz="1300">
                <a:solidFill>
                  <a:schemeClr val="bg1"/>
                </a:solidFill>
                <a:latin typeface="Calibri Light" panose="020F0302020204030204" pitchFamily="34" charset="0"/>
                <a:ea typeface="MS Gothic" panose="020B0609070205080204" pitchFamily="49" charset="-128"/>
                <a:cs typeface="Calibri" panose="020F0502020204030204" pitchFamily="34" charset="0"/>
              </a:rPr>
              <a:t>: Yokohama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177088" y="5222875"/>
            <a:ext cx="0" cy="1450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2150" y="2992762"/>
            <a:ext cx="6629400" cy="819837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0333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25" y="0"/>
            <a:ext cx="12295188" cy="692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5561013"/>
          </a:xfrm>
          <a:prstGeom prst="rect">
            <a:avLst/>
          </a:prstGeom>
          <a:solidFill>
            <a:srgbClr val="F98C1E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311150"/>
            <a:ext cx="1730375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2849" y="2424742"/>
            <a:ext cx="7206302" cy="135070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49" y="3867527"/>
            <a:ext cx="7206302" cy="819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96000" y="311150"/>
            <a:ext cx="2223581" cy="749300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671755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5831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5831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0375F-4BE0-4598-978D-F9D2AF82EA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6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255713"/>
            <a:ext cx="5111496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255713"/>
            <a:ext cx="5108237" cy="492125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9497C-1BAA-4D2D-8322-80F98714E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02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332141"/>
            <a:ext cx="10515600" cy="9997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827" y="1697439"/>
            <a:ext cx="5111496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7067" y="1697439"/>
            <a:ext cx="5108237" cy="4593824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BB451-FBE1-44C2-AF8D-C6FF48247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41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38" y="1681163"/>
            <a:ext cx="5157787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38" y="2224585"/>
            <a:ext cx="5157787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10250" y="1681163"/>
            <a:ext cx="5183188" cy="434240"/>
          </a:xfrm>
        </p:spPr>
        <p:txBody>
          <a:bodyPr anchor="b">
            <a:normAutofit/>
          </a:bodyPr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0250" y="2224585"/>
            <a:ext cx="5183188" cy="3965078"/>
          </a:xfrm>
        </p:spPr>
        <p:txBody>
          <a:bodyPr/>
          <a:lstStyle>
            <a:lvl1pPr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7FCD6-5C4A-4F3A-96FA-4CC53966A8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0414000" y="6278563"/>
            <a:ext cx="1778000" cy="579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369888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1234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0344150" y="6381750"/>
            <a:ext cx="1847850" cy="47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0883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491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13A5A-DE23-4F50-B951-45E6A86043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70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9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7E14B-01CE-4BF3-8886-01DA625526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24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7C38D-6BEE-454F-B025-689CE361C5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6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B0566-CE4E-4AA0-8FDF-E445B48ED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6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583139"/>
            <a:ext cx="10515600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2A3A6-7229-4D98-BE36-B52D90B1B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63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2pPr>
              <a:defRPr sz="200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71422-DA20-45B4-9D1A-6F13A8628C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18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63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255713"/>
            <a:ext cx="10515600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C6ADD-191E-4EBA-9641-8413F03C5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4" y="255941"/>
            <a:ext cx="10515600" cy="117707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04" y="1767325"/>
            <a:ext cx="10515600" cy="4415110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837CC-90EA-4A50-927F-AB41362043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0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477838" y="857250"/>
            <a:ext cx="10515600" cy="5127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98C1E"/>
                </a:solidFill>
                <a:latin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E6150-6450-4D4C-9F07-8DE17563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38" y="250825"/>
            <a:ext cx="10515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C1669-60C2-42CF-A853-0DC8D2C4A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5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583139"/>
            <a:ext cx="6904623" cy="4599295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469900" y="831850"/>
            <a:ext cx="10515600" cy="423863"/>
          </a:xfrm>
        </p:spPr>
        <p:txBody>
          <a:bodyPr>
            <a:noAutofit/>
          </a:bodyPr>
          <a:lstStyle>
            <a:lvl1pPr marL="0" indent="0">
              <a:buNone/>
              <a:defRPr sz="2400" baseline="0">
                <a:solidFill>
                  <a:srgbClr val="FA8D1B"/>
                </a:solidFill>
                <a:latin typeface="Calibri Light" panose="020F0302020204030204" pitchFamily="34" charset="0"/>
              </a:defRPr>
            </a:lvl1pPr>
            <a:lvl2pPr>
              <a:defRPr>
                <a:latin typeface="Calibri Light" panose="020F0302020204030204" pitchFamily="34" charset="0"/>
              </a:defRPr>
            </a:lvl2pPr>
            <a:lvl3pPr>
              <a:defRPr>
                <a:latin typeface="Calibri Light" panose="020F0302020204030204" pitchFamily="34" charset="0"/>
              </a:defRPr>
            </a:lvl3pPr>
            <a:lvl4pPr>
              <a:defRPr>
                <a:latin typeface="Calibri Light" panose="020F0302020204030204" pitchFamily="34" charset="0"/>
              </a:defRPr>
            </a:lvl4pPr>
            <a:lvl5pPr>
              <a:defRPr>
                <a:latin typeface="Calibri Light" panose="020F03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582738"/>
            <a:ext cx="3889612" cy="4598987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6EF57-A1A2-4E00-8C6E-2AA6DE95D2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0681" y="1255713"/>
            <a:ext cx="6904623" cy="4926721"/>
          </a:xfrm>
        </p:spPr>
        <p:txBody>
          <a:bodyPr/>
          <a:lstStyle>
            <a:lvl1pPr>
              <a:defRPr sz="23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20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9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1255334"/>
            <a:ext cx="3889612" cy="4926391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832AA-08E7-418B-BED5-7E1917EB4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69900" y="255588"/>
            <a:ext cx="10515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9900" y="1255713"/>
            <a:ext cx="10515600" cy="492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3238" y="6454775"/>
            <a:ext cx="1063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6925" y="6454775"/>
            <a:ext cx="438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EB37369-AA3C-45D4-ADF6-9FC227B17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838" y="6488113"/>
            <a:ext cx="9144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55" r:id="rId14"/>
    <p:sldLayoutId id="2147483741" r:id="rId15"/>
    <p:sldLayoutId id="2147483742" r:id="rId16"/>
    <p:sldLayoutId id="2147483743" r:id="rId17"/>
    <p:sldLayoutId id="2147483756" r:id="rId18"/>
    <p:sldLayoutId id="2147483757" r:id="rId19"/>
    <p:sldLayoutId id="2147483744" r:id="rId20"/>
    <p:sldLayoutId id="2147483745" r:id="rId21"/>
    <p:sldLayoutId id="2147483746" r:id="rId22"/>
    <p:sldLayoutId id="2147483747" r:id="rId23"/>
    <p:sldLayoutId id="2147483758" r:id="rId24"/>
    <p:sldLayoutId id="2147483759" r:id="rId25"/>
    <p:sldLayoutId id="2147483748" r:id="rId26"/>
    <p:sldLayoutId id="2147483749" r:id="rId27"/>
    <p:sldLayoutId id="2147483750" r:id="rId28"/>
    <p:sldLayoutId id="2147483751" r:id="rId29"/>
    <p:sldLayoutId id="2147483752" r:id="rId30"/>
    <p:sldLayoutId id="2147483760" r:id="rId3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 kern="1200">
          <a:solidFill>
            <a:srgbClr val="3B3B3B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300">
          <a:solidFill>
            <a:srgbClr val="3B3B3B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spcBef>
          <a:spcPts val="100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2300" kern="1200">
          <a:solidFill>
            <a:srgbClr val="585858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ts val="500"/>
        </a:spcBef>
        <a:spcAft>
          <a:spcPct val="0"/>
        </a:spcAft>
        <a:buClr>
          <a:srgbClr val="FA8D1B"/>
        </a:buClr>
        <a:buFont typeface="Calibri" panose="020F0502020204030204" pitchFamily="34" charset="0"/>
        <a:buChar char="−"/>
        <a:defRPr sz="2100" kern="1200">
          <a:solidFill>
            <a:srgbClr val="58585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152D8F"/>
        </a:buClr>
        <a:buFont typeface="Wingdings" panose="05000000000000000000" pitchFamily="2" charset="2"/>
        <a:buChar char="§"/>
        <a:defRPr sz="1900" kern="1200">
          <a:solidFill>
            <a:srgbClr val="58585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8585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/>
          </p:nvPr>
        </p:nvSpPr>
        <p:spPr>
          <a:xfrm>
            <a:off x="2492375" y="2424113"/>
            <a:ext cx="7207250" cy="1350962"/>
          </a:xfrm>
        </p:spPr>
        <p:txBody>
          <a:bodyPr/>
          <a:lstStyle/>
          <a:p>
            <a:pPr eaLnBrk="1" hangingPunct="1"/>
            <a:r>
              <a:rPr lang="en-US" altLang="en-US" dirty="0"/>
              <a:t>Products Service Delivery</a:t>
            </a:r>
          </a:p>
        </p:txBody>
      </p:sp>
      <p:sp>
        <p:nvSpPr>
          <p:cNvPr id="11267" name="Subtitle 5"/>
          <p:cNvSpPr>
            <a:spLocks noGrp="1"/>
          </p:cNvSpPr>
          <p:nvPr>
            <p:ph type="subTitle" idx="1"/>
          </p:nvPr>
        </p:nvSpPr>
        <p:spPr>
          <a:xfrm>
            <a:off x="1521229" y="3867150"/>
            <a:ext cx="9260378" cy="820738"/>
          </a:xfrm>
        </p:spPr>
        <p:txBody>
          <a:bodyPr/>
          <a:lstStyle/>
          <a:p>
            <a:pPr eaLnBrk="1" hangingPunct="1"/>
            <a:r>
              <a:rPr lang="en-US" altLang="en-US" dirty="0"/>
              <a:t>Release &amp; Deployment Management</a:t>
            </a:r>
          </a:p>
        </p:txBody>
      </p:sp>
      <p:sp>
        <p:nvSpPr>
          <p:cNvPr id="4" name="Subtitle 6"/>
          <p:cNvSpPr txBox="1">
            <a:spLocks/>
          </p:cNvSpPr>
          <p:nvPr/>
        </p:nvSpPr>
        <p:spPr bwMode="auto">
          <a:xfrm>
            <a:off x="3775075" y="5316538"/>
            <a:ext cx="464185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69" tIns="52135" rIns="104269" bIns="52135">
            <a:spAutoFit/>
          </a:bodyPr>
          <a:lstStyle>
            <a:lvl1pPr defTabSz="1041400"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300">
                <a:solidFill>
                  <a:srgbClr val="585858"/>
                </a:solidFill>
                <a:latin typeface="Calibri" panose="020F0502020204030204" pitchFamily="34" charset="0"/>
              </a:defRPr>
            </a:lvl1pPr>
            <a:lvl2pPr marL="846138" indent="-325438" defTabSz="1041400">
              <a:spcBef>
                <a:spcPts val="500"/>
              </a:spcBef>
              <a:buClr>
                <a:srgbClr val="FA8D1B"/>
              </a:buClr>
              <a:buFont typeface="Calibri" panose="020F0502020204030204" pitchFamily="34" charset="0"/>
              <a:buChar char="−"/>
              <a:defRPr sz="2100">
                <a:solidFill>
                  <a:srgbClr val="585858"/>
                </a:solidFill>
                <a:latin typeface="Calibri" panose="020F0502020204030204" pitchFamily="34" charset="0"/>
              </a:defRPr>
            </a:lvl2pPr>
            <a:lvl3pPr marL="1303338" indent="-260350" defTabSz="1041400">
              <a:spcBef>
                <a:spcPts val="500"/>
              </a:spcBef>
              <a:buClr>
                <a:srgbClr val="152D8F"/>
              </a:buClr>
              <a:buFont typeface="Wingdings" panose="05000000000000000000" pitchFamily="2" charset="2"/>
              <a:buChar char="§"/>
              <a:defRPr sz="1900">
                <a:solidFill>
                  <a:srgbClr val="585858"/>
                </a:solidFill>
                <a:latin typeface="Calibri" panose="020F0502020204030204" pitchFamily="34" charset="0"/>
              </a:defRPr>
            </a:lvl3pPr>
            <a:lvl4pPr marL="18240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4pPr>
            <a:lvl5pPr marL="2344738" indent="-260350" defTabSz="1041400"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5pPr>
            <a:lvl6pPr marL="28019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6pPr>
            <a:lvl7pPr marL="32591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7pPr>
            <a:lvl8pPr marL="37163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8pPr>
            <a:lvl9pPr marL="4173538" indent="-260350" defTabSz="1041400" eaLnBrk="0" fontAlgn="base" hangingPunct="0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585858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Madhusudhana Reddy</a:t>
            </a:r>
            <a:b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</a:b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Assistant Release Manager </a:t>
            </a:r>
          </a:p>
          <a:p>
            <a:pPr algn="ctr" eaLnBrk="1" hangingPunct="1">
              <a:spcBef>
                <a:spcPct val="20000"/>
              </a:spcBef>
              <a:buClrTx/>
              <a:buFontTx/>
              <a:buNone/>
            </a:pPr>
            <a:r>
              <a:rPr lang="en-US" altLang="en-US" sz="1300" dirty="0">
                <a:solidFill>
                  <a:schemeClr val="bg1"/>
                </a:solidFill>
                <a:ea typeface="Champagne &amp; Limousines"/>
                <a:cs typeface="Open Sans Extrabold"/>
              </a:rPr>
              <a:t>&lt;November, 2019&gt;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FB6DE-CA6C-4BE5-B8DE-DF696CCF3B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81C092B-4D53-4C8C-8248-5BA09CC543B4}"/>
              </a:ext>
            </a:extLst>
          </p:cNvPr>
          <p:cNvSpPr txBox="1">
            <a:spLocks/>
          </p:cNvSpPr>
          <p:nvPr/>
        </p:nvSpPr>
        <p:spPr>
          <a:xfrm>
            <a:off x="9801966" y="6596085"/>
            <a:ext cx="4680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1" fontAlgn="auto" hangingPunct="1">
              <a:spcBef>
                <a:spcPts val="0"/>
              </a:spcBef>
              <a:spcAft>
                <a:spcPts val="0"/>
              </a:spcAft>
              <a:defRPr sz="9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C60C2248-B95D-984B-A0F4-42B9A4652AA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89E25-9ED6-457B-9927-E7DB443F9E78}"/>
              </a:ext>
            </a:extLst>
          </p:cNvPr>
          <p:cNvSpPr/>
          <p:nvPr/>
        </p:nvSpPr>
        <p:spPr>
          <a:xfrm rot="16200000">
            <a:off x="930468" y="520739"/>
            <a:ext cx="1030275" cy="40092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Client Support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0343B2-5B47-42EB-B676-828C608D19B4}"/>
              </a:ext>
            </a:extLst>
          </p:cNvPr>
          <p:cNvSpPr/>
          <p:nvPr/>
        </p:nvSpPr>
        <p:spPr>
          <a:xfrm rot="16200000">
            <a:off x="930466" y="1583093"/>
            <a:ext cx="1030277" cy="40092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Product Mgmt. &amp; SAS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14C38-6F36-4FF6-A6A0-D451F834AB85}"/>
              </a:ext>
            </a:extLst>
          </p:cNvPr>
          <p:cNvSpPr/>
          <p:nvPr/>
        </p:nvSpPr>
        <p:spPr>
          <a:xfrm rot="16200000">
            <a:off x="763761" y="4007191"/>
            <a:ext cx="1350431" cy="400922"/>
          </a:xfrm>
          <a:prstGeom prst="rect">
            <a:avLst/>
          </a:prstGeom>
          <a:solidFill>
            <a:srgbClr val="E06E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Release Eng.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020C6F-A722-4E23-AC33-CAB8761619EA}"/>
              </a:ext>
            </a:extLst>
          </p:cNvPr>
          <p:cNvSpPr/>
          <p:nvPr/>
        </p:nvSpPr>
        <p:spPr>
          <a:xfrm rot="16200000">
            <a:off x="740549" y="5412911"/>
            <a:ext cx="1396851" cy="400925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Service Delivery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B572D-19EA-4B2D-B7F8-4573C22471D7}"/>
              </a:ext>
            </a:extLst>
          </p:cNvPr>
          <p:cNvSpPr/>
          <p:nvPr/>
        </p:nvSpPr>
        <p:spPr>
          <a:xfrm rot="16200000">
            <a:off x="857742" y="2718173"/>
            <a:ext cx="1175725" cy="400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Sustaining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D55EEDD-24F4-423E-8F62-AB42C4BBB0A3}"/>
              </a:ext>
            </a:extLst>
          </p:cNvPr>
          <p:cNvSpPr/>
          <p:nvPr/>
        </p:nvSpPr>
        <p:spPr>
          <a:xfrm>
            <a:off x="1245142" y="116064"/>
            <a:ext cx="9024823" cy="17407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AE61AB2F-436F-4B2B-82DD-D70D96A25D7A}"/>
              </a:ext>
            </a:extLst>
          </p:cNvPr>
          <p:cNvSpPr/>
          <p:nvPr/>
        </p:nvSpPr>
        <p:spPr>
          <a:xfrm>
            <a:off x="4947892" y="124066"/>
            <a:ext cx="278296" cy="180000"/>
          </a:xfrm>
          <a:prstGeom prst="flowChartMerg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688C7EA9-6CAB-4BC6-88C3-DC99F5F5F470}"/>
              </a:ext>
            </a:extLst>
          </p:cNvPr>
          <p:cNvSpPr/>
          <p:nvPr/>
        </p:nvSpPr>
        <p:spPr>
          <a:xfrm>
            <a:off x="6603257" y="108062"/>
            <a:ext cx="278296" cy="180000"/>
          </a:xfrm>
          <a:prstGeom prst="flowChartMerg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80205C6C-71F3-4AE7-B9D2-2F904DF53E8E}"/>
              </a:ext>
            </a:extLst>
          </p:cNvPr>
          <p:cNvSpPr/>
          <p:nvPr/>
        </p:nvSpPr>
        <p:spPr>
          <a:xfrm>
            <a:off x="8548412" y="108656"/>
            <a:ext cx="278296" cy="180000"/>
          </a:xfrm>
          <a:prstGeom prst="flowChartMerg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8C4937-2C36-4F53-8559-2493E4093DF4}"/>
              </a:ext>
            </a:extLst>
          </p:cNvPr>
          <p:cNvSpPr txBox="1"/>
          <p:nvPr/>
        </p:nvSpPr>
        <p:spPr>
          <a:xfrm>
            <a:off x="8466061" y="304066"/>
            <a:ext cx="442997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PROD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0A07D-76DE-4D09-8D11-F2C6C0F3E55B}"/>
              </a:ext>
            </a:extLst>
          </p:cNvPr>
          <p:cNvSpPr txBox="1"/>
          <p:nvPr/>
        </p:nvSpPr>
        <p:spPr>
          <a:xfrm>
            <a:off x="6354966" y="288062"/>
            <a:ext cx="705890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Client RDY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B38658-1497-469F-BD9E-E70F070AC685}"/>
              </a:ext>
            </a:extLst>
          </p:cNvPr>
          <p:cNvSpPr txBox="1"/>
          <p:nvPr/>
        </p:nvSpPr>
        <p:spPr>
          <a:xfrm>
            <a:off x="4760802" y="331372"/>
            <a:ext cx="983209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Non-Client RDY</a:t>
            </a:r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3AA9D108-E9AC-44E9-9718-CA6EEBEE7606}"/>
              </a:ext>
            </a:extLst>
          </p:cNvPr>
          <p:cNvSpPr/>
          <p:nvPr/>
        </p:nvSpPr>
        <p:spPr>
          <a:xfrm>
            <a:off x="3165474" y="117442"/>
            <a:ext cx="278296" cy="180000"/>
          </a:xfrm>
          <a:prstGeom prst="flowChartMerg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1AE79F-8F2F-42F2-A082-8CA9CDC3F0C7}"/>
              </a:ext>
            </a:extLst>
          </p:cNvPr>
          <p:cNvSpPr txBox="1"/>
          <p:nvPr/>
        </p:nvSpPr>
        <p:spPr>
          <a:xfrm>
            <a:off x="3085959" y="338000"/>
            <a:ext cx="519941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Dev/QA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2E409E-2A26-43A9-A0F7-EEA92100D18B}"/>
              </a:ext>
            </a:extLst>
          </p:cNvPr>
          <p:cNvCxnSpPr>
            <a:cxnSpLocks/>
          </p:cNvCxnSpPr>
          <p:nvPr/>
        </p:nvCxnSpPr>
        <p:spPr>
          <a:xfrm flipV="1">
            <a:off x="1245142" y="2289445"/>
            <a:ext cx="8932804" cy="22502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E36C56-27BB-4A83-8DAB-3AB23D2A6BD7}"/>
              </a:ext>
            </a:extLst>
          </p:cNvPr>
          <p:cNvCxnSpPr>
            <a:cxnSpLocks/>
          </p:cNvCxnSpPr>
          <p:nvPr/>
        </p:nvCxnSpPr>
        <p:spPr>
          <a:xfrm flipV="1">
            <a:off x="1245142" y="1207542"/>
            <a:ext cx="8932804" cy="43103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AED7FF-21EE-4B49-9909-4ACD1FB7D657}"/>
              </a:ext>
            </a:extLst>
          </p:cNvPr>
          <p:cNvCxnSpPr>
            <a:cxnSpLocks/>
          </p:cNvCxnSpPr>
          <p:nvPr/>
        </p:nvCxnSpPr>
        <p:spPr>
          <a:xfrm flipV="1">
            <a:off x="1238515" y="3522557"/>
            <a:ext cx="8954719" cy="9881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DF1875-0EE3-4C4E-952D-CC03ADD03312}"/>
              </a:ext>
            </a:extLst>
          </p:cNvPr>
          <p:cNvCxnSpPr>
            <a:cxnSpLocks/>
          </p:cNvCxnSpPr>
          <p:nvPr/>
        </p:nvCxnSpPr>
        <p:spPr>
          <a:xfrm flipV="1">
            <a:off x="1231599" y="4849144"/>
            <a:ext cx="8961635" cy="66854"/>
          </a:xfrm>
          <a:prstGeom prst="line">
            <a:avLst/>
          </a:prstGeom>
          <a:ln w="6350">
            <a:solidFill>
              <a:schemeClr val="accent6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7812FB-4958-4918-95D4-3E5D96AC6866}"/>
              </a:ext>
            </a:extLst>
          </p:cNvPr>
          <p:cNvCxnSpPr>
            <a:cxnSpLocks/>
          </p:cNvCxnSpPr>
          <p:nvPr/>
        </p:nvCxnSpPr>
        <p:spPr>
          <a:xfrm flipV="1">
            <a:off x="1223487" y="6292890"/>
            <a:ext cx="8969747" cy="18908"/>
          </a:xfrm>
          <a:prstGeom prst="line">
            <a:avLst/>
          </a:prstGeom>
          <a:ln w="9525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5E9EC11-CDF3-495A-B4F8-7FC81223F525}"/>
              </a:ext>
            </a:extLst>
          </p:cNvPr>
          <p:cNvSpPr/>
          <p:nvPr/>
        </p:nvSpPr>
        <p:spPr>
          <a:xfrm>
            <a:off x="3022086" y="2996772"/>
            <a:ext cx="1146253" cy="39533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QA sign off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(Final Build &amp; Patch Artifacts)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6B9F9F-841E-43E2-9E1C-A746B40B124C}"/>
              </a:ext>
            </a:extLst>
          </p:cNvPr>
          <p:cNvSpPr/>
          <p:nvPr/>
        </p:nvSpPr>
        <p:spPr>
          <a:xfrm>
            <a:off x="3337756" y="4896539"/>
            <a:ext cx="550998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NCR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B44B625-E4CE-4D65-B2DF-BD169FEB6620}"/>
              </a:ext>
            </a:extLst>
          </p:cNvPr>
          <p:cNvSpPr/>
          <p:nvPr/>
        </p:nvSpPr>
        <p:spPr>
          <a:xfrm>
            <a:off x="3969460" y="5978852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Deploy Patch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NCR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48FCF07-E9A2-46C7-B095-2700D6E02E09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>
          <a:xfrm rot="16200000" flipH="1">
            <a:off x="3313948" y="5450835"/>
            <a:ext cx="954818" cy="356205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Decision 33">
            <a:extLst>
              <a:ext uri="{FF2B5EF4-FFF2-40B4-BE49-F238E27FC236}">
                <a16:creationId xmlns:a16="http://schemas.microsoft.com/office/drawing/2014/main" id="{14802F10-82BB-4C6D-A9F0-984CBF671990}"/>
              </a:ext>
            </a:extLst>
          </p:cNvPr>
          <p:cNvSpPr/>
          <p:nvPr/>
        </p:nvSpPr>
        <p:spPr>
          <a:xfrm>
            <a:off x="4980226" y="5393891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Success ?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E3DC2D7-158A-4256-BDC4-5D8F17725D11}"/>
              </a:ext>
            </a:extLst>
          </p:cNvPr>
          <p:cNvCxnSpPr>
            <a:cxnSpLocks/>
            <a:stCxn id="32" idx="3"/>
            <a:endCxn id="34" idx="2"/>
          </p:cNvCxnSpPr>
          <p:nvPr/>
        </p:nvCxnSpPr>
        <p:spPr>
          <a:xfrm flipV="1">
            <a:off x="4661659" y="5995847"/>
            <a:ext cx="704100" cy="110500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D1512B6-49DA-43F0-850E-03D59CA8E687}"/>
              </a:ext>
            </a:extLst>
          </p:cNvPr>
          <p:cNvSpPr/>
          <p:nvPr/>
        </p:nvSpPr>
        <p:spPr>
          <a:xfrm>
            <a:off x="5003156" y="3152985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Validation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(NCR)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1B0A5B1-F8F9-4A50-867A-628D2FE397FF}"/>
              </a:ext>
            </a:extLst>
          </p:cNvPr>
          <p:cNvSpPr/>
          <p:nvPr/>
        </p:nvSpPr>
        <p:spPr>
          <a:xfrm>
            <a:off x="5008944" y="5001897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Environment Validation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D7157D5-B359-435F-A51E-123B14958DC5}"/>
              </a:ext>
            </a:extLst>
          </p:cNvPr>
          <p:cNvCxnSpPr>
            <a:cxnSpLocks/>
            <a:stCxn id="34" idx="0"/>
            <a:endCxn id="37" idx="2"/>
          </p:cNvCxnSpPr>
          <p:nvPr/>
        </p:nvCxnSpPr>
        <p:spPr>
          <a:xfrm rot="16200000" flipV="1">
            <a:off x="5291900" y="5320031"/>
            <a:ext cx="137004" cy="10715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9B7923-8A27-473C-94C6-C7C51EC3C178}"/>
              </a:ext>
            </a:extLst>
          </p:cNvPr>
          <p:cNvCxnSpPr>
            <a:stCxn id="37" idx="0"/>
            <a:endCxn id="36" idx="2"/>
          </p:cNvCxnSpPr>
          <p:nvPr/>
        </p:nvCxnSpPr>
        <p:spPr>
          <a:xfrm flipH="1" flipV="1">
            <a:off x="5349256" y="3407975"/>
            <a:ext cx="5788" cy="1593922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E8700DC0-AE0B-4EC6-85EA-58D564D50D0A}"/>
              </a:ext>
            </a:extLst>
          </p:cNvPr>
          <p:cNvSpPr/>
          <p:nvPr/>
        </p:nvSpPr>
        <p:spPr>
          <a:xfrm>
            <a:off x="4959719" y="2389565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Defects?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505BBA-EB40-4D93-A2A0-D92CA02540E8}"/>
              </a:ext>
            </a:extLst>
          </p:cNvPr>
          <p:cNvCxnSpPr>
            <a:stCxn id="36" idx="0"/>
            <a:endCxn id="40" idx="2"/>
          </p:cNvCxnSpPr>
          <p:nvPr/>
        </p:nvCxnSpPr>
        <p:spPr>
          <a:xfrm flipH="1" flipV="1">
            <a:off x="5345252" y="2991521"/>
            <a:ext cx="4004" cy="161464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Flowchart: Predefined Process 41">
            <a:extLst>
              <a:ext uri="{FF2B5EF4-FFF2-40B4-BE49-F238E27FC236}">
                <a16:creationId xmlns:a16="http://schemas.microsoft.com/office/drawing/2014/main" id="{9DFFDCED-2018-4F9E-8CFB-5A0BF9508795}"/>
              </a:ext>
            </a:extLst>
          </p:cNvPr>
          <p:cNvSpPr/>
          <p:nvPr/>
        </p:nvSpPr>
        <p:spPr>
          <a:xfrm>
            <a:off x="3883875" y="2348903"/>
            <a:ext cx="756786" cy="231283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Resolve &amp; Re-build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2EBED38-1859-4386-8160-E2C199D4C5DA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>
          <a:xfrm rot="10800000">
            <a:off x="4640662" y="2464545"/>
            <a:ext cx="339565" cy="3230324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8219407-1192-4B97-9933-83AB6F2F0AD9}"/>
              </a:ext>
            </a:extLst>
          </p:cNvPr>
          <p:cNvCxnSpPr>
            <a:cxnSpLocks/>
            <a:stCxn id="40" idx="1"/>
            <a:endCxn id="42" idx="3"/>
          </p:cNvCxnSpPr>
          <p:nvPr/>
        </p:nvCxnSpPr>
        <p:spPr>
          <a:xfrm rot="10800000">
            <a:off x="4640661" y="2464545"/>
            <a:ext cx="319058" cy="225998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EBFDC0C-6842-48FE-A58C-5DA4D8E0FC8A}"/>
              </a:ext>
            </a:extLst>
          </p:cNvPr>
          <p:cNvSpPr/>
          <p:nvPr/>
        </p:nvSpPr>
        <p:spPr>
          <a:xfrm>
            <a:off x="5915670" y="2513115"/>
            <a:ext cx="548714" cy="343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Sign Off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(NCR)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DCA55B9-BBB6-4D0B-8006-1763F98FD392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 flipV="1">
            <a:off x="5730785" y="2685083"/>
            <a:ext cx="184885" cy="5460"/>
          </a:xfrm>
          <a:prstGeom prst="bentConnector3">
            <a:avLst>
              <a:gd name="adj1" fmla="val 50000"/>
            </a:avLst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094343B-9B58-43E7-829B-8B96F71516BC}"/>
              </a:ext>
            </a:extLst>
          </p:cNvPr>
          <p:cNvSpPr/>
          <p:nvPr/>
        </p:nvSpPr>
        <p:spPr>
          <a:xfrm>
            <a:off x="6975623" y="4894699"/>
            <a:ext cx="519649" cy="25683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CR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608F3AE-9624-4E4C-B7FA-5CC1D8F057F2}"/>
              </a:ext>
            </a:extLst>
          </p:cNvPr>
          <p:cNvSpPr/>
          <p:nvPr/>
        </p:nvSpPr>
        <p:spPr>
          <a:xfrm>
            <a:off x="6959684" y="5972085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Deploy Patch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CR</a:t>
            </a:r>
          </a:p>
        </p:txBody>
      </p:sp>
      <p:sp>
        <p:nvSpPr>
          <p:cNvPr id="49" name="Flowchart: Decision 48">
            <a:extLst>
              <a:ext uri="{FF2B5EF4-FFF2-40B4-BE49-F238E27FC236}">
                <a16:creationId xmlns:a16="http://schemas.microsoft.com/office/drawing/2014/main" id="{2C032CA4-9181-4866-A3DD-5DDEB0F2398C}"/>
              </a:ext>
            </a:extLst>
          </p:cNvPr>
          <p:cNvSpPr/>
          <p:nvPr/>
        </p:nvSpPr>
        <p:spPr>
          <a:xfrm>
            <a:off x="7627550" y="5387124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Success ?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7AA1068-D447-4A73-8050-241A593746BF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651883" y="5989080"/>
            <a:ext cx="361200" cy="149338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30BDAAB-E0E0-47AA-B4A7-0E376FD991AB}"/>
              </a:ext>
            </a:extLst>
          </p:cNvPr>
          <p:cNvSpPr txBox="1"/>
          <p:nvPr/>
        </p:nvSpPr>
        <p:spPr>
          <a:xfrm>
            <a:off x="5384195" y="5235155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D6ACEF-AFA4-4A1B-875B-2F6BBD040512}"/>
              </a:ext>
            </a:extLst>
          </p:cNvPr>
          <p:cNvSpPr txBox="1"/>
          <p:nvPr/>
        </p:nvSpPr>
        <p:spPr>
          <a:xfrm>
            <a:off x="4860723" y="5481118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86443326-E781-4C9B-8DAA-BF704ABEA187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16200000" flipH="1">
            <a:off x="6860338" y="5526639"/>
            <a:ext cx="820556" cy="70336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BED9172-9C00-4BE5-B850-736FE84DAE2C}"/>
              </a:ext>
            </a:extLst>
          </p:cNvPr>
          <p:cNvSpPr txBox="1"/>
          <p:nvPr/>
        </p:nvSpPr>
        <p:spPr>
          <a:xfrm>
            <a:off x="4821309" y="2524254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BB589-57E3-48A3-BE82-6B91CE539C79}"/>
              </a:ext>
            </a:extLst>
          </p:cNvPr>
          <p:cNvSpPr txBox="1"/>
          <p:nvPr/>
        </p:nvSpPr>
        <p:spPr>
          <a:xfrm>
            <a:off x="7579358" y="5504131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296EA8E-133F-4A59-B00D-7C2692711475}"/>
              </a:ext>
            </a:extLst>
          </p:cNvPr>
          <p:cNvSpPr/>
          <p:nvPr/>
        </p:nvSpPr>
        <p:spPr>
          <a:xfrm>
            <a:off x="7665495" y="3131299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FC96B419-5E52-4114-9F06-AEA6D529E3C0}"/>
              </a:ext>
            </a:extLst>
          </p:cNvPr>
          <p:cNvSpPr/>
          <p:nvPr/>
        </p:nvSpPr>
        <p:spPr>
          <a:xfrm>
            <a:off x="7609121" y="2394816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Defects?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59AB4FB-5923-4B94-BF3D-140F3BC026D1}"/>
              </a:ext>
            </a:extLst>
          </p:cNvPr>
          <p:cNvSpPr/>
          <p:nvPr/>
        </p:nvSpPr>
        <p:spPr>
          <a:xfrm>
            <a:off x="8309260" y="2802569"/>
            <a:ext cx="619568" cy="24209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Sign Off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71B4A7D-8372-4A2E-BD7C-7FB64A8DEF0F}"/>
              </a:ext>
            </a:extLst>
          </p:cNvPr>
          <p:cNvSpPr/>
          <p:nvPr/>
        </p:nvSpPr>
        <p:spPr>
          <a:xfrm>
            <a:off x="7669241" y="4982415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Environment Validation</a:t>
            </a:r>
          </a:p>
        </p:txBody>
      </p:sp>
      <p:sp>
        <p:nvSpPr>
          <p:cNvPr id="60" name="Flowchart: Merge 59">
            <a:extLst>
              <a:ext uri="{FF2B5EF4-FFF2-40B4-BE49-F238E27FC236}">
                <a16:creationId xmlns:a16="http://schemas.microsoft.com/office/drawing/2014/main" id="{1A3DEEC6-A199-45A3-ADE8-0A8BC132F593}"/>
              </a:ext>
            </a:extLst>
          </p:cNvPr>
          <p:cNvSpPr/>
          <p:nvPr/>
        </p:nvSpPr>
        <p:spPr>
          <a:xfrm>
            <a:off x="10031684" y="115725"/>
            <a:ext cx="278296" cy="180000"/>
          </a:xfrm>
          <a:prstGeom prst="flowChartMerg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8A7F66-71CE-4C71-9095-E58EE2CA59AC}"/>
              </a:ext>
            </a:extLst>
          </p:cNvPr>
          <p:cNvSpPr txBox="1"/>
          <p:nvPr/>
        </p:nvSpPr>
        <p:spPr>
          <a:xfrm>
            <a:off x="9997965" y="310694"/>
            <a:ext cx="285903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PIR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46F07E-AE72-405E-BAC0-9CEC74117B35}"/>
              </a:ext>
            </a:extLst>
          </p:cNvPr>
          <p:cNvCxnSpPr>
            <a:cxnSpLocks/>
          </p:cNvCxnSpPr>
          <p:nvPr/>
        </p:nvCxnSpPr>
        <p:spPr>
          <a:xfrm>
            <a:off x="10177946" y="525411"/>
            <a:ext cx="15288" cy="5781140"/>
          </a:xfrm>
          <a:prstGeom prst="line">
            <a:avLst/>
          </a:prstGeom>
          <a:ln w="9525">
            <a:solidFill>
              <a:schemeClr val="accent6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428BEB-1C12-434D-A5C4-6ADC253174C4}"/>
              </a:ext>
            </a:extLst>
          </p:cNvPr>
          <p:cNvCxnSpPr>
            <a:stCxn id="49" idx="0"/>
            <a:endCxn id="59" idx="2"/>
          </p:cNvCxnSpPr>
          <p:nvPr/>
        </p:nvCxnSpPr>
        <p:spPr>
          <a:xfrm flipV="1">
            <a:off x="8013083" y="5237405"/>
            <a:ext cx="2258" cy="149719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Flowchart: Connector 63">
            <a:extLst>
              <a:ext uri="{FF2B5EF4-FFF2-40B4-BE49-F238E27FC236}">
                <a16:creationId xmlns:a16="http://schemas.microsoft.com/office/drawing/2014/main" id="{D89A040A-F3DF-494A-85F0-6544CE343344}"/>
              </a:ext>
            </a:extLst>
          </p:cNvPr>
          <p:cNvSpPr/>
          <p:nvPr/>
        </p:nvSpPr>
        <p:spPr>
          <a:xfrm>
            <a:off x="7428252" y="5260362"/>
            <a:ext cx="232205" cy="263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37B1169-79A1-4F85-B35E-033A08721AD5}"/>
              </a:ext>
            </a:extLst>
          </p:cNvPr>
          <p:cNvCxnSpPr>
            <a:stCxn id="49" idx="1"/>
            <a:endCxn id="64" idx="4"/>
          </p:cNvCxnSpPr>
          <p:nvPr/>
        </p:nvCxnSpPr>
        <p:spPr>
          <a:xfrm rot="10800000">
            <a:off x="7544356" y="5523392"/>
            <a:ext cx="83195" cy="164710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53E38F28-4DBC-4054-A28F-E780064E45E5}"/>
              </a:ext>
            </a:extLst>
          </p:cNvPr>
          <p:cNvSpPr/>
          <p:nvPr/>
        </p:nvSpPr>
        <p:spPr>
          <a:xfrm>
            <a:off x="4416443" y="2801684"/>
            <a:ext cx="232205" cy="263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A60A9C5-58B0-4410-8576-7846EE7B9B6E}"/>
              </a:ext>
            </a:extLst>
          </p:cNvPr>
          <p:cNvCxnSpPr>
            <a:cxnSpLocks/>
            <a:stCxn id="66" idx="0"/>
          </p:cNvCxnSpPr>
          <p:nvPr/>
        </p:nvCxnSpPr>
        <p:spPr>
          <a:xfrm rot="16200000" flipV="1">
            <a:off x="4381908" y="2651046"/>
            <a:ext cx="221498" cy="79778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5B4036E-2F5F-49B9-851C-B8CF2B2880B0}"/>
              </a:ext>
            </a:extLst>
          </p:cNvPr>
          <p:cNvCxnSpPr>
            <a:cxnSpLocks/>
          </p:cNvCxnSpPr>
          <p:nvPr/>
        </p:nvCxnSpPr>
        <p:spPr>
          <a:xfrm flipH="1" flipV="1">
            <a:off x="7963970" y="3386289"/>
            <a:ext cx="3746" cy="1596126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2EF976-CC1D-42CF-8AFE-0EEE0644E5F6}"/>
              </a:ext>
            </a:extLst>
          </p:cNvPr>
          <p:cNvCxnSpPr>
            <a:stCxn id="56" idx="0"/>
            <a:endCxn id="57" idx="2"/>
          </p:cNvCxnSpPr>
          <p:nvPr/>
        </p:nvCxnSpPr>
        <p:spPr>
          <a:xfrm flipH="1" flipV="1">
            <a:off x="7994654" y="2996772"/>
            <a:ext cx="16941" cy="134527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680FC3DB-96EF-4093-BD5C-DB455B641ADA}"/>
              </a:ext>
            </a:extLst>
          </p:cNvPr>
          <p:cNvCxnSpPr>
            <a:cxnSpLocks/>
            <a:stCxn id="94" idx="3"/>
            <a:endCxn id="58" idx="0"/>
          </p:cNvCxnSpPr>
          <p:nvPr/>
        </p:nvCxnSpPr>
        <p:spPr>
          <a:xfrm>
            <a:off x="8406033" y="744885"/>
            <a:ext cx="213011" cy="2057684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BB6756-B492-4065-BE18-4F70EFD6BD71}"/>
              </a:ext>
            </a:extLst>
          </p:cNvPr>
          <p:cNvSpPr txBox="1"/>
          <p:nvPr/>
        </p:nvSpPr>
        <p:spPr>
          <a:xfrm>
            <a:off x="7429017" y="2527830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20783B-A05F-46D3-AE20-B48A2B714027}"/>
              </a:ext>
            </a:extLst>
          </p:cNvPr>
          <p:cNvSpPr txBox="1"/>
          <p:nvPr/>
        </p:nvSpPr>
        <p:spPr>
          <a:xfrm>
            <a:off x="8043466" y="5281539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47D25D-0AC3-41FB-BA3A-DAE591ABFCA9}"/>
              </a:ext>
            </a:extLst>
          </p:cNvPr>
          <p:cNvSpPr txBox="1"/>
          <p:nvPr/>
        </p:nvSpPr>
        <p:spPr>
          <a:xfrm>
            <a:off x="7995514" y="2264248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39807F-7713-4AD4-AD8C-9831F1BA505D}"/>
              </a:ext>
            </a:extLst>
          </p:cNvPr>
          <p:cNvSpPr/>
          <p:nvPr/>
        </p:nvSpPr>
        <p:spPr>
          <a:xfrm>
            <a:off x="8732485" y="4870569"/>
            <a:ext cx="548064" cy="27202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PROD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Gate#3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F5596C5-3906-45B6-BCCF-E0C83C07AFF0}"/>
              </a:ext>
            </a:extLst>
          </p:cNvPr>
          <p:cNvCxnSpPr>
            <a:cxnSpLocks/>
            <a:stCxn id="58" idx="2"/>
            <a:endCxn id="83" idx="0"/>
          </p:cNvCxnSpPr>
          <p:nvPr/>
        </p:nvCxnSpPr>
        <p:spPr>
          <a:xfrm rot="5400000">
            <a:off x="7855789" y="3562969"/>
            <a:ext cx="1281561" cy="244950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667E0B1-BCD9-400C-A069-E5E82F1B2F5F}"/>
              </a:ext>
            </a:extLst>
          </p:cNvPr>
          <p:cNvSpPr/>
          <p:nvPr/>
        </p:nvSpPr>
        <p:spPr>
          <a:xfrm>
            <a:off x="8768603" y="5965461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Deploy Patch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PROD</a:t>
            </a: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637037D4-D8FB-4C77-9E06-6F738936115F}"/>
              </a:ext>
            </a:extLst>
          </p:cNvPr>
          <p:cNvSpPr/>
          <p:nvPr/>
        </p:nvSpPr>
        <p:spPr>
          <a:xfrm>
            <a:off x="9343702" y="5446760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Success ?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0562B4F3-F9C2-4314-B0CC-F3A48F4BBFFB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 rot="16200000" flipH="1">
            <a:off x="8649174" y="5499932"/>
            <a:ext cx="822872" cy="108186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E35E133-B69D-4D9D-A383-B006DE9734AF}"/>
              </a:ext>
            </a:extLst>
          </p:cNvPr>
          <p:cNvSpPr/>
          <p:nvPr/>
        </p:nvSpPr>
        <p:spPr>
          <a:xfrm>
            <a:off x="9385393" y="5015547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Environment Validation</a:t>
            </a:r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89D0CF16-BE34-4BEE-99CE-C2AAD6CB8413}"/>
              </a:ext>
            </a:extLst>
          </p:cNvPr>
          <p:cNvSpPr/>
          <p:nvPr/>
        </p:nvSpPr>
        <p:spPr>
          <a:xfrm>
            <a:off x="9144873" y="5238969"/>
            <a:ext cx="232205" cy="263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859AD35-7CA9-4F88-A23A-670C5ACF3AD3}"/>
              </a:ext>
            </a:extLst>
          </p:cNvPr>
          <p:cNvCxnSpPr>
            <a:stCxn id="77" idx="1"/>
            <a:endCxn id="80" idx="4"/>
          </p:cNvCxnSpPr>
          <p:nvPr/>
        </p:nvCxnSpPr>
        <p:spPr>
          <a:xfrm rot="10800000">
            <a:off x="9260976" y="5502000"/>
            <a:ext cx="82726" cy="245739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51258D4-B378-4BB4-A03E-58A6F61E330E}"/>
              </a:ext>
            </a:extLst>
          </p:cNvPr>
          <p:cNvSpPr txBox="1"/>
          <p:nvPr/>
        </p:nvSpPr>
        <p:spPr>
          <a:xfrm>
            <a:off x="9759618" y="5380931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3A041A9-E920-4A4B-8876-145323088A82}"/>
              </a:ext>
            </a:extLst>
          </p:cNvPr>
          <p:cNvSpPr/>
          <p:nvPr/>
        </p:nvSpPr>
        <p:spPr>
          <a:xfrm>
            <a:off x="8027994" y="4326225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General Availability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EBEBF15-2FA6-4E5C-9167-9D3C2191C5B5}"/>
              </a:ext>
            </a:extLst>
          </p:cNvPr>
          <p:cNvCxnSpPr>
            <a:stCxn id="83" idx="2"/>
            <a:endCxn id="74" idx="0"/>
          </p:cNvCxnSpPr>
          <p:nvPr/>
        </p:nvCxnSpPr>
        <p:spPr>
          <a:xfrm rot="16200000" flipH="1">
            <a:off x="8545628" y="4409680"/>
            <a:ext cx="289354" cy="632423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2E9246F-0161-4CC7-83A9-A591E8AE12CD}"/>
              </a:ext>
            </a:extLst>
          </p:cNvPr>
          <p:cNvCxnSpPr>
            <a:cxnSpLocks/>
            <a:stCxn id="77" idx="0"/>
            <a:endCxn id="79" idx="2"/>
          </p:cNvCxnSpPr>
          <p:nvPr/>
        </p:nvCxnSpPr>
        <p:spPr>
          <a:xfrm flipV="1">
            <a:off x="9729235" y="5270537"/>
            <a:ext cx="2258" cy="176223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2F617B-8193-46AC-9FF9-95360F1FCB32}"/>
              </a:ext>
            </a:extLst>
          </p:cNvPr>
          <p:cNvSpPr txBox="1"/>
          <p:nvPr/>
        </p:nvSpPr>
        <p:spPr>
          <a:xfrm>
            <a:off x="9269010" y="5577019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B5CF65C8-CE9C-4154-B49F-032342229668}"/>
              </a:ext>
            </a:extLst>
          </p:cNvPr>
          <p:cNvSpPr/>
          <p:nvPr/>
        </p:nvSpPr>
        <p:spPr>
          <a:xfrm>
            <a:off x="9487662" y="3151179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Validation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123F92D-6315-4928-B642-6E321196EA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11679" y="4208984"/>
            <a:ext cx="1609378" cy="3747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Flowchart: Decision 88">
            <a:extLst>
              <a:ext uri="{FF2B5EF4-FFF2-40B4-BE49-F238E27FC236}">
                <a16:creationId xmlns:a16="http://schemas.microsoft.com/office/drawing/2014/main" id="{E8D48C2E-4E35-4EE4-AEB2-68DDD3FF86E9}"/>
              </a:ext>
            </a:extLst>
          </p:cNvPr>
          <p:cNvSpPr/>
          <p:nvPr/>
        </p:nvSpPr>
        <p:spPr>
          <a:xfrm>
            <a:off x="9285516" y="2401439"/>
            <a:ext cx="771066" cy="60195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Defects?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480B989-7507-42CF-BED4-B11D13DFEF9C}"/>
              </a:ext>
            </a:extLst>
          </p:cNvPr>
          <p:cNvCxnSpPr>
            <a:cxnSpLocks/>
            <a:endCxn id="89" idx="2"/>
          </p:cNvCxnSpPr>
          <p:nvPr/>
        </p:nvCxnSpPr>
        <p:spPr>
          <a:xfrm flipH="1" flipV="1">
            <a:off x="9671049" y="3003395"/>
            <a:ext cx="16941" cy="134527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lowchart: Predefined Process 90">
            <a:extLst>
              <a:ext uri="{FF2B5EF4-FFF2-40B4-BE49-F238E27FC236}">
                <a16:creationId xmlns:a16="http://schemas.microsoft.com/office/drawing/2014/main" id="{DBFA3332-2C72-41DD-A3AF-3869B41491B4}"/>
              </a:ext>
            </a:extLst>
          </p:cNvPr>
          <p:cNvSpPr/>
          <p:nvPr/>
        </p:nvSpPr>
        <p:spPr>
          <a:xfrm>
            <a:off x="8779010" y="3100000"/>
            <a:ext cx="643302" cy="397675"/>
          </a:xfrm>
          <a:prstGeom prst="flowChartPredefinedProcess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INC </a:t>
            </a:r>
            <a:r>
              <a:rPr lang="en-US" sz="700" b="1" dirty="0" err="1">
                <a:solidFill>
                  <a:sysClr val="windowText" lastClr="000000"/>
                </a:solidFill>
              </a:rPr>
              <a:t>Mgmt</a:t>
            </a:r>
            <a:r>
              <a:rPr lang="en-US" sz="700" b="1" dirty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Backout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14F2E702-2C11-42EA-99AF-2DBA8DCA25CA}"/>
              </a:ext>
            </a:extLst>
          </p:cNvPr>
          <p:cNvCxnSpPr>
            <a:cxnSpLocks/>
            <a:stCxn id="89" idx="1"/>
            <a:endCxn id="91" idx="0"/>
          </p:cNvCxnSpPr>
          <p:nvPr/>
        </p:nvCxnSpPr>
        <p:spPr>
          <a:xfrm rot="10800000" flipV="1">
            <a:off x="9100662" y="2702416"/>
            <a:ext cx="184855" cy="397583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FB13315-645A-4A2F-BDBC-6AC929842D04}"/>
              </a:ext>
            </a:extLst>
          </p:cNvPr>
          <p:cNvCxnSpPr>
            <a:stCxn id="89" idx="3"/>
          </p:cNvCxnSpPr>
          <p:nvPr/>
        </p:nvCxnSpPr>
        <p:spPr>
          <a:xfrm flipV="1">
            <a:off x="10056582" y="2687340"/>
            <a:ext cx="136652" cy="15077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Decision 93">
            <a:extLst>
              <a:ext uri="{FF2B5EF4-FFF2-40B4-BE49-F238E27FC236}">
                <a16:creationId xmlns:a16="http://schemas.microsoft.com/office/drawing/2014/main" id="{541EE608-1672-4FF4-93AD-73BF8110A840}"/>
              </a:ext>
            </a:extLst>
          </p:cNvPr>
          <p:cNvSpPr/>
          <p:nvPr/>
        </p:nvSpPr>
        <p:spPr>
          <a:xfrm>
            <a:off x="7587166" y="381437"/>
            <a:ext cx="818867" cy="72689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>
                <a:solidFill>
                  <a:sysClr val="windowText" lastClr="000000"/>
                </a:solidFill>
              </a:rPr>
              <a:t>Conditional Client Smoke test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DADF71-9595-4263-8665-45BD4F71687B}"/>
              </a:ext>
            </a:extLst>
          </p:cNvPr>
          <p:cNvCxnSpPr/>
          <p:nvPr/>
        </p:nvCxnSpPr>
        <p:spPr>
          <a:xfrm flipH="1" flipV="1">
            <a:off x="7329781" y="751345"/>
            <a:ext cx="272709" cy="649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3C910775-0B3F-47D6-BED7-7C4C062211E0}"/>
              </a:ext>
            </a:extLst>
          </p:cNvPr>
          <p:cNvSpPr/>
          <p:nvPr/>
        </p:nvSpPr>
        <p:spPr>
          <a:xfrm>
            <a:off x="7113497" y="598583"/>
            <a:ext cx="232205" cy="263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8909C81-7922-47C1-B508-36C6BE49C007}"/>
              </a:ext>
            </a:extLst>
          </p:cNvPr>
          <p:cNvSpPr txBox="1"/>
          <p:nvPr/>
        </p:nvSpPr>
        <p:spPr>
          <a:xfrm>
            <a:off x="7435643" y="549940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DDD32B-0313-427F-837B-604C1C3952C8}"/>
              </a:ext>
            </a:extLst>
          </p:cNvPr>
          <p:cNvCxnSpPr>
            <a:cxnSpLocks/>
            <a:stCxn id="57" idx="0"/>
            <a:endCxn id="94" idx="2"/>
          </p:cNvCxnSpPr>
          <p:nvPr/>
        </p:nvCxnSpPr>
        <p:spPr>
          <a:xfrm flipV="1">
            <a:off x="7994654" y="1108333"/>
            <a:ext cx="1946" cy="1286483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CEE253E9-B11C-46C2-9C69-30E2E7D6EFC5}"/>
              </a:ext>
            </a:extLst>
          </p:cNvPr>
          <p:cNvSpPr txBox="1"/>
          <p:nvPr/>
        </p:nvSpPr>
        <p:spPr>
          <a:xfrm>
            <a:off x="8383101" y="553068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17A5B1-7ACD-4582-941C-DCD0FF072163}"/>
              </a:ext>
            </a:extLst>
          </p:cNvPr>
          <p:cNvSpPr txBox="1"/>
          <p:nvPr/>
        </p:nvSpPr>
        <p:spPr>
          <a:xfrm>
            <a:off x="9077219" y="2524254"/>
            <a:ext cx="141633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Y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FDF8CAF-D84D-41DB-BD1A-847536B58361}"/>
              </a:ext>
            </a:extLst>
          </p:cNvPr>
          <p:cNvSpPr txBox="1"/>
          <p:nvPr/>
        </p:nvSpPr>
        <p:spPr>
          <a:xfrm>
            <a:off x="10004371" y="2469444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7444989A-747F-4C38-8CAA-FF14DD8433E7}"/>
              </a:ext>
            </a:extLst>
          </p:cNvPr>
          <p:cNvCxnSpPr>
            <a:stCxn id="76" idx="3"/>
            <a:endCxn id="77" idx="2"/>
          </p:cNvCxnSpPr>
          <p:nvPr/>
        </p:nvCxnSpPr>
        <p:spPr>
          <a:xfrm flipV="1">
            <a:off x="9460802" y="6048716"/>
            <a:ext cx="268433" cy="44240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3DF5764-7A91-474E-85A9-58F0F6FF31CB}"/>
              </a:ext>
            </a:extLst>
          </p:cNvPr>
          <p:cNvSpPr txBox="1"/>
          <p:nvPr/>
        </p:nvSpPr>
        <p:spPr>
          <a:xfrm>
            <a:off x="5128438" y="6418135"/>
            <a:ext cx="1346133" cy="24198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1100" b="1" i="1" dirty="0">
                <a:solidFill>
                  <a:srgbClr val="FF0000"/>
                </a:solidFill>
              </a:rPr>
              <a:t>For reference Only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4B728E-F8AE-4A9F-80E1-0510143793C1}"/>
              </a:ext>
            </a:extLst>
          </p:cNvPr>
          <p:cNvSpPr/>
          <p:nvPr/>
        </p:nvSpPr>
        <p:spPr>
          <a:xfrm>
            <a:off x="3281606" y="4836483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9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6614134-5B3B-4038-A7AE-8A6CCE8CD5A3}"/>
              </a:ext>
            </a:extLst>
          </p:cNvPr>
          <p:cNvSpPr/>
          <p:nvPr/>
        </p:nvSpPr>
        <p:spPr>
          <a:xfrm>
            <a:off x="3846992" y="5870265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10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9D17D47-8250-4E60-BF3A-1CF061539E10}"/>
              </a:ext>
            </a:extLst>
          </p:cNvPr>
          <p:cNvSpPr/>
          <p:nvPr/>
        </p:nvSpPr>
        <p:spPr>
          <a:xfrm>
            <a:off x="4875469" y="4898825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F332058-9B23-44C4-AE4C-A0006452719D}"/>
              </a:ext>
            </a:extLst>
          </p:cNvPr>
          <p:cNvSpPr/>
          <p:nvPr/>
        </p:nvSpPr>
        <p:spPr>
          <a:xfrm>
            <a:off x="4885063" y="3079108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AFBF456-50E9-43E5-8300-9E54139C5836}"/>
              </a:ext>
            </a:extLst>
          </p:cNvPr>
          <p:cNvSpPr/>
          <p:nvPr/>
        </p:nvSpPr>
        <p:spPr>
          <a:xfrm>
            <a:off x="5819437" y="2430707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13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5652B42-BF3E-4C04-A5C9-AF6F8D1161DE}"/>
              </a:ext>
            </a:extLst>
          </p:cNvPr>
          <p:cNvSpPr/>
          <p:nvPr/>
        </p:nvSpPr>
        <p:spPr>
          <a:xfrm>
            <a:off x="6828001" y="5859520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9781DFF-1302-4602-B77A-542AA17EEFD4}"/>
              </a:ext>
            </a:extLst>
          </p:cNvPr>
          <p:cNvSpPr/>
          <p:nvPr/>
        </p:nvSpPr>
        <p:spPr>
          <a:xfrm>
            <a:off x="7530748" y="4897266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3484CBE-75B6-407D-8336-2ABCB02DF0C1}"/>
              </a:ext>
            </a:extLst>
          </p:cNvPr>
          <p:cNvSpPr/>
          <p:nvPr/>
        </p:nvSpPr>
        <p:spPr>
          <a:xfrm>
            <a:off x="7549950" y="3039996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086FC4-0940-4E3F-AB87-E09184E4B6E4}"/>
              </a:ext>
            </a:extLst>
          </p:cNvPr>
          <p:cNvSpPr/>
          <p:nvPr/>
        </p:nvSpPr>
        <p:spPr>
          <a:xfrm>
            <a:off x="8254687" y="2764025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B3E84BE-6D04-4682-8D2C-CF1E484936C0}"/>
              </a:ext>
            </a:extLst>
          </p:cNvPr>
          <p:cNvSpPr/>
          <p:nvPr/>
        </p:nvSpPr>
        <p:spPr>
          <a:xfrm>
            <a:off x="7994654" y="4212592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630EB13-06E5-413F-A454-BC94B8D27AEA}"/>
              </a:ext>
            </a:extLst>
          </p:cNvPr>
          <p:cNvSpPr/>
          <p:nvPr/>
        </p:nvSpPr>
        <p:spPr>
          <a:xfrm>
            <a:off x="8642540" y="4822451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7180AB0-E393-451E-8274-D9D2229D9774}"/>
              </a:ext>
            </a:extLst>
          </p:cNvPr>
          <p:cNvSpPr/>
          <p:nvPr/>
        </p:nvSpPr>
        <p:spPr>
          <a:xfrm>
            <a:off x="8681312" y="5870265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24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88628AF-3B42-4069-A060-33E2D91345CB}"/>
              </a:ext>
            </a:extLst>
          </p:cNvPr>
          <p:cNvSpPr/>
          <p:nvPr/>
        </p:nvSpPr>
        <p:spPr>
          <a:xfrm>
            <a:off x="9284791" y="4898825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25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C7031F1-6764-4F23-946E-994353E55F60}"/>
              </a:ext>
            </a:extLst>
          </p:cNvPr>
          <p:cNvSpPr/>
          <p:nvPr/>
        </p:nvSpPr>
        <p:spPr>
          <a:xfrm>
            <a:off x="9370287" y="3041390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26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D140BA4E-2023-449E-803E-8C1F0A8B1A5E}"/>
              </a:ext>
            </a:extLst>
          </p:cNvPr>
          <p:cNvSpPr/>
          <p:nvPr/>
        </p:nvSpPr>
        <p:spPr>
          <a:xfrm>
            <a:off x="5712246" y="997880"/>
            <a:ext cx="955153" cy="34393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</a:rPr>
              <a:t>Client RDY Testing Agreement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4C67897-175D-4D4D-97C3-98B8E65E1813}"/>
              </a:ext>
            </a:extLst>
          </p:cNvPr>
          <p:cNvCxnSpPr>
            <a:cxnSpLocks/>
            <a:stCxn id="45" idx="0"/>
            <a:endCxn id="118" idx="2"/>
          </p:cNvCxnSpPr>
          <p:nvPr/>
        </p:nvCxnSpPr>
        <p:spPr>
          <a:xfrm flipH="1" flipV="1">
            <a:off x="6189823" y="1341815"/>
            <a:ext cx="204" cy="117130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47F3BB2-CF97-4D54-93F4-DC44B06B46D8}"/>
              </a:ext>
            </a:extLst>
          </p:cNvPr>
          <p:cNvSpPr/>
          <p:nvPr/>
        </p:nvSpPr>
        <p:spPr>
          <a:xfrm>
            <a:off x="6493036" y="1394974"/>
            <a:ext cx="754036" cy="495888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Product Testing NCR   Sign-Off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C5155944-1411-4529-81B0-15ADFCADAC5C}"/>
              </a:ext>
            </a:extLst>
          </p:cNvPr>
          <p:cNvCxnSpPr>
            <a:cxnSpLocks/>
            <a:stCxn id="118" idx="3"/>
            <a:endCxn id="120" idx="0"/>
          </p:cNvCxnSpPr>
          <p:nvPr/>
        </p:nvCxnSpPr>
        <p:spPr>
          <a:xfrm>
            <a:off x="6667399" y="1169848"/>
            <a:ext cx="202655" cy="225126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EC720B1-2772-46B6-AA01-214996BBE23E}"/>
              </a:ext>
            </a:extLst>
          </p:cNvPr>
          <p:cNvSpPr/>
          <p:nvPr/>
        </p:nvSpPr>
        <p:spPr>
          <a:xfrm>
            <a:off x="6277129" y="2094488"/>
            <a:ext cx="1202944" cy="184855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Client Communication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C7DDDBE-A594-422B-B5CB-E1A1A5318A53}"/>
              </a:ext>
            </a:extLst>
          </p:cNvPr>
          <p:cNvSpPr/>
          <p:nvPr/>
        </p:nvSpPr>
        <p:spPr>
          <a:xfrm>
            <a:off x="5615582" y="924501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14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C9CB810-33FC-4865-BF8B-6F38BE7EAAF9}"/>
              </a:ext>
            </a:extLst>
          </p:cNvPr>
          <p:cNvSpPr/>
          <p:nvPr/>
        </p:nvSpPr>
        <p:spPr>
          <a:xfrm>
            <a:off x="6386816" y="1371040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15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3F502A4-81B6-4BBD-8C60-0A52D9281122}"/>
              </a:ext>
            </a:extLst>
          </p:cNvPr>
          <p:cNvSpPr/>
          <p:nvPr/>
        </p:nvSpPr>
        <p:spPr>
          <a:xfrm>
            <a:off x="6211919" y="1987621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FDD1C0F-570A-4798-8A9F-2891E8C45CE6}"/>
              </a:ext>
            </a:extLst>
          </p:cNvPr>
          <p:cNvSpPr txBox="1"/>
          <p:nvPr/>
        </p:nvSpPr>
        <p:spPr>
          <a:xfrm>
            <a:off x="5689328" y="2517629"/>
            <a:ext cx="146441" cy="19581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800" dirty="0"/>
              <a:t>N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926D6B5-31EF-47EA-A162-1B0EE0815982}"/>
              </a:ext>
            </a:extLst>
          </p:cNvPr>
          <p:cNvSpPr/>
          <p:nvPr/>
        </p:nvSpPr>
        <p:spPr>
          <a:xfrm>
            <a:off x="1749523" y="2671615"/>
            <a:ext cx="506133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Submit tickets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12C75C0-6DEF-4C7F-841A-D3F5D88414E9}"/>
              </a:ext>
            </a:extLst>
          </p:cNvPr>
          <p:cNvCxnSpPr>
            <a:endCxn id="127" idx="2"/>
          </p:cNvCxnSpPr>
          <p:nvPr/>
        </p:nvCxnSpPr>
        <p:spPr>
          <a:xfrm flipV="1">
            <a:off x="1639437" y="3002919"/>
            <a:ext cx="363153" cy="2610454"/>
          </a:xfrm>
          <a:prstGeom prst="bentConnector4">
            <a:avLst>
              <a:gd name="adj1" fmla="val 99441"/>
              <a:gd name="adj2" fmla="val 53840"/>
            </a:avLst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3C082A40-EA57-4DB0-A02E-986F182CE857}"/>
              </a:ext>
            </a:extLst>
          </p:cNvPr>
          <p:cNvCxnSpPr>
            <a:endCxn id="127" idx="0"/>
          </p:cNvCxnSpPr>
          <p:nvPr/>
        </p:nvCxnSpPr>
        <p:spPr>
          <a:xfrm>
            <a:off x="1646068" y="721201"/>
            <a:ext cx="356522" cy="1950414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22D18BD-0FFD-4AB5-9C2C-C1EDB234DD01}"/>
              </a:ext>
            </a:extLst>
          </p:cNvPr>
          <p:cNvSpPr/>
          <p:nvPr/>
        </p:nvSpPr>
        <p:spPr>
          <a:xfrm>
            <a:off x="2403518" y="2678542"/>
            <a:ext cx="608923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Analyze &amp; Estimate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F712E55-F48F-440A-AB39-6C747F50B1DE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2255658" y="2837267"/>
            <a:ext cx="147860" cy="6927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9DB45D41-B6A7-4D3D-9CC5-8C3F495C995D}"/>
              </a:ext>
            </a:extLst>
          </p:cNvPr>
          <p:cNvSpPr/>
          <p:nvPr/>
        </p:nvSpPr>
        <p:spPr>
          <a:xfrm>
            <a:off x="2334753" y="1661459"/>
            <a:ext cx="757963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Prioritization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596828-E580-402E-8BB2-AFDD293A2D65}"/>
              </a:ext>
            </a:extLst>
          </p:cNvPr>
          <p:cNvCxnSpPr>
            <a:cxnSpLocks/>
            <a:stCxn id="130" idx="0"/>
            <a:endCxn id="132" idx="2"/>
          </p:cNvCxnSpPr>
          <p:nvPr/>
        </p:nvCxnSpPr>
        <p:spPr>
          <a:xfrm flipV="1">
            <a:off x="2707980" y="1992763"/>
            <a:ext cx="5755" cy="685779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E14CCEE-ECE8-401D-8E87-720BED7DF6B8}"/>
              </a:ext>
            </a:extLst>
          </p:cNvPr>
          <p:cNvCxnSpPr>
            <a:cxnSpLocks/>
            <a:stCxn id="132" idx="3"/>
            <a:endCxn id="139" idx="0"/>
          </p:cNvCxnSpPr>
          <p:nvPr/>
        </p:nvCxnSpPr>
        <p:spPr>
          <a:xfrm>
            <a:off x="3092716" y="1827111"/>
            <a:ext cx="136026" cy="262357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6D74B11-9522-43C4-9CAF-BF3C8C1D2AFD}"/>
              </a:ext>
            </a:extLst>
          </p:cNvPr>
          <p:cNvCxnSpPr>
            <a:cxnSpLocks/>
            <a:endCxn id="127" idx="1"/>
          </p:cNvCxnSpPr>
          <p:nvPr/>
        </p:nvCxnSpPr>
        <p:spPr>
          <a:xfrm>
            <a:off x="1646068" y="2837267"/>
            <a:ext cx="103455" cy="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374BFFD4-4AF6-4FBC-93C3-7C85A93CF153}"/>
              </a:ext>
            </a:extLst>
          </p:cNvPr>
          <p:cNvSpPr/>
          <p:nvPr/>
        </p:nvSpPr>
        <p:spPr>
          <a:xfrm>
            <a:off x="1710079" y="2617273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1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F04F94D-404C-437B-A39E-F685823B1C3C}"/>
              </a:ext>
            </a:extLst>
          </p:cNvPr>
          <p:cNvSpPr/>
          <p:nvPr/>
        </p:nvSpPr>
        <p:spPr>
          <a:xfrm>
            <a:off x="2357385" y="2625588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2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5A6B247-9EFE-4433-ABDE-776718CCA157}"/>
              </a:ext>
            </a:extLst>
          </p:cNvPr>
          <p:cNvSpPr/>
          <p:nvPr/>
        </p:nvSpPr>
        <p:spPr>
          <a:xfrm>
            <a:off x="2234901" y="1606515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3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63AA652-26A9-4D5E-A774-2F30C178193F}"/>
              </a:ext>
            </a:extLst>
          </p:cNvPr>
          <p:cNvSpPr/>
          <p:nvPr/>
        </p:nvSpPr>
        <p:spPr>
          <a:xfrm>
            <a:off x="2835748" y="2089468"/>
            <a:ext cx="785987" cy="33130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Finalize contents, Release cycle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33ECD83-B68D-47B2-BF06-FA0D2B9D3231}"/>
              </a:ext>
            </a:extLst>
          </p:cNvPr>
          <p:cNvSpPr/>
          <p:nvPr/>
        </p:nvSpPr>
        <p:spPr>
          <a:xfrm>
            <a:off x="2776321" y="2043394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4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25095F9-A773-4883-B27E-C960250A73B1}"/>
              </a:ext>
            </a:extLst>
          </p:cNvPr>
          <p:cNvSpPr/>
          <p:nvPr/>
        </p:nvSpPr>
        <p:spPr>
          <a:xfrm>
            <a:off x="3237182" y="2653379"/>
            <a:ext cx="702576" cy="17042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Dev &amp; QA</a:t>
            </a:r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98002106-1D4B-45CE-A0B4-61BFC86B269E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rot="16200000" flipH="1">
            <a:off x="3292303" y="2357211"/>
            <a:ext cx="232607" cy="359728"/>
          </a:xfrm>
          <a:prstGeom prst="bentConnector3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E50F7F20-1EB4-4C86-B170-F2F77CF170AA}"/>
              </a:ext>
            </a:extLst>
          </p:cNvPr>
          <p:cNvSpPr/>
          <p:nvPr/>
        </p:nvSpPr>
        <p:spPr>
          <a:xfrm>
            <a:off x="3182721" y="2640294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5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FB91802-F62C-411F-99EC-1CBA3DA5D7AC}"/>
              </a:ext>
            </a:extLst>
          </p:cNvPr>
          <p:cNvCxnSpPr>
            <a:stCxn id="141" idx="2"/>
            <a:endCxn id="30" idx="0"/>
          </p:cNvCxnSpPr>
          <p:nvPr/>
        </p:nvCxnSpPr>
        <p:spPr>
          <a:xfrm>
            <a:off x="3588470" y="2823803"/>
            <a:ext cx="6743" cy="172969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57FCDD66-6468-4E95-ADA6-8C14C7303DAB}"/>
              </a:ext>
            </a:extLst>
          </p:cNvPr>
          <p:cNvCxnSpPr>
            <a:stCxn id="42" idx="2"/>
            <a:endCxn id="30" idx="3"/>
          </p:cNvCxnSpPr>
          <p:nvPr/>
        </p:nvCxnSpPr>
        <p:spPr>
          <a:xfrm rot="5400000">
            <a:off x="3908178" y="2840348"/>
            <a:ext cx="614252" cy="93929"/>
          </a:xfrm>
          <a:prstGeom prst="bentConnector2">
            <a:avLst/>
          </a:prstGeom>
          <a:ln w="9525">
            <a:solidFill>
              <a:schemeClr val="accent6"/>
            </a:solidFill>
            <a:prstDash val="dash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AC72B276-1CB8-4C62-9270-0A8F7D876617}"/>
              </a:ext>
            </a:extLst>
          </p:cNvPr>
          <p:cNvSpPr/>
          <p:nvPr/>
        </p:nvSpPr>
        <p:spPr>
          <a:xfrm>
            <a:off x="2979521" y="2995894"/>
            <a:ext cx="156504" cy="153657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/>
              <a:t>6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0C24DCC-100C-4AB4-89D0-082C6E9529EC}"/>
              </a:ext>
            </a:extLst>
          </p:cNvPr>
          <p:cNvSpPr/>
          <p:nvPr/>
        </p:nvSpPr>
        <p:spPr>
          <a:xfrm>
            <a:off x="3174675" y="4278345"/>
            <a:ext cx="200890" cy="21027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8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1E6AB7D9-FD10-4426-9738-B7338781F401}"/>
              </a:ext>
            </a:extLst>
          </p:cNvPr>
          <p:cNvSpPr/>
          <p:nvPr/>
        </p:nvSpPr>
        <p:spPr>
          <a:xfrm>
            <a:off x="3254142" y="3783447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Review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99F451AF-AA86-42FF-99B9-3B76C8D5A70C}"/>
              </a:ext>
            </a:extLst>
          </p:cNvPr>
          <p:cNvSpPr/>
          <p:nvPr/>
        </p:nvSpPr>
        <p:spPr>
          <a:xfrm>
            <a:off x="3257626" y="4377893"/>
            <a:ext cx="692199" cy="25499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General Release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3870B5D-69FE-4EF5-8608-4C09F3A1337E}"/>
              </a:ext>
            </a:extLst>
          </p:cNvPr>
          <p:cNvCxnSpPr>
            <a:cxnSpLocks/>
            <a:stCxn id="148" idx="2"/>
            <a:endCxn id="149" idx="0"/>
          </p:cNvCxnSpPr>
          <p:nvPr/>
        </p:nvCxnSpPr>
        <p:spPr>
          <a:xfrm>
            <a:off x="3600242" y="4038437"/>
            <a:ext cx="3484" cy="339456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140E5932-33E1-4EE6-A778-D4EE125C92B1}"/>
              </a:ext>
            </a:extLst>
          </p:cNvPr>
          <p:cNvSpPr/>
          <p:nvPr/>
        </p:nvSpPr>
        <p:spPr>
          <a:xfrm>
            <a:off x="3174675" y="3714573"/>
            <a:ext cx="179597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7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E3FAFF1-E101-403B-935D-E96DD5D24A88}"/>
              </a:ext>
            </a:extLst>
          </p:cNvPr>
          <p:cNvCxnSpPr>
            <a:stCxn id="30" idx="2"/>
            <a:endCxn id="148" idx="0"/>
          </p:cNvCxnSpPr>
          <p:nvPr/>
        </p:nvCxnSpPr>
        <p:spPr>
          <a:xfrm>
            <a:off x="3595213" y="3392103"/>
            <a:ext cx="5029" cy="391344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AEF37FC-1A81-42CF-99AF-1BF823AB6F4A}"/>
              </a:ext>
            </a:extLst>
          </p:cNvPr>
          <p:cNvCxnSpPr>
            <a:stCxn id="149" idx="2"/>
            <a:endCxn id="31" idx="0"/>
          </p:cNvCxnSpPr>
          <p:nvPr/>
        </p:nvCxnSpPr>
        <p:spPr>
          <a:xfrm>
            <a:off x="3603726" y="4632883"/>
            <a:ext cx="9529" cy="263656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92545DFC-A4CF-4B5B-940F-4443046A122E}"/>
              </a:ext>
            </a:extLst>
          </p:cNvPr>
          <p:cNvCxnSpPr>
            <a:cxnSpLocks/>
            <a:stCxn id="122" idx="2"/>
            <a:endCxn id="47" idx="1"/>
          </p:cNvCxnSpPr>
          <p:nvPr/>
        </p:nvCxnSpPr>
        <p:spPr>
          <a:xfrm rot="16200000" flipH="1">
            <a:off x="5555227" y="3602717"/>
            <a:ext cx="2743771" cy="97022"/>
          </a:xfrm>
          <a:prstGeom prst="bentConnector2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A67816C3-B58E-43C1-9F70-3EFF9F403D16}"/>
              </a:ext>
            </a:extLst>
          </p:cNvPr>
          <p:cNvSpPr/>
          <p:nvPr/>
        </p:nvSpPr>
        <p:spPr>
          <a:xfrm>
            <a:off x="6890667" y="4829518"/>
            <a:ext cx="230406" cy="187093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600" b="1" dirty="0"/>
              <a:t>17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A86493C-1AFD-423F-820A-60BA4BEF0B5C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>
            <a:off x="6870054" y="1890862"/>
            <a:ext cx="8547" cy="203626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lowchart: Connector 156">
            <a:extLst>
              <a:ext uri="{FF2B5EF4-FFF2-40B4-BE49-F238E27FC236}">
                <a16:creationId xmlns:a16="http://schemas.microsoft.com/office/drawing/2014/main" id="{82B36B8B-547E-420B-909B-E92BF9E377CA}"/>
              </a:ext>
            </a:extLst>
          </p:cNvPr>
          <p:cNvSpPr/>
          <p:nvPr/>
        </p:nvSpPr>
        <p:spPr>
          <a:xfrm>
            <a:off x="7104207" y="2563630"/>
            <a:ext cx="232205" cy="263030"/>
          </a:xfrm>
          <a:prstGeom prst="flowChartConnector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7E25AD4-77B3-415D-B4AF-CCA6EAF34625}"/>
              </a:ext>
            </a:extLst>
          </p:cNvPr>
          <p:cNvCxnSpPr>
            <a:endCxn id="157" idx="6"/>
          </p:cNvCxnSpPr>
          <p:nvPr/>
        </p:nvCxnSpPr>
        <p:spPr>
          <a:xfrm flipH="1" flipV="1">
            <a:off x="7336412" y="2695145"/>
            <a:ext cx="272709" cy="649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3518F08-611C-4ED9-B2BD-3C6214D65DB8}"/>
              </a:ext>
            </a:extLst>
          </p:cNvPr>
          <p:cNvSpPr txBox="1"/>
          <p:nvPr/>
        </p:nvSpPr>
        <p:spPr>
          <a:xfrm>
            <a:off x="2834375" y="519163"/>
            <a:ext cx="1036108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30/15 day review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1E0D573-AEDE-4356-A784-465A549BCDE8}"/>
              </a:ext>
            </a:extLst>
          </p:cNvPr>
          <p:cNvSpPr txBox="1"/>
          <p:nvPr/>
        </p:nvSpPr>
        <p:spPr>
          <a:xfrm>
            <a:off x="4800693" y="525411"/>
            <a:ext cx="789246" cy="22659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000" dirty="0"/>
              <a:t>7 day review</a:t>
            </a:r>
          </a:p>
        </p:txBody>
      </p:sp>
    </p:spTree>
    <p:extLst>
      <p:ext uri="{BB962C8B-B14F-4D97-AF65-F5344CB8AC3E}">
        <p14:creationId xmlns:p14="http://schemas.microsoft.com/office/powerpoint/2010/main" val="263249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7BC5AD-FDF2-4CE6-BC13-1F8D02255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78" y="1896669"/>
            <a:ext cx="444444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8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ubtitle 1"/>
          <p:cNvSpPr>
            <a:spLocks noGrp="1"/>
          </p:cNvSpPr>
          <p:nvPr>
            <p:ph type="subTitle" idx="1"/>
          </p:nvPr>
        </p:nvSpPr>
        <p:spPr>
          <a:xfrm>
            <a:off x="1962150" y="2992438"/>
            <a:ext cx="6629400" cy="820737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Agenda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582738"/>
            <a:ext cx="10515600" cy="4598987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Integra Products: Release &amp; Deployment Management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Release/Events Calendar FY’19</a:t>
            </a:r>
          </a:p>
          <a:p>
            <a:pPr>
              <a:spcBef>
                <a:spcPts val="0"/>
              </a:spcBef>
            </a:pPr>
            <a:endParaRPr lang="en-US" sz="2400" dirty="0"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Milestone Reviews and Quality Gates- Checklist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Release Inventory FY’19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Development to Deployment – Workflow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400" dirty="0">
              <a:highlight>
                <a:srgbClr val="FFFFFF"/>
              </a:highlight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400" dirty="0">
                <a:highlight>
                  <a:srgbClr val="FFFFFF"/>
                </a:highlight>
              </a:rPr>
              <a:t>Q&amp;A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C7F2BA-A75C-4960-BBBD-B92BD477A38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Image result for maven logo">
            <a:extLst>
              <a:ext uri="{FF2B5EF4-FFF2-40B4-BE49-F238E27FC236}">
                <a16:creationId xmlns:a16="http://schemas.microsoft.com/office/drawing/2014/main" id="{E93DFAB6-D1D9-40BC-AC67-3511E802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198" y="2025874"/>
            <a:ext cx="2520802" cy="252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97B49-234D-4DB7-B5B7-6924D34D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 Process Set up</a:t>
            </a:r>
          </a:p>
        </p:txBody>
      </p:sp>
      <p:pic>
        <p:nvPicPr>
          <p:cNvPr id="1026" name="Picture 2" descr="Image result for scrum team images">
            <a:extLst>
              <a:ext uri="{FF2B5EF4-FFF2-40B4-BE49-F238E27FC236}">
                <a16:creationId xmlns:a16="http://schemas.microsoft.com/office/drawing/2014/main" id="{B729F57A-0301-4BCA-BA23-AE50D7DD0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752626"/>
            <a:ext cx="2980651" cy="25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ithub logo">
            <a:extLst>
              <a:ext uri="{FF2B5EF4-FFF2-40B4-BE49-F238E27FC236}">
                <a16:creationId xmlns:a16="http://schemas.microsoft.com/office/drawing/2014/main" id="{C8E74AAF-45A7-4AAB-96F3-43DF9771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91" y="2745365"/>
            <a:ext cx="2343150" cy="254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73EC887-655B-4846-A588-655627976202}"/>
              </a:ext>
            </a:extLst>
          </p:cNvPr>
          <p:cNvSpPr/>
          <p:nvPr/>
        </p:nvSpPr>
        <p:spPr>
          <a:xfrm>
            <a:off x="4134553" y="366702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Image result for jenkins logo">
            <a:extLst>
              <a:ext uri="{FF2B5EF4-FFF2-40B4-BE49-F238E27FC236}">
                <a16:creationId xmlns:a16="http://schemas.microsoft.com/office/drawing/2014/main" id="{7F3ABC9A-EA51-49E2-9F97-80FD2919D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65" y="2932459"/>
            <a:ext cx="17621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elenium logo">
            <a:extLst>
              <a:ext uri="{FF2B5EF4-FFF2-40B4-BE49-F238E27FC236}">
                <a16:creationId xmlns:a16="http://schemas.microsoft.com/office/drawing/2014/main" id="{40A4547A-77BE-467D-982E-202200E2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411" y="3838875"/>
            <a:ext cx="1507124" cy="146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67D94-FB7E-4C21-BAC1-78DFBE2A2985}"/>
              </a:ext>
            </a:extLst>
          </p:cNvPr>
          <p:cNvSpPr/>
          <p:nvPr/>
        </p:nvSpPr>
        <p:spPr>
          <a:xfrm>
            <a:off x="7288057" y="3667027"/>
            <a:ext cx="978408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06CBFB-9EFE-4BAC-8D43-37DD18AEED0B}"/>
              </a:ext>
            </a:extLst>
          </p:cNvPr>
          <p:cNvSpPr txBox="1"/>
          <p:nvPr/>
        </p:nvSpPr>
        <p:spPr>
          <a:xfrm>
            <a:off x="5445550" y="5583668"/>
            <a:ext cx="1710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 Repository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BC87D-E2F2-43E9-AB0B-EAF80AAC8225}"/>
              </a:ext>
            </a:extLst>
          </p:cNvPr>
          <p:cNvSpPr txBox="1"/>
          <p:nvPr/>
        </p:nvSpPr>
        <p:spPr>
          <a:xfrm>
            <a:off x="8652531" y="5583668"/>
            <a:ext cx="320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Continuous Integration / Delivery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5F855-4530-4BFE-BDEC-8C70296F2E98}"/>
              </a:ext>
            </a:extLst>
          </p:cNvPr>
          <p:cNvSpPr txBox="1"/>
          <p:nvPr/>
        </p:nvSpPr>
        <p:spPr>
          <a:xfrm>
            <a:off x="6966408" y="1715500"/>
            <a:ext cx="187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UAT Server Results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B85E159-89E7-47C4-8103-23D5408F01E1}"/>
              </a:ext>
            </a:extLst>
          </p:cNvPr>
          <p:cNvCxnSpPr>
            <a:cxnSpLocks/>
            <a:endCxn id="14" idx="3"/>
          </p:cNvCxnSpPr>
          <p:nvPr/>
        </p:nvCxnSpPr>
        <p:spPr>
          <a:xfrm rot="16200000" flipV="1">
            <a:off x="8718254" y="2028066"/>
            <a:ext cx="742183" cy="486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94757A-8CAA-4EBB-87ED-18B586E587C5}"/>
              </a:ext>
            </a:extLst>
          </p:cNvPr>
          <p:cNvCxnSpPr>
            <a:cxnSpLocks/>
            <a:endCxn id="1026" idx="0"/>
          </p:cNvCxnSpPr>
          <p:nvPr/>
        </p:nvCxnSpPr>
        <p:spPr>
          <a:xfrm rot="10800000" flipV="1">
            <a:off x="2514454" y="1897924"/>
            <a:ext cx="4451954" cy="8547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production server icon">
            <a:extLst>
              <a:ext uri="{FF2B5EF4-FFF2-40B4-BE49-F238E27FC236}">
                <a16:creationId xmlns:a16="http://schemas.microsoft.com/office/drawing/2014/main" id="{AD971F84-FE10-42A7-BAFE-C523D44A6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649" y="1596431"/>
            <a:ext cx="858886" cy="8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C9524BD-3697-4D00-B30C-40C504249AE8}"/>
              </a:ext>
            </a:extLst>
          </p:cNvPr>
          <p:cNvSpPr txBox="1"/>
          <p:nvPr/>
        </p:nvSpPr>
        <p:spPr>
          <a:xfrm>
            <a:off x="10614581" y="243255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Prod Server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5D0313A-7B49-403C-999D-6A0823892D81}"/>
              </a:ext>
            </a:extLst>
          </p:cNvPr>
          <p:cNvCxnSpPr>
            <a:cxnSpLocks/>
          </p:cNvCxnSpPr>
          <p:nvPr/>
        </p:nvCxnSpPr>
        <p:spPr>
          <a:xfrm flipV="1">
            <a:off x="9599676" y="1908833"/>
            <a:ext cx="930064" cy="733516"/>
          </a:xfrm>
          <a:prstGeom prst="bentConnector3">
            <a:avLst>
              <a:gd name="adj1" fmla="val -37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95A1D8E-BD3F-4544-8AFA-ECD411E28EA5}"/>
              </a:ext>
            </a:extLst>
          </p:cNvPr>
          <p:cNvSpPr txBox="1"/>
          <p:nvPr/>
        </p:nvSpPr>
        <p:spPr>
          <a:xfrm>
            <a:off x="5440230" y="6602971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Company Confidential Material</a:t>
            </a:r>
          </a:p>
        </p:txBody>
      </p:sp>
    </p:spTree>
    <p:extLst>
      <p:ext uri="{BB962C8B-B14F-4D97-AF65-F5344CB8AC3E}">
        <p14:creationId xmlns:p14="http://schemas.microsoft.com/office/powerpoint/2010/main" val="47908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5"/>
          <p:cNvSpPr>
            <a:spLocks noGrp="1"/>
          </p:cNvSpPr>
          <p:nvPr>
            <p:ph idx="1"/>
          </p:nvPr>
        </p:nvSpPr>
        <p:spPr>
          <a:xfrm>
            <a:off x="432955" y="1117600"/>
            <a:ext cx="11084790" cy="491374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highlight>
                  <a:srgbClr val="FFFFFF"/>
                </a:highlight>
              </a:rPr>
              <a:t>Release Deployment Management</a:t>
            </a:r>
            <a:r>
              <a:rPr lang="en-US" sz="1600" dirty="0">
                <a:highlight>
                  <a:srgbClr val="FFFFFF"/>
                </a:highlight>
              </a:rPr>
              <a:t> aka “</a:t>
            </a:r>
            <a:r>
              <a:rPr lang="en-US" sz="1600" b="1" dirty="0">
                <a:highlight>
                  <a:srgbClr val="FFFFFF"/>
                </a:highlight>
              </a:rPr>
              <a:t>R.D.M</a:t>
            </a:r>
            <a:r>
              <a:rPr lang="en-US" sz="1600" dirty="0">
                <a:highlight>
                  <a:srgbClr val="FFFFFF"/>
                </a:highlight>
              </a:rPr>
              <a:t>” process manages the planning, scheduling and deploying the application releases into all Integra hosted systems / environments for Integra products/ Line of Business.</a:t>
            </a:r>
          </a:p>
          <a:p>
            <a:pPr>
              <a:lnSpc>
                <a:spcPct val="150000"/>
              </a:lnSpc>
            </a:pPr>
            <a:endParaRPr lang="en-US" sz="1600" dirty="0">
              <a:highlight>
                <a:srgbClr val="FFFFFF"/>
              </a:highlight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</a:rPr>
              <a:t>Primary objective of this process is to maintain/protect the integrity of live environment whenever code fix/ new components are introduced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</a:rPr>
              <a:t>Ensures all Patch/Release meets the defined quality gates and proper reviews are completed prior to roll-out into production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</a:rPr>
              <a:t>Ensures the Release Schedules are aligned with Integra Enterprise Product Release Calendar and key partner teams are properly communicated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FF"/>
                </a:highlight>
              </a:rPr>
              <a:t>Applies to all Integra products including online application.</a:t>
            </a:r>
            <a:endParaRPr lang="en-US" altLang="en-US" dirty="0">
              <a:solidFill>
                <a:srgbClr val="58585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8A094D-3538-449A-9B9D-7192F102432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86A20-C3CE-4067-A135-5CE24DB7EB06}"/>
              </a:ext>
            </a:extLst>
          </p:cNvPr>
          <p:cNvSpPr txBox="1"/>
          <p:nvPr/>
        </p:nvSpPr>
        <p:spPr>
          <a:xfrm>
            <a:off x="503238" y="424873"/>
            <a:ext cx="1070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Release Deployment Management - Products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61F6F-0370-4580-BFED-D905C3001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86" y="862686"/>
            <a:ext cx="10515600" cy="552886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Inclusions</a:t>
            </a:r>
            <a:r>
              <a:rPr lang="en-US" dirty="0">
                <a:highlight>
                  <a:srgbClr val="FFFFFF"/>
                </a:highlight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</a:rPr>
              <a:t>Application Patch/Release schedule for the calendar year 2019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</a:rPr>
              <a:t>MS patching window, DRE (ECM Reviewed), EOY (End 0f Year) control and Freeze period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</a:rPr>
              <a:t>* Indicates the Major application patch/release Window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</a:rPr>
              <a:t>4 - Major window identified for calendar year 2019 (Quarterly)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sz="1600" dirty="0">
                <a:highlight>
                  <a:srgbClr val="FFFFFF"/>
                </a:highlight>
              </a:rPr>
              <a:t>May; Aug; Oct; Feb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>
                <a:highlight>
                  <a:srgbClr val="FFFFFF"/>
                </a:highlight>
              </a:rPr>
              <a:t>Minor window - Monthly Window</a:t>
            </a:r>
          </a:p>
          <a:p>
            <a:pPr marL="1200150" lvl="2" indent="-285750">
              <a:lnSpc>
                <a:spcPct val="150000"/>
              </a:lnSpc>
            </a:pPr>
            <a:r>
              <a:rPr lang="en-US" sz="1600" dirty="0">
                <a:highlight>
                  <a:srgbClr val="FFFFFF"/>
                </a:highlight>
              </a:rPr>
              <a:t>Rest of the month – Based on Adhoc Requests /Hotfixes/Service Packs/ exception approval/ business need. 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sz="1600" dirty="0">
                <a:highlight>
                  <a:srgbClr val="FFFFFF"/>
                </a:highlight>
              </a:rPr>
              <a:t>Integra IND and Other Location Holidays 2019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E13F7-A8AA-48FF-880D-A6C51199FAC3}"/>
              </a:ext>
            </a:extLst>
          </p:cNvPr>
          <p:cNvSpPr txBox="1"/>
          <p:nvPr/>
        </p:nvSpPr>
        <p:spPr>
          <a:xfrm>
            <a:off x="434109" y="341745"/>
            <a:ext cx="1050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Release / Events Calendar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1857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926443"/>
            <a:ext cx="10515600" cy="525528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DFB6DE-CA6C-4BE5-B8DE-DF696CCF3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96D17-02EC-4442-B27A-4C1BCA65959E}"/>
              </a:ext>
            </a:extLst>
          </p:cNvPr>
          <p:cNvSpPr/>
          <p:nvPr/>
        </p:nvSpPr>
        <p:spPr>
          <a:xfrm>
            <a:off x="405822" y="926443"/>
            <a:ext cx="11380355" cy="5317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Purpose: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30/15/7 days Release Checkpoints, Go/No-Go and exception reviews are being set up to review the overall status of each release and its health.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project / all code moving into the release will be reviewed for code completion, test completion, defect status, issues, risks, etc.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Products Service Delivery Release Manager will send updates to senior level management coming out of these review meetings.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Go/No-Go review, a recommendation will be provided to senior level management for a final Go/No-Go decision.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 code will move into production without senior level management approval.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i="1" dirty="0"/>
              <a:t>Products Release manager will send out an invite to all required stakeholders for all major production release window with a week notice at minimum for review. Dev, PM, BA, DEV, QA management participation required to represent change development status, testing status, defects information, etc..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F45FC-8882-4C72-8386-C11014433754}"/>
              </a:ext>
            </a:extLst>
          </p:cNvPr>
          <p:cNvSpPr txBox="1"/>
          <p:nvPr/>
        </p:nvSpPr>
        <p:spPr>
          <a:xfrm>
            <a:off x="405822" y="387927"/>
            <a:ext cx="1103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Milestone Reviews and Quality Gates - Checklist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E42A3A6-7229-4D98-BE36-B52D90B1B2E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F379277-FADA-460D-BE9B-926E68A151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91996"/>
              </p:ext>
            </p:extLst>
          </p:nvPr>
        </p:nvGraphicFramePr>
        <p:xfrm>
          <a:off x="79511" y="822036"/>
          <a:ext cx="11733797" cy="5560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8DFB2FE0-E073-402E-81AD-15A04792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227880"/>
            <a:ext cx="10515600" cy="576262"/>
          </a:xfrm>
        </p:spPr>
        <p:txBody>
          <a:bodyPr/>
          <a:lstStyle/>
          <a:p>
            <a:r>
              <a:rPr lang="en-US" sz="3600" dirty="0"/>
              <a:t>Milestone Review and Quality Gates - Checklist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9343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03238" y="297171"/>
            <a:ext cx="10515600" cy="576262"/>
          </a:xfrm>
        </p:spPr>
        <p:txBody>
          <a:bodyPr/>
          <a:lstStyle/>
          <a:p>
            <a:pPr algn="ctr"/>
            <a:r>
              <a:rPr lang="en-US" sz="3200" dirty="0"/>
              <a:t>Development to Deployment Process Notification</a:t>
            </a:r>
            <a:endParaRPr lang="en-IN" sz="32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97FCD6-5C4A-4F3A-96FA-4CC53966A8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335F1-FB85-47B0-8809-3629847E5BBA}"/>
              </a:ext>
            </a:extLst>
          </p:cNvPr>
          <p:cNvSpPr/>
          <p:nvPr/>
        </p:nvSpPr>
        <p:spPr>
          <a:xfrm>
            <a:off x="5026565" y="2624038"/>
            <a:ext cx="1680991" cy="1036772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QA Test -Sign-Off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SD Test -Sign-Off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Product Sign-off (optional)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B5BEDB-D1B7-4BFD-9CA0-E1E08DDAF2E3}"/>
              </a:ext>
            </a:extLst>
          </p:cNvPr>
          <p:cNvCxnSpPr>
            <a:cxnSpLocks/>
          </p:cNvCxnSpPr>
          <p:nvPr/>
        </p:nvCxnSpPr>
        <p:spPr>
          <a:xfrm flipH="1">
            <a:off x="1358886" y="2438705"/>
            <a:ext cx="8432800" cy="838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02E180-5F5B-4AFA-8349-4529BDF681BF}"/>
              </a:ext>
            </a:extLst>
          </p:cNvPr>
          <p:cNvSpPr txBox="1"/>
          <p:nvPr/>
        </p:nvSpPr>
        <p:spPr>
          <a:xfrm>
            <a:off x="4188568" y="4137658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0EDA2-DA53-409E-9272-76E5977E2CC0}"/>
              </a:ext>
            </a:extLst>
          </p:cNvPr>
          <p:cNvSpPr/>
          <p:nvPr/>
        </p:nvSpPr>
        <p:spPr>
          <a:xfrm>
            <a:off x="2822067" y="2637290"/>
            <a:ext cx="1898604" cy="12955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QA Sign-off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Patch/Release Deliverables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Infrastructure Req.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- Test Summary Doc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      -  Full Regression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      - Release Content (FINAL)                            -     - Install/Deploy Test     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-     - Functional Test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- Performance Test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- Upgrade Test</a:t>
            </a:r>
          </a:p>
          <a:p>
            <a:pPr marL="171450" indent="-171450">
              <a:buFontTx/>
              <a:buChar char="-"/>
            </a:pPr>
            <a:r>
              <a:rPr lang="en-US" sz="800" b="1" dirty="0">
                <a:solidFill>
                  <a:schemeClr val="bg1"/>
                </a:solidFill>
              </a:rPr>
              <a:t>- Defects</a:t>
            </a:r>
          </a:p>
        </p:txBody>
      </p: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8EA3391B-0756-4B02-9FEC-FD6A3F0981CF}"/>
              </a:ext>
            </a:extLst>
          </p:cNvPr>
          <p:cNvSpPr/>
          <p:nvPr/>
        </p:nvSpPr>
        <p:spPr>
          <a:xfrm>
            <a:off x="5015470" y="2104604"/>
            <a:ext cx="1692513" cy="322385"/>
          </a:xfrm>
          <a:prstGeom prst="leftRightArrow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Non-Client RDY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E338F-25AD-41D9-9433-DBCE015EAF98}"/>
              </a:ext>
            </a:extLst>
          </p:cNvPr>
          <p:cNvSpPr/>
          <p:nvPr/>
        </p:nvSpPr>
        <p:spPr>
          <a:xfrm>
            <a:off x="1300395" y="2637290"/>
            <a:ext cx="1301632" cy="9343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/>
              <a:t>- Release Content(initial)</a:t>
            </a:r>
          </a:p>
          <a:p>
            <a:r>
              <a:rPr lang="en-US" sz="800" b="1" dirty="0"/>
              <a:t>- Infrastructure Req.</a:t>
            </a:r>
          </a:p>
          <a:p>
            <a:r>
              <a:rPr lang="en-US" sz="800" b="1" dirty="0"/>
              <a:t>- QA Test Plan</a:t>
            </a:r>
          </a:p>
          <a:p>
            <a:r>
              <a:rPr lang="en-US" sz="800" b="1" dirty="0"/>
              <a:t>- SD Test Plan</a:t>
            </a:r>
          </a:p>
          <a:p>
            <a:r>
              <a:rPr lang="en-US" sz="800" b="1" dirty="0"/>
              <a:t>- Knowledge Transfer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01D1300C-8537-4BDA-8DC1-0DE396E2D60B}"/>
              </a:ext>
            </a:extLst>
          </p:cNvPr>
          <p:cNvSpPr/>
          <p:nvPr/>
        </p:nvSpPr>
        <p:spPr>
          <a:xfrm>
            <a:off x="1509133" y="2104605"/>
            <a:ext cx="1075452" cy="322385"/>
          </a:xfrm>
          <a:prstGeom prst="left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Planning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97134C-4B4B-468D-B4DA-53354C275D51}"/>
              </a:ext>
            </a:extLst>
          </p:cNvPr>
          <p:cNvCxnSpPr>
            <a:cxnSpLocks/>
          </p:cNvCxnSpPr>
          <p:nvPr/>
        </p:nvCxnSpPr>
        <p:spPr>
          <a:xfrm>
            <a:off x="2681390" y="1779375"/>
            <a:ext cx="0" cy="441417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00EEF2E1-46C6-486B-BF09-D14D5AD28823}"/>
              </a:ext>
            </a:extLst>
          </p:cNvPr>
          <p:cNvSpPr/>
          <p:nvPr/>
        </p:nvSpPr>
        <p:spPr>
          <a:xfrm>
            <a:off x="2802851" y="2093049"/>
            <a:ext cx="1937096" cy="322385"/>
          </a:xfrm>
          <a:prstGeom prst="left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DEV &amp; QA</a:t>
            </a:r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FBA9D68D-1208-48D7-A182-FB3D65E93088}"/>
              </a:ext>
            </a:extLst>
          </p:cNvPr>
          <p:cNvSpPr/>
          <p:nvPr/>
        </p:nvSpPr>
        <p:spPr>
          <a:xfrm>
            <a:off x="6970211" y="2104605"/>
            <a:ext cx="1692513" cy="322385"/>
          </a:xfrm>
          <a:prstGeom prst="leftRightArrow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Client RDY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A2171-6536-4607-AF7E-F44DBB27BCAE}"/>
              </a:ext>
            </a:extLst>
          </p:cNvPr>
          <p:cNvSpPr/>
          <p:nvPr/>
        </p:nvSpPr>
        <p:spPr>
          <a:xfrm>
            <a:off x="6969784" y="2636452"/>
            <a:ext cx="1680991" cy="1036772"/>
          </a:xfrm>
          <a:prstGeom prst="rect">
            <a:avLst/>
          </a:pr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SD Validation (includes)</a:t>
            </a:r>
          </a:p>
          <a:p>
            <a:pPr lvl="0">
              <a:buSzPts val="1000"/>
              <a:buFont typeface="Arial" panose="020B0604020202020204" pitchFamily="34" charset="0"/>
              <a:buChar char="-"/>
            </a:pPr>
            <a:r>
              <a:rPr lang="en-US" sz="800" dirty="0"/>
              <a:t>- Jenkins(Crontab) Jobs - Processing &amp; Data Workflow</a:t>
            </a:r>
          </a:p>
          <a:p>
            <a:pPr lvl="0">
              <a:buSzPts val="1000"/>
              <a:buFont typeface="Arial" panose="020B0604020202020204" pitchFamily="34" charset="0"/>
              <a:buChar char="-"/>
            </a:pPr>
            <a:r>
              <a:rPr lang="en-US" sz="800" dirty="0"/>
              <a:t>- Remotes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b="1" dirty="0">
                <a:solidFill>
                  <a:schemeClr val="bg1"/>
                </a:solidFill>
              </a:rPr>
              <a:t>Sustaining Validation</a:t>
            </a:r>
          </a:p>
          <a:p>
            <a:r>
              <a:rPr lang="en-US" sz="800" b="1" dirty="0">
                <a:solidFill>
                  <a:schemeClr val="bg1"/>
                </a:solidFill>
              </a:rPr>
              <a:t>Client Smoke Test (conditional)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B702C66-4FF1-4C5E-B6D0-D9714F43F982}"/>
              </a:ext>
            </a:extLst>
          </p:cNvPr>
          <p:cNvSpPr/>
          <p:nvPr/>
        </p:nvSpPr>
        <p:spPr>
          <a:xfrm>
            <a:off x="8868048" y="2096769"/>
            <a:ext cx="886372" cy="322385"/>
          </a:xfrm>
          <a:prstGeom prst="leftRightArrow">
            <a:avLst/>
          </a:prstGeom>
          <a:solidFill>
            <a:srgbClr val="F2A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PROD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38B79F-D5FD-4675-B8DD-82182F952A97}"/>
              </a:ext>
            </a:extLst>
          </p:cNvPr>
          <p:cNvCxnSpPr>
            <a:cxnSpLocks/>
          </p:cNvCxnSpPr>
          <p:nvPr/>
        </p:nvCxnSpPr>
        <p:spPr>
          <a:xfrm>
            <a:off x="4867838" y="1784692"/>
            <a:ext cx="0" cy="445862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D3505F-95D9-4D8C-A426-FFE5ED4EDCB0}"/>
              </a:ext>
            </a:extLst>
          </p:cNvPr>
          <p:cNvCxnSpPr>
            <a:cxnSpLocks/>
          </p:cNvCxnSpPr>
          <p:nvPr/>
        </p:nvCxnSpPr>
        <p:spPr>
          <a:xfrm>
            <a:off x="6820738" y="1803121"/>
            <a:ext cx="0" cy="4376553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6CADBD-5283-4822-8815-10E73B33FCEC}"/>
              </a:ext>
            </a:extLst>
          </p:cNvPr>
          <p:cNvCxnSpPr>
            <a:cxnSpLocks/>
          </p:cNvCxnSpPr>
          <p:nvPr/>
        </p:nvCxnSpPr>
        <p:spPr>
          <a:xfrm>
            <a:off x="8770188" y="1788137"/>
            <a:ext cx="0" cy="4325277"/>
          </a:xfrm>
          <a:prstGeom prst="line">
            <a:avLst/>
          </a:prstGeom>
          <a:ln w="63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1DD307C-1025-4C5F-B3B8-B56BB695F315}"/>
              </a:ext>
            </a:extLst>
          </p:cNvPr>
          <p:cNvSpPr/>
          <p:nvPr/>
        </p:nvSpPr>
        <p:spPr>
          <a:xfrm>
            <a:off x="4381060" y="4044162"/>
            <a:ext cx="938080" cy="4941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NCR Acceptance Criteria</a:t>
            </a:r>
          </a:p>
          <a:p>
            <a:pPr algn="ctr"/>
            <a:r>
              <a:rPr lang="en-US" sz="800" b="1" dirty="0"/>
              <a:t>Review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FA6B0-EA62-4C5E-9B91-3FE5B05CC504}"/>
              </a:ext>
            </a:extLst>
          </p:cNvPr>
          <p:cNvSpPr/>
          <p:nvPr/>
        </p:nvSpPr>
        <p:spPr>
          <a:xfrm>
            <a:off x="6215434" y="4068765"/>
            <a:ext cx="994655" cy="4941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CR Acceptance Criteria </a:t>
            </a:r>
          </a:p>
          <a:p>
            <a:pPr algn="ctr"/>
            <a:r>
              <a:rPr lang="en-US" sz="800" b="1" dirty="0"/>
              <a:t>Review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6EF062E-58E3-426F-AE4B-AF172CB79C5E}"/>
              </a:ext>
            </a:extLst>
          </p:cNvPr>
          <p:cNvCxnSpPr>
            <a:cxnSpLocks/>
            <a:stCxn id="27" idx="1"/>
            <a:endCxn id="15" idx="2"/>
          </p:cNvCxnSpPr>
          <p:nvPr/>
        </p:nvCxnSpPr>
        <p:spPr>
          <a:xfrm rot="10800000">
            <a:off x="3771370" y="3932814"/>
            <a:ext cx="609691" cy="3584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98B0FB-3C05-4854-B25C-025FB8E9734B}"/>
              </a:ext>
            </a:extLst>
          </p:cNvPr>
          <p:cNvCxnSpPr>
            <a:cxnSpLocks/>
            <a:stCxn id="28" idx="2"/>
            <a:endCxn id="15" idx="2"/>
          </p:cNvCxnSpPr>
          <p:nvPr/>
        </p:nvCxnSpPr>
        <p:spPr>
          <a:xfrm rot="5400000" flipH="1">
            <a:off x="4927015" y="2777169"/>
            <a:ext cx="630102" cy="2941393"/>
          </a:xfrm>
          <a:prstGeom prst="bentConnector3">
            <a:avLst>
              <a:gd name="adj1" fmla="val -36280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7BCD47-4C12-4221-A80E-819DF24F7514}"/>
              </a:ext>
            </a:extLst>
          </p:cNvPr>
          <p:cNvSpPr txBox="1"/>
          <p:nvPr/>
        </p:nvSpPr>
        <p:spPr>
          <a:xfrm>
            <a:off x="6581537" y="4824226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EB0E033-AE80-4A45-BB4F-11E53E262049}"/>
              </a:ext>
            </a:extLst>
          </p:cNvPr>
          <p:cNvCxnSpPr>
            <a:cxnSpLocks/>
            <a:stCxn id="27" idx="3"/>
            <a:endCxn id="12" idx="2"/>
          </p:cNvCxnSpPr>
          <p:nvPr/>
        </p:nvCxnSpPr>
        <p:spPr>
          <a:xfrm flipV="1">
            <a:off x="5319140" y="3660810"/>
            <a:ext cx="547921" cy="63042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70A912B-6EAB-4AC5-BC20-3DC342BB9D56}"/>
              </a:ext>
            </a:extLst>
          </p:cNvPr>
          <p:cNvSpPr txBox="1"/>
          <p:nvPr/>
        </p:nvSpPr>
        <p:spPr>
          <a:xfrm>
            <a:off x="5349549" y="4137030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6075AB-2DCF-43AE-9A19-396F3D84E65C}"/>
              </a:ext>
            </a:extLst>
          </p:cNvPr>
          <p:cNvSpPr txBox="1"/>
          <p:nvPr/>
        </p:nvSpPr>
        <p:spPr>
          <a:xfrm>
            <a:off x="7276932" y="4088544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91CA1F1-F668-4A65-9727-87B8DA8A99D5}"/>
              </a:ext>
            </a:extLst>
          </p:cNvPr>
          <p:cNvCxnSpPr>
            <a:cxnSpLocks/>
            <a:stCxn id="28" idx="3"/>
            <a:endCxn id="22" idx="2"/>
          </p:cNvCxnSpPr>
          <p:nvPr/>
        </p:nvCxnSpPr>
        <p:spPr>
          <a:xfrm flipV="1">
            <a:off x="7210089" y="3673224"/>
            <a:ext cx="600191" cy="64261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92C491-5C22-4589-A673-06583A1EF0E8}"/>
              </a:ext>
            </a:extLst>
          </p:cNvPr>
          <p:cNvSpPr/>
          <p:nvPr/>
        </p:nvSpPr>
        <p:spPr>
          <a:xfrm>
            <a:off x="8366394" y="4088543"/>
            <a:ext cx="796588" cy="4941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800" b="1" dirty="0"/>
              <a:t>PROD</a:t>
            </a:r>
          </a:p>
          <a:p>
            <a:pPr algn="ctr"/>
            <a:r>
              <a:rPr lang="en-US" sz="800" b="1" dirty="0"/>
              <a:t>Acceptance Criteria Review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114EDF-AE9D-4E90-9BDC-63E2A28F7BD3}"/>
              </a:ext>
            </a:extLst>
          </p:cNvPr>
          <p:cNvSpPr/>
          <p:nvPr/>
        </p:nvSpPr>
        <p:spPr>
          <a:xfrm>
            <a:off x="8889603" y="2636452"/>
            <a:ext cx="927484" cy="1036772"/>
          </a:xfrm>
          <a:prstGeom prst="rect">
            <a:avLst/>
          </a:prstGeom>
          <a:solidFill>
            <a:srgbClr val="EEB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800" b="1" dirty="0">
                <a:solidFill>
                  <a:schemeClr val="bg1"/>
                </a:solidFill>
              </a:rPr>
              <a:t>Production Deployment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3E5B027-3113-40AC-85AD-44DBA86CCC4D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 flipV="1">
            <a:off x="9162982" y="3673224"/>
            <a:ext cx="190363" cy="66239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F777389-9564-4D24-B451-96887EBB274B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 flipH="1">
            <a:off x="5998766" y="1816765"/>
            <a:ext cx="538525" cy="4993319"/>
          </a:xfrm>
          <a:prstGeom prst="bentConnector4">
            <a:avLst>
              <a:gd name="adj1" fmla="val -42449"/>
              <a:gd name="adj2" fmla="val 100167"/>
            </a:avLst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3B02FC-4244-4875-BA62-BF207E97FC4C}"/>
              </a:ext>
            </a:extLst>
          </p:cNvPr>
          <p:cNvSpPr txBox="1"/>
          <p:nvPr/>
        </p:nvSpPr>
        <p:spPr>
          <a:xfrm>
            <a:off x="8538264" y="4551343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No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E74937-93BF-41CD-A2C5-0BE0B25E96CD}"/>
              </a:ext>
            </a:extLst>
          </p:cNvPr>
          <p:cNvSpPr txBox="1"/>
          <p:nvPr/>
        </p:nvSpPr>
        <p:spPr>
          <a:xfrm>
            <a:off x="9340352" y="4044161"/>
            <a:ext cx="452848" cy="195814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b="1" dirty="0"/>
              <a:t>Yes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071AB0E-525A-41C4-9332-29CD3003845B}"/>
              </a:ext>
            </a:extLst>
          </p:cNvPr>
          <p:cNvCxnSpPr>
            <a:cxnSpLocks/>
            <a:stCxn id="36" idx="2"/>
            <a:endCxn id="15" idx="2"/>
          </p:cNvCxnSpPr>
          <p:nvPr/>
        </p:nvCxnSpPr>
        <p:spPr>
          <a:xfrm rot="5400000" flipH="1">
            <a:off x="5943093" y="1761091"/>
            <a:ext cx="649872" cy="4993319"/>
          </a:xfrm>
          <a:prstGeom prst="bentConnector3">
            <a:avLst>
              <a:gd name="adj1" fmla="val -351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28BF159-B524-4758-89EC-09C57705AC33}"/>
              </a:ext>
            </a:extLst>
          </p:cNvPr>
          <p:cNvCxnSpPr>
            <a:cxnSpLocks/>
          </p:cNvCxnSpPr>
          <p:nvPr/>
        </p:nvCxnSpPr>
        <p:spPr>
          <a:xfrm>
            <a:off x="4720671" y="3088020"/>
            <a:ext cx="145897" cy="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926D471-1393-4EB8-A8C5-792D408AD7DC}"/>
              </a:ext>
            </a:extLst>
          </p:cNvPr>
          <p:cNvCxnSpPr/>
          <p:nvPr/>
        </p:nvCxnSpPr>
        <p:spPr>
          <a:xfrm>
            <a:off x="6567495" y="3088020"/>
            <a:ext cx="253243" cy="0"/>
          </a:xfrm>
          <a:prstGeom prst="straightConnector1">
            <a:avLst/>
          </a:prstGeom>
          <a:ln w="9525">
            <a:solidFill>
              <a:srgbClr val="00206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42758E8-2DE9-4CF6-8299-4B1586C0D7AD}"/>
              </a:ext>
            </a:extLst>
          </p:cNvPr>
          <p:cNvCxnSpPr/>
          <p:nvPr/>
        </p:nvCxnSpPr>
        <p:spPr>
          <a:xfrm>
            <a:off x="8538264" y="3088020"/>
            <a:ext cx="253243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04F2F5-D6C1-4D1B-ADD6-8B3AADAEB0F6}"/>
              </a:ext>
            </a:extLst>
          </p:cNvPr>
          <p:cNvSpPr/>
          <p:nvPr/>
        </p:nvSpPr>
        <p:spPr>
          <a:xfrm>
            <a:off x="4490964" y="1317113"/>
            <a:ext cx="826375" cy="39604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7 day Review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NCR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Gate#1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9105E96-24DF-449C-81C7-3A590F2684E6}"/>
              </a:ext>
            </a:extLst>
          </p:cNvPr>
          <p:cNvSpPr/>
          <p:nvPr/>
        </p:nvSpPr>
        <p:spPr>
          <a:xfrm>
            <a:off x="6383701" y="1317113"/>
            <a:ext cx="826377" cy="41335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Client RDY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Gate#2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91029AC-50FD-4AE2-999F-4E5EED0E32EA}"/>
              </a:ext>
            </a:extLst>
          </p:cNvPr>
          <p:cNvSpPr/>
          <p:nvPr/>
        </p:nvSpPr>
        <p:spPr>
          <a:xfrm>
            <a:off x="8435818" y="1316922"/>
            <a:ext cx="550998" cy="396234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PROD</a:t>
            </a:r>
          </a:p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Gate#3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241BC0-2A62-48B0-9B31-433ADC7CDA1E}"/>
              </a:ext>
            </a:extLst>
          </p:cNvPr>
          <p:cNvSpPr/>
          <p:nvPr/>
        </p:nvSpPr>
        <p:spPr>
          <a:xfrm>
            <a:off x="2288199" y="1317113"/>
            <a:ext cx="826368" cy="413353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sz="700" b="1" dirty="0">
                <a:solidFill>
                  <a:sysClr val="windowText" lastClr="000000"/>
                </a:solidFill>
              </a:rPr>
              <a:t>30/15 days Review</a:t>
            </a:r>
          </a:p>
        </p:txBody>
      </p:sp>
    </p:spTree>
    <p:extLst>
      <p:ext uri="{BB962C8B-B14F-4D97-AF65-F5344CB8AC3E}">
        <p14:creationId xmlns:p14="http://schemas.microsoft.com/office/powerpoint/2010/main" val="93762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Release Inventory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Release Inventory spreadsheet includes </a:t>
            </a:r>
            <a:r>
              <a:rPr lang="en-US" sz="1400" b="1" dirty="0">
                <a:highlight>
                  <a:srgbClr val="FFFFFF"/>
                </a:highlight>
              </a:rPr>
              <a:t>ALL Products Groups Patch/ Release Changes</a:t>
            </a:r>
            <a:r>
              <a:rPr lang="en-US" sz="1400" dirty="0">
                <a:highlight>
                  <a:srgbClr val="FFFFFF"/>
                </a:highlight>
              </a:rPr>
              <a:t> as a record of inventory and tracking.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Release Review spreadsheet will be used for every Review meeting and link to access the document will not be changed from review to review.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Dev. PM is accountable for the fields highlighted in “purple” and keep them up to date before all review meetings</a:t>
            </a:r>
          </a:p>
          <a:p>
            <a:pPr marL="28575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SD-change/configuration team is accountable for fields highlighted in “Grey” </a:t>
            </a:r>
          </a:p>
          <a:p>
            <a:r>
              <a:rPr lang="en-US" sz="1400" b="1" u="sng" dirty="0">
                <a:highlight>
                  <a:srgbClr val="FFFFFF"/>
                </a:highlight>
              </a:rPr>
              <a:t>Review Responsibilities:</a:t>
            </a:r>
            <a:endParaRPr lang="en-US" sz="1400" dirty="0">
              <a:highlight>
                <a:srgbClr val="FFFFFF"/>
              </a:highlight>
            </a:endParaRPr>
          </a:p>
          <a:p>
            <a:pPr marL="285750" lvl="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PM – provide over health regarding projects: ex: Green, Yellow or Red, if not in Green explanation is of status and ETA to resolve back to Green.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BA – provide a brief functional overview of the project and if applicable new or modified activities, new entitlement and etc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TA – provide a brief technical overview of the project and if applicable new or modified host services, code reviews and etc</a:t>
            </a:r>
          </a:p>
          <a:p>
            <a:pPr marL="285750" lvl="0" indent="-285750">
              <a:lnSpc>
                <a:spcPct val="150000"/>
              </a:lnSpc>
            </a:pPr>
            <a:r>
              <a:rPr lang="en-US" sz="1400" dirty="0">
                <a:highlight>
                  <a:srgbClr val="FFFFFF"/>
                </a:highlight>
              </a:rPr>
              <a:t>SD-change/configuration team to provide an installation/deployment updates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Integra.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7AC6ADD-191E-4EBA-9641-8413F03C579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egraPPT2017Palette">
      <a:dk1>
        <a:srgbClr val="3D3D3D"/>
      </a:dk1>
      <a:lt1>
        <a:sysClr val="window" lastClr="FFFFFF"/>
      </a:lt1>
      <a:dk2>
        <a:srgbClr val="3F52A1"/>
      </a:dk2>
      <a:lt2>
        <a:srgbClr val="FFFFFF"/>
      </a:lt2>
      <a:accent1>
        <a:srgbClr val="0070C0"/>
      </a:accent1>
      <a:accent2>
        <a:srgbClr val="C52026"/>
      </a:accent2>
      <a:accent3>
        <a:srgbClr val="FED917"/>
      </a:accent3>
      <a:accent4>
        <a:srgbClr val="F68E1F"/>
      </a:accent4>
      <a:accent5>
        <a:srgbClr val="757575"/>
      </a:accent5>
      <a:accent6>
        <a:srgbClr val="BCBDBD"/>
      </a:accent6>
      <a:hlink>
        <a:srgbClr val="3D3D3D"/>
      </a:hlink>
      <a:folHlink>
        <a:srgbClr val="0070C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4663</TotalTime>
  <Words>1292</Words>
  <Application>Microsoft Office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Gothic</vt:lpstr>
      <vt:lpstr>Arial</vt:lpstr>
      <vt:lpstr>Calibri</vt:lpstr>
      <vt:lpstr>Calibri Light</vt:lpstr>
      <vt:lpstr>Champagne &amp; Limousines</vt:lpstr>
      <vt:lpstr>Open Sans Extrabold</vt:lpstr>
      <vt:lpstr>Open Sans Light</vt:lpstr>
      <vt:lpstr>Segoe UI Light</vt:lpstr>
      <vt:lpstr>Wingdings</vt:lpstr>
      <vt:lpstr>Office Theme</vt:lpstr>
      <vt:lpstr>Products Service Delivery</vt:lpstr>
      <vt:lpstr>Agenda</vt:lpstr>
      <vt:lpstr>Dev Process Set up</vt:lpstr>
      <vt:lpstr>PowerPoint Presentation</vt:lpstr>
      <vt:lpstr>PowerPoint Presentation</vt:lpstr>
      <vt:lpstr>PowerPoint Presentation</vt:lpstr>
      <vt:lpstr>Milestone Review and Quality Gates - Checklist</vt:lpstr>
      <vt:lpstr>Development to Deployment Process Notification</vt:lpstr>
      <vt:lpstr>Product Release Inventory</vt:lpstr>
      <vt:lpstr>PowerPoint Presentation</vt:lpstr>
      <vt:lpstr>Q &amp; A</vt:lpstr>
      <vt:lpstr>PowerPoint Presentation</vt:lpstr>
    </vt:vector>
  </TitlesOfParts>
  <Company>Integra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Prakash Nagarajan, Integra-PDY, IN</dc:creator>
  <cp:lastModifiedBy>Samsani Madusudhana , Integra-PDY, IN</cp:lastModifiedBy>
  <cp:revision>350</cp:revision>
  <cp:lastPrinted>2017-09-13T10:14:15Z</cp:lastPrinted>
  <dcterms:created xsi:type="dcterms:W3CDTF">2017-06-13T13:30:33Z</dcterms:created>
  <dcterms:modified xsi:type="dcterms:W3CDTF">2019-11-11T06:19:59Z</dcterms:modified>
</cp:coreProperties>
</file>