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27"/>
  </p:notesMasterIdLst>
  <p:sldIdLst>
    <p:sldId id="278" r:id="rId2"/>
    <p:sldId id="257" r:id="rId3"/>
    <p:sldId id="258" r:id="rId4"/>
    <p:sldId id="259" r:id="rId5"/>
    <p:sldId id="260" r:id="rId6"/>
    <p:sldId id="261" r:id="rId7"/>
    <p:sldId id="262" r:id="rId8"/>
    <p:sldId id="263" r:id="rId9"/>
    <p:sldId id="277" r:id="rId10"/>
    <p:sldId id="264" r:id="rId11"/>
    <p:sldId id="266" r:id="rId12"/>
    <p:sldId id="265" r:id="rId13"/>
    <p:sldId id="270" r:id="rId14"/>
    <p:sldId id="267" r:id="rId15"/>
    <p:sldId id="268" r:id="rId16"/>
    <p:sldId id="269" r:id="rId17"/>
    <p:sldId id="274" r:id="rId18"/>
    <p:sldId id="279" r:id="rId19"/>
    <p:sldId id="271" r:id="rId20"/>
    <p:sldId id="272" r:id="rId21"/>
    <p:sldId id="273" r:id="rId22"/>
    <p:sldId id="280" r:id="rId23"/>
    <p:sldId id="275" r:id="rId24"/>
    <p:sldId id="281" r:id="rId25"/>
    <p:sldId id="2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94" autoAdjust="0"/>
    <p:restoredTop sz="94660"/>
  </p:normalViewPr>
  <p:slideViewPr>
    <p:cSldViewPr>
      <p:cViewPr varScale="1">
        <p:scale>
          <a:sx n="97" d="100"/>
          <a:sy n="97" d="100"/>
        </p:scale>
        <p:origin x="-114" y="-2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C08DDD-168F-4C8D-B9E5-5FEEF8CC2DB6}" type="datetimeFigureOut">
              <a:rPr lang="en-US" smtClean="0"/>
              <a:pPr/>
              <a:t>6/27/2017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386B-5B25-4CA0-BD84-2138AF29E6B2}" type="slidenum">
              <a:rPr lang="en-US" smtClean="0"/>
              <a:pPr/>
              <a:t>‹#›</a:t>
            </a:fld>
            <a:endParaRPr lang="en-US"/>
          </a:p>
        </p:txBody>
      </p:sp>
    </p:spTree>
    <p:extLst>
      <p:ext uri="{BB962C8B-B14F-4D97-AF65-F5344CB8AC3E}">
        <p14:creationId xmlns:p14="http://schemas.microsoft.com/office/powerpoint/2010/main" val="3964080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55" name="Picture 7"/>
          <p:cNvPicPr>
            <a:picLocks noChangeAspect="1" noChangeArrowheads="1"/>
          </p:cNvPicPr>
          <p:nvPr userDrawn="1"/>
        </p:nvPicPr>
        <p:blipFill>
          <a:blip r:embed="rId2"/>
          <a:srcRect/>
          <a:stretch>
            <a:fillRect/>
          </a:stretch>
        </p:blipFill>
        <p:spPr bwMode="auto">
          <a:xfrm>
            <a:off x="0" y="0"/>
            <a:ext cx="1438275" cy="6858000"/>
          </a:xfrm>
          <a:prstGeom prst="rect">
            <a:avLst/>
          </a:prstGeom>
          <a:noFill/>
          <a:ln w="9525">
            <a:noFill/>
            <a:miter lim="800000"/>
            <a:headEnd/>
            <a:tailEnd/>
          </a:ln>
          <a:effectLst/>
        </p:spPr>
      </p:pic>
      <p:pic>
        <p:nvPicPr>
          <p:cNvPr id="3" name="Picture 2" descr="logo_jasmin_infotech"/>
          <p:cNvPicPr>
            <a:picLocks noChangeAspect="1" noChangeArrowheads="1"/>
          </p:cNvPicPr>
          <p:nvPr/>
        </p:nvPicPr>
        <p:blipFill>
          <a:blip r:embed="rId3"/>
          <a:srcRect/>
          <a:stretch>
            <a:fillRect/>
          </a:stretch>
        </p:blipFill>
        <p:spPr bwMode="auto">
          <a:xfrm>
            <a:off x="2590800" y="2057400"/>
            <a:ext cx="4191000" cy="1190625"/>
          </a:xfrm>
          <a:prstGeom prst="rect">
            <a:avLst/>
          </a:prstGeom>
          <a:noFill/>
          <a:ln w="9525">
            <a:noFill/>
            <a:miter lim="800000"/>
            <a:headEnd/>
            <a:tailEnd/>
          </a:ln>
        </p:spPr>
      </p:pic>
      <p:sp>
        <p:nvSpPr>
          <p:cNvPr id="6" name="Title 1"/>
          <p:cNvSpPr>
            <a:spLocks noGrp="1"/>
          </p:cNvSpPr>
          <p:nvPr>
            <p:ph type="title" hasCustomPrompt="1"/>
          </p:nvPr>
        </p:nvSpPr>
        <p:spPr>
          <a:xfrm>
            <a:off x="762000" y="3429000"/>
            <a:ext cx="7772400" cy="1295399"/>
          </a:xfrm>
        </p:spPr>
        <p:txBody>
          <a:bodyPr anchor="t"/>
          <a:lstStyle>
            <a:lvl1pPr algn="ctr">
              <a:defRPr sz="3600" b="1" cap="none" baseline="0">
                <a:latin typeface="+mj-lt"/>
              </a:defRPr>
            </a:lvl1pPr>
          </a:lstStyle>
          <a:p>
            <a:r>
              <a:rPr lang="en-US" dirty="0" smtClean="0"/>
              <a:t>Click To Edit Title</a:t>
            </a:r>
            <a:br>
              <a:rPr lang="en-US" dirty="0" smtClean="0"/>
            </a:br>
            <a:r>
              <a:rPr lang="en-US" dirty="0" smtClean="0"/>
              <a:t> </a:t>
            </a:r>
            <a:endParaRPr lang="en-US" dirty="0"/>
          </a:p>
        </p:txBody>
      </p:sp>
      <p:sp>
        <p:nvSpPr>
          <p:cNvPr id="5" name="Rectangle 7"/>
          <p:cNvSpPr>
            <a:spLocks noGrp="1" noChangeArrowheads="1"/>
          </p:cNvSpPr>
          <p:nvPr>
            <p:ph type="sldNum" sz="quarter" idx="10"/>
          </p:nvPr>
        </p:nvSpPr>
        <p:spPr/>
        <p:txBody>
          <a:bodyPr/>
          <a:lstStyle>
            <a:lvl1pPr>
              <a:defRPr/>
            </a:lvl1pPr>
          </a:lstStyle>
          <a:p>
            <a:fld id="{6FF3ED3E-397D-4A9B-A2C6-6DAB06E847D5}" type="slidenum">
              <a:rPr lang="en-US" smtClean="0"/>
              <a:pPr/>
              <a:t>‹#›</a:t>
            </a:fld>
            <a:endParaRPr lang="en-US"/>
          </a:p>
        </p:txBody>
      </p:sp>
      <p:sp>
        <p:nvSpPr>
          <p:cNvPr id="7" name="Rectangle 9"/>
          <p:cNvSpPr>
            <a:spLocks noGrp="1" noChangeArrowheads="1"/>
          </p:cNvSpPr>
          <p:nvPr>
            <p:ph type="dt" sz="half" idx="11"/>
          </p:nvPr>
        </p:nvSpPr>
        <p:spPr/>
        <p:txBody>
          <a:bodyPr/>
          <a:lstStyle>
            <a:lvl1pPr>
              <a:defRPr/>
            </a:lvl1pPr>
          </a:lstStyle>
          <a:p>
            <a:fld id="{B750DD65-689D-45B4-8A3D-BA536E7ABAEC}" type="datetime2">
              <a:rPr lang="en-US" smtClean="0"/>
              <a:pPr/>
              <a:t>Tuesday, June 27, 2017</a:t>
            </a:fld>
            <a:endParaRPr lang="en-US" dirty="0"/>
          </a:p>
        </p:txBody>
      </p:sp>
      <p:pic>
        <p:nvPicPr>
          <p:cNvPr id="8" name="Picture 2" descr="cmmi_level3"/>
          <p:cNvPicPr>
            <a:picLocks noChangeAspect="1" noChangeArrowheads="1"/>
          </p:cNvPicPr>
          <p:nvPr/>
        </p:nvPicPr>
        <p:blipFill>
          <a:blip r:embed="rId4"/>
          <a:srcRect/>
          <a:stretch>
            <a:fillRect/>
          </a:stretch>
        </p:blipFill>
        <p:spPr bwMode="auto">
          <a:xfrm>
            <a:off x="7162800" y="87312"/>
            <a:ext cx="1905000" cy="1208088"/>
          </a:xfrm>
          <a:prstGeom prst="rect">
            <a:avLst/>
          </a:prstGeom>
          <a:noFill/>
          <a:ln w="9525">
            <a:noFill/>
            <a:miter lim="800000"/>
            <a:headEnd/>
            <a:tailEnd/>
          </a:ln>
        </p:spPr>
      </p:pic>
      <p:pic>
        <p:nvPicPr>
          <p:cNvPr id="2057" name="Picture 9"/>
          <p:cNvPicPr>
            <a:picLocks noChangeAspect="1" noChangeArrowheads="1"/>
          </p:cNvPicPr>
          <p:nvPr userDrawn="1"/>
        </p:nvPicPr>
        <p:blipFill>
          <a:blip r:embed="rId5"/>
          <a:srcRect/>
          <a:stretch>
            <a:fillRect/>
          </a:stretch>
        </p:blipFill>
        <p:spPr bwMode="auto">
          <a:xfrm>
            <a:off x="762000" y="889232"/>
            <a:ext cx="6477000" cy="225194"/>
          </a:xfrm>
          <a:prstGeom prst="rect">
            <a:avLst/>
          </a:prstGeom>
          <a:noFill/>
          <a:ln w="9525">
            <a:noFill/>
            <a:miter lim="800000"/>
            <a:headEnd/>
            <a:tailEnd/>
          </a:ln>
          <a:effectLst/>
        </p:spPr>
      </p:pic>
      <p:sp>
        <p:nvSpPr>
          <p:cNvPr id="9" name="Subtitle 2"/>
          <p:cNvSpPr>
            <a:spLocks noGrp="1"/>
          </p:cNvSpPr>
          <p:nvPr>
            <p:ph type="subTitle" idx="1" hasCustomPrompt="1"/>
          </p:nvPr>
        </p:nvSpPr>
        <p:spPr>
          <a:xfrm>
            <a:off x="6248400" y="5334000"/>
            <a:ext cx="2743200" cy="1066800"/>
          </a:xfrm>
        </p:spPr>
        <p:txBody>
          <a:bodyPr/>
          <a:lstStyle>
            <a:lvl1pPr marL="0" indent="0" algn="l">
              <a:buFontTx/>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an author</a:t>
            </a:r>
            <a:endParaRPr lang="en-US" dirty="0"/>
          </a:p>
        </p:txBody>
      </p:sp>
      <p:sp>
        <p:nvSpPr>
          <p:cNvPr id="10" name="Footer Placeholder 4"/>
          <p:cNvSpPr>
            <a:spLocks noGrp="1"/>
          </p:cNvSpPr>
          <p:nvPr>
            <p:ph type="ftr" sz="quarter" idx="12"/>
          </p:nvPr>
        </p:nvSpPr>
        <p:spPr>
          <a:xfrm>
            <a:off x="685800" y="6629400"/>
            <a:ext cx="2895600" cy="228600"/>
          </a:xfrm>
          <a:prstGeom prst="rect">
            <a:avLst/>
          </a:prstGeom>
        </p:spPr>
        <p:txBody>
          <a:bodyPr/>
          <a:lstStyle>
            <a:lvl1pPr>
              <a:defRPr sz="1000"/>
            </a:lvl1pPr>
          </a:lstStyle>
          <a:p>
            <a:r>
              <a:rPr lang="en-US" dirty="0" smtClean="0"/>
              <a:t>© Jasmin-Infotech Private Limited</a:t>
            </a:r>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200"/>
            </a:lvl1pPr>
          </a:lstStyle>
          <a:p>
            <a:r>
              <a:rPr lang="en-US" dirty="0" smtClean="0"/>
              <a:t>Click To Edit Title</a:t>
            </a:r>
            <a:endParaRPr lang="en-US" dirty="0"/>
          </a:p>
        </p:txBody>
      </p:sp>
      <p:sp>
        <p:nvSpPr>
          <p:cNvPr id="3" name="Vertical Text Placeholder 2"/>
          <p:cNvSpPr>
            <a:spLocks noGrp="1"/>
          </p:cNvSpPr>
          <p:nvPr>
            <p:ph type="body" orient="vert" idx="1"/>
          </p:nvPr>
        </p:nvSpPr>
        <p:spPr>
          <a:xfrm>
            <a:off x="609600" y="1371600"/>
            <a:ext cx="8077200" cy="4724400"/>
          </a:xfrm>
        </p:spPr>
        <p:txBody>
          <a:bodyPr vert="eaVert"/>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fld id="{6FF3ED3E-397D-4A9B-A2C6-6DAB06E847D5}" type="slidenum">
              <a:rPr lang="en-US" smtClean="0"/>
              <a:pPr/>
              <a:t>‹#›</a:t>
            </a:fld>
            <a:endParaRPr lang="en-US"/>
          </a:p>
        </p:txBody>
      </p:sp>
      <p:sp>
        <p:nvSpPr>
          <p:cNvPr id="5" name="Rectangle 9"/>
          <p:cNvSpPr>
            <a:spLocks noGrp="1" noChangeArrowheads="1"/>
          </p:cNvSpPr>
          <p:nvPr>
            <p:ph type="dt" sz="half" idx="11"/>
          </p:nvPr>
        </p:nvSpPr>
        <p:spPr>
          <a:ln/>
        </p:spPr>
        <p:txBody>
          <a:bodyPr/>
          <a:lstStyle>
            <a:lvl1pPr>
              <a:defRPr/>
            </a:lvl1pPr>
          </a:lstStyle>
          <a:p>
            <a:fld id="{729B45E6-83C0-49EE-957F-B284FF474140}" type="datetime2">
              <a:rPr lang="en-US" smtClean="0"/>
              <a:pPr/>
              <a:t>Tuesday, June 27, 2017</a:t>
            </a:fld>
            <a:endParaRPr lang="en-US"/>
          </a:p>
        </p:txBody>
      </p:sp>
      <p:sp>
        <p:nvSpPr>
          <p:cNvPr id="6" name="TextBox 5"/>
          <p:cNvSpPr txBox="1"/>
          <p:nvPr userDrawn="1"/>
        </p:nvSpPr>
        <p:spPr>
          <a:xfrm>
            <a:off x="6019800" y="6172200"/>
            <a:ext cx="3124200" cy="400110"/>
          </a:xfrm>
          <a:prstGeom prst="rect">
            <a:avLst/>
          </a:prstGeom>
          <a:noFill/>
        </p:spPr>
        <p:txBody>
          <a:bodyPr wrap="square" rtlCol="0">
            <a:spAutoFit/>
          </a:bodyPr>
          <a:lstStyle/>
          <a:p>
            <a:endParaRPr lang="en-US" sz="1000" dirty="0" smtClean="0"/>
          </a:p>
          <a:p>
            <a:endParaRPr lang="en-US" sz="1000" dirty="0"/>
          </a:p>
        </p:txBody>
      </p:sp>
      <p:sp>
        <p:nvSpPr>
          <p:cNvPr id="7" name="Subtitle 2"/>
          <p:cNvSpPr>
            <a:spLocks noGrp="1"/>
          </p:cNvSpPr>
          <p:nvPr>
            <p:ph type="subTitle" idx="12" hasCustomPrompt="1"/>
          </p:nvPr>
        </p:nvSpPr>
        <p:spPr>
          <a:xfrm>
            <a:off x="6248400" y="6172200"/>
            <a:ext cx="2895600" cy="381000"/>
          </a:xfrm>
        </p:spPr>
        <p:txBody>
          <a:bodyPr/>
          <a:lstStyle>
            <a:lvl1pPr marL="0" indent="0" algn="l">
              <a:buFontTx/>
              <a:buNone/>
              <a:defRPr sz="10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Reference </a:t>
            </a:r>
          </a:p>
        </p:txBody>
      </p:sp>
      <p:sp>
        <p:nvSpPr>
          <p:cNvPr id="8" name="Footer Placeholder 4"/>
          <p:cNvSpPr>
            <a:spLocks noGrp="1"/>
          </p:cNvSpPr>
          <p:nvPr>
            <p:ph type="ftr" sz="quarter" idx="13"/>
          </p:nvPr>
        </p:nvSpPr>
        <p:spPr>
          <a:xfrm>
            <a:off x="685800" y="6629400"/>
            <a:ext cx="2895600" cy="228600"/>
          </a:xfrm>
          <a:prstGeom prst="rect">
            <a:avLst/>
          </a:prstGeom>
        </p:spPr>
        <p:txBody>
          <a:bodyPr/>
          <a:lstStyle>
            <a:lvl1pPr>
              <a:defRPr sz="1000"/>
            </a:lvl1pPr>
          </a:lstStyle>
          <a:p>
            <a:r>
              <a:rPr lang="en-US" dirty="0" smtClean="0"/>
              <a:t>© Jasmin-Infotech Private Limited</a:t>
            </a:r>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819902" y="1371600"/>
            <a:ext cx="1943098" cy="4724400"/>
          </a:xfrm>
        </p:spPr>
        <p:txBody>
          <a:bodyPr vert="eaVert"/>
          <a:lstStyle>
            <a:lvl1pPr>
              <a:defRPr sz="2200"/>
            </a:lvl1pPr>
          </a:lstStyle>
          <a:p>
            <a:r>
              <a:rPr lang="en-US" dirty="0" smtClean="0"/>
              <a:t>Click To Edit Title</a:t>
            </a:r>
            <a:endParaRPr lang="en-US" dirty="0"/>
          </a:p>
        </p:txBody>
      </p:sp>
      <p:sp>
        <p:nvSpPr>
          <p:cNvPr id="3" name="Vertical Text Placeholder 2"/>
          <p:cNvSpPr>
            <a:spLocks noGrp="1"/>
          </p:cNvSpPr>
          <p:nvPr>
            <p:ph type="body" orient="vert" idx="1"/>
          </p:nvPr>
        </p:nvSpPr>
        <p:spPr>
          <a:xfrm>
            <a:off x="609600" y="1371600"/>
            <a:ext cx="6057902" cy="4724400"/>
          </a:xfrm>
        </p:spPr>
        <p:txBody>
          <a:bodyPr vert="eaVert"/>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fld id="{6FF3ED3E-397D-4A9B-A2C6-6DAB06E847D5}" type="slidenum">
              <a:rPr lang="en-US" smtClean="0"/>
              <a:pPr/>
              <a:t>‹#›</a:t>
            </a:fld>
            <a:endParaRPr lang="en-US"/>
          </a:p>
        </p:txBody>
      </p:sp>
      <p:sp>
        <p:nvSpPr>
          <p:cNvPr id="5" name="Rectangle 9"/>
          <p:cNvSpPr>
            <a:spLocks noGrp="1" noChangeArrowheads="1"/>
          </p:cNvSpPr>
          <p:nvPr>
            <p:ph type="dt" sz="half" idx="11"/>
          </p:nvPr>
        </p:nvSpPr>
        <p:spPr>
          <a:ln/>
        </p:spPr>
        <p:txBody>
          <a:bodyPr/>
          <a:lstStyle>
            <a:lvl1pPr>
              <a:defRPr/>
            </a:lvl1pPr>
          </a:lstStyle>
          <a:p>
            <a:fld id="{D5944784-B6E2-4A62-A8AB-3B5A72C6961D}" type="datetime2">
              <a:rPr lang="en-US" smtClean="0"/>
              <a:pPr/>
              <a:t>Tuesday, June 27, 2017</a:t>
            </a:fld>
            <a:endParaRPr lang="en-US"/>
          </a:p>
        </p:txBody>
      </p:sp>
      <p:sp>
        <p:nvSpPr>
          <p:cNvPr id="6" name="TextBox 5"/>
          <p:cNvSpPr txBox="1"/>
          <p:nvPr userDrawn="1"/>
        </p:nvSpPr>
        <p:spPr>
          <a:xfrm>
            <a:off x="6019800" y="6153090"/>
            <a:ext cx="3124200" cy="400110"/>
          </a:xfrm>
          <a:prstGeom prst="rect">
            <a:avLst/>
          </a:prstGeom>
          <a:noFill/>
        </p:spPr>
        <p:txBody>
          <a:bodyPr wrap="square" rtlCol="0">
            <a:spAutoFit/>
          </a:bodyPr>
          <a:lstStyle/>
          <a:p>
            <a:endParaRPr lang="en-US" sz="1000" dirty="0" smtClean="0"/>
          </a:p>
          <a:p>
            <a:endParaRPr lang="en-US" sz="1000" dirty="0"/>
          </a:p>
        </p:txBody>
      </p:sp>
      <p:sp>
        <p:nvSpPr>
          <p:cNvPr id="7" name="Subtitle 2"/>
          <p:cNvSpPr>
            <a:spLocks noGrp="1"/>
          </p:cNvSpPr>
          <p:nvPr>
            <p:ph type="subTitle" idx="12" hasCustomPrompt="1"/>
          </p:nvPr>
        </p:nvSpPr>
        <p:spPr>
          <a:xfrm>
            <a:off x="6248400" y="6172200"/>
            <a:ext cx="2895600" cy="381000"/>
          </a:xfrm>
        </p:spPr>
        <p:txBody>
          <a:bodyPr/>
          <a:lstStyle>
            <a:lvl1pPr marL="0" indent="0" algn="l">
              <a:buFontTx/>
              <a:buNone/>
              <a:defRPr sz="10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Reference </a:t>
            </a:r>
          </a:p>
        </p:txBody>
      </p:sp>
      <p:sp>
        <p:nvSpPr>
          <p:cNvPr id="8" name="Footer Placeholder 4"/>
          <p:cNvSpPr>
            <a:spLocks noGrp="1"/>
          </p:cNvSpPr>
          <p:nvPr>
            <p:ph type="ftr" sz="quarter" idx="13"/>
          </p:nvPr>
        </p:nvSpPr>
        <p:spPr>
          <a:xfrm>
            <a:off x="685800" y="6629400"/>
            <a:ext cx="2895600" cy="228600"/>
          </a:xfrm>
          <a:prstGeom prst="rect">
            <a:avLst/>
          </a:prstGeom>
        </p:spPr>
        <p:txBody>
          <a:bodyPr/>
          <a:lstStyle>
            <a:lvl1pPr>
              <a:defRPr sz="1000"/>
            </a:lvl1pPr>
          </a:lstStyle>
          <a:p>
            <a:r>
              <a:rPr lang="en-US" dirty="0" smtClean="0"/>
              <a:t>© Jasmin-Infotech Private Limited</a:t>
            </a:r>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ny Quries">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2"/>
          <a:srcRect/>
          <a:stretch>
            <a:fillRect/>
          </a:stretch>
        </p:blipFill>
        <p:spPr bwMode="auto">
          <a:xfrm>
            <a:off x="0" y="0"/>
            <a:ext cx="1381125" cy="6858000"/>
          </a:xfrm>
          <a:prstGeom prst="rect">
            <a:avLst/>
          </a:prstGeom>
          <a:noFill/>
          <a:ln w="9525">
            <a:noFill/>
            <a:miter lim="800000"/>
            <a:headEnd/>
            <a:tailEnd/>
          </a:ln>
          <a:effectLst/>
        </p:spPr>
      </p:pic>
      <p:sp>
        <p:nvSpPr>
          <p:cNvPr id="3" name="Slide Number Placeholder 2"/>
          <p:cNvSpPr>
            <a:spLocks noGrp="1"/>
          </p:cNvSpPr>
          <p:nvPr>
            <p:ph type="sldNum" sz="quarter" idx="10"/>
          </p:nvPr>
        </p:nvSpPr>
        <p:spPr/>
        <p:txBody>
          <a:bodyPr/>
          <a:lstStyle/>
          <a:p>
            <a:fld id="{6FF3ED3E-397D-4A9B-A2C6-6DAB06E847D5}" type="slidenum">
              <a:rPr lang="en-US" smtClean="0"/>
              <a:pPr/>
              <a:t>‹#›</a:t>
            </a:fld>
            <a:endParaRPr lang="en-US"/>
          </a:p>
        </p:txBody>
      </p:sp>
      <p:sp>
        <p:nvSpPr>
          <p:cNvPr id="4" name="Date Placeholder 3"/>
          <p:cNvSpPr>
            <a:spLocks noGrp="1"/>
          </p:cNvSpPr>
          <p:nvPr>
            <p:ph type="dt" sz="half" idx="11"/>
          </p:nvPr>
        </p:nvSpPr>
        <p:spPr/>
        <p:txBody>
          <a:bodyPr/>
          <a:lstStyle/>
          <a:p>
            <a:fld id="{9FC000B6-2A84-48D6-BA3A-A1FDEC18207E}" type="datetime2">
              <a:rPr lang="en-US" smtClean="0"/>
              <a:pPr/>
              <a:t>Tuesday, June 27, 2017</a:t>
            </a:fld>
            <a:endParaRPr lang="en-US"/>
          </a:p>
        </p:txBody>
      </p:sp>
      <p:pic>
        <p:nvPicPr>
          <p:cNvPr id="5" name="Picture 4" descr="F:\AVB - R&amp;D Started on 06-11-2012\Meetings\Pictures\Queries.png"/>
          <p:cNvPicPr>
            <a:picLocks noChangeAspect="1" noChangeArrowheads="1"/>
          </p:cNvPicPr>
          <p:nvPr/>
        </p:nvPicPr>
        <p:blipFill>
          <a:blip r:embed="rId3"/>
          <a:srcRect/>
          <a:stretch>
            <a:fillRect/>
          </a:stretch>
        </p:blipFill>
        <p:spPr bwMode="auto">
          <a:xfrm>
            <a:off x="1879600" y="1447800"/>
            <a:ext cx="4978400" cy="3886200"/>
          </a:xfrm>
          <a:prstGeom prst="rect">
            <a:avLst/>
          </a:prstGeom>
          <a:noFill/>
        </p:spPr>
      </p:pic>
      <p:sp>
        <p:nvSpPr>
          <p:cNvPr id="9" name="Footer Placeholder 4"/>
          <p:cNvSpPr>
            <a:spLocks noGrp="1"/>
          </p:cNvSpPr>
          <p:nvPr>
            <p:ph type="ftr" sz="quarter" idx="12"/>
          </p:nvPr>
        </p:nvSpPr>
        <p:spPr>
          <a:xfrm>
            <a:off x="685800" y="6629400"/>
            <a:ext cx="2895600" cy="228600"/>
          </a:xfrm>
          <a:prstGeom prst="rect">
            <a:avLst/>
          </a:prstGeom>
        </p:spPr>
        <p:txBody>
          <a:bodyPr/>
          <a:lstStyle>
            <a:lvl1pPr>
              <a:defRPr sz="1000"/>
            </a:lvl1pPr>
          </a:lstStyle>
          <a:p>
            <a:r>
              <a:rPr lang="en-US" dirty="0" smtClean="0"/>
              <a:t>© Jasmin-Infotech Private Limited</a:t>
            </a:r>
            <a:endParaRPr lang="en-US" dirty="0"/>
          </a:p>
        </p:txBody>
      </p:sp>
      <p:pic>
        <p:nvPicPr>
          <p:cNvPr id="1029" name="Picture 5"/>
          <p:cNvPicPr>
            <a:picLocks noChangeAspect="1" noChangeArrowheads="1"/>
          </p:cNvPicPr>
          <p:nvPr userDrawn="1"/>
        </p:nvPicPr>
        <p:blipFill>
          <a:blip r:embed="rId4"/>
          <a:srcRect/>
          <a:stretch>
            <a:fillRect/>
          </a:stretch>
        </p:blipFill>
        <p:spPr bwMode="auto">
          <a:xfrm>
            <a:off x="1371600" y="842039"/>
            <a:ext cx="6629400" cy="334040"/>
          </a:xfrm>
          <a:prstGeom prst="rect">
            <a:avLst/>
          </a:prstGeom>
          <a:noFill/>
          <a:ln w="9525">
            <a:noFill/>
            <a:miter lim="800000"/>
            <a:headEnd/>
            <a:tailEnd/>
          </a:ln>
          <a:effectLst/>
        </p:spPr>
      </p:pic>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11" name="Picture 3" descr="F:\AVB - R&amp;D Started on 06-11-2012\Meetings\Pictures\hand-writing-thank-you.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pic>
        <p:nvPicPr>
          <p:cNvPr id="7" name="Picture 3" descr="F:\AVB - R&amp;D Started on 06-11-2012\Meetings\Pictures\hand-writing-thank-you.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5" name="Picture 3" descr="F:\AVB - R&amp;D Started on 06-11-2012\Meetings\Pictures\hand-writing-thank-you.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6" name="Rectangle 9"/>
          <p:cNvSpPr txBox="1">
            <a:spLocks noChangeArrowheads="1"/>
          </p:cNvSpPr>
          <p:nvPr/>
        </p:nvSpPr>
        <p:spPr bwMode="auto">
          <a:xfrm>
            <a:off x="3886200" y="6629400"/>
            <a:ext cx="1752600" cy="228600"/>
          </a:xfrm>
          <a:prstGeom prst="rect">
            <a:avLst/>
          </a:prstGeom>
          <a:noFill/>
          <a:ln w="9525">
            <a:noFill/>
            <a:miter lim="800000"/>
            <a:headEnd/>
            <a:tailEnd/>
          </a:ln>
          <a:effectLst/>
        </p:spPr>
        <p:txBody>
          <a:bodyPr lIns="92075" tIns="46038" rIns="92075" bIns="46038"/>
          <a:lstStyle>
            <a:lvl1pPr>
              <a:defRPr/>
            </a:lvl1pPr>
          </a:lstStyle>
          <a:p>
            <a:pPr fontAlgn="auto">
              <a:spcBef>
                <a:spcPts val="0"/>
              </a:spcBef>
              <a:spcAft>
                <a:spcPts val="0"/>
              </a:spcAft>
              <a:defRPr/>
            </a:pPr>
            <a:r>
              <a:rPr lang="en-US" sz="1000" dirty="0" smtClean="0">
                <a:solidFill>
                  <a:schemeClr val="bg1"/>
                </a:solidFill>
                <a:latin typeface="+mn-lt"/>
              </a:rPr>
              <a:t>Proprietary and Confidential</a:t>
            </a:r>
            <a:endParaRPr lang="en-US" sz="1000" dirty="0">
              <a:solidFill>
                <a:schemeClr val="bg1"/>
              </a:solidFill>
              <a:latin typeface="+mn-lt"/>
            </a:endParaRPr>
          </a:p>
        </p:txBody>
      </p:sp>
      <p:sp>
        <p:nvSpPr>
          <p:cNvPr id="8" name="Rectangle 9"/>
          <p:cNvSpPr txBox="1">
            <a:spLocks noChangeArrowheads="1"/>
          </p:cNvSpPr>
          <p:nvPr/>
        </p:nvSpPr>
        <p:spPr bwMode="auto">
          <a:xfrm>
            <a:off x="3886200" y="6629400"/>
            <a:ext cx="1752600" cy="228600"/>
          </a:xfrm>
          <a:prstGeom prst="rect">
            <a:avLst/>
          </a:prstGeom>
          <a:noFill/>
          <a:ln w="9525">
            <a:noFill/>
            <a:miter lim="800000"/>
            <a:headEnd/>
            <a:tailEnd/>
          </a:ln>
          <a:effectLst/>
        </p:spPr>
        <p:txBody>
          <a:bodyPr lIns="92075" tIns="46038" rIns="92075" bIns="46038"/>
          <a:lstStyle>
            <a:lvl1pPr>
              <a:defRPr/>
            </a:lvl1pPr>
          </a:lstStyle>
          <a:p>
            <a:pPr fontAlgn="auto">
              <a:spcBef>
                <a:spcPts val="0"/>
              </a:spcBef>
              <a:spcAft>
                <a:spcPts val="0"/>
              </a:spcAft>
              <a:defRPr/>
            </a:pPr>
            <a:r>
              <a:rPr lang="en-US" sz="1000" dirty="0" smtClean="0">
                <a:solidFill>
                  <a:schemeClr val="bg1"/>
                </a:solidFill>
                <a:latin typeface="+mn-lt"/>
              </a:rPr>
              <a:t>Proprietary and Confidential</a:t>
            </a:r>
            <a:endParaRPr lang="en-US" sz="1000" dirty="0">
              <a:solidFill>
                <a:schemeClr val="bg1"/>
              </a:solidFill>
              <a:latin typeface="+mn-lt"/>
            </a:endParaRPr>
          </a:p>
        </p:txBody>
      </p:sp>
      <p:pic>
        <p:nvPicPr>
          <p:cNvPr id="9" name="Picture 3" descr="F:\AVB - R&amp;D Started on 06-11-2012\Meetings\Pictures\hand-writing-thank-you.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10" name="Rectangle 9"/>
          <p:cNvSpPr txBox="1">
            <a:spLocks noChangeArrowheads="1"/>
          </p:cNvSpPr>
          <p:nvPr/>
        </p:nvSpPr>
        <p:spPr bwMode="auto">
          <a:xfrm>
            <a:off x="3886200" y="6629400"/>
            <a:ext cx="1752600" cy="228600"/>
          </a:xfrm>
          <a:prstGeom prst="rect">
            <a:avLst/>
          </a:prstGeom>
          <a:noFill/>
          <a:ln w="9525">
            <a:noFill/>
            <a:miter lim="800000"/>
            <a:headEnd/>
            <a:tailEnd/>
          </a:ln>
          <a:effectLst/>
        </p:spPr>
        <p:txBody>
          <a:bodyPr lIns="92075" tIns="46038" rIns="92075" bIns="46038"/>
          <a:lstStyle>
            <a:lvl1pPr>
              <a:defRPr/>
            </a:lvl1pPr>
          </a:lstStyle>
          <a:p>
            <a:pPr fontAlgn="auto">
              <a:spcBef>
                <a:spcPts val="0"/>
              </a:spcBef>
              <a:spcAft>
                <a:spcPts val="0"/>
              </a:spcAft>
              <a:defRPr/>
            </a:pPr>
            <a:r>
              <a:rPr lang="en-US" sz="1000" dirty="0" smtClean="0">
                <a:solidFill>
                  <a:schemeClr val="bg1"/>
                </a:solidFill>
                <a:latin typeface="+mn-lt"/>
              </a:rPr>
              <a:t>Proprietary and Confidential</a:t>
            </a:r>
            <a:endParaRPr lang="en-US" sz="1000" dirty="0">
              <a:solidFill>
                <a:schemeClr val="bg1"/>
              </a:solidFill>
              <a:latin typeface="+mn-lt"/>
            </a:endParaRPr>
          </a:p>
        </p:txBody>
      </p:sp>
      <p:sp>
        <p:nvSpPr>
          <p:cNvPr id="12" name="Rectangle 9"/>
          <p:cNvSpPr txBox="1">
            <a:spLocks noChangeArrowheads="1"/>
          </p:cNvSpPr>
          <p:nvPr userDrawn="1"/>
        </p:nvSpPr>
        <p:spPr bwMode="auto">
          <a:xfrm>
            <a:off x="3886200" y="6629400"/>
            <a:ext cx="1752600" cy="228600"/>
          </a:xfrm>
          <a:prstGeom prst="rect">
            <a:avLst/>
          </a:prstGeom>
          <a:noFill/>
          <a:ln w="9525">
            <a:noFill/>
            <a:miter lim="800000"/>
            <a:headEnd/>
            <a:tailEnd/>
          </a:ln>
          <a:effectLst/>
        </p:spPr>
        <p:txBody>
          <a:bodyPr lIns="92075" tIns="46038" rIns="92075" bIns="46038"/>
          <a:lstStyle>
            <a:lvl1pPr>
              <a:defRPr/>
            </a:lvl1pPr>
          </a:lstStyle>
          <a:p>
            <a:pPr fontAlgn="auto">
              <a:spcBef>
                <a:spcPts val="0"/>
              </a:spcBef>
              <a:spcAft>
                <a:spcPts val="0"/>
              </a:spcAft>
              <a:defRPr/>
            </a:pPr>
            <a:r>
              <a:rPr lang="en-US" sz="1000" dirty="0" smtClean="0">
                <a:solidFill>
                  <a:schemeClr val="bg1"/>
                </a:solidFill>
                <a:latin typeface="+mn-lt"/>
              </a:rPr>
              <a:t>Proprietary and Confidential</a:t>
            </a:r>
            <a:endParaRPr lang="en-US" sz="1000" dirty="0">
              <a:solidFill>
                <a:schemeClr val="bg1"/>
              </a:solidFill>
              <a:latin typeface="+mn-lt"/>
            </a:endParaRPr>
          </a:p>
        </p:txBody>
      </p:sp>
      <p:sp>
        <p:nvSpPr>
          <p:cNvPr id="4" name="Date Placeholder 3"/>
          <p:cNvSpPr>
            <a:spLocks noGrp="1"/>
          </p:cNvSpPr>
          <p:nvPr>
            <p:ph type="dt" sz="half" idx="11"/>
          </p:nvPr>
        </p:nvSpPr>
        <p:spPr/>
        <p:txBody>
          <a:bodyPr/>
          <a:lstStyle>
            <a:lvl1pPr>
              <a:defRPr>
                <a:solidFill>
                  <a:schemeClr val="bg1"/>
                </a:solidFill>
              </a:defRPr>
            </a:lvl1pPr>
          </a:lstStyle>
          <a:p>
            <a:fld id="{4B32BB9C-203C-4D14-998F-9FCCD4AFF7C0}" type="datetime2">
              <a:rPr lang="en-US" smtClean="0"/>
              <a:pPr/>
              <a:t>Tuesday, June 27, 2017</a:t>
            </a:fld>
            <a:endParaRPr lang="en-US"/>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6FF3ED3E-397D-4A9B-A2C6-6DAB06E847D5}" type="slidenum">
              <a:rPr lang="en-US" smtClean="0"/>
              <a:pPr/>
              <a:t>‹#›</a:t>
            </a:fld>
            <a:endParaRPr lang="en-US"/>
          </a:p>
        </p:txBody>
      </p:sp>
      <p:sp>
        <p:nvSpPr>
          <p:cNvPr id="13" name="Footer Placeholder 4"/>
          <p:cNvSpPr>
            <a:spLocks noGrp="1"/>
          </p:cNvSpPr>
          <p:nvPr>
            <p:ph type="ftr" sz="quarter" idx="12"/>
          </p:nvPr>
        </p:nvSpPr>
        <p:spPr>
          <a:xfrm>
            <a:off x="685800" y="6629400"/>
            <a:ext cx="2895600" cy="228600"/>
          </a:xfrm>
          <a:prstGeom prst="rect">
            <a:avLst/>
          </a:prstGeom>
        </p:spPr>
        <p:txBody>
          <a:bodyPr/>
          <a:lstStyle>
            <a:lvl1pPr>
              <a:defRPr sz="1000">
                <a:solidFill>
                  <a:schemeClr val="bg1"/>
                </a:solidFill>
              </a:defRPr>
            </a:lvl1pPr>
          </a:lstStyle>
          <a:p>
            <a:r>
              <a:rPr lang="en-US" dirty="0" smtClean="0"/>
              <a:t>© Jasmin-Infotech Private Limited</a:t>
            </a:r>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_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3600"/>
            </a:lvl1pPr>
          </a:lstStyle>
          <a:p>
            <a:r>
              <a:rPr lang="en-US" dirty="0" smtClean="0"/>
              <a:t>Click To Edit Title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l">
              <a:buFont typeface="Wingdings" pitchFamily="2" charset="2"/>
              <a:buChar char="q"/>
              <a:defRPr sz="2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CB3946-BBCC-4071-AC2D-003DB1BCDA6C}" type="datetime2">
              <a:rPr lang="en-US" smtClean="0"/>
              <a:pPr/>
              <a:t>Tuesday, June 27, 2017</a:t>
            </a:fld>
            <a:endParaRPr lang="en-US"/>
          </a:p>
        </p:txBody>
      </p:sp>
      <p:sp>
        <p:nvSpPr>
          <p:cNvPr id="5" name="Footer Placeholder 4"/>
          <p:cNvSpPr>
            <a:spLocks noGrp="1"/>
          </p:cNvSpPr>
          <p:nvPr>
            <p:ph type="ftr" sz="quarter" idx="11"/>
          </p:nvPr>
        </p:nvSpPr>
        <p:spPr>
          <a:xfrm>
            <a:off x="685800" y="6629400"/>
            <a:ext cx="2895600" cy="228600"/>
          </a:xfrm>
          <a:prstGeom prst="rect">
            <a:avLst/>
          </a:prstGeom>
        </p:spPr>
        <p:txBody>
          <a:bodyPr/>
          <a:lstStyle>
            <a:lvl1pPr>
              <a:defRPr sz="1000"/>
            </a:lvl1pPr>
          </a:lstStyle>
          <a:p>
            <a:r>
              <a:rPr lang="en-US" dirty="0" smtClean="0"/>
              <a:t>© Jasmin-Infotech Private Limited</a:t>
            </a:r>
            <a:endParaRPr lang="en-US" dirty="0"/>
          </a:p>
        </p:txBody>
      </p:sp>
      <p:sp>
        <p:nvSpPr>
          <p:cNvPr id="6" name="Slide Number Placeholder 5"/>
          <p:cNvSpPr>
            <a:spLocks noGrp="1"/>
          </p:cNvSpPr>
          <p:nvPr>
            <p:ph type="sldNum" sz="quarter" idx="12"/>
          </p:nvPr>
        </p:nvSpPr>
        <p:spPr/>
        <p:txBody>
          <a:bodyPr/>
          <a:lstStyle/>
          <a:p>
            <a:fld id="{6FF3ED3E-397D-4A9B-A2C6-6DAB06E847D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200"/>
            </a:lvl1pPr>
          </a:lstStyle>
          <a:p>
            <a:r>
              <a:rPr lang="en-US" dirty="0" smtClean="0"/>
              <a:t>Click To Edit Title</a:t>
            </a:r>
            <a:endParaRPr lang="en-US" dirty="0"/>
          </a:p>
        </p:txBody>
      </p:sp>
      <p:sp>
        <p:nvSpPr>
          <p:cNvPr id="3" name="Rectangle 7"/>
          <p:cNvSpPr>
            <a:spLocks noGrp="1" noChangeArrowheads="1"/>
          </p:cNvSpPr>
          <p:nvPr>
            <p:ph type="sldNum" sz="quarter" idx="10"/>
          </p:nvPr>
        </p:nvSpPr>
        <p:spPr>
          <a:ln/>
        </p:spPr>
        <p:txBody>
          <a:bodyPr/>
          <a:lstStyle>
            <a:lvl1pPr>
              <a:defRPr/>
            </a:lvl1pPr>
          </a:lstStyle>
          <a:p>
            <a:fld id="{6FF3ED3E-397D-4A9B-A2C6-6DAB06E847D5}" type="slidenum">
              <a:rPr lang="en-US" smtClean="0"/>
              <a:pPr/>
              <a:t>‹#›</a:t>
            </a:fld>
            <a:endParaRPr lang="en-US"/>
          </a:p>
        </p:txBody>
      </p:sp>
      <p:sp>
        <p:nvSpPr>
          <p:cNvPr id="4" name="Rectangle 9"/>
          <p:cNvSpPr>
            <a:spLocks noGrp="1" noChangeArrowheads="1"/>
          </p:cNvSpPr>
          <p:nvPr>
            <p:ph type="dt" sz="half" idx="11"/>
          </p:nvPr>
        </p:nvSpPr>
        <p:spPr>
          <a:ln/>
        </p:spPr>
        <p:txBody>
          <a:bodyPr/>
          <a:lstStyle>
            <a:lvl1pPr>
              <a:defRPr/>
            </a:lvl1pPr>
          </a:lstStyle>
          <a:p>
            <a:fld id="{CC4BBE45-854A-4390-AE00-D4316E62DFBE}" type="datetime2">
              <a:rPr lang="en-US" smtClean="0"/>
              <a:pPr/>
              <a:t>Tuesday, June 27, 2017</a:t>
            </a:fld>
            <a:endParaRPr lang="en-US"/>
          </a:p>
        </p:txBody>
      </p:sp>
      <p:sp>
        <p:nvSpPr>
          <p:cNvPr id="5" name="TextBox 4"/>
          <p:cNvSpPr txBox="1"/>
          <p:nvPr userDrawn="1"/>
        </p:nvSpPr>
        <p:spPr>
          <a:xfrm>
            <a:off x="6019800" y="6153090"/>
            <a:ext cx="3124200" cy="400110"/>
          </a:xfrm>
          <a:prstGeom prst="rect">
            <a:avLst/>
          </a:prstGeom>
          <a:noFill/>
        </p:spPr>
        <p:txBody>
          <a:bodyPr wrap="square" rtlCol="0">
            <a:spAutoFit/>
          </a:bodyPr>
          <a:lstStyle/>
          <a:p>
            <a:endParaRPr lang="en-US" sz="1000" dirty="0" smtClean="0"/>
          </a:p>
          <a:p>
            <a:endParaRPr lang="en-US" sz="1000" dirty="0"/>
          </a:p>
        </p:txBody>
      </p:sp>
      <p:sp>
        <p:nvSpPr>
          <p:cNvPr id="6" name="Subtitle 2"/>
          <p:cNvSpPr>
            <a:spLocks noGrp="1"/>
          </p:cNvSpPr>
          <p:nvPr>
            <p:ph type="subTitle" idx="1" hasCustomPrompt="1"/>
          </p:nvPr>
        </p:nvSpPr>
        <p:spPr>
          <a:xfrm>
            <a:off x="6248400" y="6172200"/>
            <a:ext cx="2895600" cy="381000"/>
          </a:xfrm>
        </p:spPr>
        <p:txBody>
          <a:bodyPr/>
          <a:lstStyle>
            <a:lvl1pPr marL="0" indent="0" algn="l">
              <a:buFontTx/>
              <a:buNone/>
              <a:defRPr sz="10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Reference </a:t>
            </a:r>
          </a:p>
        </p:txBody>
      </p:sp>
      <p:sp>
        <p:nvSpPr>
          <p:cNvPr id="7" name="Footer Placeholder 4"/>
          <p:cNvSpPr>
            <a:spLocks noGrp="1"/>
          </p:cNvSpPr>
          <p:nvPr>
            <p:ph type="ftr" sz="quarter" idx="12"/>
          </p:nvPr>
        </p:nvSpPr>
        <p:spPr>
          <a:xfrm>
            <a:off x="685800" y="6629400"/>
            <a:ext cx="2895600" cy="228600"/>
          </a:xfrm>
          <a:prstGeom prst="rect">
            <a:avLst/>
          </a:prstGeom>
        </p:spPr>
        <p:txBody>
          <a:bodyPr/>
          <a:lstStyle>
            <a:lvl1pPr>
              <a:defRPr sz="1000"/>
            </a:lvl1pPr>
          </a:lstStyle>
          <a:p>
            <a:r>
              <a:rPr lang="en-US" dirty="0" smtClean="0"/>
              <a:t>© Jasmin-Infotech Private Limited</a:t>
            </a: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6FF3ED3E-397D-4A9B-A2C6-6DAB06E847D5}" type="slidenum">
              <a:rPr lang="en-US" smtClean="0"/>
              <a:pPr/>
              <a:t>‹#›</a:t>
            </a:fld>
            <a:endParaRPr lang="en-US"/>
          </a:p>
        </p:txBody>
      </p:sp>
      <p:sp>
        <p:nvSpPr>
          <p:cNvPr id="3" name="Rectangle 9"/>
          <p:cNvSpPr>
            <a:spLocks noGrp="1" noChangeArrowheads="1"/>
          </p:cNvSpPr>
          <p:nvPr>
            <p:ph type="dt" sz="half" idx="11"/>
          </p:nvPr>
        </p:nvSpPr>
        <p:spPr>
          <a:ln/>
        </p:spPr>
        <p:txBody>
          <a:bodyPr/>
          <a:lstStyle>
            <a:lvl1pPr>
              <a:defRPr/>
            </a:lvl1pPr>
          </a:lstStyle>
          <a:p>
            <a:fld id="{5E8CB284-C32F-4D36-A3C5-D25506FC4244}" type="datetime2">
              <a:rPr lang="en-US" smtClean="0"/>
              <a:pPr/>
              <a:t>Tuesday, June 27, 2017</a:t>
            </a:fld>
            <a:endParaRPr lang="en-US"/>
          </a:p>
        </p:txBody>
      </p:sp>
      <p:sp>
        <p:nvSpPr>
          <p:cNvPr id="4" name="TextBox 3"/>
          <p:cNvSpPr txBox="1"/>
          <p:nvPr userDrawn="1"/>
        </p:nvSpPr>
        <p:spPr>
          <a:xfrm>
            <a:off x="6019800" y="6153090"/>
            <a:ext cx="3124200" cy="400110"/>
          </a:xfrm>
          <a:prstGeom prst="rect">
            <a:avLst/>
          </a:prstGeom>
          <a:noFill/>
        </p:spPr>
        <p:txBody>
          <a:bodyPr wrap="square" rtlCol="0">
            <a:spAutoFit/>
          </a:bodyPr>
          <a:lstStyle/>
          <a:p>
            <a:endParaRPr lang="en-US" sz="1000" dirty="0" smtClean="0"/>
          </a:p>
          <a:p>
            <a:endParaRPr lang="en-US" sz="1000" dirty="0"/>
          </a:p>
        </p:txBody>
      </p:sp>
      <p:sp>
        <p:nvSpPr>
          <p:cNvPr id="5" name="Subtitle 2"/>
          <p:cNvSpPr>
            <a:spLocks noGrp="1"/>
          </p:cNvSpPr>
          <p:nvPr>
            <p:ph type="subTitle" idx="1" hasCustomPrompt="1"/>
          </p:nvPr>
        </p:nvSpPr>
        <p:spPr>
          <a:xfrm>
            <a:off x="6248400" y="6172200"/>
            <a:ext cx="2895600" cy="381000"/>
          </a:xfrm>
        </p:spPr>
        <p:txBody>
          <a:bodyPr/>
          <a:lstStyle>
            <a:lvl1pPr marL="0" indent="0" algn="l">
              <a:buFontTx/>
              <a:buNone/>
              <a:defRPr sz="10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Reference </a:t>
            </a:r>
          </a:p>
        </p:txBody>
      </p:sp>
      <p:sp>
        <p:nvSpPr>
          <p:cNvPr id="6" name="Footer Placeholder 4"/>
          <p:cNvSpPr>
            <a:spLocks noGrp="1"/>
          </p:cNvSpPr>
          <p:nvPr>
            <p:ph type="ftr" sz="quarter" idx="12"/>
          </p:nvPr>
        </p:nvSpPr>
        <p:spPr>
          <a:xfrm>
            <a:off x="685800" y="6629400"/>
            <a:ext cx="2895600" cy="228600"/>
          </a:xfrm>
          <a:prstGeom prst="rect">
            <a:avLst/>
          </a:prstGeom>
        </p:spPr>
        <p:txBody>
          <a:bodyPr/>
          <a:lstStyle>
            <a:lvl1pPr>
              <a:defRPr sz="1000"/>
            </a:lvl1pPr>
          </a:lstStyle>
          <a:p>
            <a:r>
              <a:rPr lang="en-US" dirty="0" smtClean="0"/>
              <a:t>© Jasmin-Infotech Private Limited</a:t>
            </a: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200"/>
            </a:lvl1pPr>
          </a:lstStyle>
          <a:p>
            <a:r>
              <a:rPr lang="en-US" dirty="0" smtClean="0"/>
              <a:t>Click To Edit Title</a:t>
            </a:r>
            <a:endParaRPr lang="en-US" dirty="0"/>
          </a:p>
        </p:txBody>
      </p:sp>
      <p:sp>
        <p:nvSpPr>
          <p:cNvPr id="3" name="Content Placeholder 2"/>
          <p:cNvSpPr>
            <a:spLocks noGrp="1"/>
          </p:cNvSpPr>
          <p:nvPr>
            <p:ph idx="1"/>
          </p:nvPr>
        </p:nvSpPr>
        <p:spPr/>
        <p:txBody>
          <a:bodyPr/>
          <a:lstStyle>
            <a:lvl1pPr>
              <a:defRPr sz="1400"/>
            </a:lvl1pPr>
            <a:lvl2pPr>
              <a:defRPr sz="1400"/>
            </a:lvl2pPr>
            <a:lvl3pPr>
              <a:defRPr sz="1400"/>
            </a:lvl3pPr>
            <a:lvl4pPr>
              <a:defRPr sz="1400"/>
            </a:lvl4pPr>
            <a:lvl5pP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fld id="{6FF3ED3E-397D-4A9B-A2C6-6DAB06E847D5}" type="slidenum">
              <a:rPr lang="en-US" smtClean="0"/>
              <a:pPr/>
              <a:t>‹#›</a:t>
            </a:fld>
            <a:endParaRPr lang="en-US"/>
          </a:p>
        </p:txBody>
      </p:sp>
      <p:sp>
        <p:nvSpPr>
          <p:cNvPr id="5" name="Rectangle 9"/>
          <p:cNvSpPr>
            <a:spLocks noGrp="1" noChangeArrowheads="1"/>
          </p:cNvSpPr>
          <p:nvPr>
            <p:ph type="dt" sz="half" idx="11"/>
          </p:nvPr>
        </p:nvSpPr>
        <p:spPr>
          <a:ln/>
        </p:spPr>
        <p:txBody>
          <a:bodyPr/>
          <a:lstStyle>
            <a:lvl1pPr>
              <a:defRPr/>
            </a:lvl1pPr>
          </a:lstStyle>
          <a:p>
            <a:fld id="{8A4C5CC5-7720-408F-90C6-42D2A907A21A}" type="datetime2">
              <a:rPr lang="en-US" smtClean="0"/>
              <a:pPr/>
              <a:t>Tuesday, June 27, 2017</a:t>
            </a:fld>
            <a:endParaRPr lang="en-US"/>
          </a:p>
        </p:txBody>
      </p:sp>
      <p:sp>
        <p:nvSpPr>
          <p:cNvPr id="6" name="TextBox 5"/>
          <p:cNvSpPr txBox="1"/>
          <p:nvPr userDrawn="1"/>
        </p:nvSpPr>
        <p:spPr>
          <a:xfrm>
            <a:off x="6019800" y="6172200"/>
            <a:ext cx="3124200" cy="400110"/>
          </a:xfrm>
          <a:prstGeom prst="rect">
            <a:avLst/>
          </a:prstGeom>
          <a:noFill/>
        </p:spPr>
        <p:txBody>
          <a:bodyPr wrap="square" rtlCol="0">
            <a:spAutoFit/>
          </a:bodyPr>
          <a:lstStyle/>
          <a:p>
            <a:endParaRPr lang="en-US" sz="1000" dirty="0" smtClean="0"/>
          </a:p>
          <a:p>
            <a:endParaRPr lang="en-US" sz="1000" dirty="0"/>
          </a:p>
        </p:txBody>
      </p:sp>
      <p:sp>
        <p:nvSpPr>
          <p:cNvPr id="7" name="Subtitle 2"/>
          <p:cNvSpPr>
            <a:spLocks noGrp="1"/>
          </p:cNvSpPr>
          <p:nvPr>
            <p:ph type="subTitle" idx="12" hasCustomPrompt="1"/>
          </p:nvPr>
        </p:nvSpPr>
        <p:spPr>
          <a:xfrm>
            <a:off x="6248400" y="6172200"/>
            <a:ext cx="2895600" cy="381000"/>
          </a:xfrm>
        </p:spPr>
        <p:txBody>
          <a:bodyPr/>
          <a:lstStyle>
            <a:lvl1pPr marL="0" indent="0" algn="l">
              <a:buFontTx/>
              <a:buNone/>
              <a:defRPr sz="10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Reference </a:t>
            </a:r>
          </a:p>
        </p:txBody>
      </p:sp>
      <p:sp>
        <p:nvSpPr>
          <p:cNvPr id="8" name="Footer Placeholder 4"/>
          <p:cNvSpPr>
            <a:spLocks noGrp="1"/>
          </p:cNvSpPr>
          <p:nvPr>
            <p:ph type="ftr" sz="quarter" idx="13"/>
          </p:nvPr>
        </p:nvSpPr>
        <p:spPr>
          <a:xfrm>
            <a:off x="685800" y="6629400"/>
            <a:ext cx="2895600" cy="228600"/>
          </a:xfrm>
          <a:prstGeom prst="rect">
            <a:avLst/>
          </a:prstGeom>
        </p:spPr>
        <p:txBody>
          <a:bodyPr/>
          <a:lstStyle>
            <a:lvl1pPr>
              <a:defRPr sz="1000"/>
            </a:lvl1pPr>
          </a:lstStyle>
          <a:p>
            <a:r>
              <a:rPr lang="en-US" dirty="0" smtClean="0"/>
              <a:t>© Jasmin-Infotech Private Limited</a:t>
            </a:r>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200"/>
            </a:lvl1pPr>
          </a:lstStyle>
          <a:p>
            <a:r>
              <a:rPr lang="en-US" dirty="0" smtClean="0"/>
              <a:t>Click To Edit Title</a:t>
            </a:r>
            <a:endParaRPr lang="en-US" dirty="0"/>
          </a:p>
        </p:txBody>
      </p:sp>
      <p:sp>
        <p:nvSpPr>
          <p:cNvPr id="3" name="Content Placeholder 2"/>
          <p:cNvSpPr>
            <a:spLocks noGrp="1"/>
          </p:cNvSpPr>
          <p:nvPr>
            <p:ph sz="half" idx="1"/>
          </p:nvPr>
        </p:nvSpPr>
        <p:spPr>
          <a:xfrm>
            <a:off x="457200" y="1371600"/>
            <a:ext cx="4038600" cy="47244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71600"/>
            <a:ext cx="4038600" cy="4724400"/>
          </a:xfrm>
        </p:spPr>
        <p:txBody>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7"/>
          <p:cNvSpPr>
            <a:spLocks noGrp="1" noChangeArrowheads="1"/>
          </p:cNvSpPr>
          <p:nvPr>
            <p:ph type="sldNum" sz="quarter" idx="10"/>
          </p:nvPr>
        </p:nvSpPr>
        <p:spPr>
          <a:ln/>
        </p:spPr>
        <p:txBody>
          <a:bodyPr/>
          <a:lstStyle>
            <a:lvl1pPr>
              <a:defRPr/>
            </a:lvl1pPr>
          </a:lstStyle>
          <a:p>
            <a:fld id="{6FF3ED3E-397D-4A9B-A2C6-6DAB06E847D5}" type="slidenum">
              <a:rPr lang="en-US" smtClean="0"/>
              <a:pPr/>
              <a:t>‹#›</a:t>
            </a:fld>
            <a:endParaRPr lang="en-US"/>
          </a:p>
        </p:txBody>
      </p:sp>
      <p:sp>
        <p:nvSpPr>
          <p:cNvPr id="6" name="Rectangle 9"/>
          <p:cNvSpPr>
            <a:spLocks noGrp="1" noChangeArrowheads="1"/>
          </p:cNvSpPr>
          <p:nvPr>
            <p:ph type="dt" sz="half" idx="11"/>
          </p:nvPr>
        </p:nvSpPr>
        <p:spPr>
          <a:ln/>
        </p:spPr>
        <p:txBody>
          <a:bodyPr/>
          <a:lstStyle>
            <a:lvl1pPr>
              <a:defRPr/>
            </a:lvl1pPr>
          </a:lstStyle>
          <a:p>
            <a:fld id="{EF60543C-4F2B-4434-BCF6-AF89C6727D02}" type="datetime2">
              <a:rPr lang="en-US" smtClean="0"/>
              <a:pPr/>
              <a:t>Tuesday, June 27, 2017</a:t>
            </a:fld>
            <a:endParaRPr lang="en-US"/>
          </a:p>
        </p:txBody>
      </p:sp>
      <p:sp>
        <p:nvSpPr>
          <p:cNvPr id="7" name="TextBox 6"/>
          <p:cNvSpPr txBox="1"/>
          <p:nvPr userDrawn="1"/>
        </p:nvSpPr>
        <p:spPr>
          <a:xfrm>
            <a:off x="6019800" y="6153090"/>
            <a:ext cx="3124200" cy="400110"/>
          </a:xfrm>
          <a:prstGeom prst="rect">
            <a:avLst/>
          </a:prstGeom>
          <a:noFill/>
        </p:spPr>
        <p:txBody>
          <a:bodyPr wrap="square" rtlCol="0">
            <a:spAutoFit/>
          </a:bodyPr>
          <a:lstStyle/>
          <a:p>
            <a:endParaRPr lang="en-US" sz="1000" dirty="0" smtClean="0"/>
          </a:p>
          <a:p>
            <a:endParaRPr lang="en-US" sz="1000" dirty="0"/>
          </a:p>
        </p:txBody>
      </p:sp>
      <p:sp>
        <p:nvSpPr>
          <p:cNvPr id="8" name="Subtitle 2"/>
          <p:cNvSpPr>
            <a:spLocks noGrp="1"/>
          </p:cNvSpPr>
          <p:nvPr>
            <p:ph type="subTitle" idx="12" hasCustomPrompt="1"/>
          </p:nvPr>
        </p:nvSpPr>
        <p:spPr>
          <a:xfrm>
            <a:off x="6248400" y="6172200"/>
            <a:ext cx="2895600" cy="381000"/>
          </a:xfrm>
        </p:spPr>
        <p:txBody>
          <a:bodyPr/>
          <a:lstStyle>
            <a:lvl1pPr marL="0" indent="0" algn="l">
              <a:buFontTx/>
              <a:buNone/>
              <a:defRPr sz="10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Reference </a:t>
            </a:r>
          </a:p>
        </p:txBody>
      </p:sp>
      <p:sp>
        <p:nvSpPr>
          <p:cNvPr id="9" name="Footer Placeholder 4"/>
          <p:cNvSpPr>
            <a:spLocks noGrp="1"/>
          </p:cNvSpPr>
          <p:nvPr>
            <p:ph type="ftr" sz="quarter" idx="13"/>
          </p:nvPr>
        </p:nvSpPr>
        <p:spPr>
          <a:xfrm>
            <a:off x="685800" y="6629400"/>
            <a:ext cx="2895600" cy="228600"/>
          </a:xfrm>
          <a:prstGeom prst="rect">
            <a:avLst/>
          </a:prstGeom>
        </p:spPr>
        <p:txBody>
          <a:bodyPr/>
          <a:lstStyle>
            <a:lvl1pPr>
              <a:defRPr sz="1000"/>
            </a:lvl1pPr>
          </a:lstStyle>
          <a:p>
            <a:r>
              <a:rPr lang="en-US" dirty="0" smtClean="0"/>
              <a:t>© Jasmin-Infotech Private Limited</a:t>
            </a: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2" y="1447800"/>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7" y="1447800"/>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7"/>
          <p:cNvSpPr>
            <a:spLocks noGrp="1" noChangeArrowheads="1"/>
          </p:cNvSpPr>
          <p:nvPr>
            <p:ph type="sldNum" sz="quarter" idx="10"/>
          </p:nvPr>
        </p:nvSpPr>
        <p:spPr>
          <a:ln/>
        </p:spPr>
        <p:txBody>
          <a:bodyPr/>
          <a:lstStyle>
            <a:lvl1pPr>
              <a:defRPr/>
            </a:lvl1pPr>
          </a:lstStyle>
          <a:p>
            <a:fld id="{6FF3ED3E-397D-4A9B-A2C6-6DAB06E847D5}" type="slidenum">
              <a:rPr lang="en-US" smtClean="0"/>
              <a:pPr/>
              <a:t>‹#›</a:t>
            </a:fld>
            <a:endParaRPr lang="en-US"/>
          </a:p>
        </p:txBody>
      </p:sp>
      <p:sp>
        <p:nvSpPr>
          <p:cNvPr id="8" name="Rectangle 9"/>
          <p:cNvSpPr>
            <a:spLocks noGrp="1" noChangeArrowheads="1"/>
          </p:cNvSpPr>
          <p:nvPr>
            <p:ph type="dt" sz="half" idx="11"/>
          </p:nvPr>
        </p:nvSpPr>
        <p:spPr>
          <a:ln/>
        </p:spPr>
        <p:txBody>
          <a:bodyPr/>
          <a:lstStyle>
            <a:lvl1pPr>
              <a:defRPr/>
            </a:lvl1pPr>
          </a:lstStyle>
          <a:p>
            <a:fld id="{EAF99D14-302D-4800-9D9D-FF07FB8DD9F1}" type="datetime2">
              <a:rPr lang="en-US" smtClean="0"/>
              <a:pPr/>
              <a:t>Tuesday, June 27, 2017</a:t>
            </a:fld>
            <a:endParaRPr lang="en-US"/>
          </a:p>
        </p:txBody>
      </p:sp>
      <p:sp>
        <p:nvSpPr>
          <p:cNvPr id="9" name="TextBox 8"/>
          <p:cNvSpPr txBox="1"/>
          <p:nvPr userDrawn="1"/>
        </p:nvSpPr>
        <p:spPr>
          <a:xfrm>
            <a:off x="6019800" y="6172200"/>
            <a:ext cx="3124200" cy="400110"/>
          </a:xfrm>
          <a:prstGeom prst="rect">
            <a:avLst/>
          </a:prstGeom>
          <a:noFill/>
        </p:spPr>
        <p:txBody>
          <a:bodyPr wrap="square" rtlCol="0">
            <a:spAutoFit/>
          </a:bodyPr>
          <a:lstStyle/>
          <a:p>
            <a:endParaRPr lang="en-US" sz="1000" dirty="0" smtClean="0"/>
          </a:p>
          <a:p>
            <a:endParaRPr lang="en-US" sz="1000" dirty="0"/>
          </a:p>
        </p:txBody>
      </p:sp>
      <p:sp>
        <p:nvSpPr>
          <p:cNvPr id="10" name="Subtitle 2"/>
          <p:cNvSpPr>
            <a:spLocks noGrp="1"/>
          </p:cNvSpPr>
          <p:nvPr>
            <p:ph type="subTitle" idx="12" hasCustomPrompt="1"/>
          </p:nvPr>
        </p:nvSpPr>
        <p:spPr>
          <a:xfrm>
            <a:off x="6248400" y="6172200"/>
            <a:ext cx="2895600" cy="381000"/>
          </a:xfrm>
        </p:spPr>
        <p:txBody>
          <a:bodyPr/>
          <a:lstStyle>
            <a:lvl1pPr marL="0" indent="0" algn="l">
              <a:buFontTx/>
              <a:buNone/>
              <a:defRPr sz="10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Reference </a:t>
            </a:r>
          </a:p>
        </p:txBody>
      </p:sp>
      <p:sp>
        <p:nvSpPr>
          <p:cNvPr id="11" name="Footer Placeholder 4"/>
          <p:cNvSpPr>
            <a:spLocks noGrp="1"/>
          </p:cNvSpPr>
          <p:nvPr>
            <p:ph type="ftr" sz="quarter" idx="13"/>
          </p:nvPr>
        </p:nvSpPr>
        <p:spPr>
          <a:xfrm>
            <a:off x="685800" y="6629400"/>
            <a:ext cx="2895600" cy="228600"/>
          </a:xfrm>
          <a:prstGeom prst="rect">
            <a:avLst/>
          </a:prstGeom>
        </p:spPr>
        <p:txBody>
          <a:bodyPr/>
          <a:lstStyle>
            <a:lvl1pPr>
              <a:defRPr sz="1000"/>
            </a:lvl1pPr>
          </a:lstStyle>
          <a:p>
            <a:r>
              <a:rPr lang="en-US" dirty="0" smtClean="0"/>
              <a:t>© Jasmin-Infotech Private Limited</a:t>
            </a:r>
            <a:endParaRPr lang="en-US" dirty="0"/>
          </a:p>
        </p:txBody>
      </p:sp>
      <p:sp>
        <p:nvSpPr>
          <p:cNvPr id="12" name="Title 1"/>
          <p:cNvSpPr>
            <a:spLocks noGrp="1"/>
          </p:cNvSpPr>
          <p:nvPr>
            <p:ph type="title" hasCustomPrompt="1"/>
          </p:nvPr>
        </p:nvSpPr>
        <p:spPr>
          <a:xfrm>
            <a:off x="762000" y="152400"/>
            <a:ext cx="6477000" cy="533400"/>
          </a:xfrm>
        </p:spPr>
        <p:txBody>
          <a:bodyPr/>
          <a:lstStyle>
            <a:lvl1pPr>
              <a:defRPr sz="2200"/>
            </a:lvl1pPr>
          </a:lstStyle>
          <a:p>
            <a:r>
              <a:rPr lang="en-US" dirty="0" smtClean="0"/>
              <a:t>Click To Edit Title</a:t>
            </a: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4102" name="Picture 6"/>
          <p:cNvPicPr>
            <a:picLocks noChangeAspect="1" noChangeArrowheads="1"/>
          </p:cNvPicPr>
          <p:nvPr userDrawn="1"/>
        </p:nvPicPr>
        <p:blipFill>
          <a:blip r:embed="rId2"/>
          <a:srcRect/>
          <a:stretch>
            <a:fillRect/>
          </a:stretch>
        </p:blipFill>
        <p:spPr bwMode="auto">
          <a:xfrm>
            <a:off x="0" y="914399"/>
            <a:ext cx="6781800" cy="187731"/>
          </a:xfrm>
          <a:prstGeom prst="rect">
            <a:avLst/>
          </a:prstGeom>
          <a:noFill/>
          <a:ln w="9525">
            <a:noFill/>
            <a:miter lim="800000"/>
            <a:headEnd/>
            <a:tailEnd/>
          </a:ln>
          <a:effectLst/>
        </p:spPr>
      </p:pic>
      <p:sp>
        <p:nvSpPr>
          <p:cNvPr id="2" name="Title 1"/>
          <p:cNvSpPr>
            <a:spLocks noGrp="1"/>
          </p:cNvSpPr>
          <p:nvPr>
            <p:ph type="title" hasCustomPrompt="1"/>
          </p:nvPr>
        </p:nvSpPr>
        <p:spPr>
          <a:xfrm>
            <a:off x="457202" y="152400"/>
            <a:ext cx="3008313" cy="641350"/>
          </a:xfrm>
        </p:spPr>
        <p:txBody>
          <a:bodyPr anchor="b"/>
          <a:lstStyle>
            <a:lvl1pPr algn="l">
              <a:defRPr sz="2200" b="1"/>
            </a:lvl1pPr>
          </a:lstStyle>
          <a:p>
            <a:r>
              <a:rPr lang="en-US" dirty="0" smtClean="0"/>
              <a:t>Click To Edit Title</a:t>
            </a:r>
            <a:endParaRPr lang="en-US" dirty="0"/>
          </a:p>
        </p:txBody>
      </p:sp>
      <p:sp>
        <p:nvSpPr>
          <p:cNvPr id="3" name="Content Placeholder 2"/>
          <p:cNvSpPr>
            <a:spLocks noGrp="1"/>
          </p:cNvSpPr>
          <p:nvPr>
            <p:ph idx="1"/>
          </p:nvPr>
        </p:nvSpPr>
        <p:spPr>
          <a:xfrm>
            <a:off x="3575051" y="152400"/>
            <a:ext cx="5111751" cy="5973765"/>
          </a:xfrm>
        </p:spPr>
        <p:txBody>
          <a:bodyPr/>
          <a:lstStyle>
            <a:lvl1pPr>
              <a:defRPr sz="1400"/>
            </a:lvl1pPr>
            <a:lvl2pPr>
              <a:defRPr sz="14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7"/>
          <p:cNvSpPr>
            <a:spLocks noGrp="1" noChangeArrowheads="1"/>
          </p:cNvSpPr>
          <p:nvPr>
            <p:ph type="sldNum" sz="quarter" idx="10"/>
          </p:nvPr>
        </p:nvSpPr>
        <p:spPr>
          <a:ln/>
        </p:spPr>
        <p:txBody>
          <a:bodyPr/>
          <a:lstStyle>
            <a:lvl1pPr>
              <a:defRPr/>
            </a:lvl1pPr>
          </a:lstStyle>
          <a:p>
            <a:fld id="{6FF3ED3E-397D-4A9B-A2C6-6DAB06E847D5}" type="slidenum">
              <a:rPr lang="en-US" smtClean="0"/>
              <a:pPr/>
              <a:t>‹#›</a:t>
            </a:fld>
            <a:endParaRPr lang="en-US"/>
          </a:p>
        </p:txBody>
      </p:sp>
      <p:sp>
        <p:nvSpPr>
          <p:cNvPr id="6" name="Rectangle 9"/>
          <p:cNvSpPr>
            <a:spLocks noGrp="1" noChangeArrowheads="1"/>
          </p:cNvSpPr>
          <p:nvPr>
            <p:ph type="dt" sz="half" idx="11"/>
          </p:nvPr>
        </p:nvSpPr>
        <p:spPr>
          <a:ln/>
        </p:spPr>
        <p:txBody>
          <a:bodyPr/>
          <a:lstStyle>
            <a:lvl1pPr>
              <a:defRPr/>
            </a:lvl1pPr>
          </a:lstStyle>
          <a:p>
            <a:fld id="{5FD64214-DC62-4CAB-86A8-C07D7951D232}" type="datetime2">
              <a:rPr lang="en-US" smtClean="0"/>
              <a:pPr/>
              <a:t>Tuesday, June 27, 2017</a:t>
            </a:fld>
            <a:endParaRPr lang="en-US"/>
          </a:p>
        </p:txBody>
      </p:sp>
      <p:sp>
        <p:nvSpPr>
          <p:cNvPr id="7" name="TextBox 6"/>
          <p:cNvSpPr txBox="1"/>
          <p:nvPr userDrawn="1"/>
        </p:nvSpPr>
        <p:spPr>
          <a:xfrm>
            <a:off x="6019800" y="6172200"/>
            <a:ext cx="3124200" cy="400110"/>
          </a:xfrm>
          <a:prstGeom prst="rect">
            <a:avLst/>
          </a:prstGeom>
          <a:noFill/>
        </p:spPr>
        <p:txBody>
          <a:bodyPr wrap="square" rtlCol="0">
            <a:spAutoFit/>
          </a:bodyPr>
          <a:lstStyle/>
          <a:p>
            <a:endParaRPr lang="en-US" sz="1000" dirty="0" smtClean="0"/>
          </a:p>
          <a:p>
            <a:endParaRPr lang="en-US" sz="1000" dirty="0"/>
          </a:p>
        </p:txBody>
      </p:sp>
      <p:sp>
        <p:nvSpPr>
          <p:cNvPr id="9" name="Subtitle 2"/>
          <p:cNvSpPr>
            <a:spLocks noGrp="1"/>
          </p:cNvSpPr>
          <p:nvPr>
            <p:ph type="subTitle" idx="12" hasCustomPrompt="1"/>
          </p:nvPr>
        </p:nvSpPr>
        <p:spPr>
          <a:xfrm>
            <a:off x="6248400" y="6172200"/>
            <a:ext cx="2895600" cy="381000"/>
          </a:xfrm>
        </p:spPr>
        <p:txBody>
          <a:bodyPr/>
          <a:lstStyle>
            <a:lvl1pPr marL="0" indent="0" algn="l">
              <a:buFontTx/>
              <a:buNone/>
              <a:defRPr sz="10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Reference </a:t>
            </a:r>
          </a:p>
        </p:txBody>
      </p:sp>
      <p:sp>
        <p:nvSpPr>
          <p:cNvPr id="10" name="Footer Placeholder 4"/>
          <p:cNvSpPr>
            <a:spLocks noGrp="1"/>
          </p:cNvSpPr>
          <p:nvPr>
            <p:ph type="ftr" sz="quarter" idx="13"/>
          </p:nvPr>
        </p:nvSpPr>
        <p:spPr>
          <a:xfrm>
            <a:off x="685800" y="6629400"/>
            <a:ext cx="2895600" cy="228600"/>
          </a:xfrm>
          <a:prstGeom prst="rect">
            <a:avLst/>
          </a:prstGeom>
        </p:spPr>
        <p:txBody>
          <a:bodyPr/>
          <a:lstStyle>
            <a:lvl1pPr>
              <a:defRPr sz="1000"/>
            </a:lvl1pPr>
          </a:lstStyle>
          <a:p>
            <a:r>
              <a:rPr lang="en-US" dirty="0" smtClean="0"/>
              <a:t>© Jasmin-Infotech Private Limited</a:t>
            </a:r>
            <a:endParaRPr lang="en-US" dirty="0"/>
          </a:p>
        </p:txBody>
      </p:sp>
      <p:sp>
        <p:nvSpPr>
          <p:cNvPr id="11" name="Content Placeholder 3"/>
          <p:cNvSpPr>
            <a:spLocks noGrp="1"/>
          </p:cNvSpPr>
          <p:nvPr>
            <p:ph sz="half" idx="2"/>
          </p:nvPr>
        </p:nvSpPr>
        <p:spPr>
          <a:xfrm>
            <a:off x="457200" y="1371600"/>
            <a:ext cx="2971800" cy="4724400"/>
          </a:xfrm>
        </p:spPr>
        <p:txBody>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srcRect/>
          <a:stretch>
            <a:fillRect/>
          </a:stretch>
        </p:blipFill>
        <p:spPr bwMode="auto">
          <a:xfrm>
            <a:off x="0" y="914400"/>
            <a:ext cx="7115175" cy="257175"/>
          </a:xfrm>
          <a:prstGeom prst="rect">
            <a:avLst/>
          </a:prstGeom>
          <a:noFill/>
          <a:ln w="9525">
            <a:noFill/>
            <a:miter lim="800000"/>
            <a:headEnd/>
            <a:tailEnd/>
          </a:ln>
          <a:effectLst/>
        </p:spPr>
      </p:pic>
      <p:sp>
        <p:nvSpPr>
          <p:cNvPr id="2" name="Title 1"/>
          <p:cNvSpPr>
            <a:spLocks noGrp="1"/>
          </p:cNvSpPr>
          <p:nvPr>
            <p:ph type="title" hasCustomPrompt="1"/>
          </p:nvPr>
        </p:nvSpPr>
        <p:spPr>
          <a:xfrm>
            <a:off x="1792288" y="4724400"/>
            <a:ext cx="5486400" cy="566738"/>
          </a:xfrm>
        </p:spPr>
        <p:txBody>
          <a:bodyPr anchor="b"/>
          <a:lstStyle>
            <a:lvl1pPr algn="l">
              <a:defRPr sz="2000" b="1"/>
            </a:lvl1pPr>
          </a:lstStyle>
          <a:p>
            <a:r>
              <a:rPr lang="en-US" dirty="0" smtClean="0"/>
              <a:t>Click To Edit Title</a:t>
            </a:r>
            <a:endParaRPr lang="en-US" dirty="0"/>
          </a:p>
        </p:txBody>
      </p:sp>
      <p:sp>
        <p:nvSpPr>
          <p:cNvPr id="5" name="Rectangle 7"/>
          <p:cNvSpPr>
            <a:spLocks noGrp="1" noChangeArrowheads="1"/>
          </p:cNvSpPr>
          <p:nvPr>
            <p:ph type="sldNum" sz="quarter" idx="10"/>
          </p:nvPr>
        </p:nvSpPr>
        <p:spPr>
          <a:ln/>
        </p:spPr>
        <p:txBody>
          <a:bodyPr/>
          <a:lstStyle>
            <a:lvl1pPr>
              <a:defRPr/>
            </a:lvl1pPr>
          </a:lstStyle>
          <a:p>
            <a:fld id="{6FF3ED3E-397D-4A9B-A2C6-6DAB06E847D5}" type="slidenum">
              <a:rPr lang="en-US" smtClean="0"/>
              <a:pPr/>
              <a:t>‹#›</a:t>
            </a:fld>
            <a:endParaRPr lang="en-US"/>
          </a:p>
        </p:txBody>
      </p:sp>
      <p:sp>
        <p:nvSpPr>
          <p:cNvPr id="6" name="Rectangle 9"/>
          <p:cNvSpPr>
            <a:spLocks noGrp="1" noChangeArrowheads="1"/>
          </p:cNvSpPr>
          <p:nvPr>
            <p:ph type="dt" sz="half" idx="11"/>
          </p:nvPr>
        </p:nvSpPr>
        <p:spPr>
          <a:ln/>
        </p:spPr>
        <p:txBody>
          <a:bodyPr/>
          <a:lstStyle>
            <a:lvl1pPr>
              <a:defRPr/>
            </a:lvl1pPr>
          </a:lstStyle>
          <a:p>
            <a:fld id="{68BE162B-3C0C-499A-A714-559B37C3E64F}" type="datetime2">
              <a:rPr lang="en-US" smtClean="0"/>
              <a:pPr/>
              <a:t>Tuesday, June 27, 2017</a:t>
            </a:fld>
            <a:endParaRPr lang="en-US"/>
          </a:p>
        </p:txBody>
      </p:sp>
      <p:sp>
        <p:nvSpPr>
          <p:cNvPr id="9" name="TextBox 8"/>
          <p:cNvSpPr txBox="1"/>
          <p:nvPr userDrawn="1"/>
        </p:nvSpPr>
        <p:spPr>
          <a:xfrm>
            <a:off x="6019800" y="6172200"/>
            <a:ext cx="3124200" cy="400110"/>
          </a:xfrm>
          <a:prstGeom prst="rect">
            <a:avLst/>
          </a:prstGeom>
          <a:noFill/>
        </p:spPr>
        <p:txBody>
          <a:bodyPr wrap="square" rtlCol="0">
            <a:spAutoFit/>
          </a:bodyPr>
          <a:lstStyle/>
          <a:p>
            <a:endParaRPr lang="en-US" sz="1000" dirty="0" smtClean="0"/>
          </a:p>
          <a:p>
            <a:endParaRPr lang="en-US" sz="1000" dirty="0"/>
          </a:p>
        </p:txBody>
      </p:sp>
      <p:sp>
        <p:nvSpPr>
          <p:cNvPr id="10" name="Subtitle 2"/>
          <p:cNvSpPr>
            <a:spLocks noGrp="1"/>
          </p:cNvSpPr>
          <p:nvPr>
            <p:ph type="subTitle" idx="12" hasCustomPrompt="1"/>
          </p:nvPr>
        </p:nvSpPr>
        <p:spPr>
          <a:xfrm>
            <a:off x="6248400" y="6172200"/>
            <a:ext cx="2895600" cy="381000"/>
          </a:xfrm>
        </p:spPr>
        <p:txBody>
          <a:bodyPr/>
          <a:lstStyle>
            <a:lvl1pPr marL="0" indent="0" algn="l">
              <a:buFontTx/>
              <a:buNone/>
              <a:defRPr sz="10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Reference </a:t>
            </a:r>
          </a:p>
        </p:txBody>
      </p:sp>
      <p:sp>
        <p:nvSpPr>
          <p:cNvPr id="11" name="Footer Placeholder 4"/>
          <p:cNvSpPr>
            <a:spLocks noGrp="1"/>
          </p:cNvSpPr>
          <p:nvPr>
            <p:ph type="ftr" sz="quarter" idx="13"/>
          </p:nvPr>
        </p:nvSpPr>
        <p:spPr>
          <a:xfrm>
            <a:off x="685800" y="6629400"/>
            <a:ext cx="2895600" cy="228600"/>
          </a:xfrm>
          <a:prstGeom prst="rect">
            <a:avLst/>
          </a:prstGeom>
        </p:spPr>
        <p:txBody>
          <a:bodyPr/>
          <a:lstStyle>
            <a:lvl1pPr>
              <a:defRPr sz="1000"/>
            </a:lvl1pPr>
          </a:lstStyle>
          <a:p>
            <a:r>
              <a:rPr lang="en-US" dirty="0" smtClean="0"/>
              <a:t>© Jasmin-Infotech Private Limited</a:t>
            </a:r>
            <a:endParaRPr lang="en-US" dirty="0"/>
          </a:p>
        </p:txBody>
      </p:sp>
      <p:sp>
        <p:nvSpPr>
          <p:cNvPr id="12" name="Content Placeholder 3"/>
          <p:cNvSpPr>
            <a:spLocks noGrp="1"/>
          </p:cNvSpPr>
          <p:nvPr>
            <p:ph sz="half" idx="14"/>
          </p:nvPr>
        </p:nvSpPr>
        <p:spPr>
          <a:xfrm>
            <a:off x="1752600" y="609600"/>
            <a:ext cx="5562600" cy="4027488"/>
          </a:xfrm>
        </p:spPr>
        <p:txBody>
          <a:bodyPr/>
          <a:lstStyle>
            <a:lvl1pPr>
              <a:defRPr sz="1400"/>
            </a:lvl1pPr>
            <a:lvl2pPr>
              <a:defRPr sz="14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3"/>
          <p:cNvSpPr>
            <a:spLocks noGrp="1"/>
          </p:cNvSpPr>
          <p:nvPr>
            <p:ph type="body" sz="half" idx="2"/>
          </p:nvPr>
        </p:nvSpPr>
        <p:spPr>
          <a:xfrm>
            <a:off x="1792288" y="5367339"/>
            <a:ext cx="5486400" cy="728661"/>
          </a:xfrm>
        </p:spPr>
        <p:txBody>
          <a:bodyPr/>
          <a:lstStyle>
            <a:lvl1pPr marL="0" indent="0">
              <a:buFont typeface="Wingdings" pitchFamily="2" charset="2"/>
              <a:buChar char="q"/>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15"/>
          <a:srcRect/>
          <a:stretch>
            <a:fillRect/>
          </a:stretch>
        </p:blipFill>
        <p:spPr bwMode="auto">
          <a:xfrm>
            <a:off x="0" y="0"/>
            <a:ext cx="1323975" cy="6858000"/>
          </a:xfrm>
          <a:prstGeom prst="rect">
            <a:avLst/>
          </a:prstGeom>
          <a:noFill/>
          <a:ln w="9525">
            <a:noFill/>
            <a:miter lim="800000"/>
            <a:headEnd/>
            <a:tailEnd/>
          </a:ln>
          <a:effectLst/>
        </p:spPr>
      </p:pic>
      <p:sp>
        <p:nvSpPr>
          <p:cNvPr id="3" name="Rectangle 3"/>
          <p:cNvSpPr>
            <a:spLocks noChangeArrowheads="1"/>
          </p:cNvSpPr>
          <p:nvPr/>
        </p:nvSpPr>
        <p:spPr bwMode="auto">
          <a:xfrm>
            <a:off x="0" y="914400"/>
            <a:ext cx="9115425" cy="152400"/>
          </a:xfrm>
          <a:prstGeom prst="rect">
            <a:avLst/>
          </a:prstGeom>
          <a:gradFill rotWithShape="0">
            <a:gsLst>
              <a:gs pos="0">
                <a:srgbClr val="FF971C"/>
              </a:gs>
              <a:gs pos="100000">
                <a:schemeClr val="bg1"/>
              </a:gs>
            </a:gsLst>
            <a:lin ang="0" scaled="1"/>
          </a:gradFill>
          <a:ln w="9525">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1027" name="Rectangle 5"/>
          <p:cNvSpPr>
            <a:spLocks noGrp="1" noChangeArrowheads="1"/>
          </p:cNvSpPr>
          <p:nvPr>
            <p:ph type="title"/>
          </p:nvPr>
        </p:nvSpPr>
        <p:spPr bwMode="auto">
          <a:xfrm>
            <a:off x="762000" y="152400"/>
            <a:ext cx="6477000" cy="5334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smtClean="0"/>
              <a:t>Click To Edit Title</a:t>
            </a:r>
          </a:p>
        </p:txBody>
      </p:sp>
      <p:sp>
        <p:nvSpPr>
          <p:cNvPr id="1028" name="Rectangle 6"/>
          <p:cNvSpPr>
            <a:spLocks noGrp="1" noChangeArrowheads="1"/>
          </p:cNvSpPr>
          <p:nvPr>
            <p:ph type="body" idx="1"/>
          </p:nvPr>
        </p:nvSpPr>
        <p:spPr bwMode="auto">
          <a:xfrm>
            <a:off x="457200" y="1371600"/>
            <a:ext cx="82296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smtClean="0"/>
              <a:t>Click to edit Master text styles</a:t>
            </a:r>
          </a:p>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1" name="Rectangle 7"/>
          <p:cNvSpPr>
            <a:spLocks noGrp="1" noChangeArrowheads="1"/>
          </p:cNvSpPr>
          <p:nvPr>
            <p:ph type="sldNum" sz="quarter" idx="4"/>
          </p:nvPr>
        </p:nvSpPr>
        <p:spPr bwMode="auto">
          <a:xfrm>
            <a:off x="8610600" y="6629400"/>
            <a:ext cx="533400" cy="2286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fontAlgn="auto">
              <a:spcBef>
                <a:spcPts val="0"/>
              </a:spcBef>
              <a:spcAft>
                <a:spcPts val="0"/>
              </a:spcAft>
              <a:defRPr sz="1000">
                <a:latin typeface="+mn-lt"/>
              </a:defRPr>
            </a:lvl1pPr>
          </a:lstStyle>
          <a:p>
            <a:fld id="{6FF3ED3E-397D-4A9B-A2C6-6DAB06E847D5}" type="slidenum">
              <a:rPr lang="en-US" smtClean="0"/>
              <a:pPr/>
              <a:t>‹#›</a:t>
            </a:fld>
            <a:endParaRPr lang="en-US" dirty="0"/>
          </a:p>
        </p:txBody>
      </p:sp>
      <p:sp>
        <p:nvSpPr>
          <p:cNvPr id="1033" name="Rectangle 9"/>
          <p:cNvSpPr>
            <a:spLocks noGrp="1" noChangeArrowheads="1"/>
          </p:cNvSpPr>
          <p:nvPr>
            <p:ph type="dt" sz="half" idx="2"/>
          </p:nvPr>
        </p:nvSpPr>
        <p:spPr bwMode="auto">
          <a:xfrm>
            <a:off x="6248400" y="6629400"/>
            <a:ext cx="2362200" cy="2286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fontAlgn="auto">
              <a:spcBef>
                <a:spcPts val="0"/>
              </a:spcBef>
              <a:spcAft>
                <a:spcPts val="0"/>
              </a:spcAft>
              <a:defRPr sz="1000">
                <a:latin typeface="+mn-lt"/>
              </a:defRPr>
            </a:lvl1pPr>
          </a:lstStyle>
          <a:p>
            <a:fld id="{20869269-9033-455A-ABAC-9CE94AB63DDF}" type="datetime2">
              <a:rPr lang="en-US" smtClean="0"/>
              <a:pPr/>
              <a:t>Tuesday, June 27, 2017</a:t>
            </a:fld>
            <a:endParaRPr lang="en-US" dirty="0"/>
          </a:p>
        </p:txBody>
      </p:sp>
      <p:pic>
        <p:nvPicPr>
          <p:cNvPr id="4" name="Picture 17" descr="logo_jasmin_infotech"/>
          <p:cNvPicPr>
            <a:picLocks noChangeAspect="1" noChangeArrowheads="1"/>
          </p:cNvPicPr>
          <p:nvPr/>
        </p:nvPicPr>
        <p:blipFill>
          <a:blip r:embed="rId16"/>
          <a:srcRect/>
          <a:stretch>
            <a:fillRect/>
          </a:stretch>
        </p:blipFill>
        <p:spPr bwMode="auto">
          <a:xfrm>
            <a:off x="7239000" y="76200"/>
            <a:ext cx="1752600" cy="561975"/>
          </a:xfrm>
          <a:prstGeom prst="rect">
            <a:avLst/>
          </a:prstGeom>
          <a:noFill/>
          <a:ln w="9525">
            <a:noFill/>
            <a:miter lim="800000"/>
            <a:headEnd/>
            <a:tailEnd/>
          </a:ln>
        </p:spPr>
      </p:pic>
      <p:sp>
        <p:nvSpPr>
          <p:cNvPr id="10" name="Rectangle 9"/>
          <p:cNvSpPr txBox="1">
            <a:spLocks noChangeArrowheads="1"/>
          </p:cNvSpPr>
          <p:nvPr/>
        </p:nvSpPr>
        <p:spPr bwMode="auto">
          <a:xfrm>
            <a:off x="3733800" y="6629400"/>
            <a:ext cx="1905000" cy="228600"/>
          </a:xfrm>
          <a:prstGeom prst="rect">
            <a:avLst/>
          </a:prstGeom>
          <a:noFill/>
          <a:ln w="9525">
            <a:noFill/>
            <a:miter lim="800000"/>
            <a:headEnd/>
            <a:tailEnd/>
          </a:ln>
          <a:effectLst/>
        </p:spPr>
        <p:txBody>
          <a:bodyPr lIns="92075" tIns="46038" rIns="92075" bIns="46038"/>
          <a:lstStyle>
            <a:lvl1pPr>
              <a:defRPr/>
            </a:lvl1pPr>
          </a:lstStyle>
          <a:p>
            <a:pPr fontAlgn="auto">
              <a:spcBef>
                <a:spcPts val="0"/>
              </a:spcBef>
              <a:spcAft>
                <a:spcPts val="0"/>
              </a:spcAft>
              <a:defRPr/>
            </a:pPr>
            <a:r>
              <a:rPr lang="en-US" sz="900" b="1" dirty="0" smtClean="0">
                <a:solidFill>
                  <a:schemeClr val="tx1"/>
                </a:solidFill>
                <a:latin typeface="+mn-lt"/>
              </a:rPr>
              <a:t>Proprietary and Confidential</a:t>
            </a:r>
            <a:endParaRPr lang="en-US" sz="900" b="1" dirty="0">
              <a:solidFill>
                <a:schemeClr val="tx1"/>
              </a:solidFill>
              <a:latin typeface="+mn-lt"/>
            </a:endParaRPr>
          </a:p>
        </p:txBody>
      </p:sp>
      <p:sp>
        <p:nvSpPr>
          <p:cNvPr id="13" name="TextBox 12"/>
          <p:cNvSpPr txBox="1"/>
          <p:nvPr/>
        </p:nvSpPr>
        <p:spPr>
          <a:xfrm>
            <a:off x="6019800" y="6172201"/>
            <a:ext cx="3124200" cy="400110"/>
          </a:xfrm>
          <a:prstGeom prst="rect">
            <a:avLst/>
          </a:prstGeom>
          <a:noFill/>
        </p:spPr>
        <p:txBody>
          <a:bodyPr wrap="square" rtlCol="0">
            <a:spAutoFit/>
          </a:bodyPr>
          <a:lstStyle/>
          <a:p>
            <a:endParaRPr lang="en-US" sz="1000" dirty="0" smtClean="0"/>
          </a:p>
          <a:p>
            <a:endParaRPr lang="en-US" sz="1000" dirty="0" smtClean="0"/>
          </a:p>
        </p:txBody>
      </p:sp>
      <p:sp>
        <p:nvSpPr>
          <p:cNvPr id="11" name="Footer Placeholder 4"/>
          <p:cNvSpPr>
            <a:spLocks noGrp="1"/>
          </p:cNvSpPr>
          <p:nvPr>
            <p:ph type="ftr" sz="quarter" idx="3"/>
          </p:nvPr>
        </p:nvSpPr>
        <p:spPr>
          <a:xfrm>
            <a:off x="685800" y="6629400"/>
            <a:ext cx="2895600" cy="228600"/>
          </a:xfrm>
          <a:prstGeom prst="rect">
            <a:avLst/>
          </a:prstGeom>
        </p:spPr>
        <p:txBody>
          <a:bodyPr/>
          <a:lstStyle>
            <a:lvl1pPr>
              <a:defRPr sz="1000"/>
            </a:lvl1pPr>
          </a:lstStyle>
          <a:p>
            <a:r>
              <a:rPr lang="en-US" dirty="0" smtClean="0"/>
              <a:t>© Jasmin-Infotech Private Limited</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35" r:id="rId2"/>
    <p:sldLayoutId id="2147483726" r:id="rId3"/>
    <p:sldLayoutId id="2147483727" r:id="rId4"/>
    <p:sldLayoutId id="2147483722" r:id="rId5"/>
    <p:sldLayoutId id="2147483724" r:id="rId6"/>
    <p:sldLayoutId id="2147483725" r:id="rId7"/>
    <p:sldLayoutId id="2147483728" r:id="rId8"/>
    <p:sldLayoutId id="2147483729" r:id="rId9"/>
    <p:sldLayoutId id="2147483730" r:id="rId10"/>
    <p:sldLayoutId id="2147483731" r:id="rId11"/>
    <p:sldLayoutId id="2147483733" r:id="rId12"/>
    <p:sldLayoutId id="2147483734" r:id="rId13"/>
  </p:sldLayoutIdLst>
  <p:transition/>
  <p:hf hdr="0"/>
  <p:txStyles>
    <p:titleStyle>
      <a:lvl1pPr algn="l" rtl="0" eaLnBrk="1" fontAlgn="base" hangingPunct="1">
        <a:spcBef>
          <a:spcPct val="0"/>
        </a:spcBef>
        <a:spcAft>
          <a:spcPct val="0"/>
        </a:spcAft>
        <a:defRPr sz="2200">
          <a:solidFill>
            <a:srgbClr val="003282"/>
          </a:solidFill>
          <a:latin typeface="+mj-lt"/>
          <a:ea typeface="+mj-ea"/>
          <a:cs typeface="+mj-cs"/>
        </a:defRPr>
      </a:lvl1pPr>
      <a:lvl2pPr algn="l" rtl="0" eaLnBrk="1" fontAlgn="base" hangingPunct="1">
        <a:spcBef>
          <a:spcPct val="0"/>
        </a:spcBef>
        <a:spcAft>
          <a:spcPct val="0"/>
        </a:spcAft>
        <a:defRPr sz="2800">
          <a:solidFill>
            <a:srgbClr val="003282"/>
          </a:solidFill>
          <a:latin typeface="Arial Black" pitchFamily="34" charset="0"/>
        </a:defRPr>
      </a:lvl2pPr>
      <a:lvl3pPr algn="l" rtl="0" eaLnBrk="1" fontAlgn="base" hangingPunct="1">
        <a:spcBef>
          <a:spcPct val="0"/>
        </a:spcBef>
        <a:spcAft>
          <a:spcPct val="0"/>
        </a:spcAft>
        <a:defRPr sz="2800">
          <a:solidFill>
            <a:srgbClr val="003282"/>
          </a:solidFill>
          <a:latin typeface="Arial Black" pitchFamily="34" charset="0"/>
        </a:defRPr>
      </a:lvl3pPr>
      <a:lvl4pPr algn="l" rtl="0" eaLnBrk="1" fontAlgn="base" hangingPunct="1">
        <a:spcBef>
          <a:spcPct val="0"/>
        </a:spcBef>
        <a:spcAft>
          <a:spcPct val="0"/>
        </a:spcAft>
        <a:defRPr sz="2800">
          <a:solidFill>
            <a:srgbClr val="003282"/>
          </a:solidFill>
          <a:latin typeface="Arial Black" pitchFamily="34" charset="0"/>
        </a:defRPr>
      </a:lvl4pPr>
      <a:lvl5pPr algn="l" rtl="0" eaLnBrk="1" fontAlgn="base" hangingPunct="1">
        <a:spcBef>
          <a:spcPct val="0"/>
        </a:spcBef>
        <a:spcAft>
          <a:spcPct val="0"/>
        </a:spcAft>
        <a:defRPr sz="2800">
          <a:solidFill>
            <a:srgbClr val="003282"/>
          </a:solidFill>
          <a:latin typeface="Arial Black" pitchFamily="34" charset="0"/>
        </a:defRPr>
      </a:lvl5pPr>
      <a:lvl6pPr marL="457200" algn="l" rtl="0" eaLnBrk="1" fontAlgn="base" hangingPunct="1">
        <a:spcBef>
          <a:spcPct val="0"/>
        </a:spcBef>
        <a:spcAft>
          <a:spcPct val="0"/>
        </a:spcAft>
        <a:defRPr sz="2800">
          <a:solidFill>
            <a:srgbClr val="003282"/>
          </a:solidFill>
          <a:latin typeface="Arial Black" pitchFamily="34" charset="0"/>
        </a:defRPr>
      </a:lvl6pPr>
      <a:lvl7pPr marL="914400" algn="l" rtl="0" eaLnBrk="1" fontAlgn="base" hangingPunct="1">
        <a:spcBef>
          <a:spcPct val="0"/>
        </a:spcBef>
        <a:spcAft>
          <a:spcPct val="0"/>
        </a:spcAft>
        <a:defRPr sz="2800">
          <a:solidFill>
            <a:srgbClr val="003282"/>
          </a:solidFill>
          <a:latin typeface="Arial Black" pitchFamily="34" charset="0"/>
        </a:defRPr>
      </a:lvl7pPr>
      <a:lvl8pPr marL="1371600" algn="l" rtl="0" eaLnBrk="1" fontAlgn="base" hangingPunct="1">
        <a:spcBef>
          <a:spcPct val="0"/>
        </a:spcBef>
        <a:spcAft>
          <a:spcPct val="0"/>
        </a:spcAft>
        <a:defRPr sz="2800">
          <a:solidFill>
            <a:srgbClr val="003282"/>
          </a:solidFill>
          <a:latin typeface="Arial Black" pitchFamily="34" charset="0"/>
        </a:defRPr>
      </a:lvl8pPr>
      <a:lvl9pPr marL="1828800" algn="l" rtl="0" eaLnBrk="1" fontAlgn="base" hangingPunct="1">
        <a:spcBef>
          <a:spcPct val="0"/>
        </a:spcBef>
        <a:spcAft>
          <a:spcPct val="0"/>
        </a:spcAft>
        <a:defRPr sz="2800">
          <a:solidFill>
            <a:srgbClr val="003282"/>
          </a:solidFill>
          <a:latin typeface="Arial Black" pitchFamily="34" charset="0"/>
        </a:defRPr>
      </a:lvl9pPr>
    </p:titleStyle>
    <p:bodyStyle>
      <a:lvl1pPr marL="342900" indent="-342900" algn="just" rtl="0" eaLnBrk="1" fontAlgn="base" hangingPunct="1">
        <a:spcBef>
          <a:spcPct val="50000"/>
        </a:spcBef>
        <a:spcAft>
          <a:spcPct val="0"/>
        </a:spcAft>
        <a:buClr>
          <a:srgbClr val="0070C0"/>
        </a:buClr>
        <a:buFont typeface="Wingdings" pitchFamily="2" charset="2"/>
        <a:buChar char="n"/>
        <a:defRPr sz="2000">
          <a:solidFill>
            <a:schemeClr val="tx1"/>
          </a:solidFill>
          <a:latin typeface="+mn-lt"/>
          <a:ea typeface="+mn-ea"/>
          <a:cs typeface="+mn-cs"/>
        </a:defRPr>
      </a:lvl1pPr>
      <a:lvl2pPr marL="742950" indent="-285750" algn="just" rtl="0" eaLnBrk="1" fontAlgn="base" hangingPunct="1">
        <a:spcBef>
          <a:spcPct val="20000"/>
        </a:spcBef>
        <a:spcAft>
          <a:spcPct val="0"/>
        </a:spcAft>
        <a:buClr>
          <a:srgbClr val="0070C0"/>
        </a:buClr>
        <a:buFont typeface="Wingdings" pitchFamily="2" charset="2"/>
        <a:buChar char="o"/>
        <a:defRPr sz="1800">
          <a:solidFill>
            <a:schemeClr val="tx1"/>
          </a:solidFill>
          <a:latin typeface="+mn-lt"/>
        </a:defRPr>
      </a:lvl2pPr>
      <a:lvl3pPr marL="1143000" indent="-228600" algn="just" rtl="0" eaLnBrk="1" fontAlgn="base" hangingPunct="1">
        <a:spcBef>
          <a:spcPct val="20000"/>
        </a:spcBef>
        <a:spcAft>
          <a:spcPct val="0"/>
        </a:spcAft>
        <a:buClr>
          <a:srgbClr val="0070C0"/>
        </a:buClr>
        <a:buChar char="•"/>
        <a:defRPr sz="1600">
          <a:solidFill>
            <a:schemeClr val="tx1"/>
          </a:solidFill>
          <a:latin typeface="Times New Roman" pitchFamily="18" charset="0"/>
        </a:defRPr>
      </a:lvl3pPr>
      <a:lvl4pPr marL="1600200" indent="-228600" algn="just" rtl="0" eaLnBrk="1" fontAlgn="base" hangingPunct="1">
        <a:spcBef>
          <a:spcPct val="20000"/>
        </a:spcBef>
        <a:spcAft>
          <a:spcPct val="0"/>
        </a:spcAft>
        <a:buClr>
          <a:srgbClr val="0070C0"/>
        </a:buClr>
        <a:buChar char="–"/>
        <a:defRPr sz="1400">
          <a:solidFill>
            <a:schemeClr val="tx1"/>
          </a:solidFill>
          <a:latin typeface="Times New Roman" pitchFamily="18" charset="0"/>
        </a:defRPr>
      </a:lvl4pPr>
      <a:lvl5pPr marL="2057400" indent="-228600" algn="just" rtl="0" eaLnBrk="1" fontAlgn="base" hangingPunct="1">
        <a:spcBef>
          <a:spcPct val="20000"/>
        </a:spcBef>
        <a:spcAft>
          <a:spcPct val="0"/>
        </a:spcAft>
        <a:buClr>
          <a:srgbClr val="0070C0"/>
        </a:buClr>
        <a:buChar char="»"/>
        <a:defRPr sz="14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solidFill>
                  <a:schemeClr val="accent2"/>
                </a:solidFill>
              </a:rPr>
              <a:t>Overview of IEEE </a:t>
            </a:r>
            <a:r>
              <a:rPr lang="en-US" sz="3200" dirty="0" smtClean="0">
                <a:solidFill>
                  <a:schemeClr val="accent2"/>
                </a:solidFill>
              </a:rPr>
              <a:t>802.1Qat</a:t>
            </a:r>
            <a:br>
              <a:rPr lang="en-US" sz="3200" dirty="0" smtClean="0">
                <a:solidFill>
                  <a:schemeClr val="accent2"/>
                </a:solidFill>
              </a:rPr>
            </a:br>
            <a:r>
              <a:rPr lang="en-US" sz="3200" dirty="0" smtClean="0">
                <a:solidFill>
                  <a:schemeClr val="accent2"/>
                </a:solidFill>
              </a:rPr>
              <a:t> [Stream Reservation Protocol]</a:t>
            </a:r>
            <a:br>
              <a:rPr lang="en-US" sz="3200" dirty="0" smtClean="0">
                <a:solidFill>
                  <a:schemeClr val="accent2"/>
                </a:solidFill>
              </a:rPr>
            </a:br>
            <a:endParaRPr lang="en-US" sz="3200" dirty="0"/>
          </a:p>
        </p:txBody>
      </p:sp>
      <p:sp>
        <p:nvSpPr>
          <p:cNvPr id="3" name="Subtitle 2"/>
          <p:cNvSpPr>
            <a:spLocks noGrp="1"/>
          </p:cNvSpPr>
          <p:nvPr>
            <p:ph type="subTitle" idx="1"/>
          </p:nvPr>
        </p:nvSpPr>
        <p:spPr>
          <a:xfrm>
            <a:off x="6705600" y="5562600"/>
            <a:ext cx="2286000" cy="838200"/>
          </a:xfrm>
        </p:spPr>
        <p:txBody>
          <a:bodyPr/>
          <a:lstStyle/>
          <a:p>
            <a:r>
              <a:rPr lang="en-US" sz="1400" b="1" dirty="0" smtClean="0">
                <a:solidFill>
                  <a:schemeClr val="accent2"/>
                </a:solidFill>
              </a:rPr>
              <a:t>              By,</a:t>
            </a:r>
          </a:p>
          <a:p>
            <a:pPr algn="r"/>
            <a:r>
              <a:rPr lang="en-US" sz="1400" b="1" dirty="0" err="1" smtClean="0">
                <a:solidFill>
                  <a:schemeClr val="accent2"/>
                </a:solidFill>
              </a:rPr>
              <a:t>Mythili</a:t>
            </a:r>
            <a:r>
              <a:rPr lang="en-US" sz="1400" b="1" smtClean="0">
                <a:solidFill>
                  <a:schemeClr val="accent2"/>
                </a:solidFill>
              </a:rPr>
              <a:t> .R</a:t>
            </a:r>
            <a:endParaRPr lang="en-US" sz="1400" b="1" dirty="0" smtClean="0">
              <a:solidFill>
                <a:schemeClr val="accent2"/>
              </a:solidFill>
            </a:endParaRPr>
          </a:p>
          <a:p>
            <a:endParaRPr lang="en-US" sz="1400"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6553200" cy="533400"/>
          </a:xfrm>
        </p:spPr>
        <p:txBody>
          <a:bodyPr/>
          <a:lstStyle/>
          <a:p>
            <a:r>
              <a:rPr lang="en-US" dirty="0" smtClean="0"/>
              <a:t/>
            </a:r>
            <a:br>
              <a:rPr lang="en-US" dirty="0" smtClean="0"/>
            </a:br>
            <a:r>
              <a:rPr lang="en-US" dirty="0" smtClean="0"/>
              <a:t>Talker and listener declaration</a:t>
            </a:r>
            <a:br>
              <a:rPr lang="en-US" dirty="0" smtClean="0"/>
            </a:br>
            <a:r>
              <a:rPr lang="en-US" dirty="0" smtClean="0"/>
              <a:t>                                                      </a:t>
            </a:r>
            <a:r>
              <a:rPr lang="en-US" sz="1400" dirty="0" smtClean="0"/>
              <a:t>contd…</a:t>
            </a:r>
            <a:r>
              <a:rPr lang="en-US" dirty="0" smtClean="0"/>
              <a:t> </a:t>
            </a:r>
            <a:endParaRPr lang="en-US" dirty="0"/>
          </a:p>
        </p:txBody>
      </p:sp>
      <p:sp>
        <p:nvSpPr>
          <p:cNvPr id="3" name="Content Placeholder 2"/>
          <p:cNvSpPr>
            <a:spLocks noGrp="1"/>
          </p:cNvSpPr>
          <p:nvPr>
            <p:ph idx="1"/>
          </p:nvPr>
        </p:nvSpPr>
        <p:spPr>
          <a:xfrm>
            <a:off x="457200" y="1295400"/>
            <a:ext cx="8229600" cy="4572000"/>
          </a:xfrm>
          <a:ln>
            <a:noFill/>
          </a:ln>
        </p:spPr>
        <p:txBody>
          <a:bodyPr/>
          <a:lstStyle/>
          <a:p>
            <a:endParaRPr lang="en-US" sz="1600" dirty="0"/>
          </a:p>
        </p:txBody>
      </p:sp>
      <p:sp>
        <p:nvSpPr>
          <p:cNvPr id="4" name="Slide Number Placeholder 3"/>
          <p:cNvSpPr>
            <a:spLocks noGrp="1"/>
          </p:cNvSpPr>
          <p:nvPr>
            <p:ph type="sldNum" sz="quarter" idx="10"/>
          </p:nvPr>
        </p:nvSpPr>
        <p:spPr>
          <a:xfrm>
            <a:off x="8610600" y="6553200"/>
            <a:ext cx="533400" cy="228600"/>
          </a:xfrm>
        </p:spPr>
        <p:txBody>
          <a:bodyPr/>
          <a:lstStyle/>
          <a:p>
            <a:fld id="{6FF3ED3E-397D-4A9B-A2C6-6DAB06E847D5}" type="slidenum">
              <a:rPr lang="en-US" smtClean="0"/>
              <a:pPr/>
              <a:t>10</a:t>
            </a:fld>
            <a:endParaRPr lang="en-US"/>
          </a:p>
        </p:txBody>
      </p:sp>
      <p:sp>
        <p:nvSpPr>
          <p:cNvPr id="6" name="Subtitle 5"/>
          <p:cNvSpPr>
            <a:spLocks noGrp="1"/>
          </p:cNvSpPr>
          <p:nvPr>
            <p:ph type="subTitle" idx="12"/>
          </p:nvPr>
        </p:nvSpPr>
        <p:spPr>
          <a:xfrm>
            <a:off x="7467600" y="6248400"/>
            <a:ext cx="1600200" cy="381000"/>
          </a:xfrm>
        </p:spPr>
        <p:txBody>
          <a:bodyPr/>
          <a:lstStyle/>
          <a:p>
            <a:r>
              <a:rPr lang="en-US" b="1" dirty="0" smtClean="0">
                <a:solidFill>
                  <a:schemeClr val="bg2">
                    <a:lumMod val="50000"/>
                  </a:schemeClr>
                </a:solidFill>
              </a:rPr>
              <a:t>IEEE Std 802.1Qat-2010</a:t>
            </a:r>
          </a:p>
          <a:p>
            <a:endParaRPr lang="en-US" b="1" dirty="0" smtClean="0">
              <a:solidFill>
                <a:schemeClr val="bg2">
                  <a:lumMod val="50000"/>
                </a:schemeClr>
              </a:solidFill>
            </a:endParaRPr>
          </a:p>
          <a:p>
            <a:endParaRPr lang="en-US" b="1" dirty="0">
              <a:solidFill>
                <a:schemeClr val="bg2">
                  <a:lumMod val="50000"/>
                </a:schemeClr>
              </a:solidFill>
            </a:endParaRPr>
          </a:p>
        </p:txBody>
      </p:sp>
      <p:sp>
        <p:nvSpPr>
          <p:cNvPr id="7" name="Footer Placeholder 6"/>
          <p:cNvSpPr>
            <a:spLocks noGrp="1"/>
          </p:cNvSpPr>
          <p:nvPr>
            <p:ph type="ftr" sz="quarter" idx="13"/>
          </p:nvPr>
        </p:nvSpPr>
        <p:spPr>
          <a:xfrm>
            <a:off x="685800" y="6629400"/>
            <a:ext cx="2895600" cy="228600"/>
          </a:xfrm>
        </p:spPr>
        <p:txBody>
          <a:bodyPr/>
          <a:lstStyle/>
          <a:p>
            <a:r>
              <a:rPr lang="en-US" dirty="0" smtClean="0"/>
              <a:t>© Jasmin-Infotech Private Limited</a:t>
            </a:r>
            <a:endParaRPr lang="en-US" dirty="0"/>
          </a:p>
        </p:txBody>
      </p:sp>
      <p:sp>
        <p:nvSpPr>
          <p:cNvPr id="8" name="Oval 7"/>
          <p:cNvSpPr/>
          <p:nvPr/>
        </p:nvSpPr>
        <p:spPr>
          <a:xfrm>
            <a:off x="609600" y="1941984"/>
            <a:ext cx="1143000" cy="9906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75000"/>
                </a:schemeClr>
              </a:solidFill>
            </a:endParaRPr>
          </a:p>
        </p:txBody>
      </p:sp>
      <p:sp>
        <p:nvSpPr>
          <p:cNvPr id="9" name="Oval 8"/>
          <p:cNvSpPr/>
          <p:nvPr/>
        </p:nvSpPr>
        <p:spPr>
          <a:xfrm>
            <a:off x="6858000" y="1865784"/>
            <a:ext cx="1143000" cy="9906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75000"/>
                </a:schemeClr>
              </a:solidFill>
            </a:endParaRPr>
          </a:p>
        </p:txBody>
      </p:sp>
      <p:sp>
        <p:nvSpPr>
          <p:cNvPr id="10" name="Rounded Rectangle 9"/>
          <p:cNvSpPr/>
          <p:nvPr/>
        </p:nvSpPr>
        <p:spPr>
          <a:xfrm>
            <a:off x="2819400" y="1865784"/>
            <a:ext cx="10668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4876800" y="1865784"/>
            <a:ext cx="10668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Arrow Connector 11"/>
          <p:cNvCxnSpPr/>
          <p:nvPr/>
        </p:nvCxnSpPr>
        <p:spPr>
          <a:xfrm rot="10800000">
            <a:off x="1676400" y="2703984"/>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38200" y="2258452"/>
            <a:ext cx="762000" cy="369332"/>
          </a:xfrm>
          <a:prstGeom prst="rect">
            <a:avLst/>
          </a:prstGeom>
          <a:noFill/>
        </p:spPr>
        <p:txBody>
          <a:bodyPr wrap="square" rtlCol="0">
            <a:spAutoFit/>
          </a:bodyPr>
          <a:lstStyle/>
          <a:p>
            <a:r>
              <a:rPr lang="en-US" dirty="0" smtClean="0"/>
              <a:t>talker</a:t>
            </a:r>
            <a:endParaRPr lang="en-US" dirty="0"/>
          </a:p>
        </p:txBody>
      </p:sp>
      <p:sp>
        <p:nvSpPr>
          <p:cNvPr id="14" name="TextBox 13"/>
          <p:cNvSpPr txBox="1"/>
          <p:nvPr/>
        </p:nvSpPr>
        <p:spPr>
          <a:xfrm>
            <a:off x="7010400" y="2182252"/>
            <a:ext cx="1143000" cy="369332"/>
          </a:xfrm>
          <a:prstGeom prst="rect">
            <a:avLst/>
          </a:prstGeom>
          <a:noFill/>
        </p:spPr>
        <p:txBody>
          <a:bodyPr wrap="square" rtlCol="0">
            <a:spAutoFit/>
          </a:bodyPr>
          <a:lstStyle/>
          <a:p>
            <a:r>
              <a:rPr lang="en-US" dirty="0" smtClean="0"/>
              <a:t>listener</a:t>
            </a:r>
            <a:endParaRPr lang="en-US" dirty="0"/>
          </a:p>
        </p:txBody>
      </p:sp>
      <p:sp>
        <p:nvSpPr>
          <p:cNvPr id="15" name="TextBox 14"/>
          <p:cNvSpPr txBox="1"/>
          <p:nvPr/>
        </p:nvSpPr>
        <p:spPr>
          <a:xfrm>
            <a:off x="2819400" y="2018184"/>
            <a:ext cx="1066800" cy="646331"/>
          </a:xfrm>
          <a:prstGeom prst="rect">
            <a:avLst/>
          </a:prstGeom>
          <a:noFill/>
        </p:spPr>
        <p:txBody>
          <a:bodyPr wrap="square" rtlCol="0">
            <a:spAutoFit/>
          </a:bodyPr>
          <a:lstStyle/>
          <a:p>
            <a:r>
              <a:rPr lang="en-US" dirty="0" smtClean="0"/>
              <a:t>AVB  Bridge 1</a:t>
            </a:r>
            <a:endParaRPr lang="en-US" dirty="0"/>
          </a:p>
        </p:txBody>
      </p:sp>
      <p:sp>
        <p:nvSpPr>
          <p:cNvPr id="16" name="Rectangle 15"/>
          <p:cNvSpPr/>
          <p:nvPr/>
        </p:nvSpPr>
        <p:spPr>
          <a:xfrm>
            <a:off x="4882282" y="2018184"/>
            <a:ext cx="1061318" cy="646331"/>
          </a:xfrm>
          <a:prstGeom prst="rect">
            <a:avLst/>
          </a:prstGeom>
        </p:spPr>
        <p:txBody>
          <a:bodyPr wrap="square">
            <a:spAutoFit/>
          </a:bodyPr>
          <a:lstStyle/>
          <a:p>
            <a:r>
              <a:rPr lang="en-US" dirty="0" smtClean="0"/>
              <a:t>AVB  Bridge 2</a:t>
            </a:r>
            <a:endParaRPr lang="en-US" dirty="0"/>
          </a:p>
        </p:txBody>
      </p:sp>
      <p:sp>
        <p:nvSpPr>
          <p:cNvPr id="17" name="TextBox 16"/>
          <p:cNvSpPr txBox="1"/>
          <p:nvPr/>
        </p:nvSpPr>
        <p:spPr>
          <a:xfrm>
            <a:off x="1676400" y="1848163"/>
            <a:ext cx="1295400" cy="246221"/>
          </a:xfrm>
          <a:prstGeom prst="rect">
            <a:avLst/>
          </a:prstGeom>
          <a:noFill/>
        </p:spPr>
        <p:txBody>
          <a:bodyPr wrap="square" rtlCol="0">
            <a:spAutoFit/>
          </a:bodyPr>
          <a:lstStyle/>
          <a:p>
            <a:r>
              <a:rPr lang="en-US" sz="1000" dirty="0" smtClean="0"/>
              <a:t>Talker advertise</a:t>
            </a:r>
            <a:endParaRPr lang="en-US" sz="1000" dirty="0"/>
          </a:p>
        </p:txBody>
      </p:sp>
      <p:sp>
        <p:nvSpPr>
          <p:cNvPr id="18" name="TextBox 17"/>
          <p:cNvSpPr txBox="1"/>
          <p:nvPr/>
        </p:nvSpPr>
        <p:spPr>
          <a:xfrm>
            <a:off x="4038600" y="1733490"/>
            <a:ext cx="1295400" cy="246221"/>
          </a:xfrm>
          <a:prstGeom prst="rect">
            <a:avLst/>
          </a:prstGeom>
          <a:noFill/>
        </p:spPr>
        <p:txBody>
          <a:bodyPr wrap="square" rtlCol="0">
            <a:spAutoFit/>
          </a:bodyPr>
          <a:lstStyle/>
          <a:p>
            <a:r>
              <a:rPr lang="en-US" sz="1000" dirty="0" smtClean="0"/>
              <a:t>Talker failed</a:t>
            </a:r>
            <a:endParaRPr lang="en-US" sz="1000" dirty="0"/>
          </a:p>
        </p:txBody>
      </p:sp>
      <p:sp>
        <p:nvSpPr>
          <p:cNvPr id="19" name="TextBox 18"/>
          <p:cNvSpPr txBox="1"/>
          <p:nvPr/>
        </p:nvSpPr>
        <p:spPr>
          <a:xfrm>
            <a:off x="5943600" y="1713384"/>
            <a:ext cx="1066800" cy="246221"/>
          </a:xfrm>
          <a:prstGeom prst="rect">
            <a:avLst/>
          </a:prstGeom>
          <a:noFill/>
        </p:spPr>
        <p:txBody>
          <a:bodyPr wrap="square" rtlCol="0">
            <a:spAutoFit/>
          </a:bodyPr>
          <a:lstStyle/>
          <a:p>
            <a:r>
              <a:rPr lang="en-US" sz="1000" dirty="0" smtClean="0"/>
              <a:t>Talker failed</a:t>
            </a:r>
            <a:endParaRPr lang="en-US" sz="1000" dirty="0"/>
          </a:p>
        </p:txBody>
      </p:sp>
      <p:sp>
        <p:nvSpPr>
          <p:cNvPr id="20" name="TextBox 19"/>
          <p:cNvSpPr txBox="1"/>
          <p:nvPr/>
        </p:nvSpPr>
        <p:spPr>
          <a:xfrm>
            <a:off x="6019800" y="2703984"/>
            <a:ext cx="1066800" cy="400110"/>
          </a:xfrm>
          <a:prstGeom prst="rect">
            <a:avLst/>
          </a:prstGeom>
          <a:noFill/>
        </p:spPr>
        <p:txBody>
          <a:bodyPr wrap="square" rtlCol="0">
            <a:spAutoFit/>
          </a:bodyPr>
          <a:lstStyle/>
          <a:p>
            <a:r>
              <a:rPr lang="en-US" sz="1000" dirty="0" smtClean="0"/>
              <a:t>Listener asking failed</a:t>
            </a:r>
            <a:endParaRPr lang="en-US" sz="1000" dirty="0"/>
          </a:p>
        </p:txBody>
      </p:sp>
      <p:sp>
        <p:nvSpPr>
          <p:cNvPr id="21" name="TextBox 20"/>
          <p:cNvSpPr txBox="1"/>
          <p:nvPr/>
        </p:nvSpPr>
        <p:spPr>
          <a:xfrm>
            <a:off x="3886200" y="2724090"/>
            <a:ext cx="1066800" cy="400110"/>
          </a:xfrm>
          <a:prstGeom prst="rect">
            <a:avLst/>
          </a:prstGeom>
          <a:noFill/>
        </p:spPr>
        <p:txBody>
          <a:bodyPr wrap="square" rtlCol="0">
            <a:spAutoFit/>
          </a:bodyPr>
          <a:lstStyle/>
          <a:p>
            <a:r>
              <a:rPr lang="en-US" sz="1000" dirty="0" smtClean="0"/>
              <a:t>Listener asking failed</a:t>
            </a:r>
            <a:endParaRPr lang="en-US" sz="1000" dirty="0"/>
          </a:p>
        </p:txBody>
      </p:sp>
      <p:sp>
        <p:nvSpPr>
          <p:cNvPr id="22" name="TextBox 21"/>
          <p:cNvSpPr txBox="1"/>
          <p:nvPr/>
        </p:nvSpPr>
        <p:spPr>
          <a:xfrm>
            <a:off x="1752600" y="3040558"/>
            <a:ext cx="1066800" cy="400110"/>
          </a:xfrm>
          <a:prstGeom prst="rect">
            <a:avLst/>
          </a:prstGeom>
          <a:noFill/>
        </p:spPr>
        <p:txBody>
          <a:bodyPr wrap="square" rtlCol="0">
            <a:spAutoFit/>
          </a:bodyPr>
          <a:lstStyle/>
          <a:p>
            <a:r>
              <a:rPr lang="en-US" sz="1000" dirty="0" smtClean="0"/>
              <a:t>Listener asking failed</a:t>
            </a:r>
            <a:endParaRPr lang="en-US" sz="1000" dirty="0"/>
          </a:p>
        </p:txBody>
      </p:sp>
      <p:cxnSp>
        <p:nvCxnSpPr>
          <p:cNvPr id="23" name="Straight Arrow Connector 22"/>
          <p:cNvCxnSpPr/>
          <p:nvPr/>
        </p:nvCxnSpPr>
        <p:spPr>
          <a:xfrm rot="5400000">
            <a:off x="3771900" y="1522884"/>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886200" y="1078468"/>
            <a:ext cx="1600200" cy="253916"/>
          </a:xfrm>
          <a:prstGeom prst="rect">
            <a:avLst/>
          </a:prstGeom>
          <a:noFill/>
        </p:spPr>
        <p:txBody>
          <a:bodyPr wrap="square" rtlCol="0">
            <a:spAutoFit/>
          </a:bodyPr>
          <a:lstStyle/>
          <a:p>
            <a:r>
              <a:rPr lang="en-US" sz="1050" dirty="0" smtClean="0"/>
              <a:t>Not sufficient BW</a:t>
            </a:r>
            <a:endParaRPr lang="en-US" sz="1050" dirty="0"/>
          </a:p>
        </p:txBody>
      </p:sp>
      <p:sp>
        <p:nvSpPr>
          <p:cNvPr id="25" name="Oval 24"/>
          <p:cNvSpPr/>
          <p:nvPr/>
        </p:nvSpPr>
        <p:spPr>
          <a:xfrm>
            <a:off x="762000" y="4913784"/>
            <a:ext cx="1143000" cy="9906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75000"/>
                </a:schemeClr>
              </a:solidFill>
            </a:endParaRPr>
          </a:p>
        </p:txBody>
      </p:sp>
      <p:sp>
        <p:nvSpPr>
          <p:cNvPr id="26" name="Oval 25"/>
          <p:cNvSpPr/>
          <p:nvPr/>
        </p:nvSpPr>
        <p:spPr>
          <a:xfrm>
            <a:off x="7010400" y="4837584"/>
            <a:ext cx="1143000" cy="990600"/>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75000"/>
                </a:schemeClr>
              </a:solidFill>
            </a:endParaRPr>
          </a:p>
        </p:txBody>
      </p:sp>
      <p:sp>
        <p:nvSpPr>
          <p:cNvPr id="27" name="Rounded Rectangle 26"/>
          <p:cNvSpPr/>
          <p:nvPr/>
        </p:nvSpPr>
        <p:spPr>
          <a:xfrm>
            <a:off x="2971800" y="4837584"/>
            <a:ext cx="10668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27"/>
          <p:cNvSpPr/>
          <p:nvPr/>
        </p:nvSpPr>
        <p:spPr>
          <a:xfrm>
            <a:off x="5029200" y="4812268"/>
            <a:ext cx="10668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990600" y="5230252"/>
            <a:ext cx="762000" cy="369332"/>
          </a:xfrm>
          <a:prstGeom prst="rect">
            <a:avLst/>
          </a:prstGeom>
          <a:noFill/>
        </p:spPr>
        <p:txBody>
          <a:bodyPr wrap="square" rtlCol="0">
            <a:spAutoFit/>
          </a:bodyPr>
          <a:lstStyle/>
          <a:p>
            <a:r>
              <a:rPr lang="en-US" dirty="0" smtClean="0"/>
              <a:t>talker</a:t>
            </a:r>
            <a:endParaRPr lang="en-US" dirty="0"/>
          </a:p>
        </p:txBody>
      </p:sp>
      <p:sp>
        <p:nvSpPr>
          <p:cNvPr id="30" name="TextBox 29"/>
          <p:cNvSpPr txBox="1"/>
          <p:nvPr/>
        </p:nvSpPr>
        <p:spPr>
          <a:xfrm>
            <a:off x="7162800" y="5154052"/>
            <a:ext cx="1219200" cy="369332"/>
          </a:xfrm>
          <a:prstGeom prst="rect">
            <a:avLst/>
          </a:prstGeom>
          <a:noFill/>
        </p:spPr>
        <p:txBody>
          <a:bodyPr wrap="square" rtlCol="0">
            <a:spAutoFit/>
          </a:bodyPr>
          <a:lstStyle/>
          <a:p>
            <a:r>
              <a:rPr lang="en-US" dirty="0" smtClean="0"/>
              <a:t>listener</a:t>
            </a:r>
            <a:endParaRPr lang="en-US" dirty="0"/>
          </a:p>
        </p:txBody>
      </p:sp>
      <p:sp>
        <p:nvSpPr>
          <p:cNvPr id="31" name="TextBox 30"/>
          <p:cNvSpPr txBox="1"/>
          <p:nvPr/>
        </p:nvSpPr>
        <p:spPr>
          <a:xfrm>
            <a:off x="2971800" y="4989984"/>
            <a:ext cx="1066800" cy="646331"/>
          </a:xfrm>
          <a:prstGeom prst="rect">
            <a:avLst/>
          </a:prstGeom>
          <a:noFill/>
        </p:spPr>
        <p:txBody>
          <a:bodyPr wrap="square" rtlCol="0">
            <a:spAutoFit/>
          </a:bodyPr>
          <a:lstStyle/>
          <a:p>
            <a:r>
              <a:rPr lang="en-US" dirty="0" smtClean="0"/>
              <a:t>AVB  Bridge 1</a:t>
            </a:r>
            <a:endParaRPr lang="en-US" dirty="0"/>
          </a:p>
        </p:txBody>
      </p:sp>
      <p:sp>
        <p:nvSpPr>
          <p:cNvPr id="32" name="Rectangle 31"/>
          <p:cNvSpPr/>
          <p:nvPr/>
        </p:nvSpPr>
        <p:spPr>
          <a:xfrm>
            <a:off x="5034682" y="4989984"/>
            <a:ext cx="1061318" cy="646331"/>
          </a:xfrm>
          <a:prstGeom prst="rect">
            <a:avLst/>
          </a:prstGeom>
        </p:spPr>
        <p:txBody>
          <a:bodyPr wrap="square">
            <a:spAutoFit/>
          </a:bodyPr>
          <a:lstStyle/>
          <a:p>
            <a:r>
              <a:rPr lang="en-US" dirty="0" smtClean="0"/>
              <a:t>AVB  Bridge 2</a:t>
            </a:r>
            <a:endParaRPr lang="en-US" dirty="0"/>
          </a:p>
        </p:txBody>
      </p:sp>
      <p:sp>
        <p:nvSpPr>
          <p:cNvPr id="33" name="TextBox 32"/>
          <p:cNvSpPr txBox="1"/>
          <p:nvPr/>
        </p:nvSpPr>
        <p:spPr>
          <a:xfrm>
            <a:off x="1828800" y="4819963"/>
            <a:ext cx="1295400" cy="246221"/>
          </a:xfrm>
          <a:prstGeom prst="rect">
            <a:avLst/>
          </a:prstGeom>
          <a:noFill/>
        </p:spPr>
        <p:txBody>
          <a:bodyPr wrap="square" rtlCol="0">
            <a:spAutoFit/>
          </a:bodyPr>
          <a:lstStyle/>
          <a:p>
            <a:r>
              <a:rPr lang="en-US" sz="1000" dirty="0" smtClean="0"/>
              <a:t>Talker advertise</a:t>
            </a:r>
            <a:endParaRPr lang="en-US" sz="1000" dirty="0"/>
          </a:p>
        </p:txBody>
      </p:sp>
      <p:sp>
        <p:nvSpPr>
          <p:cNvPr id="34" name="TextBox 33"/>
          <p:cNvSpPr txBox="1"/>
          <p:nvPr/>
        </p:nvSpPr>
        <p:spPr>
          <a:xfrm>
            <a:off x="4191000" y="4685184"/>
            <a:ext cx="1143000" cy="246221"/>
          </a:xfrm>
          <a:prstGeom prst="rect">
            <a:avLst/>
          </a:prstGeom>
          <a:noFill/>
        </p:spPr>
        <p:txBody>
          <a:bodyPr wrap="square" rtlCol="0">
            <a:spAutoFit/>
          </a:bodyPr>
          <a:lstStyle/>
          <a:p>
            <a:r>
              <a:rPr lang="en-US" sz="1000" dirty="0" smtClean="0"/>
              <a:t>Talker advertise</a:t>
            </a:r>
            <a:endParaRPr lang="en-US" sz="1000" dirty="0"/>
          </a:p>
        </p:txBody>
      </p:sp>
      <p:sp>
        <p:nvSpPr>
          <p:cNvPr id="35" name="TextBox 34"/>
          <p:cNvSpPr txBox="1"/>
          <p:nvPr/>
        </p:nvSpPr>
        <p:spPr>
          <a:xfrm>
            <a:off x="6172200" y="4648200"/>
            <a:ext cx="1066800" cy="400110"/>
          </a:xfrm>
          <a:prstGeom prst="rect">
            <a:avLst/>
          </a:prstGeom>
          <a:noFill/>
        </p:spPr>
        <p:txBody>
          <a:bodyPr wrap="square" rtlCol="0">
            <a:spAutoFit/>
          </a:bodyPr>
          <a:lstStyle/>
          <a:p>
            <a:r>
              <a:rPr lang="en-US" sz="1000" dirty="0" smtClean="0"/>
              <a:t>Talker advertise </a:t>
            </a:r>
            <a:endParaRPr lang="en-US" sz="1000" dirty="0"/>
          </a:p>
        </p:txBody>
      </p:sp>
      <p:sp>
        <p:nvSpPr>
          <p:cNvPr id="36" name="TextBox 35"/>
          <p:cNvSpPr txBox="1"/>
          <p:nvPr/>
        </p:nvSpPr>
        <p:spPr>
          <a:xfrm>
            <a:off x="6172200" y="5675784"/>
            <a:ext cx="1066800" cy="246221"/>
          </a:xfrm>
          <a:prstGeom prst="rect">
            <a:avLst/>
          </a:prstGeom>
          <a:noFill/>
        </p:spPr>
        <p:txBody>
          <a:bodyPr wrap="square" rtlCol="0">
            <a:spAutoFit/>
          </a:bodyPr>
          <a:lstStyle/>
          <a:p>
            <a:r>
              <a:rPr lang="en-US" sz="1000" dirty="0" smtClean="0"/>
              <a:t>Listener  ready</a:t>
            </a:r>
            <a:endParaRPr lang="en-US" sz="1000" dirty="0"/>
          </a:p>
        </p:txBody>
      </p:sp>
      <p:sp>
        <p:nvSpPr>
          <p:cNvPr id="37" name="TextBox 36"/>
          <p:cNvSpPr txBox="1"/>
          <p:nvPr/>
        </p:nvSpPr>
        <p:spPr>
          <a:xfrm>
            <a:off x="4114800" y="5656674"/>
            <a:ext cx="1066800" cy="246221"/>
          </a:xfrm>
          <a:prstGeom prst="rect">
            <a:avLst/>
          </a:prstGeom>
          <a:noFill/>
        </p:spPr>
        <p:txBody>
          <a:bodyPr wrap="square" rtlCol="0">
            <a:spAutoFit/>
          </a:bodyPr>
          <a:lstStyle/>
          <a:p>
            <a:r>
              <a:rPr lang="en-US" sz="1000" dirty="0" smtClean="0"/>
              <a:t>Listener ready</a:t>
            </a:r>
            <a:endParaRPr lang="en-US" sz="1000" dirty="0"/>
          </a:p>
        </p:txBody>
      </p:sp>
      <p:sp>
        <p:nvSpPr>
          <p:cNvPr id="38" name="TextBox 37"/>
          <p:cNvSpPr txBox="1"/>
          <p:nvPr/>
        </p:nvSpPr>
        <p:spPr>
          <a:xfrm>
            <a:off x="1905000" y="5675784"/>
            <a:ext cx="1066800" cy="246221"/>
          </a:xfrm>
          <a:prstGeom prst="rect">
            <a:avLst/>
          </a:prstGeom>
          <a:noFill/>
        </p:spPr>
        <p:txBody>
          <a:bodyPr wrap="square" rtlCol="0">
            <a:spAutoFit/>
          </a:bodyPr>
          <a:lstStyle/>
          <a:p>
            <a:r>
              <a:rPr lang="en-US" sz="1000" dirty="0" smtClean="0"/>
              <a:t>Listener ready</a:t>
            </a:r>
          </a:p>
        </p:txBody>
      </p:sp>
      <p:cxnSp>
        <p:nvCxnSpPr>
          <p:cNvPr id="39" name="Straight Arrow Connector 38"/>
          <p:cNvCxnSpPr/>
          <p:nvPr/>
        </p:nvCxnSpPr>
        <p:spPr>
          <a:xfrm rot="5400000">
            <a:off x="3924300" y="4494684"/>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114800" y="4050268"/>
            <a:ext cx="1447800" cy="253916"/>
          </a:xfrm>
          <a:prstGeom prst="rect">
            <a:avLst/>
          </a:prstGeom>
          <a:noFill/>
        </p:spPr>
        <p:txBody>
          <a:bodyPr wrap="square" rtlCol="0">
            <a:spAutoFit/>
          </a:bodyPr>
          <a:lstStyle/>
          <a:p>
            <a:r>
              <a:rPr lang="en-US" sz="1050" dirty="0" smtClean="0"/>
              <a:t>Sufficient bandwidth</a:t>
            </a:r>
            <a:endParaRPr lang="en-US" sz="1050" dirty="0"/>
          </a:p>
        </p:txBody>
      </p:sp>
      <p:sp>
        <p:nvSpPr>
          <p:cNvPr id="41" name="TextBox 40"/>
          <p:cNvSpPr txBox="1"/>
          <p:nvPr/>
        </p:nvSpPr>
        <p:spPr>
          <a:xfrm>
            <a:off x="762000" y="6096000"/>
            <a:ext cx="7162800" cy="369332"/>
          </a:xfrm>
          <a:prstGeom prst="rect">
            <a:avLst/>
          </a:prstGeom>
          <a:noFill/>
        </p:spPr>
        <p:txBody>
          <a:bodyPr wrap="square" rtlCol="0">
            <a:spAutoFit/>
          </a:bodyPr>
          <a:lstStyle/>
          <a:p>
            <a:r>
              <a:rPr lang="en-US" dirty="0" smtClean="0"/>
              <a:t>Fig: Talker and listener declaration in the case of two-port bridge </a:t>
            </a:r>
            <a:endParaRPr lang="en-US" dirty="0"/>
          </a:p>
        </p:txBody>
      </p:sp>
      <p:cxnSp>
        <p:nvCxnSpPr>
          <p:cNvPr id="51" name="Straight Arrow Connector 50"/>
          <p:cNvCxnSpPr/>
          <p:nvPr/>
        </p:nvCxnSpPr>
        <p:spPr>
          <a:xfrm rot="16200000" flipH="1">
            <a:off x="2198640" y="1436640"/>
            <a:ext cx="7330" cy="12341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3886200" y="2126269"/>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943600" y="2126269"/>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flipH="1">
            <a:off x="6480830" y="2198640"/>
            <a:ext cx="7330" cy="10817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10800000">
            <a:off x="3886200" y="2735869"/>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rot="16200000" flipH="1">
            <a:off x="2351040" y="4477310"/>
            <a:ext cx="7330" cy="12341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rot="10800000">
            <a:off x="1828800" y="5680765"/>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4038600" y="5072753"/>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6096000" y="5072753"/>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flipH="1">
            <a:off x="6633230" y="5170440"/>
            <a:ext cx="7330" cy="10817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0800000">
            <a:off x="4038600" y="5680764"/>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Date Placeholder 73"/>
          <p:cNvSpPr>
            <a:spLocks noGrp="1"/>
          </p:cNvSpPr>
          <p:nvPr>
            <p:ph type="dt" sz="half" idx="11"/>
          </p:nvPr>
        </p:nvSpPr>
        <p:spPr/>
        <p:txBody>
          <a:bodyPr/>
          <a:lstStyle/>
          <a:p>
            <a:fld id="{1F6D4357-F9EF-4FA2-B4A8-682DDC783188}" type="datetime2">
              <a:rPr lang="en-US" smtClean="0"/>
              <a:pPr/>
              <a:t>Tuesday, June 27, 2017</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6477000" cy="533400"/>
          </a:xfrm>
        </p:spPr>
        <p:txBody>
          <a:bodyPr/>
          <a:lstStyle/>
          <a:p>
            <a:r>
              <a:rPr lang="en-US" dirty="0" smtClean="0"/>
              <a:t>Talker and listener declaration</a:t>
            </a:r>
            <a:br>
              <a:rPr lang="en-US" dirty="0" smtClean="0"/>
            </a:br>
            <a:r>
              <a:rPr lang="en-US" dirty="0" smtClean="0"/>
              <a:t>                                                      </a:t>
            </a:r>
            <a:r>
              <a:rPr lang="en-US" sz="1400" dirty="0" smtClean="0"/>
              <a:t>contd…</a:t>
            </a:r>
            <a:endParaRPr lang="en-US" sz="1400" dirty="0"/>
          </a:p>
        </p:txBody>
      </p:sp>
      <p:sp>
        <p:nvSpPr>
          <p:cNvPr id="3" name="Content Placeholder 2"/>
          <p:cNvSpPr>
            <a:spLocks noGrp="1"/>
          </p:cNvSpPr>
          <p:nvPr>
            <p:ph idx="1"/>
          </p:nvPr>
        </p:nvSpPr>
        <p:spPr/>
        <p:txBody>
          <a:bodyPr/>
          <a:lstStyle/>
          <a:p>
            <a:endParaRPr lang="en-US" sz="1600" dirty="0"/>
          </a:p>
        </p:txBody>
      </p:sp>
      <p:sp>
        <p:nvSpPr>
          <p:cNvPr id="4" name="Slide Number Placeholder 3"/>
          <p:cNvSpPr>
            <a:spLocks noGrp="1"/>
          </p:cNvSpPr>
          <p:nvPr>
            <p:ph type="sldNum" sz="quarter" idx="10"/>
          </p:nvPr>
        </p:nvSpPr>
        <p:spPr/>
        <p:txBody>
          <a:bodyPr/>
          <a:lstStyle/>
          <a:p>
            <a:fld id="{6FF3ED3E-397D-4A9B-A2C6-6DAB06E847D5}" type="slidenum">
              <a:rPr lang="en-US" smtClean="0"/>
              <a:pPr/>
              <a:t>11</a:t>
            </a:fld>
            <a:endParaRPr lang="en-US"/>
          </a:p>
        </p:txBody>
      </p:sp>
      <p:sp>
        <p:nvSpPr>
          <p:cNvPr id="6" name="Subtitle 5"/>
          <p:cNvSpPr>
            <a:spLocks noGrp="1"/>
          </p:cNvSpPr>
          <p:nvPr>
            <p:ph type="subTitle" idx="12"/>
          </p:nvPr>
        </p:nvSpPr>
        <p:spPr>
          <a:xfrm>
            <a:off x="6248400" y="6172200"/>
            <a:ext cx="2895600" cy="381000"/>
          </a:xfrm>
        </p:spPr>
        <p:txBody>
          <a:bodyPr/>
          <a:lstStyle/>
          <a:p>
            <a:r>
              <a:rPr lang="en-US" dirty="0" smtClean="0">
                <a:solidFill>
                  <a:schemeClr val="bg2">
                    <a:lumMod val="50000"/>
                  </a:schemeClr>
                </a:solidFill>
              </a:rPr>
              <a:t>Network,IEEE Plenary Meeting – Mar 09 Vancouver, BC</a:t>
            </a:r>
          </a:p>
          <a:p>
            <a:endParaRPr lang="en-US" dirty="0">
              <a:solidFill>
                <a:schemeClr val="bg2">
                  <a:lumMod val="50000"/>
                </a:schemeClr>
              </a:solidFill>
            </a:endParaRPr>
          </a:p>
        </p:txBody>
      </p:sp>
      <p:sp>
        <p:nvSpPr>
          <p:cNvPr id="7" name="Footer Placeholder 6"/>
          <p:cNvSpPr>
            <a:spLocks noGrp="1"/>
          </p:cNvSpPr>
          <p:nvPr>
            <p:ph type="ftr" sz="quarter" idx="13"/>
          </p:nvPr>
        </p:nvSpPr>
        <p:spPr/>
        <p:txBody>
          <a:bodyPr/>
          <a:lstStyle/>
          <a:p>
            <a:r>
              <a:rPr lang="en-US" smtClean="0"/>
              <a:t>© Jasmin-Infotech Private Limited</a:t>
            </a:r>
            <a:endParaRPr lang="en-US" dirty="0"/>
          </a:p>
        </p:txBody>
      </p:sp>
      <p:sp>
        <p:nvSpPr>
          <p:cNvPr id="8" name="Oval 7"/>
          <p:cNvSpPr/>
          <p:nvPr/>
        </p:nvSpPr>
        <p:spPr>
          <a:xfrm>
            <a:off x="1981200" y="1930316"/>
            <a:ext cx="1143000" cy="990600"/>
          </a:xfrm>
          <a:prstGeom prst="ellipse">
            <a:avLst/>
          </a:prstGeom>
          <a:solidFill>
            <a:schemeClr val="bg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75000"/>
                </a:schemeClr>
              </a:solidFill>
            </a:endParaRPr>
          </a:p>
        </p:txBody>
      </p:sp>
      <p:cxnSp>
        <p:nvCxnSpPr>
          <p:cNvPr id="9" name="Straight Arrow Connector 8"/>
          <p:cNvCxnSpPr>
            <a:stCxn id="8" idx="7"/>
          </p:cNvCxnSpPr>
          <p:nvPr/>
        </p:nvCxnSpPr>
        <p:spPr>
          <a:xfrm rot="16200000" flipH="1">
            <a:off x="3570240" y="1461957"/>
            <a:ext cx="7330" cy="1234189"/>
          </a:xfrm>
          <a:prstGeom prst="straightConnector1">
            <a:avLst/>
          </a:prstGeom>
          <a:ln>
            <a:solidFill>
              <a:schemeClr val="tx2">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3048000" y="2692316"/>
            <a:ext cx="1143000" cy="1588"/>
          </a:xfrm>
          <a:prstGeom prst="straightConnector1">
            <a:avLst/>
          </a:prstGeom>
          <a:ln>
            <a:solidFill>
              <a:schemeClr val="tx2">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09800" y="2246784"/>
            <a:ext cx="762000" cy="369332"/>
          </a:xfrm>
          <a:prstGeom prst="rect">
            <a:avLst/>
          </a:prstGeom>
          <a:noFill/>
        </p:spPr>
        <p:txBody>
          <a:bodyPr wrap="square" rtlCol="0">
            <a:spAutoFit/>
          </a:bodyPr>
          <a:lstStyle/>
          <a:p>
            <a:r>
              <a:rPr lang="en-US" dirty="0" smtClean="0"/>
              <a:t>talker</a:t>
            </a:r>
            <a:endParaRPr lang="en-US" dirty="0"/>
          </a:p>
        </p:txBody>
      </p:sp>
      <p:sp>
        <p:nvSpPr>
          <p:cNvPr id="12" name="TextBox 11"/>
          <p:cNvSpPr txBox="1"/>
          <p:nvPr/>
        </p:nvSpPr>
        <p:spPr>
          <a:xfrm>
            <a:off x="4191000" y="2170584"/>
            <a:ext cx="1066800" cy="369332"/>
          </a:xfrm>
          <a:prstGeom prst="rect">
            <a:avLst/>
          </a:prstGeom>
          <a:noFill/>
        </p:spPr>
        <p:txBody>
          <a:bodyPr wrap="square" rtlCol="0">
            <a:spAutoFit/>
          </a:bodyPr>
          <a:lstStyle/>
          <a:p>
            <a:r>
              <a:rPr lang="en-US" dirty="0" smtClean="0"/>
              <a:t>listener</a:t>
            </a:r>
            <a:endParaRPr lang="en-US" dirty="0"/>
          </a:p>
        </p:txBody>
      </p:sp>
      <p:sp>
        <p:nvSpPr>
          <p:cNvPr id="13" name="TextBox 12"/>
          <p:cNvSpPr txBox="1"/>
          <p:nvPr/>
        </p:nvSpPr>
        <p:spPr>
          <a:xfrm>
            <a:off x="3048000" y="1600201"/>
            <a:ext cx="1752600" cy="246221"/>
          </a:xfrm>
          <a:prstGeom prst="rect">
            <a:avLst/>
          </a:prstGeom>
          <a:noFill/>
        </p:spPr>
        <p:txBody>
          <a:bodyPr wrap="square" rtlCol="0">
            <a:spAutoFit/>
          </a:bodyPr>
          <a:lstStyle/>
          <a:p>
            <a:r>
              <a:rPr lang="en-US" sz="1000" dirty="0" smtClean="0"/>
              <a:t>Talker advertise </a:t>
            </a:r>
            <a:endParaRPr lang="en-US" sz="1000" dirty="0"/>
          </a:p>
        </p:txBody>
      </p:sp>
      <p:sp>
        <p:nvSpPr>
          <p:cNvPr id="14" name="TextBox 13"/>
          <p:cNvSpPr txBox="1"/>
          <p:nvPr/>
        </p:nvSpPr>
        <p:spPr>
          <a:xfrm>
            <a:off x="3124200" y="2743200"/>
            <a:ext cx="1066800" cy="400110"/>
          </a:xfrm>
          <a:prstGeom prst="rect">
            <a:avLst/>
          </a:prstGeom>
          <a:noFill/>
        </p:spPr>
        <p:txBody>
          <a:bodyPr wrap="square" rtlCol="0">
            <a:spAutoFit/>
          </a:bodyPr>
          <a:lstStyle/>
          <a:p>
            <a:r>
              <a:rPr lang="en-US" sz="1000" dirty="0" smtClean="0"/>
              <a:t>Listener ready failed</a:t>
            </a:r>
            <a:endParaRPr lang="en-US" sz="1000" dirty="0"/>
          </a:p>
        </p:txBody>
      </p:sp>
      <p:cxnSp>
        <p:nvCxnSpPr>
          <p:cNvPr id="15" name="Straight Arrow Connector 14"/>
          <p:cNvCxnSpPr/>
          <p:nvPr/>
        </p:nvCxnSpPr>
        <p:spPr>
          <a:xfrm rot="16200000" flipV="1">
            <a:off x="4051258" y="2908258"/>
            <a:ext cx="584284"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33800" y="3327484"/>
            <a:ext cx="1600200" cy="253916"/>
          </a:xfrm>
          <a:prstGeom prst="rect">
            <a:avLst/>
          </a:prstGeom>
          <a:noFill/>
        </p:spPr>
        <p:txBody>
          <a:bodyPr wrap="square" rtlCol="0">
            <a:spAutoFit/>
          </a:bodyPr>
          <a:lstStyle/>
          <a:p>
            <a:r>
              <a:rPr lang="en-US" sz="1050" dirty="0" smtClean="0"/>
              <a:t>Not sufficient BW</a:t>
            </a:r>
            <a:endParaRPr lang="en-US" sz="1050" dirty="0"/>
          </a:p>
        </p:txBody>
      </p:sp>
      <p:sp>
        <p:nvSpPr>
          <p:cNvPr id="17" name="Oval 16"/>
          <p:cNvSpPr/>
          <p:nvPr/>
        </p:nvSpPr>
        <p:spPr>
          <a:xfrm>
            <a:off x="1905000" y="4630579"/>
            <a:ext cx="1143000" cy="990600"/>
          </a:xfrm>
          <a:prstGeom prst="ellipse">
            <a:avLst/>
          </a:prstGeom>
          <a:solidFill>
            <a:schemeClr val="bg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75000"/>
                </a:schemeClr>
              </a:solidFill>
            </a:endParaRPr>
          </a:p>
        </p:txBody>
      </p:sp>
      <p:sp>
        <p:nvSpPr>
          <p:cNvPr id="18" name="Oval 17"/>
          <p:cNvSpPr/>
          <p:nvPr/>
        </p:nvSpPr>
        <p:spPr>
          <a:xfrm>
            <a:off x="4038600" y="4529063"/>
            <a:ext cx="1143000" cy="990600"/>
          </a:xfrm>
          <a:prstGeom prst="ellipse">
            <a:avLst/>
          </a:prstGeom>
          <a:solidFill>
            <a:schemeClr val="bg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75000"/>
                </a:schemeClr>
              </a:solidFill>
            </a:endParaRPr>
          </a:p>
        </p:txBody>
      </p:sp>
      <p:sp>
        <p:nvSpPr>
          <p:cNvPr id="19" name="TextBox 18"/>
          <p:cNvSpPr txBox="1"/>
          <p:nvPr/>
        </p:nvSpPr>
        <p:spPr>
          <a:xfrm>
            <a:off x="2133600" y="4947047"/>
            <a:ext cx="762000" cy="369332"/>
          </a:xfrm>
          <a:prstGeom prst="rect">
            <a:avLst/>
          </a:prstGeom>
          <a:noFill/>
        </p:spPr>
        <p:txBody>
          <a:bodyPr wrap="square" rtlCol="0">
            <a:spAutoFit/>
          </a:bodyPr>
          <a:lstStyle/>
          <a:p>
            <a:r>
              <a:rPr lang="en-US" dirty="0" smtClean="0"/>
              <a:t>talker</a:t>
            </a:r>
            <a:endParaRPr lang="en-US" dirty="0"/>
          </a:p>
        </p:txBody>
      </p:sp>
      <p:sp>
        <p:nvSpPr>
          <p:cNvPr id="20" name="TextBox 19"/>
          <p:cNvSpPr txBox="1"/>
          <p:nvPr/>
        </p:nvSpPr>
        <p:spPr>
          <a:xfrm>
            <a:off x="4191000" y="4870847"/>
            <a:ext cx="1066800" cy="369332"/>
          </a:xfrm>
          <a:prstGeom prst="rect">
            <a:avLst/>
          </a:prstGeom>
          <a:noFill/>
        </p:spPr>
        <p:txBody>
          <a:bodyPr wrap="square" rtlCol="0">
            <a:spAutoFit/>
          </a:bodyPr>
          <a:lstStyle/>
          <a:p>
            <a:r>
              <a:rPr lang="en-US" dirty="0" smtClean="0"/>
              <a:t>listener</a:t>
            </a:r>
            <a:endParaRPr lang="en-US" dirty="0"/>
          </a:p>
        </p:txBody>
      </p:sp>
      <p:sp>
        <p:nvSpPr>
          <p:cNvPr id="21" name="TextBox 20"/>
          <p:cNvSpPr txBox="1"/>
          <p:nvPr/>
        </p:nvSpPr>
        <p:spPr>
          <a:xfrm>
            <a:off x="2971800" y="4536758"/>
            <a:ext cx="1295400" cy="246221"/>
          </a:xfrm>
          <a:prstGeom prst="rect">
            <a:avLst/>
          </a:prstGeom>
          <a:noFill/>
        </p:spPr>
        <p:txBody>
          <a:bodyPr wrap="square" rtlCol="0">
            <a:spAutoFit/>
          </a:bodyPr>
          <a:lstStyle/>
          <a:p>
            <a:r>
              <a:rPr lang="en-US" sz="1000" dirty="0" smtClean="0"/>
              <a:t>Talker advertise</a:t>
            </a:r>
            <a:endParaRPr lang="en-US" sz="1000" dirty="0"/>
          </a:p>
        </p:txBody>
      </p:sp>
      <p:sp>
        <p:nvSpPr>
          <p:cNvPr id="22" name="TextBox 21"/>
          <p:cNvSpPr txBox="1"/>
          <p:nvPr/>
        </p:nvSpPr>
        <p:spPr>
          <a:xfrm>
            <a:off x="3124200" y="5392579"/>
            <a:ext cx="1066800" cy="246221"/>
          </a:xfrm>
          <a:prstGeom prst="rect">
            <a:avLst/>
          </a:prstGeom>
          <a:noFill/>
        </p:spPr>
        <p:txBody>
          <a:bodyPr wrap="square" rtlCol="0">
            <a:spAutoFit/>
          </a:bodyPr>
          <a:lstStyle/>
          <a:p>
            <a:r>
              <a:rPr lang="en-US" sz="1000" dirty="0" smtClean="0"/>
              <a:t>Listener ready</a:t>
            </a:r>
          </a:p>
        </p:txBody>
      </p:sp>
      <p:cxnSp>
        <p:nvCxnSpPr>
          <p:cNvPr id="23" name="Straight Arrow Connector 22"/>
          <p:cNvCxnSpPr/>
          <p:nvPr/>
        </p:nvCxnSpPr>
        <p:spPr>
          <a:xfrm rot="5400000">
            <a:off x="2781300" y="4211479"/>
            <a:ext cx="685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819400" y="3767063"/>
            <a:ext cx="1447800" cy="253916"/>
          </a:xfrm>
          <a:prstGeom prst="rect">
            <a:avLst/>
          </a:prstGeom>
          <a:noFill/>
        </p:spPr>
        <p:txBody>
          <a:bodyPr wrap="square" rtlCol="0">
            <a:spAutoFit/>
          </a:bodyPr>
          <a:lstStyle/>
          <a:p>
            <a:r>
              <a:rPr lang="en-US" sz="1050" dirty="0" smtClean="0"/>
              <a:t>Sufficient bandwidth</a:t>
            </a:r>
            <a:endParaRPr lang="en-US" sz="1050" dirty="0"/>
          </a:p>
        </p:txBody>
      </p:sp>
      <p:sp>
        <p:nvSpPr>
          <p:cNvPr id="25" name="TextBox 24"/>
          <p:cNvSpPr txBox="1"/>
          <p:nvPr/>
        </p:nvSpPr>
        <p:spPr>
          <a:xfrm>
            <a:off x="1219200" y="5715000"/>
            <a:ext cx="6934200" cy="646331"/>
          </a:xfrm>
          <a:prstGeom prst="rect">
            <a:avLst/>
          </a:prstGeom>
          <a:noFill/>
        </p:spPr>
        <p:txBody>
          <a:bodyPr wrap="square" rtlCol="0">
            <a:spAutoFit/>
          </a:bodyPr>
          <a:lstStyle/>
          <a:p>
            <a:r>
              <a:rPr lang="en-US" dirty="0" smtClean="0"/>
              <a:t>Fig: Talker and listener declaration in the case of end station </a:t>
            </a:r>
          </a:p>
          <a:p>
            <a:endParaRPr lang="en-US" dirty="0"/>
          </a:p>
        </p:txBody>
      </p:sp>
      <p:sp>
        <p:nvSpPr>
          <p:cNvPr id="26" name="Oval 25"/>
          <p:cNvSpPr/>
          <p:nvPr/>
        </p:nvSpPr>
        <p:spPr>
          <a:xfrm>
            <a:off x="4038600" y="1903411"/>
            <a:ext cx="1143000" cy="990600"/>
          </a:xfrm>
          <a:prstGeom prst="ellipse">
            <a:avLst/>
          </a:prstGeom>
          <a:solidFill>
            <a:schemeClr val="bg1"/>
          </a:solidFill>
          <a:ln>
            <a:solidFill>
              <a:schemeClr val="tx2">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75000"/>
                </a:schemeClr>
              </a:solidFill>
            </a:endParaRPr>
          </a:p>
        </p:txBody>
      </p:sp>
      <p:cxnSp>
        <p:nvCxnSpPr>
          <p:cNvPr id="27" name="Straight Arrow Connector 26"/>
          <p:cNvCxnSpPr/>
          <p:nvPr/>
        </p:nvCxnSpPr>
        <p:spPr>
          <a:xfrm rot="16200000" flipH="1">
            <a:off x="3494040" y="4160631"/>
            <a:ext cx="7330" cy="1234189"/>
          </a:xfrm>
          <a:prstGeom prst="straightConnector1">
            <a:avLst/>
          </a:prstGeom>
          <a:ln>
            <a:solidFill>
              <a:schemeClr val="tx2">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flipV="1">
            <a:off x="2971800" y="5333998"/>
            <a:ext cx="1219200" cy="1"/>
          </a:xfrm>
          <a:prstGeom prst="straightConnector1">
            <a:avLst/>
          </a:prstGeom>
          <a:ln>
            <a:solidFill>
              <a:schemeClr val="tx2">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114800" y="2221468"/>
            <a:ext cx="1524000" cy="369332"/>
          </a:xfrm>
          <a:prstGeom prst="rect">
            <a:avLst/>
          </a:prstGeom>
          <a:noFill/>
        </p:spPr>
        <p:txBody>
          <a:bodyPr wrap="square" rtlCol="0">
            <a:spAutoFit/>
          </a:bodyPr>
          <a:lstStyle/>
          <a:p>
            <a:r>
              <a:rPr lang="en-US" dirty="0" smtClean="0"/>
              <a:t>listener</a:t>
            </a:r>
            <a:endParaRPr lang="en-US" dirty="0"/>
          </a:p>
        </p:txBody>
      </p:sp>
      <p:sp>
        <p:nvSpPr>
          <p:cNvPr id="35" name="Date Placeholder 34"/>
          <p:cNvSpPr>
            <a:spLocks noGrp="1"/>
          </p:cNvSpPr>
          <p:nvPr>
            <p:ph type="dt" sz="half" idx="11"/>
          </p:nvPr>
        </p:nvSpPr>
        <p:spPr/>
        <p:txBody>
          <a:bodyPr/>
          <a:lstStyle/>
          <a:p>
            <a:fld id="{BA3E68EE-C64C-4B12-9FBF-BF2618CB6166}" type="datetime2">
              <a:rPr lang="en-US" smtClean="0"/>
              <a:pPr/>
              <a:t>Tuesday, June 27, 2017</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6705600" cy="533400"/>
          </a:xfrm>
        </p:spPr>
        <p:txBody>
          <a:bodyPr/>
          <a:lstStyle/>
          <a:p>
            <a:r>
              <a:rPr lang="en-US" sz="2000" b="1" dirty="0" smtClean="0">
                <a:solidFill>
                  <a:schemeClr val="tx2">
                    <a:lumMod val="75000"/>
                  </a:schemeClr>
                </a:solidFill>
              </a:rPr>
              <a:t/>
            </a:r>
            <a:br>
              <a:rPr lang="en-US" sz="2000" b="1" dirty="0" smtClean="0">
                <a:solidFill>
                  <a:schemeClr val="tx2">
                    <a:lumMod val="75000"/>
                  </a:schemeClr>
                </a:solidFill>
              </a:rPr>
            </a:br>
            <a:r>
              <a:rPr lang="en-US" sz="2000" b="1" dirty="0" smtClean="0">
                <a:solidFill>
                  <a:schemeClr val="accent2">
                    <a:lumMod val="75000"/>
                  </a:schemeClr>
                </a:solidFill>
              </a:rPr>
              <a:t>Behavior of Bridges</a:t>
            </a:r>
            <a:r>
              <a:rPr lang="en-US" sz="2000" b="1" dirty="0" smtClean="0">
                <a:solidFill>
                  <a:schemeClr val="tx2">
                    <a:lumMod val="75000"/>
                  </a:schemeClr>
                </a:solidFill>
              </a:rPr>
              <a:t/>
            </a:r>
            <a:br>
              <a:rPr lang="en-US" sz="2000" b="1" dirty="0" smtClean="0">
                <a:solidFill>
                  <a:schemeClr val="tx2">
                    <a:lumMod val="75000"/>
                  </a:schemeClr>
                </a:solidFill>
              </a:rPr>
            </a:br>
            <a:endParaRPr lang="en-US" dirty="0"/>
          </a:p>
        </p:txBody>
      </p:sp>
      <p:sp>
        <p:nvSpPr>
          <p:cNvPr id="3" name="Content Placeholder 2"/>
          <p:cNvSpPr>
            <a:spLocks noGrp="1"/>
          </p:cNvSpPr>
          <p:nvPr>
            <p:ph idx="1"/>
          </p:nvPr>
        </p:nvSpPr>
        <p:spPr>
          <a:xfrm>
            <a:off x="381000" y="1066800"/>
            <a:ext cx="8229600" cy="5410200"/>
          </a:xfrm>
        </p:spPr>
        <p:txBody>
          <a:bodyPr/>
          <a:lstStyle/>
          <a:p>
            <a:pPr>
              <a:buClr>
                <a:schemeClr val="tx2">
                  <a:lumMod val="75000"/>
                </a:schemeClr>
              </a:buClr>
              <a:buFont typeface="Wingdings" pitchFamily="2" charset="2"/>
              <a:buChar char="§"/>
            </a:pPr>
            <a:r>
              <a:rPr lang="en-US" sz="1600" dirty="0" smtClean="0">
                <a:latin typeface="Arial" pitchFamily="34" charset="0"/>
                <a:cs typeface="Arial" pitchFamily="34" charset="0"/>
              </a:rPr>
              <a:t>MSRP aware bridges r</a:t>
            </a:r>
            <a:r>
              <a:rPr lang="en-US" sz="1600" b="1" dirty="0" smtClean="0">
                <a:latin typeface="Arial" pitchFamily="34" charset="0"/>
                <a:cs typeface="Arial" pitchFamily="34" charset="0"/>
              </a:rPr>
              <a:t>egister </a:t>
            </a:r>
            <a:r>
              <a:rPr lang="en-US" sz="1600" dirty="0" smtClean="0">
                <a:latin typeface="Arial" pitchFamily="34" charset="0"/>
                <a:cs typeface="Arial" pitchFamily="34" charset="0"/>
              </a:rPr>
              <a:t>and </a:t>
            </a:r>
            <a:r>
              <a:rPr lang="en-US" sz="1600" b="1" dirty="0" smtClean="0">
                <a:latin typeface="Arial" pitchFamily="34" charset="0"/>
                <a:cs typeface="Arial" pitchFamily="34" charset="0"/>
              </a:rPr>
              <a:t>de-register</a:t>
            </a:r>
            <a:r>
              <a:rPr lang="en-US" sz="1600" dirty="0" smtClean="0">
                <a:latin typeface="Arial" pitchFamily="34" charset="0"/>
                <a:cs typeface="Arial" pitchFamily="34" charset="0"/>
              </a:rPr>
              <a:t> talker and listener declarations on the bridge ports.</a:t>
            </a:r>
          </a:p>
          <a:p>
            <a:pPr>
              <a:buClr>
                <a:schemeClr val="tx2">
                  <a:lumMod val="75000"/>
                </a:schemeClr>
              </a:buClr>
              <a:buNone/>
            </a:pPr>
            <a:endParaRPr lang="en-US" sz="1600" dirty="0" smtClean="0">
              <a:latin typeface="Arial" pitchFamily="34" charset="0"/>
              <a:cs typeface="Arial" pitchFamily="34" charset="0"/>
            </a:endParaRPr>
          </a:p>
          <a:p>
            <a:pPr>
              <a:buClr>
                <a:schemeClr val="tx2">
                  <a:lumMod val="75000"/>
                </a:schemeClr>
              </a:buClr>
              <a:buFont typeface="Wingdings" pitchFamily="2" charset="2"/>
              <a:buChar char="§"/>
            </a:pPr>
            <a:r>
              <a:rPr lang="en-US" sz="1600" dirty="0" smtClean="0">
                <a:latin typeface="Arial" pitchFamily="34" charset="0"/>
                <a:cs typeface="Arial" pitchFamily="34" charset="0"/>
              </a:rPr>
              <a:t> Changes in the state of registrations  are processed by </a:t>
            </a:r>
            <a:r>
              <a:rPr lang="en-US" sz="1600" b="1" dirty="0" smtClean="0">
                <a:latin typeface="Arial" pitchFamily="34" charset="0"/>
                <a:cs typeface="Arial" pitchFamily="34" charset="0"/>
              </a:rPr>
              <a:t>MSRP attribute propagation function</a:t>
            </a:r>
            <a:r>
              <a:rPr lang="en-US" sz="1600" dirty="0" smtClean="0">
                <a:latin typeface="Arial" pitchFamily="34" charset="0"/>
                <a:cs typeface="Arial" pitchFamily="34" charset="0"/>
              </a:rPr>
              <a:t> and disseminated  in the network by making or withdrawing talker and listener declarations.</a:t>
            </a:r>
          </a:p>
          <a:p>
            <a:pPr>
              <a:buClr>
                <a:schemeClr val="tx2">
                  <a:lumMod val="75000"/>
                </a:schemeClr>
              </a:buClr>
              <a:buNone/>
            </a:pPr>
            <a:endParaRPr lang="en-US" sz="1600" dirty="0" smtClean="0">
              <a:latin typeface="Arial" pitchFamily="34" charset="0"/>
              <a:cs typeface="Arial" pitchFamily="34" charset="0"/>
            </a:endParaRPr>
          </a:p>
          <a:p>
            <a:pPr>
              <a:buClr>
                <a:schemeClr val="tx2">
                  <a:lumMod val="75000"/>
                </a:schemeClr>
              </a:buClr>
              <a:buFont typeface="Wingdings" pitchFamily="2" charset="2"/>
              <a:buChar char="§"/>
            </a:pPr>
            <a:r>
              <a:rPr lang="en-US" sz="1600" dirty="0" smtClean="0">
                <a:latin typeface="Arial" pitchFamily="34" charset="0"/>
                <a:cs typeface="Arial" pitchFamily="34" charset="0"/>
              </a:rPr>
              <a:t>  Talker declarations              to all other bridge  ports</a:t>
            </a:r>
          </a:p>
          <a:p>
            <a:pPr>
              <a:buClr>
                <a:schemeClr val="tx2">
                  <a:lumMod val="75000"/>
                </a:schemeClr>
              </a:buClr>
            </a:pPr>
            <a:endParaRPr lang="en-US" sz="1600" dirty="0" smtClean="0">
              <a:latin typeface="Arial" pitchFamily="34" charset="0"/>
              <a:cs typeface="Arial" pitchFamily="34" charset="0"/>
            </a:endParaRPr>
          </a:p>
          <a:p>
            <a:pPr>
              <a:buClr>
                <a:schemeClr val="tx2">
                  <a:lumMod val="75000"/>
                </a:schemeClr>
              </a:buClr>
              <a:buFont typeface="Wingdings" pitchFamily="2" charset="2"/>
              <a:buChar char="§"/>
            </a:pPr>
            <a:r>
              <a:rPr lang="en-US" sz="1600" b="1" dirty="0" smtClean="0">
                <a:latin typeface="Arial" pitchFamily="34" charset="0"/>
                <a:cs typeface="Arial" pitchFamily="34" charset="0"/>
              </a:rPr>
              <a:t> TalkerPruning</a:t>
            </a:r>
            <a:r>
              <a:rPr lang="en-US" sz="1600" dirty="0" smtClean="0">
                <a:latin typeface="Arial" pitchFamily="34" charset="0"/>
                <a:cs typeface="Arial" pitchFamily="34" charset="0"/>
              </a:rPr>
              <a:t>:   limit the Talker declarations to ports that have the streams  destination_address in the MMRP MAC Address Registration Entries.</a:t>
            </a:r>
          </a:p>
          <a:p>
            <a:pPr>
              <a:buClr>
                <a:schemeClr val="tx2">
                  <a:lumMod val="75000"/>
                </a:schemeClr>
              </a:buClr>
              <a:buFont typeface="Wingdings" pitchFamily="2" charset="2"/>
              <a:buChar char="§"/>
            </a:pPr>
            <a:endParaRPr lang="en-US" sz="1600" dirty="0" smtClean="0">
              <a:latin typeface="Arial" pitchFamily="34" charset="0"/>
              <a:cs typeface="Arial" pitchFamily="34" charset="0"/>
            </a:endParaRPr>
          </a:p>
          <a:p>
            <a:pPr>
              <a:buClr>
                <a:schemeClr val="tx2">
                  <a:lumMod val="75000"/>
                </a:schemeClr>
              </a:buClr>
              <a:buFont typeface="Wingdings" pitchFamily="2" charset="2"/>
              <a:buChar char="§"/>
            </a:pPr>
            <a:r>
              <a:rPr lang="en-US" sz="1600" dirty="0" smtClean="0">
                <a:latin typeface="Arial" pitchFamily="34" charset="0"/>
                <a:cs typeface="Arial" pitchFamily="34" charset="0"/>
              </a:rPr>
              <a:t> Listener declaration             to the Bridge Port with the associated Talker declaration                                                                       (matching </a:t>
            </a:r>
            <a:r>
              <a:rPr lang="en-US" sz="1600" dirty="0" err="1" smtClean="0">
                <a:latin typeface="Arial" pitchFamily="34" charset="0"/>
                <a:cs typeface="Arial" pitchFamily="34" charset="0"/>
              </a:rPr>
              <a:t>streamID</a:t>
            </a:r>
            <a:r>
              <a:rPr lang="en-US" sz="1600" dirty="0" smtClean="0">
                <a:latin typeface="Arial" pitchFamily="34" charset="0"/>
                <a:cs typeface="Arial" pitchFamily="34" charset="0"/>
              </a:rPr>
              <a:t>)</a:t>
            </a:r>
          </a:p>
          <a:p>
            <a:pPr>
              <a:buClr>
                <a:schemeClr val="tx2">
                  <a:lumMod val="75000"/>
                </a:schemeClr>
              </a:buClr>
            </a:pPr>
            <a:endParaRPr lang="en-US" sz="1600" dirty="0" smtClean="0">
              <a:latin typeface="Arial" pitchFamily="34" charset="0"/>
              <a:cs typeface="Arial" pitchFamily="34" charset="0"/>
            </a:endParaRPr>
          </a:p>
          <a:p>
            <a:pPr>
              <a:buClr>
                <a:schemeClr val="tx2">
                  <a:lumMod val="75000"/>
                </a:schemeClr>
              </a:buClr>
              <a:buFont typeface="Wingdings" pitchFamily="2" charset="2"/>
              <a:buChar char="§"/>
            </a:pPr>
            <a:r>
              <a:rPr lang="en-US" sz="1600" b="1" dirty="0" smtClean="0">
                <a:latin typeface="Arial" pitchFamily="34" charset="0"/>
                <a:cs typeface="Arial" pitchFamily="34" charset="0"/>
              </a:rPr>
              <a:t> Blocked Declaration </a:t>
            </a:r>
            <a:r>
              <a:rPr lang="en-US" sz="1600" dirty="0" smtClean="0">
                <a:latin typeface="Arial" pitchFamily="34" charset="0"/>
                <a:cs typeface="Arial" pitchFamily="34" charset="0"/>
              </a:rPr>
              <a:t>- Declaration is said to be blocked if the Spanning Tree instance identified on that bridge port has any value other than forwarding.</a:t>
            </a:r>
            <a:endParaRPr lang="en-US" sz="16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6FF3ED3E-397D-4A9B-A2C6-6DAB06E847D5}" type="slidenum">
              <a:rPr lang="en-US" smtClean="0"/>
              <a:pPr/>
              <a:t>12</a:t>
            </a:fld>
            <a:endParaRPr lang="en-US"/>
          </a:p>
        </p:txBody>
      </p:sp>
      <p:sp>
        <p:nvSpPr>
          <p:cNvPr id="6" name="Subtitle 5"/>
          <p:cNvSpPr>
            <a:spLocks noGrp="1"/>
          </p:cNvSpPr>
          <p:nvPr>
            <p:ph type="subTitle" idx="12"/>
          </p:nvPr>
        </p:nvSpPr>
        <p:spPr>
          <a:xfrm>
            <a:off x="7620000" y="6324600"/>
            <a:ext cx="2133600" cy="381000"/>
          </a:xfrm>
        </p:spPr>
        <p:txBody>
          <a:bodyPr/>
          <a:lstStyle/>
          <a:p>
            <a:r>
              <a:rPr lang="en-US" b="1" dirty="0" smtClean="0">
                <a:solidFill>
                  <a:schemeClr val="bg2">
                    <a:lumMod val="50000"/>
                  </a:schemeClr>
                </a:solidFill>
              </a:rPr>
              <a:t>IEEE Std 802.1Qat-2010</a:t>
            </a:r>
          </a:p>
          <a:p>
            <a:endParaRPr lang="en-US" b="1" dirty="0" smtClean="0">
              <a:solidFill>
                <a:schemeClr val="bg2">
                  <a:lumMod val="50000"/>
                </a:schemeClr>
              </a:solidFill>
            </a:endParaRPr>
          </a:p>
          <a:p>
            <a:endParaRPr lang="en-US" b="1" dirty="0" smtClean="0">
              <a:solidFill>
                <a:schemeClr val="bg2">
                  <a:lumMod val="50000"/>
                </a:schemeClr>
              </a:solidFill>
            </a:endParaRPr>
          </a:p>
          <a:p>
            <a:endParaRPr lang="en-US" dirty="0" smtClean="0"/>
          </a:p>
          <a:p>
            <a:endParaRPr lang="en-US" dirty="0"/>
          </a:p>
        </p:txBody>
      </p:sp>
      <p:sp>
        <p:nvSpPr>
          <p:cNvPr id="7" name="Footer Placeholder 6"/>
          <p:cNvSpPr>
            <a:spLocks noGrp="1"/>
          </p:cNvSpPr>
          <p:nvPr>
            <p:ph type="ftr" sz="quarter" idx="13"/>
          </p:nvPr>
        </p:nvSpPr>
        <p:spPr/>
        <p:txBody>
          <a:bodyPr/>
          <a:lstStyle/>
          <a:p>
            <a:r>
              <a:rPr lang="en-US" smtClean="0"/>
              <a:t>© Jasmin-Infotech Private Limited</a:t>
            </a:r>
            <a:endParaRPr lang="en-US" dirty="0"/>
          </a:p>
        </p:txBody>
      </p:sp>
      <p:cxnSp>
        <p:nvCxnSpPr>
          <p:cNvPr id="8" name="Straight Arrow Connector 7"/>
          <p:cNvCxnSpPr/>
          <p:nvPr/>
        </p:nvCxnSpPr>
        <p:spPr>
          <a:xfrm>
            <a:off x="2743200" y="3429000"/>
            <a:ext cx="457200" cy="1588"/>
          </a:xfrm>
          <a:prstGeom prst="straightConnector1">
            <a:avLst/>
          </a:prstGeom>
          <a:ln>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19400" y="5180012"/>
            <a:ext cx="457200" cy="1588"/>
          </a:xfrm>
          <a:prstGeom prst="straightConnector1">
            <a:avLst/>
          </a:prstGeom>
          <a:ln>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1"/>
          </p:nvPr>
        </p:nvSpPr>
        <p:spPr/>
        <p:txBody>
          <a:bodyPr/>
          <a:lstStyle/>
          <a:p>
            <a:fld id="{2BD32F13-9A4B-418A-9FC6-2040E12DC07A}" type="datetime2">
              <a:rPr lang="en-US" smtClean="0"/>
              <a:pPr/>
              <a:t>Tuesday, June 27, 2017</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MSRP application</a:t>
            </a:r>
            <a:endParaRPr lang="en-US" dirty="0"/>
          </a:p>
        </p:txBody>
      </p:sp>
      <p:sp>
        <p:nvSpPr>
          <p:cNvPr id="3" name="Content Placeholder 2"/>
          <p:cNvSpPr>
            <a:spLocks noGrp="1"/>
          </p:cNvSpPr>
          <p:nvPr>
            <p:ph idx="1"/>
          </p:nvPr>
        </p:nvSpPr>
        <p:spPr>
          <a:xfrm>
            <a:off x="457200" y="1066800"/>
            <a:ext cx="8229600" cy="5410200"/>
          </a:xfrm>
        </p:spPr>
        <p:txBody>
          <a:bodyPr/>
          <a:lstStyle/>
          <a:p>
            <a:pPr>
              <a:buNone/>
            </a:pPr>
            <a:r>
              <a:rPr lang="en-US" sz="1600" dirty="0" smtClean="0"/>
              <a:t>    </a:t>
            </a:r>
            <a:r>
              <a:rPr lang="en-US" sz="1600" b="1" dirty="0" smtClean="0"/>
              <a:t>1. Definition of internal state variables</a:t>
            </a:r>
          </a:p>
          <a:p>
            <a:pPr>
              <a:buNone/>
            </a:pPr>
            <a:r>
              <a:rPr lang="en-US" sz="1600" dirty="0" smtClean="0"/>
              <a:t>            a) Port Media Type </a:t>
            </a:r>
          </a:p>
          <a:p>
            <a:pPr>
              <a:buNone/>
            </a:pPr>
            <a:r>
              <a:rPr lang="en-US" sz="1600" dirty="0" smtClean="0"/>
              <a:t>            b) Direction(‘</a:t>
            </a:r>
            <a:r>
              <a:rPr lang="en-US" sz="1600" dirty="0" smtClean="0">
                <a:solidFill>
                  <a:srgbClr val="FF0000"/>
                </a:solidFill>
              </a:rPr>
              <a:t>0</a:t>
            </a:r>
            <a:r>
              <a:rPr lang="en-US" sz="1600" dirty="0" smtClean="0"/>
              <a:t>’for talker attributes, ‘</a:t>
            </a:r>
            <a:r>
              <a:rPr lang="en-US" sz="1600" dirty="0" smtClean="0">
                <a:solidFill>
                  <a:srgbClr val="FF0000"/>
                </a:solidFill>
              </a:rPr>
              <a:t>1</a:t>
            </a:r>
            <a:r>
              <a:rPr lang="en-US" sz="1600" dirty="0" smtClean="0"/>
              <a:t>’ for listener attributes) </a:t>
            </a:r>
          </a:p>
          <a:p>
            <a:pPr>
              <a:buNone/>
            </a:pPr>
            <a:r>
              <a:rPr lang="en-US" sz="1600" dirty="0" smtClean="0"/>
              <a:t>            c) Declaration Type </a:t>
            </a:r>
          </a:p>
          <a:p>
            <a:pPr>
              <a:buNone/>
            </a:pPr>
            <a:r>
              <a:rPr lang="en-US" sz="1600" dirty="0" smtClean="0"/>
              <a:t>            d) SRP parameters</a:t>
            </a:r>
          </a:p>
          <a:p>
            <a:pPr>
              <a:buNone/>
            </a:pPr>
            <a:r>
              <a:rPr lang="en-US" sz="1600" b="1" dirty="0" smtClean="0"/>
              <a:t>    2. Definition of MRP protocol elements</a:t>
            </a:r>
          </a:p>
          <a:p>
            <a:pPr>
              <a:buNone/>
            </a:pPr>
            <a:r>
              <a:rPr lang="en-US" sz="1600" dirty="0" smtClean="0"/>
              <a:t>            a) MSRP application address</a:t>
            </a:r>
          </a:p>
          <a:p>
            <a:pPr>
              <a:buNone/>
            </a:pPr>
            <a:r>
              <a:rPr lang="en-US" sz="1600" dirty="0" smtClean="0"/>
              <a:t>            b)</a:t>
            </a:r>
            <a:r>
              <a:rPr lang="en-US" sz="1600" b="1" dirty="0" smtClean="0"/>
              <a:t> </a:t>
            </a:r>
            <a:r>
              <a:rPr lang="en-US" sz="1600" dirty="0" smtClean="0"/>
              <a:t>MSRP application EtherType</a:t>
            </a:r>
          </a:p>
          <a:p>
            <a:pPr>
              <a:buNone/>
            </a:pPr>
            <a:r>
              <a:rPr lang="en-US" sz="1600" dirty="0" smtClean="0"/>
              <a:t>            c) MSRP Protocol Version</a:t>
            </a:r>
          </a:p>
          <a:p>
            <a:pPr>
              <a:buNone/>
            </a:pPr>
            <a:r>
              <a:rPr lang="en-US" sz="1600" dirty="0" smtClean="0"/>
              <a:t>            d) MSRP Attribute Type definitions</a:t>
            </a:r>
          </a:p>
          <a:p>
            <a:pPr>
              <a:buNone/>
            </a:pPr>
            <a:r>
              <a:rPr lang="en-US" sz="1600" dirty="0" smtClean="0"/>
              <a:t>            e) MSRP Attribute Length definitions</a:t>
            </a:r>
          </a:p>
          <a:p>
            <a:pPr>
              <a:buNone/>
            </a:pPr>
            <a:r>
              <a:rPr lang="en-US" sz="1600" dirty="0" smtClean="0"/>
              <a:t>            f) MSRP Attribute List Length definitions</a:t>
            </a:r>
          </a:p>
          <a:p>
            <a:pPr>
              <a:buNone/>
            </a:pPr>
            <a:r>
              <a:rPr lang="en-US" sz="1600" dirty="0" smtClean="0"/>
              <a:t>            g) MSRP Vector definitions</a:t>
            </a:r>
          </a:p>
          <a:p>
            <a:pPr>
              <a:buNone/>
            </a:pPr>
            <a:r>
              <a:rPr lang="en-US" sz="1600" dirty="0" smtClean="0"/>
              <a:t>            h) MSRP FirstValue definitions (Stream reservations)</a:t>
            </a:r>
          </a:p>
          <a:p>
            <a:pPr>
              <a:buNone/>
            </a:pPr>
            <a:r>
              <a:rPr lang="en-US" sz="1600" dirty="0" smtClean="0"/>
              <a:t>            </a:t>
            </a:r>
            <a:r>
              <a:rPr lang="en-US" sz="1600" dirty="0" err="1" smtClean="0"/>
              <a:t>i</a:t>
            </a:r>
            <a:r>
              <a:rPr lang="en-US" sz="1600" dirty="0" smtClean="0"/>
              <a:t>) MSRP FirstValue definitions (Domain discovery)</a:t>
            </a:r>
            <a:endParaRPr lang="en-US" sz="1600" dirty="0"/>
          </a:p>
        </p:txBody>
      </p:sp>
      <p:sp>
        <p:nvSpPr>
          <p:cNvPr id="4" name="Slide Number Placeholder 3"/>
          <p:cNvSpPr>
            <a:spLocks noGrp="1"/>
          </p:cNvSpPr>
          <p:nvPr>
            <p:ph type="sldNum" sz="quarter" idx="10"/>
          </p:nvPr>
        </p:nvSpPr>
        <p:spPr/>
        <p:txBody>
          <a:bodyPr/>
          <a:lstStyle/>
          <a:p>
            <a:fld id="{6FF3ED3E-397D-4A9B-A2C6-6DAB06E847D5}" type="slidenum">
              <a:rPr lang="en-US" smtClean="0"/>
              <a:pPr/>
              <a:t>13</a:t>
            </a:fld>
            <a:endParaRPr lang="en-US"/>
          </a:p>
        </p:txBody>
      </p:sp>
      <p:sp>
        <p:nvSpPr>
          <p:cNvPr id="6" name="Subtitle 5"/>
          <p:cNvSpPr>
            <a:spLocks noGrp="1"/>
          </p:cNvSpPr>
          <p:nvPr>
            <p:ph type="subTitle" idx="12"/>
          </p:nvPr>
        </p:nvSpPr>
        <p:spPr>
          <a:xfrm>
            <a:off x="7543800" y="6172200"/>
            <a:ext cx="2895600" cy="381000"/>
          </a:xfrm>
        </p:spPr>
        <p:txBody>
          <a:bodyPr/>
          <a:lstStyle/>
          <a:p>
            <a:r>
              <a:rPr lang="en-US" b="1" dirty="0" smtClean="0">
                <a:solidFill>
                  <a:schemeClr val="bg2">
                    <a:lumMod val="50000"/>
                  </a:schemeClr>
                </a:solidFill>
              </a:rPr>
              <a:t>IEEE Std 802.1Qat-2010</a:t>
            </a:r>
          </a:p>
          <a:p>
            <a:endParaRPr lang="en-US" b="1" dirty="0" smtClean="0">
              <a:solidFill>
                <a:schemeClr val="bg2">
                  <a:lumMod val="50000"/>
                </a:schemeClr>
              </a:solidFill>
            </a:endParaRPr>
          </a:p>
          <a:p>
            <a:endParaRPr lang="en-US" b="1" dirty="0" smtClean="0">
              <a:solidFill>
                <a:schemeClr val="bg2">
                  <a:lumMod val="50000"/>
                </a:schemeClr>
              </a:solidFill>
            </a:endParaRPr>
          </a:p>
          <a:p>
            <a:endParaRPr lang="en-US" dirty="0"/>
          </a:p>
        </p:txBody>
      </p:sp>
      <p:sp>
        <p:nvSpPr>
          <p:cNvPr id="7" name="Footer Placeholder 6"/>
          <p:cNvSpPr>
            <a:spLocks noGrp="1"/>
          </p:cNvSpPr>
          <p:nvPr>
            <p:ph type="ftr" sz="quarter" idx="13"/>
          </p:nvPr>
        </p:nvSpPr>
        <p:spPr/>
        <p:txBody>
          <a:bodyPr/>
          <a:lstStyle/>
          <a:p>
            <a:r>
              <a:rPr lang="en-US" smtClean="0"/>
              <a:t>© Jasmin-Infotech Private Limited</a:t>
            </a:r>
            <a:endParaRPr lang="en-US" dirty="0"/>
          </a:p>
        </p:txBody>
      </p:sp>
      <p:sp>
        <p:nvSpPr>
          <p:cNvPr id="8" name="Date Placeholder 7"/>
          <p:cNvSpPr>
            <a:spLocks noGrp="1"/>
          </p:cNvSpPr>
          <p:nvPr>
            <p:ph type="dt" sz="half" idx="11"/>
          </p:nvPr>
        </p:nvSpPr>
        <p:spPr/>
        <p:txBody>
          <a:bodyPr/>
          <a:lstStyle/>
          <a:p>
            <a:fld id="{4D2A0AFB-DE20-4F5B-9679-3B237EA9344F}" type="datetime2">
              <a:rPr lang="en-US" smtClean="0"/>
              <a:pPr/>
              <a:t>Tuesday, June 27, 2017</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MSRP application</a:t>
            </a:r>
            <a:br>
              <a:rPr lang="en-US" dirty="0" smtClean="0"/>
            </a:br>
            <a:r>
              <a:rPr lang="en-US" dirty="0" smtClean="0"/>
              <a:t>                                                      </a:t>
            </a:r>
            <a:r>
              <a:rPr lang="en-US" sz="1400" dirty="0" smtClean="0"/>
              <a:t>contd…</a:t>
            </a:r>
            <a:endParaRPr lang="en-US" sz="1400" dirty="0"/>
          </a:p>
        </p:txBody>
      </p:sp>
      <p:sp>
        <p:nvSpPr>
          <p:cNvPr id="3" name="Content Placeholder 2"/>
          <p:cNvSpPr>
            <a:spLocks noGrp="1"/>
          </p:cNvSpPr>
          <p:nvPr>
            <p:ph idx="1"/>
          </p:nvPr>
        </p:nvSpPr>
        <p:spPr>
          <a:xfrm>
            <a:off x="304800" y="1066800"/>
            <a:ext cx="8610600" cy="5562600"/>
          </a:xfrm>
        </p:spPr>
        <p:txBody>
          <a:bodyPr/>
          <a:lstStyle/>
          <a:p>
            <a:pPr>
              <a:buNone/>
            </a:pPr>
            <a:r>
              <a:rPr lang="en-US" sz="1600" b="1" dirty="0" smtClean="0"/>
              <a:t>a)Port media type</a:t>
            </a:r>
          </a:p>
          <a:p>
            <a:pPr>
              <a:buNone/>
            </a:pPr>
            <a:r>
              <a:rPr lang="en-US" sz="1600" b="1" dirty="0" smtClean="0"/>
              <a:t>         </a:t>
            </a:r>
            <a:r>
              <a:rPr lang="en-US" sz="1600" b="1" dirty="0" err="1" smtClean="0"/>
              <a:t>i</a:t>
            </a:r>
            <a:r>
              <a:rPr lang="en-US" sz="1600" b="1" dirty="0" smtClean="0"/>
              <a:t>)Access Control Port</a:t>
            </a:r>
            <a:r>
              <a:rPr lang="en-US" sz="1600" dirty="0" smtClean="0"/>
              <a:t>:</a:t>
            </a:r>
          </a:p>
          <a:p>
            <a:pPr>
              <a:buNone/>
            </a:pPr>
            <a:r>
              <a:rPr lang="en-US" sz="1600" dirty="0" smtClean="0"/>
              <a:t>            Transmitter controls access to the medium on which it is sending, so it is either the   </a:t>
            </a:r>
          </a:p>
          <a:p>
            <a:pPr>
              <a:buNone/>
            </a:pPr>
            <a:r>
              <a:rPr lang="en-US" sz="1600" dirty="0" smtClean="0"/>
              <a:t>            DMN for a shared medium, or it is a port on a full-duplex point-to-point medium</a:t>
            </a:r>
          </a:p>
          <a:p>
            <a:pPr>
              <a:buNone/>
            </a:pPr>
            <a:r>
              <a:rPr lang="en-US" sz="1600" b="1" dirty="0" smtClean="0"/>
              <a:t>         ii) Non-DMN shared medium Port: </a:t>
            </a:r>
          </a:p>
          <a:p>
            <a:pPr>
              <a:buNone/>
            </a:pPr>
            <a:r>
              <a:rPr lang="en-US" sz="1600" b="1" dirty="0" smtClean="0"/>
              <a:t>            </a:t>
            </a:r>
            <a:r>
              <a:rPr lang="en-US" sz="1600" dirty="0" smtClean="0"/>
              <a:t>Transmitter is attached to a shared medium, but does not control access to </a:t>
            </a:r>
          </a:p>
          <a:p>
            <a:pPr>
              <a:buNone/>
            </a:pPr>
            <a:r>
              <a:rPr lang="en-US" sz="1600" dirty="0" smtClean="0"/>
              <a:t>             the medium.</a:t>
            </a:r>
          </a:p>
          <a:p>
            <a:pPr>
              <a:buNone/>
            </a:pPr>
            <a:r>
              <a:rPr lang="en-US" sz="1600" b="1" dirty="0" smtClean="0"/>
              <a:t>b) Direction</a:t>
            </a:r>
          </a:p>
          <a:p>
            <a:pPr>
              <a:buNone/>
            </a:pPr>
            <a:r>
              <a:rPr lang="en-US" sz="1600" b="1" dirty="0" smtClean="0"/>
              <a:t>                 </a:t>
            </a:r>
            <a:r>
              <a:rPr lang="en-US" sz="1600" dirty="0" smtClean="0"/>
              <a:t>‘</a:t>
            </a:r>
            <a:r>
              <a:rPr lang="en-US" sz="1600" dirty="0" smtClean="0">
                <a:solidFill>
                  <a:srgbClr val="FF0000"/>
                </a:solidFill>
              </a:rPr>
              <a:t>0</a:t>
            </a:r>
            <a:r>
              <a:rPr lang="en-US" sz="1600" dirty="0" smtClean="0"/>
              <a:t>’for talker attributes, ‘</a:t>
            </a:r>
            <a:r>
              <a:rPr lang="en-US" sz="1600" dirty="0" smtClean="0">
                <a:solidFill>
                  <a:srgbClr val="FF0000"/>
                </a:solidFill>
              </a:rPr>
              <a:t>1</a:t>
            </a:r>
            <a:r>
              <a:rPr lang="en-US" sz="1600" dirty="0" smtClean="0"/>
              <a:t>’ for listener attributes</a:t>
            </a:r>
          </a:p>
          <a:p>
            <a:pPr>
              <a:buNone/>
            </a:pPr>
            <a:r>
              <a:rPr lang="en-US" sz="1600" b="1" dirty="0" smtClean="0"/>
              <a:t>c) Declaration Type</a:t>
            </a:r>
          </a:p>
          <a:p>
            <a:pPr>
              <a:buNone/>
            </a:pPr>
            <a:r>
              <a:rPr lang="en-US" sz="1600" dirty="0" smtClean="0"/>
              <a:t>                For a Talker,           1.advertise</a:t>
            </a:r>
          </a:p>
          <a:p>
            <a:pPr>
              <a:buNone/>
            </a:pPr>
            <a:r>
              <a:rPr lang="en-US" sz="1600" dirty="0" smtClean="0"/>
              <a:t>                                                2.failed</a:t>
            </a:r>
          </a:p>
          <a:p>
            <a:pPr>
              <a:buNone/>
            </a:pPr>
            <a:r>
              <a:rPr lang="en-US" sz="1600" dirty="0" smtClean="0"/>
              <a:t>                 For a listener,         3.ready</a:t>
            </a:r>
          </a:p>
          <a:p>
            <a:pPr>
              <a:buNone/>
            </a:pPr>
            <a:r>
              <a:rPr lang="en-US" sz="1600" dirty="0" smtClean="0"/>
              <a:t>                                                4.Ready failed</a:t>
            </a:r>
          </a:p>
          <a:p>
            <a:pPr>
              <a:buNone/>
            </a:pPr>
            <a:r>
              <a:rPr lang="en-US" sz="1600" dirty="0" smtClean="0"/>
              <a:t>                                                5.Asking failed</a:t>
            </a:r>
          </a:p>
          <a:p>
            <a:pPr>
              <a:buNone/>
            </a:pPr>
            <a:endParaRPr lang="en-US" sz="1600" dirty="0"/>
          </a:p>
        </p:txBody>
      </p:sp>
      <p:sp>
        <p:nvSpPr>
          <p:cNvPr id="6" name="Subtitle 5"/>
          <p:cNvSpPr>
            <a:spLocks noGrp="1"/>
          </p:cNvSpPr>
          <p:nvPr>
            <p:ph type="subTitle" idx="12"/>
          </p:nvPr>
        </p:nvSpPr>
        <p:spPr>
          <a:xfrm>
            <a:off x="7543800" y="6172200"/>
            <a:ext cx="1600200" cy="381000"/>
          </a:xfrm>
        </p:spPr>
        <p:txBody>
          <a:bodyPr/>
          <a:lstStyle/>
          <a:p>
            <a:r>
              <a:rPr lang="en-US" b="1" dirty="0" smtClean="0">
                <a:solidFill>
                  <a:schemeClr val="bg2">
                    <a:lumMod val="50000"/>
                  </a:schemeClr>
                </a:solidFill>
              </a:rPr>
              <a:t>IEEE Std 802.1Qat-2010</a:t>
            </a:r>
          </a:p>
          <a:p>
            <a:endParaRPr lang="en-US" b="1" dirty="0" smtClean="0">
              <a:solidFill>
                <a:schemeClr val="bg2">
                  <a:lumMod val="50000"/>
                </a:schemeClr>
              </a:solidFill>
            </a:endParaRPr>
          </a:p>
          <a:p>
            <a:endParaRPr lang="en-US" b="1" dirty="0" smtClean="0">
              <a:solidFill>
                <a:schemeClr val="bg2">
                  <a:lumMod val="50000"/>
                </a:schemeClr>
              </a:solidFill>
            </a:endParaRPr>
          </a:p>
          <a:p>
            <a:endParaRPr lang="en-US" dirty="0"/>
          </a:p>
        </p:txBody>
      </p:sp>
      <p:sp>
        <p:nvSpPr>
          <p:cNvPr id="7" name="Footer Placeholder 6"/>
          <p:cNvSpPr>
            <a:spLocks noGrp="1"/>
          </p:cNvSpPr>
          <p:nvPr>
            <p:ph type="ftr" sz="quarter" idx="13"/>
          </p:nvPr>
        </p:nvSpPr>
        <p:spPr/>
        <p:txBody>
          <a:bodyPr/>
          <a:lstStyle/>
          <a:p>
            <a:r>
              <a:rPr lang="en-US" smtClean="0"/>
              <a:t>© Jasmin-Infotech Private Limited</a:t>
            </a:r>
            <a:endParaRPr lang="en-US" dirty="0"/>
          </a:p>
        </p:txBody>
      </p:sp>
      <p:sp>
        <p:nvSpPr>
          <p:cNvPr id="8" name="Date Placeholder 7"/>
          <p:cNvSpPr>
            <a:spLocks noGrp="1"/>
          </p:cNvSpPr>
          <p:nvPr>
            <p:ph type="dt" sz="half" idx="11"/>
          </p:nvPr>
        </p:nvSpPr>
        <p:spPr/>
        <p:txBody>
          <a:bodyPr/>
          <a:lstStyle/>
          <a:p>
            <a:fld id="{1FDFA195-BAC2-4BB0-B84D-02B10579646A}" type="datetime2">
              <a:rPr lang="en-US" smtClean="0"/>
              <a:pPr/>
              <a:t>Tuesday, June 27, 2017</a:t>
            </a:fld>
            <a:endParaRPr lang="en-US"/>
          </a:p>
        </p:txBody>
      </p:sp>
      <p:sp>
        <p:nvSpPr>
          <p:cNvPr id="9" name="Slide Number Placeholder 8"/>
          <p:cNvSpPr>
            <a:spLocks noGrp="1"/>
          </p:cNvSpPr>
          <p:nvPr>
            <p:ph type="sldNum" sz="quarter" idx="10"/>
          </p:nvPr>
        </p:nvSpPr>
        <p:spPr/>
        <p:txBody>
          <a:bodyPr/>
          <a:lstStyle/>
          <a:p>
            <a:fld id="{6FF3ED3E-397D-4A9B-A2C6-6DAB06E847D5}" type="slidenum">
              <a:rPr lang="en-US" smtClean="0"/>
              <a:pPr/>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239000" cy="533400"/>
          </a:xfrm>
        </p:spPr>
        <p:txBody>
          <a:bodyPr/>
          <a:lstStyle/>
          <a:p>
            <a:r>
              <a:rPr lang="en-US" b="1" dirty="0" smtClean="0"/>
              <a:t/>
            </a:r>
            <a:br>
              <a:rPr lang="en-US" b="1" dirty="0" smtClean="0"/>
            </a:br>
            <a:r>
              <a:rPr lang="en-US" b="1" dirty="0" smtClean="0"/>
              <a:t>SRP Parameters</a:t>
            </a:r>
            <a:br>
              <a:rPr lang="en-US" b="1" dirty="0" smtClean="0"/>
            </a:br>
            <a:endParaRPr lang="en-US" dirty="0"/>
          </a:p>
        </p:txBody>
      </p:sp>
      <p:sp>
        <p:nvSpPr>
          <p:cNvPr id="3" name="Content Placeholder 2"/>
          <p:cNvSpPr>
            <a:spLocks noGrp="1"/>
          </p:cNvSpPr>
          <p:nvPr>
            <p:ph idx="1"/>
          </p:nvPr>
        </p:nvSpPr>
        <p:spPr>
          <a:xfrm>
            <a:off x="609600" y="1066800"/>
            <a:ext cx="8077200" cy="5486400"/>
          </a:xfrm>
        </p:spPr>
        <p:txBody>
          <a:bodyPr/>
          <a:lstStyle/>
          <a:p>
            <a:pPr>
              <a:buNone/>
            </a:pPr>
            <a:r>
              <a:rPr lang="en-US" sz="1600" b="1" dirty="0" smtClean="0"/>
              <a:t>a) Port Tc Max Latency: </a:t>
            </a:r>
            <a:r>
              <a:rPr lang="en-US" sz="1600" dirty="0" smtClean="0"/>
              <a:t>The maximum per-port per-traffic class latency(in ns),a frame may experience through the underlying MAC service</a:t>
            </a:r>
            <a:endParaRPr lang="en-US" sz="1600" b="1" dirty="0" smtClean="0"/>
          </a:p>
          <a:p>
            <a:pPr>
              <a:buNone/>
            </a:pPr>
            <a:endParaRPr lang="en-US" sz="1600" b="1" dirty="0" smtClean="0"/>
          </a:p>
          <a:p>
            <a:pPr>
              <a:buNone/>
            </a:pPr>
            <a:r>
              <a:rPr lang="en-US" sz="1600" b="1" dirty="0" smtClean="0"/>
              <a:t>b) talkerPruning:</a:t>
            </a:r>
            <a:r>
              <a:rPr lang="en-US" sz="1600" dirty="0" smtClean="0"/>
              <a:t> limit</a:t>
            </a:r>
            <a:r>
              <a:rPr lang="en-US" sz="1600" b="1" dirty="0" smtClean="0"/>
              <a:t> the Talker declarations </a:t>
            </a:r>
            <a:r>
              <a:rPr lang="en-US" sz="1600" dirty="0" smtClean="0"/>
              <a:t>to ports that have the streams  destination_address in the </a:t>
            </a:r>
            <a:r>
              <a:rPr lang="en-US" sz="1600" b="1" dirty="0" smtClean="0"/>
              <a:t>MMRP MAC Address Registration Entries</a:t>
            </a:r>
            <a:r>
              <a:rPr lang="en-US" sz="1600" dirty="0" smtClean="0"/>
              <a:t>.</a:t>
            </a:r>
            <a:endParaRPr lang="en-US" sz="1600" b="1" dirty="0" smtClean="0"/>
          </a:p>
          <a:p>
            <a:pPr>
              <a:buNone/>
            </a:pPr>
            <a:endParaRPr lang="en-US" sz="1600" b="1" dirty="0" smtClean="0"/>
          </a:p>
          <a:p>
            <a:pPr>
              <a:buNone/>
            </a:pPr>
            <a:r>
              <a:rPr lang="en-US" sz="1600" b="1" dirty="0" smtClean="0"/>
              <a:t>c) streamAge: </a:t>
            </a:r>
            <a:r>
              <a:rPr lang="en-US" sz="1600" dirty="0" smtClean="0"/>
              <a:t>A per-port per-stream </a:t>
            </a:r>
            <a:r>
              <a:rPr lang="en-US" sz="1600" b="1" dirty="0" smtClean="0"/>
              <a:t>32-bit unsigned value </a:t>
            </a:r>
            <a:r>
              <a:rPr lang="en-US" sz="1600" dirty="0" smtClean="0"/>
              <a:t>used to represent the time(</a:t>
            </a:r>
            <a:r>
              <a:rPr lang="en-US" sz="1600" dirty="0" err="1" smtClean="0"/>
              <a:t>secs</a:t>
            </a:r>
            <a:r>
              <a:rPr lang="en-US" sz="1600" dirty="0" smtClean="0"/>
              <a:t>) .This value is used when determining which streams have been configured </a:t>
            </a:r>
            <a:r>
              <a:rPr lang="en-US" sz="1600" b="1" dirty="0" smtClean="0"/>
              <a:t>the longest.</a:t>
            </a:r>
          </a:p>
          <a:p>
            <a:pPr>
              <a:buNone/>
            </a:pPr>
            <a:endParaRPr lang="en-US" sz="1600" b="1" dirty="0" smtClean="0"/>
          </a:p>
          <a:p>
            <a:pPr>
              <a:buNone/>
            </a:pPr>
            <a:r>
              <a:rPr lang="en-US" sz="1600" b="1" dirty="0" smtClean="0"/>
              <a:t>d) msrpEnabledStatus: </a:t>
            </a:r>
            <a:r>
              <a:rPr lang="en-US" sz="1600" dirty="0" smtClean="0"/>
              <a:t>When MSRP is </a:t>
            </a:r>
            <a:r>
              <a:rPr lang="en-US" sz="1600" b="1" dirty="0" smtClean="0"/>
              <a:t>enabled </a:t>
            </a:r>
            <a:r>
              <a:rPr lang="en-US" sz="1600" dirty="0" smtClean="0"/>
              <a:t>on a device it shall cause a </a:t>
            </a:r>
            <a:r>
              <a:rPr lang="en-US" sz="1600" b="1" dirty="0" smtClean="0"/>
              <a:t>reset of all MSRP state machines </a:t>
            </a:r>
            <a:r>
              <a:rPr lang="en-US" sz="1600" dirty="0" smtClean="0"/>
              <a:t>on all ports.</a:t>
            </a:r>
            <a:endParaRPr lang="en-US" sz="1600" b="1" dirty="0" smtClean="0"/>
          </a:p>
          <a:p>
            <a:pPr>
              <a:buNone/>
            </a:pPr>
            <a:endParaRPr lang="en-US" sz="1600" b="1" dirty="0" smtClean="0"/>
          </a:p>
          <a:p>
            <a:pPr>
              <a:buNone/>
            </a:pPr>
            <a:r>
              <a:rPr lang="en-US" sz="1600" b="1" dirty="0" smtClean="0"/>
              <a:t>e) msrpPortEnabledStatus: </a:t>
            </a:r>
            <a:r>
              <a:rPr lang="en-US" sz="1600" dirty="0" smtClean="0"/>
              <a:t>When MSRP is enabled or disabled on a port of a device it shall cause MAP to be </a:t>
            </a:r>
            <a:r>
              <a:rPr lang="en-US" sz="1600" b="1" dirty="0" smtClean="0"/>
              <a:t>rerun on all MSRP enabled ports </a:t>
            </a:r>
            <a:r>
              <a:rPr lang="en-US" sz="1600" dirty="0" smtClean="0"/>
              <a:t>so existing attributes can be propagated  to the port just enabled</a:t>
            </a:r>
            <a:endParaRPr lang="en-US" sz="1600" dirty="0"/>
          </a:p>
        </p:txBody>
      </p:sp>
      <p:sp>
        <p:nvSpPr>
          <p:cNvPr id="4" name="Slide Number Placeholder 3"/>
          <p:cNvSpPr>
            <a:spLocks noGrp="1"/>
          </p:cNvSpPr>
          <p:nvPr>
            <p:ph type="sldNum" sz="quarter" idx="10"/>
          </p:nvPr>
        </p:nvSpPr>
        <p:spPr/>
        <p:txBody>
          <a:bodyPr/>
          <a:lstStyle/>
          <a:p>
            <a:fld id="{6FF3ED3E-397D-4A9B-A2C6-6DAB06E847D5}" type="slidenum">
              <a:rPr lang="en-US" smtClean="0"/>
              <a:pPr/>
              <a:t>15</a:t>
            </a:fld>
            <a:endParaRPr lang="en-US"/>
          </a:p>
        </p:txBody>
      </p:sp>
      <p:sp>
        <p:nvSpPr>
          <p:cNvPr id="6" name="Subtitle 5"/>
          <p:cNvSpPr>
            <a:spLocks noGrp="1"/>
          </p:cNvSpPr>
          <p:nvPr>
            <p:ph type="subTitle" idx="12"/>
          </p:nvPr>
        </p:nvSpPr>
        <p:spPr>
          <a:xfrm>
            <a:off x="7467600" y="6400800"/>
            <a:ext cx="1905000" cy="381000"/>
          </a:xfrm>
        </p:spPr>
        <p:txBody>
          <a:bodyPr/>
          <a:lstStyle/>
          <a:p>
            <a:r>
              <a:rPr lang="en-US" b="1" dirty="0" smtClean="0">
                <a:solidFill>
                  <a:schemeClr val="bg2">
                    <a:lumMod val="50000"/>
                  </a:schemeClr>
                </a:solidFill>
              </a:rPr>
              <a:t>IEEE Std 802.1Qat-2010</a:t>
            </a:r>
          </a:p>
          <a:p>
            <a:endParaRPr lang="en-US" b="1" dirty="0" smtClean="0">
              <a:solidFill>
                <a:schemeClr val="bg2">
                  <a:lumMod val="50000"/>
                </a:schemeClr>
              </a:solidFill>
            </a:endParaRPr>
          </a:p>
          <a:p>
            <a:endParaRPr lang="en-US" b="1" dirty="0" smtClean="0">
              <a:solidFill>
                <a:schemeClr val="bg2">
                  <a:lumMod val="50000"/>
                </a:schemeClr>
              </a:solidFill>
            </a:endParaRPr>
          </a:p>
          <a:p>
            <a:endParaRPr lang="en-US" dirty="0"/>
          </a:p>
        </p:txBody>
      </p:sp>
      <p:sp>
        <p:nvSpPr>
          <p:cNvPr id="7" name="Footer Placeholder 6"/>
          <p:cNvSpPr>
            <a:spLocks noGrp="1"/>
          </p:cNvSpPr>
          <p:nvPr>
            <p:ph type="ftr" sz="quarter" idx="13"/>
          </p:nvPr>
        </p:nvSpPr>
        <p:spPr/>
        <p:txBody>
          <a:bodyPr/>
          <a:lstStyle/>
          <a:p>
            <a:r>
              <a:rPr lang="en-US" smtClean="0"/>
              <a:t>© Jasmin-Infotech Private Limited</a:t>
            </a:r>
            <a:endParaRPr lang="en-US" dirty="0"/>
          </a:p>
        </p:txBody>
      </p:sp>
      <p:sp>
        <p:nvSpPr>
          <p:cNvPr id="8" name="Date Placeholder 7"/>
          <p:cNvSpPr>
            <a:spLocks noGrp="1"/>
          </p:cNvSpPr>
          <p:nvPr>
            <p:ph type="dt" sz="half" idx="11"/>
          </p:nvPr>
        </p:nvSpPr>
        <p:spPr/>
        <p:txBody>
          <a:bodyPr/>
          <a:lstStyle/>
          <a:p>
            <a:fld id="{076109FB-8832-4DC0-A951-8C5EBE5FD1BB}" type="datetime2">
              <a:rPr lang="en-US" smtClean="0"/>
              <a:pPr/>
              <a:t>Tuesday, June 27, 2017</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6477000" cy="533400"/>
          </a:xfrm>
        </p:spPr>
        <p:txBody>
          <a:bodyPr/>
          <a:lstStyle/>
          <a:p>
            <a:r>
              <a:rPr lang="en-US" dirty="0" smtClean="0"/>
              <a:t> </a:t>
            </a:r>
            <a:br>
              <a:rPr lang="en-US" dirty="0" smtClean="0"/>
            </a:br>
            <a:r>
              <a:rPr lang="en-US" b="1" dirty="0" smtClean="0"/>
              <a:t>SRP Parameters</a:t>
            </a:r>
            <a:br>
              <a:rPr lang="en-US" b="1" dirty="0" smtClean="0"/>
            </a:br>
            <a:r>
              <a:rPr lang="en-US" sz="1400" b="1" dirty="0" smtClean="0"/>
              <a:t>                                                                                        contd…</a:t>
            </a:r>
            <a:br>
              <a:rPr lang="en-US" sz="1400" b="1" dirty="0" smtClean="0"/>
            </a:br>
            <a:r>
              <a:rPr lang="en-US" b="1" dirty="0" smtClean="0"/>
              <a:t/>
            </a:r>
            <a:br>
              <a:rPr lang="en-US" b="1" dirty="0" smtClean="0"/>
            </a:br>
            <a:r>
              <a:rPr lang="en-US" sz="1400" dirty="0" smtClean="0"/>
              <a:t>			</a:t>
            </a:r>
            <a:endParaRPr lang="en-US" sz="1400" dirty="0"/>
          </a:p>
        </p:txBody>
      </p:sp>
      <p:sp>
        <p:nvSpPr>
          <p:cNvPr id="3" name="Content Placeholder 2"/>
          <p:cNvSpPr>
            <a:spLocks noGrp="1"/>
          </p:cNvSpPr>
          <p:nvPr>
            <p:ph idx="1"/>
          </p:nvPr>
        </p:nvSpPr>
        <p:spPr>
          <a:xfrm>
            <a:off x="457200" y="1524000"/>
            <a:ext cx="8229600" cy="4953000"/>
          </a:xfrm>
        </p:spPr>
        <p:txBody>
          <a:bodyPr/>
          <a:lstStyle/>
          <a:p>
            <a:pPr>
              <a:buNone/>
            </a:pPr>
            <a:r>
              <a:rPr lang="en-US" sz="1600" b="1" dirty="0" smtClean="0"/>
              <a:t> f) msrpMaxFanInPorts: The total number of ports on a Bridge </a:t>
            </a:r>
            <a:r>
              <a:rPr lang="en-US" sz="1600" dirty="0" smtClean="0"/>
              <a:t>that are </a:t>
            </a:r>
            <a:r>
              <a:rPr lang="en-US" sz="1600" b="1" dirty="0" smtClean="0"/>
              <a:t>allowed to establish reservations </a:t>
            </a:r>
            <a:r>
              <a:rPr lang="en-US" sz="1600" dirty="0" smtClean="0"/>
              <a:t>for inbound Streams.</a:t>
            </a:r>
          </a:p>
          <a:p>
            <a:pPr>
              <a:buNone/>
            </a:pPr>
            <a:endParaRPr lang="en-US" sz="1600" b="1" dirty="0" smtClean="0"/>
          </a:p>
          <a:p>
            <a:pPr>
              <a:buNone/>
            </a:pPr>
            <a:r>
              <a:rPr lang="en-US" sz="1600" b="1" dirty="0" smtClean="0"/>
              <a:t> g) msrpLatencyMaxFrameSize: </a:t>
            </a:r>
            <a:r>
              <a:rPr lang="en-US" sz="1600" dirty="0" smtClean="0"/>
              <a:t>Calculation of the maximum latency through a bridge is in-part related to the </a:t>
            </a:r>
            <a:r>
              <a:rPr lang="en-US" sz="1600" b="1" dirty="0" smtClean="0"/>
              <a:t>maximum size of an interfering frame</a:t>
            </a:r>
          </a:p>
          <a:p>
            <a:pPr>
              <a:buNone/>
            </a:pPr>
            <a:endParaRPr lang="en-US" sz="1600" b="1" dirty="0" smtClean="0"/>
          </a:p>
          <a:p>
            <a:pPr>
              <a:buNone/>
            </a:pPr>
            <a:r>
              <a:rPr lang="en-US" sz="1600" b="1" dirty="0" smtClean="0"/>
              <a:t> h) SRPdomainBoundaryPort: </a:t>
            </a:r>
            <a:r>
              <a:rPr lang="en-US" sz="1600" dirty="0" smtClean="0"/>
              <a:t>A per-port, per-SR class, Boolean parameter that contains the value TRUE if the port is an SRP Domain Boundary Port otherwise it contains the value FALSE</a:t>
            </a:r>
          </a:p>
          <a:p>
            <a:pPr>
              <a:buNone/>
            </a:pPr>
            <a:endParaRPr lang="en-US" sz="1600" dirty="0" smtClean="0"/>
          </a:p>
          <a:p>
            <a:pPr marL="400050" indent="-400050">
              <a:buNone/>
            </a:pPr>
            <a:r>
              <a:rPr lang="en-US" sz="1600" b="1" dirty="0" smtClean="0"/>
              <a:t>   </a:t>
            </a:r>
            <a:r>
              <a:rPr lang="en-US" sz="1600" b="1" dirty="0" err="1" smtClean="0"/>
              <a:t>i</a:t>
            </a:r>
            <a:r>
              <a:rPr lang="en-US" sz="1600" b="1" dirty="0" smtClean="0"/>
              <a:t>) SR_PVID: </a:t>
            </a:r>
            <a:r>
              <a:rPr lang="en-US" sz="1600" dirty="0" smtClean="0"/>
              <a:t>The Stream Reservation Port VLAN Identifier (SR_PVID) is a per-port parameter that contains the default VLAN ID for Stream-related traffic.</a:t>
            </a:r>
          </a:p>
          <a:p>
            <a:pPr marL="400050" indent="-400050">
              <a:buNone/>
            </a:pPr>
            <a:endParaRPr lang="en-US" sz="1600" b="1" dirty="0" smtClean="0"/>
          </a:p>
        </p:txBody>
      </p:sp>
      <p:sp>
        <p:nvSpPr>
          <p:cNvPr id="4" name="Slide Number Placeholder 3"/>
          <p:cNvSpPr>
            <a:spLocks noGrp="1"/>
          </p:cNvSpPr>
          <p:nvPr>
            <p:ph type="sldNum" sz="quarter" idx="10"/>
          </p:nvPr>
        </p:nvSpPr>
        <p:spPr/>
        <p:txBody>
          <a:bodyPr/>
          <a:lstStyle/>
          <a:p>
            <a:fld id="{6FF3ED3E-397D-4A9B-A2C6-6DAB06E847D5}" type="slidenum">
              <a:rPr lang="en-US" smtClean="0"/>
              <a:pPr/>
              <a:t>16</a:t>
            </a:fld>
            <a:endParaRPr lang="en-US"/>
          </a:p>
        </p:txBody>
      </p:sp>
      <p:sp>
        <p:nvSpPr>
          <p:cNvPr id="6" name="Subtitle 5"/>
          <p:cNvSpPr>
            <a:spLocks noGrp="1"/>
          </p:cNvSpPr>
          <p:nvPr>
            <p:ph type="subTitle" idx="12"/>
          </p:nvPr>
        </p:nvSpPr>
        <p:spPr>
          <a:xfrm>
            <a:off x="7315200" y="6400800"/>
            <a:ext cx="1905000" cy="381000"/>
          </a:xfrm>
        </p:spPr>
        <p:txBody>
          <a:bodyPr/>
          <a:lstStyle/>
          <a:p>
            <a:r>
              <a:rPr lang="en-US" b="1" dirty="0" smtClean="0">
                <a:solidFill>
                  <a:schemeClr val="bg2">
                    <a:lumMod val="50000"/>
                  </a:schemeClr>
                </a:solidFill>
              </a:rPr>
              <a:t>IEEE Std 802.1Qat-2010</a:t>
            </a:r>
          </a:p>
          <a:p>
            <a:endParaRPr lang="en-US" b="1" dirty="0" smtClean="0">
              <a:solidFill>
                <a:schemeClr val="bg2">
                  <a:lumMod val="50000"/>
                </a:schemeClr>
              </a:solidFill>
            </a:endParaRPr>
          </a:p>
          <a:p>
            <a:endParaRPr lang="en-US" b="1" dirty="0" smtClean="0">
              <a:solidFill>
                <a:schemeClr val="bg2">
                  <a:lumMod val="50000"/>
                </a:schemeClr>
              </a:solidFill>
            </a:endParaRPr>
          </a:p>
          <a:p>
            <a:endParaRPr lang="en-US" dirty="0"/>
          </a:p>
        </p:txBody>
      </p:sp>
      <p:sp>
        <p:nvSpPr>
          <p:cNvPr id="7" name="Footer Placeholder 6"/>
          <p:cNvSpPr>
            <a:spLocks noGrp="1"/>
          </p:cNvSpPr>
          <p:nvPr>
            <p:ph type="ftr" sz="quarter" idx="13"/>
          </p:nvPr>
        </p:nvSpPr>
        <p:spPr/>
        <p:txBody>
          <a:bodyPr/>
          <a:lstStyle/>
          <a:p>
            <a:r>
              <a:rPr lang="en-US" smtClean="0"/>
              <a:t>© Jasmin-Infotech Private Limited</a:t>
            </a:r>
            <a:endParaRPr lang="en-US" dirty="0"/>
          </a:p>
        </p:txBody>
      </p:sp>
      <p:sp>
        <p:nvSpPr>
          <p:cNvPr id="9" name="Date Placeholder 8"/>
          <p:cNvSpPr>
            <a:spLocks noGrp="1"/>
          </p:cNvSpPr>
          <p:nvPr>
            <p:ph type="dt" sz="half" idx="11"/>
          </p:nvPr>
        </p:nvSpPr>
        <p:spPr/>
        <p:txBody>
          <a:bodyPr/>
          <a:lstStyle/>
          <a:p>
            <a:fld id="{0493F453-B5BD-45EC-9BCC-77FBC0B33589}" type="datetime2">
              <a:rPr lang="en-US" smtClean="0"/>
              <a:pPr/>
              <a:t>Tuesday, June 27, 2017</a:t>
            </a:fld>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SRP Parameters</a:t>
            </a:r>
            <a:br>
              <a:rPr lang="en-US" b="1" dirty="0" smtClean="0"/>
            </a:br>
            <a:r>
              <a:rPr lang="en-US" b="1" dirty="0" smtClean="0"/>
              <a:t>                                                      </a:t>
            </a:r>
            <a:r>
              <a:rPr lang="en-US" sz="1400" dirty="0" smtClean="0"/>
              <a:t>contd…</a:t>
            </a:r>
            <a:endParaRPr lang="en-US" sz="1400" dirty="0"/>
          </a:p>
        </p:txBody>
      </p:sp>
      <p:sp>
        <p:nvSpPr>
          <p:cNvPr id="3" name="Content Placeholder 2"/>
          <p:cNvSpPr>
            <a:spLocks noGrp="1"/>
          </p:cNvSpPr>
          <p:nvPr>
            <p:ph idx="1"/>
          </p:nvPr>
        </p:nvSpPr>
        <p:spPr>
          <a:xfrm>
            <a:off x="381000" y="1066800"/>
            <a:ext cx="8763000" cy="5486400"/>
          </a:xfrm>
        </p:spPr>
        <p:txBody>
          <a:bodyPr/>
          <a:lstStyle/>
          <a:p>
            <a:pPr marL="400050" indent="-400050">
              <a:buNone/>
            </a:pPr>
            <a:r>
              <a:rPr lang="en-US" sz="1600" b="1" dirty="0" smtClean="0"/>
              <a:t>2. Definition of MRP protocol elements</a:t>
            </a:r>
            <a:endParaRPr lang="en-US" sz="1600" dirty="0" smtClean="0"/>
          </a:p>
          <a:p>
            <a:pPr>
              <a:buNone/>
            </a:pPr>
            <a:r>
              <a:rPr lang="en-US" sz="1600" b="1" dirty="0" smtClean="0"/>
              <a:t>      a)MSRP application address</a:t>
            </a:r>
            <a:endParaRPr lang="en-US" sz="1600" dirty="0" smtClean="0"/>
          </a:p>
          <a:p>
            <a:pPr>
              <a:buNone/>
            </a:pPr>
            <a:r>
              <a:rPr lang="en-US" sz="1600" dirty="0" smtClean="0"/>
              <a:t>              The group MAC address used as the destination address for MRPDUs destined for MSRP Participants shall be the group MAC address for Individual LAN Scope group address, Nearest Bridge group address.</a:t>
            </a:r>
          </a:p>
          <a:p>
            <a:pPr>
              <a:buNone/>
            </a:pPr>
            <a:endParaRPr lang="en-US" sz="1600" b="1" dirty="0" smtClean="0"/>
          </a:p>
          <a:p>
            <a:pPr>
              <a:buNone/>
            </a:pPr>
            <a:r>
              <a:rPr lang="en-US" sz="1600" b="1" dirty="0" smtClean="0"/>
              <a:t>      b)MSRP application EtherType</a:t>
            </a:r>
          </a:p>
          <a:p>
            <a:pPr>
              <a:buNone/>
            </a:pPr>
            <a:endParaRPr lang="en-US" sz="1600" b="1" dirty="0" smtClean="0"/>
          </a:p>
          <a:p>
            <a:pPr>
              <a:buNone/>
            </a:pPr>
            <a:endParaRPr lang="en-US" sz="1600" b="1" dirty="0" smtClean="0"/>
          </a:p>
          <a:p>
            <a:pPr>
              <a:buNone/>
            </a:pPr>
            <a:endParaRPr lang="en-US" sz="1600" b="1" dirty="0" smtClean="0"/>
          </a:p>
          <a:p>
            <a:pPr>
              <a:buNone/>
            </a:pPr>
            <a:endParaRPr lang="en-US" sz="1600" b="1" dirty="0" smtClean="0"/>
          </a:p>
          <a:p>
            <a:pPr>
              <a:buNone/>
            </a:pPr>
            <a:endParaRPr lang="en-US" sz="1600" b="1" dirty="0" smtClean="0"/>
          </a:p>
          <a:p>
            <a:pPr>
              <a:buNone/>
            </a:pPr>
            <a:r>
              <a:rPr lang="en-US" sz="1600" b="1" dirty="0" smtClean="0"/>
              <a:t>       c)MSRP protocol version</a:t>
            </a:r>
          </a:p>
          <a:p>
            <a:pPr>
              <a:buNone/>
            </a:pPr>
            <a:r>
              <a:rPr lang="en-US" sz="1600" dirty="0" smtClean="0"/>
              <a:t>              defined by the hexadecimal </a:t>
            </a:r>
            <a:r>
              <a:rPr lang="en-US" sz="1600" smtClean="0"/>
              <a:t>value 0x00</a:t>
            </a:r>
            <a:endParaRPr lang="en-US" sz="1600" dirty="0"/>
          </a:p>
        </p:txBody>
      </p:sp>
      <p:sp>
        <p:nvSpPr>
          <p:cNvPr id="4" name="Slide Number Placeholder 3"/>
          <p:cNvSpPr>
            <a:spLocks noGrp="1"/>
          </p:cNvSpPr>
          <p:nvPr>
            <p:ph type="sldNum" sz="quarter" idx="10"/>
          </p:nvPr>
        </p:nvSpPr>
        <p:spPr/>
        <p:txBody>
          <a:bodyPr/>
          <a:lstStyle/>
          <a:p>
            <a:fld id="{6FF3ED3E-397D-4A9B-A2C6-6DAB06E847D5}" type="slidenum">
              <a:rPr lang="en-US" smtClean="0"/>
              <a:pPr/>
              <a:t>17</a:t>
            </a:fld>
            <a:endParaRPr lang="en-US" dirty="0"/>
          </a:p>
        </p:txBody>
      </p:sp>
      <p:sp>
        <p:nvSpPr>
          <p:cNvPr id="7" name="Footer Placeholder 6"/>
          <p:cNvSpPr>
            <a:spLocks noGrp="1"/>
          </p:cNvSpPr>
          <p:nvPr>
            <p:ph type="ftr" sz="quarter" idx="13"/>
          </p:nvPr>
        </p:nvSpPr>
        <p:spPr/>
        <p:txBody>
          <a:bodyPr/>
          <a:lstStyle/>
          <a:p>
            <a:r>
              <a:rPr lang="en-US" dirty="0" smtClean="0"/>
              <a:t>© </a:t>
            </a:r>
            <a:r>
              <a:rPr lang="en-US" dirty="0" err="1" smtClean="0"/>
              <a:t>Jasmin-Infotech</a:t>
            </a:r>
            <a:r>
              <a:rPr lang="en-US" dirty="0" smtClean="0"/>
              <a:t> Private Limited</a:t>
            </a:r>
            <a:endParaRPr lang="en-US" dirty="0"/>
          </a:p>
        </p:txBody>
      </p:sp>
      <p:sp>
        <p:nvSpPr>
          <p:cNvPr id="8" name="Date Placeholder 7"/>
          <p:cNvSpPr>
            <a:spLocks noGrp="1"/>
          </p:cNvSpPr>
          <p:nvPr>
            <p:ph type="dt" sz="half" idx="11"/>
          </p:nvPr>
        </p:nvSpPr>
        <p:spPr>
          <a:xfrm>
            <a:off x="6248400" y="6629400"/>
            <a:ext cx="2362200" cy="228600"/>
          </a:xfrm>
        </p:spPr>
        <p:txBody>
          <a:bodyPr/>
          <a:lstStyle/>
          <a:p>
            <a:fld id="{205F0EBB-11BB-414B-AB9E-9A0E15498E18}" type="datetime2">
              <a:rPr lang="en-US" smtClean="0"/>
              <a:pPr/>
              <a:t>Tuesday, June 27, 2017</a:t>
            </a:fld>
            <a:endParaRPr lang="en-US" dirty="0"/>
          </a:p>
        </p:txBody>
      </p:sp>
      <p:sp>
        <p:nvSpPr>
          <p:cNvPr id="9" name="Subtitle 8"/>
          <p:cNvSpPr>
            <a:spLocks noGrp="1"/>
          </p:cNvSpPr>
          <p:nvPr>
            <p:ph type="subTitle" idx="12"/>
          </p:nvPr>
        </p:nvSpPr>
        <p:spPr>
          <a:xfrm>
            <a:off x="7391400" y="6400800"/>
            <a:ext cx="2895600" cy="381000"/>
          </a:xfrm>
        </p:spPr>
        <p:txBody>
          <a:bodyPr/>
          <a:lstStyle/>
          <a:p>
            <a:r>
              <a:rPr lang="en-US" b="1" dirty="0" smtClean="0">
                <a:solidFill>
                  <a:schemeClr val="bg2">
                    <a:lumMod val="50000"/>
                  </a:schemeClr>
                </a:solidFill>
              </a:rPr>
              <a:t>IEEE Std 802.1Qat-2010</a:t>
            </a:r>
          </a:p>
          <a:p>
            <a:r>
              <a:rPr lang="en-US" dirty="0" smtClean="0"/>
              <a:t>      </a:t>
            </a:r>
          </a:p>
          <a:p>
            <a:r>
              <a:rPr lang="en-US" dirty="0" smtClean="0"/>
              <a:t>             </a:t>
            </a:r>
            <a:endParaRPr lang="en-US" dirty="0"/>
          </a:p>
        </p:txBody>
      </p:sp>
      <p:graphicFrame>
        <p:nvGraphicFramePr>
          <p:cNvPr id="10" name="Table 9"/>
          <p:cNvGraphicFramePr>
            <a:graphicFrameLocks noGrp="1"/>
          </p:cNvGraphicFramePr>
          <p:nvPr/>
        </p:nvGraphicFramePr>
        <p:xfrm>
          <a:off x="1524000" y="3601720"/>
          <a:ext cx="4038600" cy="1412240"/>
        </p:xfrm>
        <a:graphic>
          <a:graphicData uri="http://schemas.openxmlformats.org/drawingml/2006/table">
            <a:tbl>
              <a:tblPr firstRow="1" bandRow="1">
                <a:tableStyleId>{5C22544A-7EE6-4342-B048-85BDC9FD1C3A}</a:tableStyleId>
              </a:tblPr>
              <a:tblGrid>
                <a:gridCol w="1949669"/>
                <a:gridCol w="2088931"/>
              </a:tblGrid>
              <a:tr h="243841">
                <a:tc>
                  <a:txBody>
                    <a:bodyPr/>
                    <a:lstStyle/>
                    <a:p>
                      <a:r>
                        <a:rPr lang="en-US" sz="1600" b="1" dirty="0" smtClean="0"/>
                        <a:t>Assignment</a:t>
                      </a:r>
                    </a:p>
                  </a:txBody>
                  <a:tcPr/>
                </a:tc>
                <a:tc>
                  <a:txBody>
                    <a:bodyPr/>
                    <a:lstStyle/>
                    <a:p>
                      <a:r>
                        <a:rPr lang="en-US" sz="1600" b="1" dirty="0" smtClean="0"/>
                        <a:t>Value</a:t>
                      </a:r>
                      <a:endParaRPr lang="en-US" sz="1600" dirty="0"/>
                    </a:p>
                  </a:txBody>
                  <a:tcPr/>
                </a:tc>
              </a:tr>
              <a:tr h="370840">
                <a:tc>
                  <a:txBody>
                    <a:bodyPr/>
                    <a:lstStyle/>
                    <a:p>
                      <a:r>
                        <a:rPr lang="en-US" sz="1600" dirty="0" smtClean="0"/>
                        <a:t>MMRP EtherType</a:t>
                      </a:r>
                    </a:p>
                  </a:txBody>
                  <a:tcPr/>
                </a:tc>
                <a:tc>
                  <a:txBody>
                    <a:bodyPr/>
                    <a:lstStyle/>
                    <a:p>
                      <a:r>
                        <a:rPr lang="en-US" sz="1600" dirty="0" smtClean="0"/>
                        <a:t>88-F6</a:t>
                      </a:r>
                      <a:endParaRPr lang="en-US" sz="1600" dirty="0"/>
                    </a:p>
                  </a:txBody>
                  <a:tcPr/>
                </a:tc>
              </a:tr>
              <a:tr h="370840">
                <a:tc>
                  <a:txBody>
                    <a:bodyPr/>
                    <a:lstStyle/>
                    <a:p>
                      <a:r>
                        <a:rPr lang="en-US" sz="1600" dirty="0" smtClean="0"/>
                        <a:t>MVRP EtherType</a:t>
                      </a:r>
                    </a:p>
                  </a:txBody>
                  <a:tcPr/>
                </a:tc>
                <a:tc>
                  <a:txBody>
                    <a:bodyPr/>
                    <a:lstStyle/>
                    <a:p>
                      <a:r>
                        <a:rPr lang="en-US" sz="1600" dirty="0" smtClean="0"/>
                        <a:t>88-F5</a:t>
                      </a:r>
                      <a:endParaRPr lang="en-US" sz="1600" dirty="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MSRP EtherType</a:t>
                      </a:r>
                    </a:p>
                  </a:txBody>
                  <a:tcPr/>
                </a:tc>
                <a:tc>
                  <a:txBody>
                    <a:bodyPr/>
                    <a:lstStyle/>
                    <a:p>
                      <a:r>
                        <a:rPr lang="en-US" sz="1600" dirty="0" smtClean="0"/>
                        <a:t>22-EA</a:t>
                      </a:r>
                      <a:endParaRPr lang="en-US" sz="1600" dirty="0"/>
                    </a:p>
                  </a:txBody>
                  <a:tcPr/>
                </a:tc>
              </a:tr>
            </a:tbl>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6400800" cy="685800"/>
          </a:xfrm>
        </p:spPr>
        <p:txBody>
          <a:bodyPr/>
          <a:lstStyle/>
          <a:p>
            <a:r>
              <a:rPr lang="en-US" b="1" dirty="0" smtClean="0"/>
              <a:t>SRP Parameters</a:t>
            </a:r>
            <a:br>
              <a:rPr lang="en-US" b="1" dirty="0" smtClean="0"/>
            </a:br>
            <a:r>
              <a:rPr lang="en-US" sz="1400" dirty="0" smtClean="0"/>
              <a:t>                                                                                       contd….</a:t>
            </a:r>
            <a:endParaRPr lang="en-US" sz="1400" dirty="0"/>
          </a:p>
        </p:txBody>
      </p:sp>
      <p:sp>
        <p:nvSpPr>
          <p:cNvPr id="3" name="Content Placeholder 2"/>
          <p:cNvSpPr>
            <a:spLocks noGrp="1"/>
          </p:cNvSpPr>
          <p:nvPr>
            <p:ph idx="1"/>
          </p:nvPr>
        </p:nvSpPr>
        <p:spPr>
          <a:xfrm>
            <a:off x="457200" y="1219200"/>
            <a:ext cx="8229600" cy="4724400"/>
          </a:xfrm>
        </p:spPr>
        <p:txBody>
          <a:bodyPr/>
          <a:lstStyle/>
          <a:p>
            <a:pPr>
              <a:buNone/>
            </a:pPr>
            <a:r>
              <a:rPr lang="en-US" sz="1600" b="1" dirty="0" smtClean="0"/>
              <a:t>d)MSRP AttributeType definitions</a:t>
            </a:r>
          </a:p>
          <a:p>
            <a:pPr>
              <a:buNone/>
            </a:pPr>
            <a:endParaRPr lang="en-US" sz="1600" b="1" dirty="0" smtClean="0"/>
          </a:p>
          <a:p>
            <a:pPr>
              <a:buNone/>
            </a:pPr>
            <a:r>
              <a:rPr lang="en-US" sz="1600" b="1" dirty="0" smtClean="0"/>
              <a:t>Talker Advertise Vector Attribute Type:</a:t>
            </a:r>
            <a:r>
              <a:rPr lang="en-US" sz="1600" dirty="0" smtClean="0"/>
              <a:t>  </a:t>
            </a:r>
          </a:p>
          <a:p>
            <a:pPr>
              <a:buFont typeface="Wingdings" pitchFamily="2" charset="2"/>
              <a:buChar char="Ø"/>
            </a:pPr>
            <a:r>
              <a:rPr lang="en-US" sz="1600" dirty="0" smtClean="0"/>
              <a:t>                to identify a sequence of values of Talker advertisements for related Streams that have not been constrained by insufficient bandwidth or resources.</a:t>
            </a:r>
            <a:r>
              <a:rPr lang="en-US" sz="1600" b="1" dirty="0" smtClean="0"/>
              <a:t> </a:t>
            </a:r>
          </a:p>
          <a:p>
            <a:pPr>
              <a:buNone/>
            </a:pPr>
            <a:r>
              <a:rPr lang="en-US" sz="1600" b="1" dirty="0" smtClean="0"/>
              <a:t>Talker Failed Vector Attribute Type: </a:t>
            </a:r>
          </a:p>
          <a:p>
            <a:pPr>
              <a:buFont typeface="Wingdings" pitchFamily="2" charset="2"/>
              <a:buChar char="Ø"/>
            </a:pPr>
            <a:r>
              <a:rPr lang="en-US" sz="1600" dirty="0" smtClean="0"/>
              <a:t>                to identify a sequence of values of Talker advertisements for related streams that have been constrained by insufficient bandwidth or resources.</a:t>
            </a:r>
          </a:p>
          <a:p>
            <a:pPr>
              <a:buNone/>
            </a:pPr>
            <a:r>
              <a:rPr lang="en-US" sz="1600" b="1" dirty="0" smtClean="0"/>
              <a:t>Listener Vector Attribute Type:</a:t>
            </a:r>
            <a:endParaRPr lang="en-US" sz="1600" dirty="0" smtClean="0"/>
          </a:p>
          <a:p>
            <a:pPr>
              <a:buFont typeface="Wingdings" pitchFamily="2" charset="2"/>
              <a:buChar char="Ø"/>
            </a:pPr>
            <a:r>
              <a:rPr lang="en-US" sz="1600" dirty="0" smtClean="0"/>
              <a:t>                to identify a sequence of values of Listener requests for related streams regardless of bandwidth constraints. </a:t>
            </a:r>
          </a:p>
          <a:p>
            <a:pPr>
              <a:buNone/>
            </a:pPr>
            <a:r>
              <a:rPr lang="en-US" sz="1600" b="1" dirty="0" smtClean="0"/>
              <a:t>Domain Vector Attribute Type:</a:t>
            </a:r>
          </a:p>
          <a:p>
            <a:pPr>
              <a:buFont typeface="Wingdings" pitchFamily="2" charset="2"/>
              <a:buChar char="Ø"/>
            </a:pPr>
            <a:r>
              <a:rPr lang="en-US" sz="1600" b="1" dirty="0" smtClean="0"/>
              <a:t>               </a:t>
            </a:r>
            <a:r>
              <a:rPr lang="en-US" sz="1600" dirty="0" smtClean="0"/>
              <a:t>to identify a sequence of values that describe the characteristics of an SR class.</a:t>
            </a:r>
            <a:endParaRPr lang="en-US" sz="1600" dirty="0"/>
          </a:p>
        </p:txBody>
      </p:sp>
      <p:sp>
        <p:nvSpPr>
          <p:cNvPr id="4" name="Slide Number Placeholder 3"/>
          <p:cNvSpPr>
            <a:spLocks noGrp="1"/>
          </p:cNvSpPr>
          <p:nvPr>
            <p:ph type="sldNum" sz="quarter" idx="10"/>
          </p:nvPr>
        </p:nvSpPr>
        <p:spPr/>
        <p:txBody>
          <a:bodyPr/>
          <a:lstStyle/>
          <a:p>
            <a:fld id="{6FF3ED3E-397D-4A9B-A2C6-6DAB06E847D5}" type="slidenum">
              <a:rPr lang="en-US" smtClean="0"/>
              <a:pPr/>
              <a:t>18</a:t>
            </a:fld>
            <a:endParaRPr lang="en-US"/>
          </a:p>
        </p:txBody>
      </p:sp>
      <p:sp>
        <p:nvSpPr>
          <p:cNvPr id="5" name="Date Placeholder 4"/>
          <p:cNvSpPr>
            <a:spLocks noGrp="1"/>
          </p:cNvSpPr>
          <p:nvPr>
            <p:ph type="dt" sz="half" idx="11"/>
          </p:nvPr>
        </p:nvSpPr>
        <p:spPr/>
        <p:txBody>
          <a:bodyPr/>
          <a:lstStyle/>
          <a:p>
            <a:fld id="{86A3D59D-4E06-4D66-8F7D-896EC96ED3B8}" type="datetime2">
              <a:rPr lang="en-US" smtClean="0"/>
              <a:pPr/>
              <a:t>Tuesday, June 27, 2017</a:t>
            </a:fld>
            <a:endParaRPr lang="en-US"/>
          </a:p>
        </p:txBody>
      </p:sp>
      <p:sp>
        <p:nvSpPr>
          <p:cNvPr id="6" name="Subtitle 5"/>
          <p:cNvSpPr>
            <a:spLocks noGrp="1"/>
          </p:cNvSpPr>
          <p:nvPr>
            <p:ph type="subTitle" idx="12"/>
          </p:nvPr>
        </p:nvSpPr>
        <p:spPr/>
        <p:txBody>
          <a:bodyPr/>
          <a:lstStyle/>
          <a:p>
            <a:endParaRPr lang="en-US"/>
          </a:p>
        </p:txBody>
      </p:sp>
      <p:sp>
        <p:nvSpPr>
          <p:cNvPr id="7" name="Footer Placeholder 6"/>
          <p:cNvSpPr>
            <a:spLocks noGrp="1"/>
          </p:cNvSpPr>
          <p:nvPr>
            <p:ph type="ftr" sz="quarter" idx="13"/>
          </p:nvPr>
        </p:nvSpPr>
        <p:spPr/>
        <p:txBody>
          <a:bodyPr/>
          <a:lstStyle/>
          <a:p>
            <a:r>
              <a:rPr lang="en-US" smtClean="0"/>
              <a:t>© Jasmin-Infotech Private Limited</a:t>
            </a:r>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contd…</a:t>
            </a:r>
            <a:endParaRPr lang="en-US" dirty="0"/>
          </a:p>
        </p:txBody>
      </p:sp>
      <p:sp>
        <p:nvSpPr>
          <p:cNvPr id="3" name="Content Placeholder 2"/>
          <p:cNvSpPr>
            <a:spLocks noGrp="1"/>
          </p:cNvSpPr>
          <p:nvPr>
            <p:ph idx="1"/>
          </p:nvPr>
        </p:nvSpPr>
        <p:spPr/>
        <p:txBody>
          <a:bodyPr/>
          <a:lstStyle/>
          <a:p>
            <a:pPr>
              <a:buNone/>
            </a:pPr>
            <a:r>
              <a:rPr lang="en-US" sz="1600" b="1" dirty="0" smtClean="0">
                <a:solidFill>
                  <a:schemeClr val="tx2">
                    <a:lumMod val="75000"/>
                  </a:schemeClr>
                </a:solidFill>
              </a:rPr>
              <a:t>Attribute type values</a:t>
            </a:r>
          </a:p>
          <a:p>
            <a:endParaRPr lang="en-US" dirty="0"/>
          </a:p>
        </p:txBody>
      </p:sp>
      <p:sp>
        <p:nvSpPr>
          <p:cNvPr id="4" name="Slide Number Placeholder 3"/>
          <p:cNvSpPr>
            <a:spLocks noGrp="1"/>
          </p:cNvSpPr>
          <p:nvPr>
            <p:ph type="sldNum" sz="quarter" idx="10"/>
          </p:nvPr>
        </p:nvSpPr>
        <p:spPr/>
        <p:txBody>
          <a:bodyPr/>
          <a:lstStyle/>
          <a:p>
            <a:fld id="{6FF3ED3E-397D-4A9B-A2C6-6DAB06E847D5}" type="slidenum">
              <a:rPr lang="en-US" smtClean="0"/>
              <a:pPr/>
              <a:t>19</a:t>
            </a:fld>
            <a:endParaRPr lang="en-US"/>
          </a:p>
        </p:txBody>
      </p:sp>
      <p:sp>
        <p:nvSpPr>
          <p:cNvPr id="5" name="Date Placeholder 4"/>
          <p:cNvSpPr>
            <a:spLocks noGrp="1"/>
          </p:cNvSpPr>
          <p:nvPr>
            <p:ph type="dt" sz="half" idx="11"/>
          </p:nvPr>
        </p:nvSpPr>
        <p:spPr/>
        <p:txBody>
          <a:bodyPr/>
          <a:lstStyle/>
          <a:p>
            <a:fld id="{8FD69F52-F3D2-44CB-8CC7-BBABDC0E853A}" type="datetime2">
              <a:rPr lang="en-US" smtClean="0"/>
              <a:pPr/>
              <a:t>Tuesday, June 27, 2017</a:t>
            </a:fld>
            <a:endParaRPr lang="en-US"/>
          </a:p>
        </p:txBody>
      </p:sp>
      <p:sp>
        <p:nvSpPr>
          <p:cNvPr id="6" name="Subtitle 5"/>
          <p:cNvSpPr>
            <a:spLocks noGrp="1"/>
          </p:cNvSpPr>
          <p:nvPr>
            <p:ph type="subTitle" idx="12"/>
          </p:nvPr>
        </p:nvSpPr>
        <p:spPr>
          <a:xfrm>
            <a:off x="7086600" y="6172200"/>
            <a:ext cx="2057400" cy="381000"/>
          </a:xfrm>
        </p:spPr>
        <p:txBody>
          <a:bodyPr/>
          <a:lstStyle/>
          <a:p>
            <a:r>
              <a:rPr lang="en-US" b="1" dirty="0" smtClean="0">
                <a:solidFill>
                  <a:schemeClr val="bg2">
                    <a:lumMod val="50000"/>
                  </a:schemeClr>
                </a:solidFill>
              </a:rPr>
              <a:t>IEEE Std 802.1Qat-2010</a:t>
            </a:r>
          </a:p>
          <a:p>
            <a:endParaRPr lang="en-US" b="1" dirty="0" smtClean="0">
              <a:solidFill>
                <a:schemeClr val="bg2">
                  <a:lumMod val="50000"/>
                </a:schemeClr>
              </a:solidFill>
            </a:endParaRPr>
          </a:p>
          <a:p>
            <a:endParaRPr lang="en-US" b="1" dirty="0" smtClean="0">
              <a:solidFill>
                <a:schemeClr val="bg2">
                  <a:lumMod val="50000"/>
                </a:schemeClr>
              </a:solidFill>
            </a:endParaRPr>
          </a:p>
          <a:p>
            <a:endParaRPr lang="en-US" dirty="0" smtClean="0"/>
          </a:p>
          <a:p>
            <a:endParaRPr lang="en-US" dirty="0"/>
          </a:p>
        </p:txBody>
      </p:sp>
      <p:sp>
        <p:nvSpPr>
          <p:cNvPr id="7" name="Footer Placeholder 6"/>
          <p:cNvSpPr>
            <a:spLocks noGrp="1"/>
          </p:cNvSpPr>
          <p:nvPr>
            <p:ph type="ftr" sz="quarter" idx="13"/>
          </p:nvPr>
        </p:nvSpPr>
        <p:spPr/>
        <p:txBody>
          <a:bodyPr/>
          <a:lstStyle/>
          <a:p>
            <a:r>
              <a:rPr lang="en-US" smtClean="0"/>
              <a:t>© Jasmin-Infotech Private Limited</a:t>
            </a:r>
            <a:endParaRPr lang="en-US" dirty="0"/>
          </a:p>
        </p:txBody>
      </p:sp>
      <p:graphicFrame>
        <p:nvGraphicFramePr>
          <p:cNvPr id="8" name="Table 7"/>
          <p:cNvGraphicFramePr>
            <a:graphicFrameLocks noGrp="1"/>
          </p:cNvGraphicFramePr>
          <p:nvPr/>
        </p:nvGraphicFramePr>
        <p:xfrm>
          <a:off x="1524000" y="1905000"/>
          <a:ext cx="4800600" cy="1849120"/>
        </p:xfrm>
        <a:graphic>
          <a:graphicData uri="http://schemas.openxmlformats.org/drawingml/2006/table">
            <a:tbl>
              <a:tblPr firstRow="1" bandRow="1">
                <a:tableStyleId>{5C22544A-7EE6-4342-B048-85BDC9FD1C3A}</a:tableStyleId>
              </a:tblPr>
              <a:tblGrid>
                <a:gridCol w="3048000"/>
                <a:gridCol w="1752600"/>
              </a:tblGrid>
              <a:tr h="142240">
                <a:tc>
                  <a:txBody>
                    <a:bodyPr/>
                    <a:lstStyle/>
                    <a:p>
                      <a:r>
                        <a:rPr lang="en-US" dirty="0" smtClean="0"/>
                        <a:t>Attribute type</a:t>
                      </a:r>
                      <a:endParaRPr lang="en-US" dirty="0"/>
                    </a:p>
                  </a:txBody>
                  <a:tcPr/>
                </a:tc>
                <a:tc>
                  <a:txBody>
                    <a:bodyPr/>
                    <a:lstStyle/>
                    <a:p>
                      <a:r>
                        <a:rPr lang="en-US" dirty="0" smtClean="0"/>
                        <a:t>value</a:t>
                      </a:r>
                      <a:endParaRPr lang="en-US" dirty="0"/>
                    </a:p>
                  </a:txBody>
                  <a:tcPr/>
                </a:tc>
              </a:tr>
              <a:tr h="370840">
                <a:tc>
                  <a:txBody>
                    <a:bodyPr/>
                    <a:lstStyle/>
                    <a:p>
                      <a:r>
                        <a:rPr lang="en-US" dirty="0" smtClean="0"/>
                        <a:t>Talker advertise</a:t>
                      </a:r>
                      <a:r>
                        <a:rPr lang="en-US" baseline="0" dirty="0" smtClean="0"/>
                        <a:t> vector</a:t>
                      </a:r>
                      <a:endParaRPr lang="en-US" dirty="0"/>
                    </a:p>
                  </a:txBody>
                  <a:tcPr/>
                </a:tc>
                <a:tc>
                  <a:txBody>
                    <a:bodyPr/>
                    <a:lstStyle/>
                    <a:p>
                      <a:r>
                        <a:rPr lang="en-US" dirty="0" smtClean="0"/>
                        <a:t>  1</a:t>
                      </a:r>
                      <a:endParaRPr lang="en-US" dirty="0"/>
                    </a:p>
                  </a:txBody>
                  <a:tcPr/>
                </a:tc>
              </a:tr>
              <a:tr h="370840">
                <a:tc>
                  <a:txBody>
                    <a:bodyPr/>
                    <a:lstStyle/>
                    <a:p>
                      <a:r>
                        <a:rPr lang="en-US" dirty="0" smtClean="0"/>
                        <a:t>Talker failed </a:t>
                      </a:r>
                      <a:r>
                        <a:rPr lang="en-US" sz="1800" kern="1200" baseline="0" dirty="0" smtClean="0">
                          <a:solidFill>
                            <a:schemeClr val="dk1"/>
                          </a:solidFill>
                          <a:latin typeface="+mn-lt"/>
                          <a:ea typeface="+mn-ea"/>
                          <a:cs typeface="+mn-cs"/>
                        </a:rPr>
                        <a:t>vector</a:t>
                      </a:r>
                      <a:endParaRPr lang="en-US" dirty="0"/>
                    </a:p>
                  </a:txBody>
                  <a:tcPr/>
                </a:tc>
                <a:tc>
                  <a:txBody>
                    <a:bodyPr/>
                    <a:lstStyle/>
                    <a:p>
                      <a:r>
                        <a:rPr lang="en-US" dirty="0" smtClean="0"/>
                        <a:t>  2</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Listener</a:t>
                      </a:r>
                      <a:r>
                        <a:rPr lang="en-US" baseline="0" dirty="0" smtClean="0"/>
                        <a:t> vector</a:t>
                      </a:r>
                      <a:endParaRPr lang="en-US" dirty="0" smtClean="0"/>
                    </a:p>
                  </a:txBody>
                  <a:tcPr/>
                </a:tc>
                <a:tc>
                  <a:txBody>
                    <a:bodyPr/>
                    <a:lstStyle/>
                    <a:p>
                      <a:r>
                        <a:rPr lang="en-US" dirty="0" smtClean="0"/>
                        <a:t>  3</a:t>
                      </a:r>
                      <a:endParaRPr lang="en-US" dirty="0"/>
                    </a:p>
                  </a:txBody>
                  <a:tcPr/>
                </a:tc>
              </a:tr>
              <a:tr h="370840">
                <a:tc>
                  <a:txBody>
                    <a:bodyPr/>
                    <a:lstStyle/>
                    <a:p>
                      <a:r>
                        <a:rPr lang="en-US" dirty="0" smtClean="0"/>
                        <a:t>Domain vector</a:t>
                      </a:r>
                      <a:r>
                        <a:rPr lang="en-US" baseline="0" dirty="0" smtClean="0"/>
                        <a:t> </a:t>
                      </a:r>
                      <a:endParaRPr lang="en-US" dirty="0"/>
                    </a:p>
                  </a:txBody>
                  <a:tcPr/>
                </a:tc>
                <a:tc>
                  <a:txBody>
                    <a:bodyPr/>
                    <a:lstStyle/>
                    <a:p>
                      <a:r>
                        <a:rPr lang="en-US" dirty="0" smtClean="0"/>
                        <a:t>  4</a:t>
                      </a:r>
                      <a:endParaRPr lang="en-US" dirty="0"/>
                    </a:p>
                  </a:txBody>
                  <a:tcPr/>
                </a:tc>
              </a:tr>
            </a:tbl>
          </a:graphicData>
        </a:graphic>
      </p:graphicFrame>
      <p:sp>
        <p:nvSpPr>
          <p:cNvPr id="9" name="Rectangle 8"/>
          <p:cNvSpPr/>
          <p:nvPr/>
        </p:nvSpPr>
        <p:spPr>
          <a:xfrm>
            <a:off x="381000" y="4038600"/>
            <a:ext cx="4147354" cy="338554"/>
          </a:xfrm>
          <a:prstGeom prst="rect">
            <a:avLst/>
          </a:prstGeom>
        </p:spPr>
        <p:txBody>
          <a:bodyPr wrap="square">
            <a:spAutoFit/>
          </a:bodyPr>
          <a:lstStyle/>
          <a:p>
            <a:r>
              <a:rPr lang="en-US" sz="1600" b="1" dirty="0" smtClean="0"/>
              <a:t>d)MSRP Attribute Length definitions</a:t>
            </a:r>
            <a:endParaRPr lang="en-US" sz="1600" dirty="0"/>
          </a:p>
        </p:txBody>
      </p:sp>
      <p:graphicFrame>
        <p:nvGraphicFramePr>
          <p:cNvPr id="10" name="Table 9"/>
          <p:cNvGraphicFramePr>
            <a:graphicFrameLocks noGrp="1"/>
          </p:cNvGraphicFramePr>
          <p:nvPr/>
        </p:nvGraphicFramePr>
        <p:xfrm>
          <a:off x="1524000" y="4556760"/>
          <a:ext cx="5029200" cy="1844040"/>
        </p:xfrm>
        <a:graphic>
          <a:graphicData uri="http://schemas.openxmlformats.org/drawingml/2006/table">
            <a:tbl>
              <a:tblPr firstRow="1" bandRow="1">
                <a:tableStyleId>{5C22544A-7EE6-4342-B048-85BDC9FD1C3A}</a:tableStyleId>
              </a:tblPr>
              <a:tblGrid>
                <a:gridCol w="2971800"/>
                <a:gridCol w="2057400"/>
              </a:tblGrid>
              <a:tr h="218440">
                <a:tc>
                  <a:txBody>
                    <a:bodyPr/>
                    <a:lstStyle/>
                    <a:p>
                      <a:r>
                        <a:rPr lang="en-US" dirty="0" smtClean="0"/>
                        <a:t>Attribute type</a:t>
                      </a:r>
                      <a:endParaRPr lang="en-US" dirty="0"/>
                    </a:p>
                  </a:txBody>
                  <a:tcPr/>
                </a:tc>
                <a:tc>
                  <a:txBody>
                    <a:bodyPr/>
                    <a:lstStyle/>
                    <a:p>
                      <a:r>
                        <a:rPr lang="en-US" dirty="0" smtClean="0"/>
                        <a:t>Value</a:t>
                      </a:r>
                    </a:p>
                  </a:txBody>
                  <a:tcPr/>
                </a:tc>
              </a:tr>
              <a:tr h="370840">
                <a:tc>
                  <a:txBody>
                    <a:bodyPr/>
                    <a:lstStyle/>
                    <a:p>
                      <a:r>
                        <a:rPr lang="en-US" dirty="0" smtClean="0"/>
                        <a:t>Talker advertise vector</a:t>
                      </a:r>
                      <a:endParaRPr lang="en-US" dirty="0"/>
                    </a:p>
                  </a:txBody>
                  <a:tcPr/>
                </a:tc>
                <a:tc>
                  <a:txBody>
                    <a:bodyPr/>
                    <a:lstStyle/>
                    <a:p>
                      <a:r>
                        <a:rPr lang="en-US" sz="1800" kern="1200" baseline="0" dirty="0" smtClean="0">
                          <a:solidFill>
                            <a:schemeClr val="dk1"/>
                          </a:solidFill>
                          <a:latin typeface="+mn-lt"/>
                          <a:ea typeface="+mn-ea"/>
                          <a:cs typeface="+mn-cs"/>
                        </a:rPr>
                        <a:t>  25 (0x19)</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Talker failed </a:t>
                      </a:r>
                      <a:r>
                        <a:rPr lang="en-US" sz="1800" kern="1200" baseline="0" dirty="0" smtClean="0">
                          <a:solidFill>
                            <a:schemeClr val="dk1"/>
                          </a:solidFill>
                          <a:latin typeface="+mn-lt"/>
                          <a:ea typeface="+mn-ea"/>
                          <a:cs typeface="+mn-cs"/>
                        </a:rPr>
                        <a:t>vector</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mn-lt"/>
                          <a:ea typeface="+mn-ea"/>
                          <a:cs typeface="+mn-cs"/>
                        </a:rPr>
                        <a:t>  34 (0x22)</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Listener</a:t>
                      </a:r>
                      <a:r>
                        <a:rPr lang="en-US" baseline="0" dirty="0" smtClean="0"/>
                        <a:t> vector</a:t>
                      </a:r>
                      <a:endParaRPr lang="en-US" dirty="0" smtClean="0"/>
                    </a:p>
                  </a:txBody>
                  <a:tcPr/>
                </a:tc>
                <a:tc>
                  <a:txBody>
                    <a:bodyPr/>
                    <a:lstStyle/>
                    <a:p>
                      <a:r>
                        <a:rPr lang="en-US" dirty="0" smtClean="0"/>
                        <a:t>  8</a:t>
                      </a:r>
                      <a:endParaRPr lang="en-US" dirty="0"/>
                    </a:p>
                  </a:txBody>
                  <a:tcPr/>
                </a:tc>
              </a:tr>
              <a:tr h="1981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Domain vector</a:t>
                      </a:r>
                      <a:r>
                        <a:rPr lang="en-US" baseline="0" dirty="0" smtClean="0"/>
                        <a:t> </a:t>
                      </a:r>
                      <a:endParaRPr lang="en-US" dirty="0" smtClean="0"/>
                    </a:p>
                  </a:txBody>
                  <a:tcPr/>
                </a:tc>
                <a:tc>
                  <a:txBody>
                    <a:bodyPr/>
                    <a:lstStyle/>
                    <a:p>
                      <a:r>
                        <a:rPr lang="en-US" dirty="0" smtClean="0"/>
                        <a:t>  4</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6781800" cy="685800"/>
          </a:xfrm>
        </p:spPr>
        <p:txBody>
          <a:bodyPr/>
          <a:lstStyle/>
          <a:p>
            <a:r>
              <a:rPr lang="en-US" sz="2000" b="1" dirty="0" smtClean="0">
                <a:solidFill>
                  <a:schemeClr val="accent2">
                    <a:lumMod val="75000"/>
                  </a:schemeClr>
                </a:solidFill>
              </a:rPr>
              <a:t>STREAM  RESERVATION  PROTOCOL [SRP]</a:t>
            </a:r>
            <a:endParaRPr lang="en-US" dirty="0">
              <a:solidFill>
                <a:schemeClr val="accent2">
                  <a:lumMod val="75000"/>
                </a:schemeClr>
              </a:solidFill>
            </a:endParaRPr>
          </a:p>
        </p:txBody>
      </p:sp>
      <p:sp>
        <p:nvSpPr>
          <p:cNvPr id="6" name="Content Placeholder 5"/>
          <p:cNvSpPr>
            <a:spLocks noGrp="1"/>
          </p:cNvSpPr>
          <p:nvPr>
            <p:ph idx="1"/>
          </p:nvPr>
        </p:nvSpPr>
        <p:spPr>
          <a:xfrm>
            <a:off x="457200" y="1905000"/>
            <a:ext cx="8229600" cy="4191000"/>
          </a:xfrm>
        </p:spPr>
        <p:txBody>
          <a:bodyPr/>
          <a:lstStyle/>
          <a:p>
            <a:pPr>
              <a:buClr>
                <a:schemeClr val="tx2">
                  <a:lumMod val="75000"/>
                </a:schemeClr>
              </a:buClr>
              <a:buNone/>
            </a:pPr>
            <a:r>
              <a:rPr lang="en-US" sz="1600" dirty="0" smtClean="0"/>
              <a:t>          Dynamic Control Protocol used to create path through a network for rank-      </a:t>
            </a:r>
            <a:r>
              <a:rPr lang="en-US" sz="1600" dirty="0" smtClean="0">
                <a:cs typeface="Arial" pitchFamily="34" charset="0"/>
              </a:rPr>
              <a:t>based</a:t>
            </a:r>
            <a:r>
              <a:rPr lang="en-US" sz="1600" dirty="0" smtClean="0"/>
              <a:t>, latency  guaranteed bandwidth reservations</a:t>
            </a:r>
          </a:p>
          <a:p>
            <a:pPr>
              <a:buClr>
                <a:schemeClr val="tx2">
                  <a:lumMod val="75000"/>
                </a:schemeClr>
              </a:buClr>
              <a:buNone/>
            </a:pPr>
            <a:endParaRPr lang="en-US" sz="1600" dirty="0" smtClean="0"/>
          </a:p>
          <a:p>
            <a:pPr>
              <a:buClr>
                <a:schemeClr val="tx2">
                  <a:lumMod val="75000"/>
                </a:schemeClr>
              </a:buClr>
              <a:buNone/>
            </a:pPr>
            <a:r>
              <a:rPr lang="en-US" sz="1600" dirty="0" smtClean="0"/>
              <a:t> </a:t>
            </a:r>
          </a:p>
          <a:p>
            <a:pPr>
              <a:buClr>
                <a:schemeClr val="tx2">
                  <a:lumMod val="75000"/>
                </a:schemeClr>
              </a:buClr>
              <a:buFont typeface="Wingdings" pitchFamily="2" charset="2"/>
              <a:buChar char="Ø"/>
            </a:pPr>
            <a:r>
              <a:rPr lang="en-US" sz="1600" dirty="0" smtClean="0"/>
              <a:t>   Both talker &amp; listener will reserve the bandwidth which is required for particular streaming  in the  concerned port and the talker will start streaming.</a:t>
            </a:r>
          </a:p>
          <a:p>
            <a:pPr>
              <a:buClr>
                <a:schemeClr val="tx2">
                  <a:lumMod val="75000"/>
                </a:schemeClr>
              </a:buClr>
            </a:pPr>
            <a:endParaRPr lang="en-US" sz="1600" dirty="0" smtClean="0"/>
          </a:p>
          <a:p>
            <a:pPr>
              <a:buClr>
                <a:schemeClr val="accent2">
                  <a:lumMod val="75000"/>
                </a:schemeClr>
              </a:buClr>
              <a:buFont typeface="Wingdings" pitchFamily="2" charset="2"/>
              <a:buChar char="Ø"/>
            </a:pPr>
            <a:endParaRPr lang="en-US" sz="1600" dirty="0" smtClean="0"/>
          </a:p>
          <a:p>
            <a:pPr>
              <a:buClr>
                <a:schemeClr val="tx2">
                  <a:lumMod val="75000"/>
                </a:schemeClr>
              </a:buClr>
              <a:buFont typeface="Wingdings" pitchFamily="2" charset="2"/>
              <a:buChar char="Ø"/>
            </a:pPr>
            <a:r>
              <a:rPr lang="en-US" sz="1600" dirty="0" smtClean="0"/>
              <a:t>    Verified by explicitly reserving the maximum bandwidth and so the port will not     allow for new  registrations </a:t>
            </a:r>
          </a:p>
          <a:p>
            <a:pPr>
              <a:buClr>
                <a:schemeClr val="accent2">
                  <a:lumMod val="75000"/>
                </a:schemeClr>
              </a:buClr>
              <a:buNone/>
            </a:pPr>
            <a:r>
              <a:rPr lang="en-US" sz="1600" dirty="0" smtClean="0"/>
              <a:t>         </a:t>
            </a:r>
          </a:p>
          <a:p>
            <a:pPr>
              <a:buClr>
                <a:schemeClr val="accent2">
                  <a:lumMod val="75000"/>
                </a:schemeClr>
              </a:buClr>
              <a:buNone/>
            </a:pPr>
            <a:endParaRPr lang="en-US" sz="1600" dirty="0" smtClean="0"/>
          </a:p>
          <a:p>
            <a:pPr>
              <a:buNone/>
            </a:pPr>
            <a:endParaRPr lang="en-US" sz="1600" dirty="0"/>
          </a:p>
        </p:txBody>
      </p:sp>
      <p:sp>
        <p:nvSpPr>
          <p:cNvPr id="7" name="Subtitle 6"/>
          <p:cNvSpPr>
            <a:spLocks noGrp="1"/>
          </p:cNvSpPr>
          <p:nvPr>
            <p:ph type="subTitle" idx="12"/>
          </p:nvPr>
        </p:nvSpPr>
        <p:spPr/>
        <p:txBody>
          <a:bodyPr/>
          <a:lstStyle/>
          <a:p>
            <a:endParaRPr lang="en-US" dirty="0"/>
          </a:p>
        </p:txBody>
      </p:sp>
      <p:sp>
        <p:nvSpPr>
          <p:cNvPr id="8" name="TextBox 7"/>
          <p:cNvSpPr txBox="1"/>
          <p:nvPr/>
        </p:nvSpPr>
        <p:spPr>
          <a:xfrm>
            <a:off x="381000" y="1905000"/>
            <a:ext cx="8534400" cy="369332"/>
          </a:xfrm>
          <a:prstGeom prst="rect">
            <a:avLst/>
          </a:prstGeom>
          <a:noFill/>
        </p:spPr>
        <p:txBody>
          <a:bodyPr wrap="square" rtlCol="0">
            <a:spAutoFit/>
          </a:bodyPr>
          <a:lstStyle/>
          <a:p>
            <a:pPr>
              <a:buClr>
                <a:schemeClr val="tx2">
                  <a:lumMod val="75000"/>
                </a:schemeClr>
              </a:buClr>
              <a:buFont typeface="Wingdings" pitchFamily="2" charset="2"/>
              <a:buChar char="Ø"/>
            </a:pPr>
            <a:r>
              <a:rPr lang="en-US" dirty="0" smtClean="0"/>
              <a:t>   </a:t>
            </a:r>
          </a:p>
        </p:txBody>
      </p:sp>
      <p:sp>
        <p:nvSpPr>
          <p:cNvPr id="9" name="Rectangle 8"/>
          <p:cNvSpPr/>
          <p:nvPr/>
        </p:nvSpPr>
        <p:spPr>
          <a:xfrm>
            <a:off x="914400" y="6627168"/>
            <a:ext cx="1911101" cy="230832"/>
          </a:xfrm>
          <a:prstGeom prst="rect">
            <a:avLst/>
          </a:prstGeom>
        </p:spPr>
        <p:txBody>
          <a:bodyPr wrap="none">
            <a:spAutoFit/>
          </a:bodyPr>
          <a:lstStyle/>
          <a:p>
            <a:r>
              <a:rPr lang="en-US" sz="900" dirty="0" smtClean="0"/>
              <a:t>© Jasmin-Infotech Private Limited</a:t>
            </a:r>
            <a:endParaRPr lang="en-US" sz="900" dirty="0"/>
          </a:p>
        </p:txBody>
      </p:sp>
      <p:sp>
        <p:nvSpPr>
          <p:cNvPr id="10" name="TextBox 9"/>
          <p:cNvSpPr txBox="1"/>
          <p:nvPr/>
        </p:nvSpPr>
        <p:spPr>
          <a:xfrm>
            <a:off x="8793481" y="6564868"/>
            <a:ext cx="45719" cy="253916"/>
          </a:xfrm>
          <a:prstGeom prst="rect">
            <a:avLst/>
          </a:prstGeom>
          <a:noFill/>
        </p:spPr>
        <p:txBody>
          <a:bodyPr wrap="square" rtlCol="0">
            <a:spAutoFit/>
          </a:bodyPr>
          <a:lstStyle/>
          <a:p>
            <a:r>
              <a:rPr lang="en-US" sz="1050" dirty="0" smtClean="0"/>
              <a:t>2</a:t>
            </a:r>
            <a:endParaRPr lang="en-US" sz="1050" dirty="0"/>
          </a:p>
        </p:txBody>
      </p:sp>
      <p:sp>
        <p:nvSpPr>
          <p:cNvPr id="11" name="Date Placeholder 10"/>
          <p:cNvSpPr>
            <a:spLocks noGrp="1"/>
          </p:cNvSpPr>
          <p:nvPr>
            <p:ph type="dt" sz="half" idx="11"/>
          </p:nvPr>
        </p:nvSpPr>
        <p:spPr/>
        <p:txBody>
          <a:bodyPr/>
          <a:lstStyle/>
          <a:p>
            <a:fld id="{8C0B4E27-83BD-425C-A348-104DBFCF69DB}" type="datetime2">
              <a:rPr lang="en-US" smtClean="0"/>
              <a:pPr/>
              <a:t>Tuesday, June 27, 2017</a:t>
            </a:fld>
            <a:endParaRPr lang="en-US"/>
          </a:p>
        </p:txBody>
      </p:sp>
      <p:sp>
        <p:nvSpPr>
          <p:cNvPr id="12" name="Slide Number Placeholder 11"/>
          <p:cNvSpPr>
            <a:spLocks noGrp="1"/>
          </p:cNvSpPr>
          <p:nvPr>
            <p:ph type="sldNum" sz="quarter" idx="10"/>
          </p:nvPr>
        </p:nvSpPr>
        <p:spPr/>
        <p:txBody>
          <a:bodyPr/>
          <a:lstStyle/>
          <a:p>
            <a:fld id="{6FF3ED3E-397D-4A9B-A2C6-6DAB06E847D5}" type="slidenum">
              <a:rPr lang="en-US" smtClean="0"/>
              <a:pPr/>
              <a:t>2</a:t>
            </a:fld>
            <a:endParaRPr lang="en-US"/>
          </a:p>
        </p:txBody>
      </p:sp>
      <p:sp>
        <p:nvSpPr>
          <p:cNvPr id="13" name="Footer Placeholder 12"/>
          <p:cNvSpPr>
            <a:spLocks noGrp="1"/>
          </p:cNvSpPr>
          <p:nvPr>
            <p:ph type="ftr" sz="quarter" idx="13"/>
          </p:nvPr>
        </p:nvSpPr>
        <p:spPr/>
        <p:txBody>
          <a:bodyPr/>
          <a:lstStyle/>
          <a:p>
            <a:r>
              <a:rPr lang="en-US" smtClean="0"/>
              <a:t>© Jasmin-Infotech Private Limited</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6705600" cy="533400"/>
          </a:xfrm>
        </p:spPr>
        <p:txBody>
          <a:bodyPr/>
          <a:lstStyle/>
          <a:p>
            <a:r>
              <a:rPr lang="en-US" b="1" dirty="0" smtClean="0"/>
              <a:t>SRP Parameters</a:t>
            </a:r>
            <a:br>
              <a:rPr lang="en-US" b="1" dirty="0" smtClean="0"/>
            </a:br>
            <a:r>
              <a:rPr lang="en-US" dirty="0" smtClean="0"/>
              <a:t>                                                          </a:t>
            </a:r>
            <a:r>
              <a:rPr lang="en-US" sz="1400" dirty="0" err="1" smtClean="0"/>
              <a:t>contd</a:t>
            </a:r>
            <a:r>
              <a:rPr lang="en-US" sz="1400" dirty="0" smtClean="0"/>
              <a:t>….</a:t>
            </a:r>
            <a:endParaRPr lang="en-US" sz="1400" dirty="0"/>
          </a:p>
        </p:txBody>
      </p:sp>
      <p:sp>
        <p:nvSpPr>
          <p:cNvPr id="3" name="Content Placeholder 2"/>
          <p:cNvSpPr>
            <a:spLocks noGrp="1"/>
          </p:cNvSpPr>
          <p:nvPr>
            <p:ph idx="1"/>
          </p:nvPr>
        </p:nvSpPr>
        <p:spPr>
          <a:xfrm>
            <a:off x="457200" y="1143000"/>
            <a:ext cx="8153400" cy="5410200"/>
          </a:xfrm>
        </p:spPr>
        <p:txBody>
          <a:bodyPr/>
          <a:lstStyle/>
          <a:p>
            <a:pPr>
              <a:buNone/>
            </a:pPr>
            <a:r>
              <a:rPr lang="en-US" sz="1600" b="1" dirty="0" smtClean="0"/>
              <a:t>f)MSRP Attribute List Length definitions</a:t>
            </a:r>
            <a:endParaRPr lang="en-US" sz="1600" dirty="0" smtClean="0"/>
          </a:p>
          <a:p>
            <a:pPr>
              <a:buClr>
                <a:schemeClr val="tx2">
                  <a:lumMod val="75000"/>
                </a:schemeClr>
              </a:buClr>
              <a:buFont typeface="Wingdings" pitchFamily="2" charset="2"/>
              <a:buChar char="Ø"/>
            </a:pPr>
            <a:r>
              <a:rPr lang="en-US" sz="1600" dirty="0" smtClean="0"/>
              <a:t> an unsigned binary number equal to the number of octets contained within the Attribute List</a:t>
            </a:r>
          </a:p>
          <a:p>
            <a:pPr>
              <a:buClr>
                <a:schemeClr val="tx2">
                  <a:lumMod val="75000"/>
                </a:schemeClr>
              </a:buClr>
              <a:buNone/>
            </a:pPr>
            <a:endParaRPr lang="en-US" sz="1600" dirty="0" smtClean="0"/>
          </a:p>
          <a:p>
            <a:pPr>
              <a:buClr>
                <a:schemeClr val="tx2">
                  <a:lumMod val="75000"/>
                </a:schemeClr>
              </a:buClr>
              <a:buFont typeface="Wingdings" pitchFamily="2" charset="2"/>
              <a:buChar char="Ø"/>
            </a:pPr>
            <a:r>
              <a:rPr lang="en-US" sz="1600" dirty="0" smtClean="0"/>
              <a:t> used when calculating the number of octets to skip to proceed the next message or message end mark in MRPDU.</a:t>
            </a:r>
          </a:p>
          <a:p>
            <a:pPr>
              <a:buNone/>
            </a:pPr>
            <a:endParaRPr lang="en-US" sz="1600" b="1" dirty="0" smtClean="0"/>
          </a:p>
          <a:p>
            <a:pPr>
              <a:buNone/>
            </a:pPr>
            <a:r>
              <a:rPr lang="en-US" sz="1600" b="1" dirty="0" smtClean="0"/>
              <a:t>g)MSRP Vector definitions</a:t>
            </a:r>
          </a:p>
          <a:p>
            <a:pPr>
              <a:buNone/>
            </a:pPr>
            <a:r>
              <a:rPr lang="en-US" sz="1600" b="1" dirty="0" smtClean="0"/>
              <a:t>            1.MSRP Three Packed Events</a:t>
            </a:r>
          </a:p>
          <a:p>
            <a:pPr>
              <a:buNone/>
            </a:pPr>
            <a:r>
              <a:rPr lang="en-US" sz="1600" dirty="0" smtClean="0"/>
              <a:t>                     Three Packed Events BYTE ::= (((((</a:t>
            </a:r>
            <a:r>
              <a:rPr lang="en-US" sz="1600" i="1" dirty="0" smtClean="0"/>
              <a:t>first Attribute Event) *6) + second Attribute Event)</a:t>
            </a:r>
            <a:r>
              <a:rPr lang="en-US" sz="1600" dirty="0" smtClean="0"/>
              <a:t>*6) + </a:t>
            </a:r>
            <a:r>
              <a:rPr lang="en-US" sz="1600" i="1" dirty="0" smtClean="0"/>
              <a:t>third Attribute Event)</a:t>
            </a:r>
          </a:p>
          <a:p>
            <a:pPr>
              <a:buNone/>
            </a:pPr>
            <a:r>
              <a:rPr lang="en-US" sz="1600" b="1" dirty="0" smtClean="0"/>
              <a:t>            2.MSRP Four Packed Events</a:t>
            </a:r>
          </a:p>
          <a:p>
            <a:pPr>
              <a:buNone/>
            </a:pPr>
            <a:r>
              <a:rPr lang="en-US" sz="1600" dirty="0" smtClean="0"/>
              <a:t>                     Only used  by listener vector attribute type</a:t>
            </a:r>
          </a:p>
          <a:p>
            <a:pPr>
              <a:buNone/>
            </a:pPr>
            <a:r>
              <a:rPr lang="en-US" sz="1600" b="1" dirty="0" smtClean="0"/>
              <a:t>                          </a:t>
            </a:r>
            <a:r>
              <a:rPr lang="en-US" sz="1600" dirty="0" smtClean="0"/>
              <a:t>a)Ignore                     c)ready failed</a:t>
            </a:r>
          </a:p>
          <a:p>
            <a:pPr>
              <a:buNone/>
            </a:pPr>
            <a:r>
              <a:rPr lang="en-US" sz="1600" dirty="0" smtClean="0"/>
              <a:t>                          b)ready                      d)asking failed</a:t>
            </a:r>
          </a:p>
          <a:p>
            <a:pPr>
              <a:buNone/>
            </a:pPr>
            <a:endParaRPr lang="en-US" sz="1600" dirty="0"/>
          </a:p>
        </p:txBody>
      </p:sp>
      <p:sp>
        <p:nvSpPr>
          <p:cNvPr id="4" name="Slide Number Placeholder 3"/>
          <p:cNvSpPr>
            <a:spLocks noGrp="1"/>
          </p:cNvSpPr>
          <p:nvPr>
            <p:ph type="sldNum" sz="quarter" idx="10"/>
          </p:nvPr>
        </p:nvSpPr>
        <p:spPr/>
        <p:txBody>
          <a:bodyPr/>
          <a:lstStyle/>
          <a:p>
            <a:fld id="{6FF3ED3E-397D-4A9B-A2C6-6DAB06E847D5}" type="slidenum">
              <a:rPr lang="en-US" smtClean="0"/>
              <a:pPr/>
              <a:t>20</a:t>
            </a:fld>
            <a:endParaRPr lang="en-US"/>
          </a:p>
        </p:txBody>
      </p:sp>
      <p:sp>
        <p:nvSpPr>
          <p:cNvPr id="5" name="Date Placeholder 4"/>
          <p:cNvSpPr>
            <a:spLocks noGrp="1"/>
          </p:cNvSpPr>
          <p:nvPr>
            <p:ph type="dt" sz="half" idx="11"/>
          </p:nvPr>
        </p:nvSpPr>
        <p:spPr/>
        <p:txBody>
          <a:bodyPr/>
          <a:lstStyle/>
          <a:p>
            <a:fld id="{4B1E720B-95BD-4A9C-B01C-897A971DF44A}" type="datetime2">
              <a:rPr lang="en-US" smtClean="0"/>
              <a:pPr/>
              <a:t>Tuesday, June 27, 2017</a:t>
            </a:fld>
            <a:endParaRPr lang="en-US"/>
          </a:p>
        </p:txBody>
      </p:sp>
      <p:sp>
        <p:nvSpPr>
          <p:cNvPr id="6" name="Subtitle 5"/>
          <p:cNvSpPr>
            <a:spLocks noGrp="1"/>
          </p:cNvSpPr>
          <p:nvPr>
            <p:ph type="subTitle" idx="12"/>
          </p:nvPr>
        </p:nvSpPr>
        <p:spPr>
          <a:xfrm>
            <a:off x="7010400" y="6172200"/>
            <a:ext cx="2209800" cy="381000"/>
          </a:xfrm>
        </p:spPr>
        <p:txBody>
          <a:bodyPr/>
          <a:lstStyle/>
          <a:p>
            <a:r>
              <a:rPr lang="en-US" b="1" dirty="0" smtClean="0">
                <a:solidFill>
                  <a:schemeClr val="bg2">
                    <a:lumMod val="50000"/>
                  </a:schemeClr>
                </a:solidFill>
              </a:rPr>
              <a:t>IEEE Std 802.1Qat-2010</a:t>
            </a:r>
          </a:p>
          <a:p>
            <a:endParaRPr lang="en-US" b="1" dirty="0" smtClean="0">
              <a:solidFill>
                <a:schemeClr val="bg2">
                  <a:lumMod val="50000"/>
                </a:schemeClr>
              </a:solidFill>
            </a:endParaRPr>
          </a:p>
          <a:p>
            <a:endParaRPr lang="en-US" b="1" dirty="0" smtClean="0">
              <a:solidFill>
                <a:schemeClr val="bg2">
                  <a:lumMod val="50000"/>
                </a:schemeClr>
              </a:solidFill>
            </a:endParaRPr>
          </a:p>
          <a:p>
            <a:endParaRPr lang="en-US" dirty="0" smtClean="0"/>
          </a:p>
          <a:p>
            <a:endParaRPr lang="en-US" dirty="0"/>
          </a:p>
        </p:txBody>
      </p:sp>
      <p:sp>
        <p:nvSpPr>
          <p:cNvPr id="7" name="Footer Placeholder 6"/>
          <p:cNvSpPr>
            <a:spLocks noGrp="1"/>
          </p:cNvSpPr>
          <p:nvPr>
            <p:ph type="ftr" sz="quarter" idx="13"/>
          </p:nvPr>
        </p:nvSpPr>
        <p:spPr/>
        <p:txBody>
          <a:bodyPr/>
          <a:lstStyle/>
          <a:p>
            <a:r>
              <a:rPr lang="en-US" smtClean="0"/>
              <a:t>© Jasmin-Infotech Private Limited</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781800" cy="533400"/>
          </a:xfrm>
        </p:spPr>
        <p:txBody>
          <a:bodyPr/>
          <a:lstStyle/>
          <a:p>
            <a:r>
              <a:rPr lang="en-US" b="1" dirty="0" smtClean="0"/>
              <a:t>SRP Parameters</a:t>
            </a:r>
            <a:br>
              <a:rPr lang="en-US" b="1" dirty="0" smtClean="0"/>
            </a:br>
            <a:r>
              <a:rPr lang="en-US" b="1" dirty="0" smtClean="0"/>
              <a:t>                                                           </a:t>
            </a:r>
            <a:r>
              <a:rPr lang="en-US" sz="1400" dirty="0" err="1" smtClean="0"/>
              <a:t>contd</a:t>
            </a:r>
            <a:r>
              <a:rPr lang="en-US" sz="1400" dirty="0" smtClean="0"/>
              <a:t>…</a:t>
            </a:r>
            <a:endParaRPr lang="en-US" sz="1400" dirty="0"/>
          </a:p>
        </p:txBody>
      </p:sp>
      <p:sp>
        <p:nvSpPr>
          <p:cNvPr id="3" name="Content Placeholder 2"/>
          <p:cNvSpPr>
            <a:spLocks noGrp="1"/>
          </p:cNvSpPr>
          <p:nvPr>
            <p:ph idx="1"/>
          </p:nvPr>
        </p:nvSpPr>
        <p:spPr>
          <a:xfrm>
            <a:off x="533400" y="1143000"/>
            <a:ext cx="8305800" cy="4724400"/>
          </a:xfrm>
        </p:spPr>
        <p:txBody>
          <a:bodyPr/>
          <a:lstStyle/>
          <a:p>
            <a:pPr>
              <a:buNone/>
            </a:pPr>
            <a:r>
              <a:rPr lang="en-US" sz="1600" b="1" dirty="0" smtClean="0"/>
              <a:t>h) MSRP First Value definitions (Stream reservations):</a:t>
            </a:r>
          </a:p>
          <a:p>
            <a:pPr>
              <a:buNone/>
            </a:pPr>
            <a:r>
              <a:rPr lang="en-US" sz="1600" b="1" dirty="0" smtClean="0"/>
              <a:t>               </a:t>
            </a:r>
            <a:r>
              <a:rPr lang="en-US" sz="1600" dirty="0" smtClean="0"/>
              <a:t>Four Attribute Declarations defined for MSRP :</a:t>
            </a:r>
          </a:p>
          <a:p>
            <a:pPr>
              <a:buNone/>
            </a:pPr>
            <a:r>
              <a:rPr lang="en-US" sz="1600" dirty="0" smtClean="0"/>
              <a:t>                                  Talker Advertise </a:t>
            </a:r>
          </a:p>
          <a:p>
            <a:pPr>
              <a:buNone/>
            </a:pPr>
            <a:r>
              <a:rPr lang="en-US" sz="1600" dirty="0" smtClean="0"/>
              <a:t>                                  Talker Failed</a:t>
            </a:r>
          </a:p>
          <a:p>
            <a:pPr>
              <a:buNone/>
            </a:pPr>
            <a:r>
              <a:rPr lang="en-US" sz="1600" dirty="0" smtClean="0"/>
              <a:t>                                   Listener attributes</a:t>
            </a:r>
          </a:p>
          <a:p>
            <a:pPr>
              <a:buNone/>
            </a:pPr>
            <a:r>
              <a:rPr lang="en-US" sz="1600" dirty="0" smtClean="0"/>
              <a:t>              The fourth attribute type, Domain, is used to discover the SRP domain </a:t>
            </a:r>
            <a:endParaRPr lang="en-US" sz="1600" b="1" dirty="0" smtClean="0"/>
          </a:p>
          <a:p>
            <a:pPr marL="400050" indent="-400050">
              <a:buNone/>
            </a:pPr>
            <a:endParaRPr lang="en-US" sz="1600" b="1" dirty="0" smtClean="0"/>
          </a:p>
          <a:p>
            <a:pPr>
              <a:buNone/>
            </a:pPr>
            <a:r>
              <a:rPr lang="en-US" sz="1600" b="1" dirty="0" smtClean="0"/>
              <a:t>            </a:t>
            </a:r>
          </a:p>
          <a:p>
            <a:pPr>
              <a:buNone/>
            </a:pPr>
            <a:endParaRPr lang="en-US" sz="1600" dirty="0"/>
          </a:p>
        </p:txBody>
      </p:sp>
      <p:sp>
        <p:nvSpPr>
          <p:cNvPr id="4" name="Slide Number Placeholder 3"/>
          <p:cNvSpPr>
            <a:spLocks noGrp="1"/>
          </p:cNvSpPr>
          <p:nvPr>
            <p:ph type="sldNum" sz="quarter" idx="10"/>
          </p:nvPr>
        </p:nvSpPr>
        <p:spPr/>
        <p:txBody>
          <a:bodyPr/>
          <a:lstStyle/>
          <a:p>
            <a:fld id="{6FF3ED3E-397D-4A9B-A2C6-6DAB06E847D5}" type="slidenum">
              <a:rPr lang="en-US" smtClean="0"/>
              <a:pPr/>
              <a:t>21</a:t>
            </a:fld>
            <a:endParaRPr lang="en-US"/>
          </a:p>
        </p:txBody>
      </p:sp>
      <p:sp>
        <p:nvSpPr>
          <p:cNvPr id="5" name="Date Placeholder 4"/>
          <p:cNvSpPr>
            <a:spLocks noGrp="1"/>
          </p:cNvSpPr>
          <p:nvPr>
            <p:ph type="dt" sz="half" idx="11"/>
          </p:nvPr>
        </p:nvSpPr>
        <p:spPr/>
        <p:txBody>
          <a:bodyPr/>
          <a:lstStyle/>
          <a:p>
            <a:fld id="{CD8FE2CA-485A-4519-9C97-69F3E750B2DC}" type="datetime2">
              <a:rPr lang="en-US" smtClean="0"/>
              <a:pPr/>
              <a:t>Tuesday, June 27, 2017</a:t>
            </a:fld>
            <a:endParaRPr lang="en-US"/>
          </a:p>
        </p:txBody>
      </p:sp>
      <p:sp>
        <p:nvSpPr>
          <p:cNvPr id="6" name="Subtitle 5"/>
          <p:cNvSpPr>
            <a:spLocks noGrp="1"/>
          </p:cNvSpPr>
          <p:nvPr>
            <p:ph type="subTitle" idx="12"/>
          </p:nvPr>
        </p:nvSpPr>
        <p:spPr>
          <a:xfrm>
            <a:off x="7315200" y="6477000"/>
            <a:ext cx="2133600" cy="381000"/>
          </a:xfrm>
        </p:spPr>
        <p:txBody>
          <a:bodyPr/>
          <a:lstStyle/>
          <a:p>
            <a:r>
              <a:rPr lang="en-US" b="1" dirty="0" smtClean="0">
                <a:solidFill>
                  <a:schemeClr val="bg2">
                    <a:lumMod val="50000"/>
                  </a:schemeClr>
                </a:solidFill>
              </a:rPr>
              <a:t>IEEE Std 802.1Qat-2010</a:t>
            </a:r>
          </a:p>
          <a:p>
            <a:endParaRPr lang="en-US" dirty="0"/>
          </a:p>
        </p:txBody>
      </p:sp>
      <p:sp>
        <p:nvSpPr>
          <p:cNvPr id="7" name="Footer Placeholder 6"/>
          <p:cNvSpPr>
            <a:spLocks noGrp="1"/>
          </p:cNvSpPr>
          <p:nvPr>
            <p:ph type="ftr" sz="quarter" idx="13"/>
          </p:nvPr>
        </p:nvSpPr>
        <p:spPr/>
        <p:txBody>
          <a:bodyPr/>
          <a:lstStyle/>
          <a:p>
            <a:r>
              <a:rPr lang="en-US" dirty="0" smtClean="0"/>
              <a:t>© Jasmin-Infotech Private Limited</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SRP Parameters</a:t>
            </a:r>
            <a:br>
              <a:rPr lang="en-US" b="1" dirty="0" smtClean="0"/>
            </a:br>
            <a:r>
              <a:rPr lang="en-US" b="1" dirty="0" smtClean="0"/>
              <a:t>                                                           </a:t>
            </a:r>
            <a:r>
              <a:rPr lang="en-US" sz="1400" dirty="0" smtClean="0"/>
              <a:t>contd...</a:t>
            </a:r>
            <a:endParaRPr lang="en-US" sz="1400" dirty="0"/>
          </a:p>
        </p:txBody>
      </p:sp>
      <p:sp>
        <p:nvSpPr>
          <p:cNvPr id="3" name="Content Placeholder 2"/>
          <p:cNvSpPr>
            <a:spLocks noGrp="1"/>
          </p:cNvSpPr>
          <p:nvPr>
            <p:ph idx="1"/>
          </p:nvPr>
        </p:nvSpPr>
        <p:spPr/>
        <p:txBody>
          <a:bodyPr/>
          <a:lstStyle/>
          <a:p>
            <a:pPr marL="400050" indent="-400050">
              <a:buAutoNum type="romanLcParenR"/>
            </a:pPr>
            <a:r>
              <a:rPr lang="en-US" sz="1600" b="1" dirty="0" smtClean="0"/>
              <a:t>MSRP First Value (Domain discovery):</a:t>
            </a:r>
          </a:p>
          <a:p>
            <a:pPr marL="400050" indent="-400050">
              <a:buAutoNum type="romanLcParenR"/>
            </a:pPr>
            <a:endParaRPr lang="en-US" sz="1600" b="1" dirty="0" smtClean="0"/>
          </a:p>
          <a:p>
            <a:pPr marL="400050" indent="-400050">
              <a:buNone/>
            </a:pPr>
            <a:r>
              <a:rPr lang="en-US" sz="1600" b="1" dirty="0" smtClean="0"/>
              <a:t>               </a:t>
            </a:r>
            <a:r>
              <a:rPr lang="en-US" sz="1600" dirty="0" smtClean="0"/>
              <a:t>  The First Value for Talker Advertise, Talker Failed, and Listener attributes in  MSRPDUs exchanged according to the protocol.</a:t>
            </a:r>
            <a:r>
              <a:rPr lang="en-US" sz="1600" b="1" dirty="0" smtClean="0"/>
              <a:t> </a:t>
            </a:r>
          </a:p>
          <a:p>
            <a:pPr marL="400050" indent="-400050">
              <a:buNone/>
            </a:pPr>
            <a:endParaRPr lang="en-US" sz="1600" b="1" dirty="0" smtClean="0"/>
          </a:p>
          <a:p>
            <a:pPr marL="400050" indent="-400050">
              <a:buNone/>
            </a:pPr>
            <a:r>
              <a:rPr lang="en-US" sz="1600" dirty="0" smtClean="0"/>
              <a:t>      a) The first eight octets contain the </a:t>
            </a:r>
            <a:r>
              <a:rPr lang="en-US" sz="1600" i="1" dirty="0" smtClean="0"/>
              <a:t>StreamID</a:t>
            </a:r>
          </a:p>
          <a:p>
            <a:pPr marL="400050" indent="-400050">
              <a:buNone/>
            </a:pPr>
            <a:r>
              <a:rPr lang="en-US" sz="1600" dirty="0" smtClean="0"/>
              <a:t>      b) Following the StreamID are eight octets containing the </a:t>
            </a:r>
            <a:r>
              <a:rPr lang="en-US" sz="1600" i="1" dirty="0" smtClean="0"/>
              <a:t>DataFrameParameters</a:t>
            </a:r>
          </a:p>
          <a:p>
            <a:pPr>
              <a:buNone/>
            </a:pPr>
            <a:r>
              <a:rPr lang="en-US" sz="1600" dirty="0" smtClean="0"/>
              <a:t>      c) Following the DataFrameParameters are four octets containing the </a:t>
            </a:r>
            <a:r>
              <a:rPr lang="en-US" sz="1600" i="1" dirty="0" err="1" smtClean="0"/>
              <a:t>Tspec</a:t>
            </a:r>
            <a:r>
              <a:rPr lang="en-US" sz="1600" dirty="0" smtClean="0"/>
              <a:t> </a:t>
            </a:r>
          </a:p>
          <a:p>
            <a:pPr>
              <a:buNone/>
            </a:pPr>
            <a:r>
              <a:rPr lang="en-US" sz="1600" dirty="0" smtClean="0"/>
              <a:t>      d) Following the TSpec is one octet containing the </a:t>
            </a:r>
            <a:r>
              <a:rPr lang="en-US" sz="1600" i="1" dirty="0" smtClean="0"/>
              <a:t>PriorityAndRank </a:t>
            </a:r>
          </a:p>
          <a:p>
            <a:pPr>
              <a:buNone/>
            </a:pPr>
            <a:r>
              <a:rPr lang="en-US" sz="1600" dirty="0" smtClean="0"/>
              <a:t>      e) Following the PriorityAndRank are four octets containing the </a:t>
            </a:r>
            <a:r>
              <a:rPr lang="en-US" sz="1600" i="1" dirty="0" smtClean="0"/>
              <a:t>Accumulated  Latency</a:t>
            </a:r>
          </a:p>
          <a:p>
            <a:pPr algn="l">
              <a:buNone/>
            </a:pPr>
            <a:r>
              <a:rPr lang="en-US" sz="1600" dirty="0" smtClean="0"/>
              <a:t>      f) Following the AccumulatedLatency are nine octets containing the </a:t>
            </a:r>
            <a:r>
              <a:rPr lang="en-US" sz="1600" i="1" dirty="0" smtClean="0"/>
              <a:t>FailureInformation</a:t>
            </a:r>
            <a:endParaRPr lang="en-US" sz="1600" dirty="0" smtClean="0"/>
          </a:p>
          <a:p>
            <a:pPr algn="l"/>
            <a:endParaRPr lang="en-US" sz="1600" dirty="0"/>
          </a:p>
        </p:txBody>
      </p:sp>
      <p:sp>
        <p:nvSpPr>
          <p:cNvPr id="4" name="Slide Number Placeholder 3"/>
          <p:cNvSpPr>
            <a:spLocks noGrp="1"/>
          </p:cNvSpPr>
          <p:nvPr>
            <p:ph type="sldNum" sz="quarter" idx="10"/>
          </p:nvPr>
        </p:nvSpPr>
        <p:spPr/>
        <p:txBody>
          <a:bodyPr/>
          <a:lstStyle/>
          <a:p>
            <a:fld id="{6FF3ED3E-397D-4A9B-A2C6-6DAB06E847D5}" type="slidenum">
              <a:rPr lang="en-US" smtClean="0"/>
              <a:pPr/>
              <a:t>22</a:t>
            </a:fld>
            <a:endParaRPr lang="en-US"/>
          </a:p>
        </p:txBody>
      </p:sp>
      <p:sp>
        <p:nvSpPr>
          <p:cNvPr id="5" name="Date Placeholder 4"/>
          <p:cNvSpPr>
            <a:spLocks noGrp="1"/>
          </p:cNvSpPr>
          <p:nvPr>
            <p:ph type="dt" sz="half" idx="11"/>
          </p:nvPr>
        </p:nvSpPr>
        <p:spPr/>
        <p:txBody>
          <a:bodyPr/>
          <a:lstStyle/>
          <a:p>
            <a:fld id="{43E4F043-BC72-45D4-AC54-FF49582F457A}" type="datetime2">
              <a:rPr lang="en-US" smtClean="0"/>
              <a:pPr/>
              <a:t>Tuesday, June 27, 2017</a:t>
            </a:fld>
            <a:endParaRPr lang="en-US"/>
          </a:p>
        </p:txBody>
      </p:sp>
      <p:sp>
        <p:nvSpPr>
          <p:cNvPr id="6" name="Subtitle 5"/>
          <p:cNvSpPr>
            <a:spLocks noGrp="1"/>
          </p:cNvSpPr>
          <p:nvPr>
            <p:ph type="subTitle" idx="12"/>
          </p:nvPr>
        </p:nvSpPr>
        <p:spPr/>
        <p:txBody>
          <a:bodyPr/>
          <a:lstStyle/>
          <a:p>
            <a:r>
              <a:rPr lang="en-US" b="1" dirty="0" smtClean="0">
                <a:solidFill>
                  <a:schemeClr val="bg2">
                    <a:lumMod val="50000"/>
                  </a:schemeClr>
                </a:solidFill>
              </a:rPr>
              <a:t>IEEE Std 802.1Qat-2010</a:t>
            </a:r>
          </a:p>
          <a:p>
            <a:endParaRPr lang="en-US" dirty="0" smtClean="0"/>
          </a:p>
          <a:p>
            <a:endParaRPr lang="en-US" dirty="0"/>
          </a:p>
        </p:txBody>
      </p:sp>
      <p:sp>
        <p:nvSpPr>
          <p:cNvPr id="7" name="Footer Placeholder 6"/>
          <p:cNvSpPr>
            <a:spLocks noGrp="1"/>
          </p:cNvSpPr>
          <p:nvPr>
            <p:ph type="ftr" sz="quarter" idx="13"/>
          </p:nvPr>
        </p:nvSpPr>
        <p:spPr/>
        <p:txBody>
          <a:bodyPr/>
          <a:lstStyle/>
          <a:p>
            <a:r>
              <a:rPr lang="en-US" smtClean="0"/>
              <a:t>© Jasmin-Infotech Private Limited</a:t>
            </a:r>
            <a:endParaRPr lang="en-US"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
            </a:r>
            <a:br>
              <a:rPr lang="en-US" sz="2000" b="1" dirty="0" smtClean="0"/>
            </a:br>
            <a:r>
              <a:rPr lang="en-US" sz="2000" b="1" dirty="0" smtClean="0"/>
              <a:t>REFERENCE:</a:t>
            </a:r>
            <a:br>
              <a:rPr lang="en-US" sz="2000" b="1" dirty="0" smtClean="0"/>
            </a:br>
            <a:endParaRPr lang="en-US" dirty="0"/>
          </a:p>
        </p:txBody>
      </p:sp>
      <p:sp>
        <p:nvSpPr>
          <p:cNvPr id="3" name="Content Placeholder 2"/>
          <p:cNvSpPr>
            <a:spLocks noGrp="1"/>
          </p:cNvSpPr>
          <p:nvPr>
            <p:ph idx="1"/>
          </p:nvPr>
        </p:nvSpPr>
        <p:spPr>
          <a:xfrm>
            <a:off x="533400" y="1752600"/>
            <a:ext cx="8229600" cy="3657600"/>
          </a:xfrm>
        </p:spPr>
        <p:txBody>
          <a:bodyPr/>
          <a:lstStyle/>
          <a:p>
            <a:pPr algn="l">
              <a:buFont typeface="Wingdings" pitchFamily="2" charset="2"/>
              <a:buChar char="§"/>
            </a:pPr>
            <a:r>
              <a:rPr lang="en-US" sz="2000" dirty="0" smtClean="0"/>
              <a:t>             IEEE Std 802.1Qat-2010 sponsored by LAN/MAN committee, IEEE computer society</a:t>
            </a:r>
          </a:p>
          <a:p>
            <a:pPr algn="l">
              <a:buNone/>
            </a:pPr>
            <a:endParaRPr lang="en-US" sz="2000" dirty="0" smtClean="0"/>
          </a:p>
          <a:p>
            <a:pPr algn="l">
              <a:buFont typeface="Wingdings" pitchFamily="2" charset="2"/>
              <a:buChar char="§"/>
            </a:pPr>
            <a:r>
              <a:rPr lang="en-US" sz="2000" dirty="0" smtClean="0"/>
              <a:t>             Designated MSRP Node handling on 802.11 Network,IEEE Plenary Meeting – Mar 09 Vancouver, BC</a:t>
            </a:r>
            <a:endParaRPr lang="en-US" sz="2000" dirty="0"/>
          </a:p>
        </p:txBody>
      </p:sp>
      <p:sp>
        <p:nvSpPr>
          <p:cNvPr id="4" name="Slide Number Placeholder 3"/>
          <p:cNvSpPr>
            <a:spLocks noGrp="1"/>
          </p:cNvSpPr>
          <p:nvPr>
            <p:ph type="sldNum" sz="quarter" idx="10"/>
          </p:nvPr>
        </p:nvSpPr>
        <p:spPr/>
        <p:txBody>
          <a:bodyPr/>
          <a:lstStyle/>
          <a:p>
            <a:fld id="{6FF3ED3E-397D-4A9B-A2C6-6DAB06E847D5}" type="slidenum">
              <a:rPr lang="en-US" smtClean="0"/>
              <a:pPr/>
              <a:t>23</a:t>
            </a:fld>
            <a:endParaRPr lang="en-US"/>
          </a:p>
        </p:txBody>
      </p:sp>
      <p:sp>
        <p:nvSpPr>
          <p:cNvPr id="5" name="Date Placeholder 4"/>
          <p:cNvSpPr>
            <a:spLocks noGrp="1"/>
          </p:cNvSpPr>
          <p:nvPr>
            <p:ph type="dt" sz="half" idx="11"/>
          </p:nvPr>
        </p:nvSpPr>
        <p:spPr/>
        <p:txBody>
          <a:bodyPr/>
          <a:lstStyle/>
          <a:p>
            <a:fld id="{5486ABBD-3A75-4B01-993F-757ED5E22F01}" type="datetime2">
              <a:rPr lang="en-US" smtClean="0"/>
              <a:pPr/>
              <a:t>Tuesday, June 27, 2017</a:t>
            </a:fld>
            <a:endParaRPr lang="en-US"/>
          </a:p>
        </p:txBody>
      </p:sp>
      <p:sp>
        <p:nvSpPr>
          <p:cNvPr id="6" name="Subtitle 5"/>
          <p:cNvSpPr>
            <a:spLocks noGrp="1"/>
          </p:cNvSpPr>
          <p:nvPr>
            <p:ph type="subTitle" idx="12"/>
          </p:nvPr>
        </p:nvSpPr>
        <p:spPr/>
        <p:txBody>
          <a:bodyPr/>
          <a:lstStyle/>
          <a:p>
            <a:r>
              <a:rPr lang="en-US" b="1" dirty="0" smtClean="0">
                <a:solidFill>
                  <a:schemeClr val="bg2">
                    <a:lumMod val="50000"/>
                  </a:schemeClr>
                </a:solidFill>
              </a:rPr>
              <a:t>IEEE Std 802.1Qat-2010</a:t>
            </a:r>
          </a:p>
          <a:p>
            <a:endParaRPr lang="en-US" dirty="0" smtClean="0"/>
          </a:p>
          <a:p>
            <a:endParaRPr lang="en-US" dirty="0"/>
          </a:p>
        </p:txBody>
      </p:sp>
      <p:sp>
        <p:nvSpPr>
          <p:cNvPr id="7" name="Footer Placeholder 6"/>
          <p:cNvSpPr>
            <a:spLocks noGrp="1"/>
          </p:cNvSpPr>
          <p:nvPr>
            <p:ph type="ftr" sz="quarter" idx="13"/>
          </p:nvPr>
        </p:nvSpPr>
        <p:spPr/>
        <p:txBody>
          <a:bodyPr/>
          <a:lstStyle/>
          <a:p>
            <a:r>
              <a:rPr lang="en-US" smtClean="0"/>
              <a:t>© Jasmin-Infotech Private Limited</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FF3ED3E-397D-4A9B-A2C6-6DAB06E847D5}" type="slidenum">
              <a:rPr lang="en-US" smtClean="0"/>
              <a:pPr/>
              <a:t>24</a:t>
            </a:fld>
            <a:endParaRPr lang="en-US"/>
          </a:p>
        </p:txBody>
      </p:sp>
      <p:sp>
        <p:nvSpPr>
          <p:cNvPr id="3" name="Date Placeholder 2"/>
          <p:cNvSpPr>
            <a:spLocks noGrp="1"/>
          </p:cNvSpPr>
          <p:nvPr>
            <p:ph type="dt" sz="half" idx="11"/>
          </p:nvPr>
        </p:nvSpPr>
        <p:spPr/>
        <p:txBody>
          <a:bodyPr/>
          <a:lstStyle/>
          <a:p>
            <a:fld id="{3A31B9CA-7996-46D7-B184-31F8D0D56199}" type="datetime2">
              <a:rPr lang="en-US" smtClean="0"/>
              <a:pPr/>
              <a:t>Tuesday, June 27, 2017</a:t>
            </a:fld>
            <a:endParaRPr lang="en-US"/>
          </a:p>
        </p:txBody>
      </p:sp>
      <p:sp>
        <p:nvSpPr>
          <p:cNvPr id="4" name="Footer Placeholder 3"/>
          <p:cNvSpPr>
            <a:spLocks noGrp="1"/>
          </p:cNvSpPr>
          <p:nvPr>
            <p:ph type="ftr" sz="quarter" idx="12"/>
          </p:nvPr>
        </p:nvSpPr>
        <p:spPr/>
        <p:txBody>
          <a:bodyPr/>
          <a:lstStyle/>
          <a:p>
            <a:r>
              <a:rPr lang="en-US" smtClean="0"/>
              <a:t>© Jasmin-Infotech Private Limited</a:t>
            </a:r>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1"/>
          </p:nvPr>
        </p:nvSpPr>
        <p:spPr/>
        <p:txBody>
          <a:bodyPr/>
          <a:lstStyle/>
          <a:p>
            <a:fld id="{6418DAB7-9734-4C19-97C0-5D4F78ECC0A3}" type="datetime2">
              <a:rPr lang="en-US" smtClean="0"/>
              <a:pPr/>
              <a:t>Tuesday, June 27, 2017</a:t>
            </a:fld>
            <a:endParaRPr lang="en-US"/>
          </a:p>
        </p:txBody>
      </p:sp>
      <p:sp>
        <p:nvSpPr>
          <p:cNvPr id="3" name="Slide Number Placeholder 2"/>
          <p:cNvSpPr>
            <a:spLocks noGrp="1"/>
          </p:cNvSpPr>
          <p:nvPr>
            <p:ph type="sldNum" sz="quarter" idx="10"/>
          </p:nvPr>
        </p:nvSpPr>
        <p:spPr/>
        <p:txBody>
          <a:bodyPr/>
          <a:lstStyle/>
          <a:p>
            <a:fld id="{6FF3ED3E-397D-4A9B-A2C6-6DAB06E847D5}" type="slidenum">
              <a:rPr lang="en-US" smtClean="0"/>
              <a:pPr/>
              <a:t>25</a:t>
            </a:fld>
            <a:endParaRPr lang="en-US"/>
          </a:p>
        </p:txBody>
      </p:sp>
      <p:sp>
        <p:nvSpPr>
          <p:cNvPr id="4" name="Footer Placeholder 3"/>
          <p:cNvSpPr>
            <a:spLocks noGrp="1"/>
          </p:cNvSpPr>
          <p:nvPr>
            <p:ph type="ftr" sz="quarter" idx="12"/>
          </p:nvPr>
        </p:nvSpPr>
        <p:spPr/>
        <p:txBody>
          <a:bodyPr/>
          <a:lstStyle/>
          <a:p>
            <a:r>
              <a:rPr lang="en-US" smtClean="0"/>
              <a:t>© Jasmin-Infotech Private Limited</a:t>
            </a:r>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1600" b="1" dirty="0" smtClean="0">
              <a:solidFill>
                <a:schemeClr val="tx2"/>
              </a:solidFill>
            </a:endParaRPr>
          </a:p>
          <a:p>
            <a:pPr>
              <a:buNone/>
            </a:pPr>
            <a:r>
              <a:rPr lang="en-US" sz="1600" b="1" dirty="0" smtClean="0">
                <a:solidFill>
                  <a:schemeClr val="tx2"/>
                </a:solidFill>
              </a:rPr>
              <a:t>    Talker:</a:t>
            </a:r>
            <a:r>
              <a:rPr lang="en-US" sz="1600" dirty="0" smtClean="0"/>
              <a:t> Source of a stream</a:t>
            </a:r>
          </a:p>
          <a:p>
            <a:pPr>
              <a:buNone/>
            </a:pPr>
            <a:endParaRPr lang="en-US" sz="1600" dirty="0" smtClean="0"/>
          </a:p>
          <a:p>
            <a:pPr>
              <a:buNone/>
            </a:pPr>
            <a:r>
              <a:rPr lang="en-US" sz="1600" b="1" dirty="0" smtClean="0">
                <a:solidFill>
                  <a:schemeClr val="tx2"/>
                </a:solidFill>
              </a:rPr>
              <a:t>     Listener:</a:t>
            </a:r>
            <a:r>
              <a:rPr lang="en-US" sz="1600" dirty="0" smtClean="0">
                <a:solidFill>
                  <a:schemeClr val="tx2"/>
                </a:solidFill>
              </a:rPr>
              <a:t> </a:t>
            </a:r>
            <a:r>
              <a:rPr lang="en-US" sz="1600" dirty="0" smtClean="0"/>
              <a:t>Destination of a stream</a:t>
            </a:r>
          </a:p>
          <a:p>
            <a:endParaRPr lang="en-US" sz="1600" dirty="0" smtClean="0"/>
          </a:p>
          <a:p>
            <a:pPr>
              <a:buNone/>
            </a:pPr>
            <a:r>
              <a:rPr lang="en-US" sz="1600" b="1" dirty="0" smtClean="0">
                <a:solidFill>
                  <a:schemeClr val="tx2"/>
                </a:solidFill>
              </a:rPr>
              <a:t>    Domain:</a:t>
            </a:r>
            <a:r>
              <a:rPr lang="en-US" sz="1600" dirty="0" smtClean="0"/>
              <a:t> A connected set of talkers, listeners and bridges that support the same priority for an SR class.</a:t>
            </a:r>
          </a:p>
          <a:p>
            <a:endParaRPr lang="en-US" sz="1600" dirty="0" smtClean="0"/>
          </a:p>
          <a:p>
            <a:pPr>
              <a:buNone/>
            </a:pPr>
            <a:r>
              <a:rPr lang="en-US" sz="1600" b="1" dirty="0" smtClean="0">
                <a:solidFill>
                  <a:schemeClr val="tx2"/>
                </a:solidFill>
              </a:rPr>
              <a:t>    Reservation:</a:t>
            </a:r>
            <a:r>
              <a:rPr lang="en-US" sz="1600" b="1" dirty="0" smtClean="0"/>
              <a:t> </a:t>
            </a:r>
            <a:r>
              <a:rPr lang="en-US" sz="1600" dirty="0" smtClean="0"/>
              <a:t>A network path between a talker and its listeners that supports the requested QOS.</a:t>
            </a:r>
          </a:p>
          <a:p>
            <a:endParaRPr lang="en-US" sz="1600" dirty="0"/>
          </a:p>
        </p:txBody>
      </p:sp>
      <p:sp>
        <p:nvSpPr>
          <p:cNvPr id="4" name="Subtitle 3"/>
          <p:cNvSpPr>
            <a:spLocks noGrp="1"/>
          </p:cNvSpPr>
          <p:nvPr>
            <p:ph type="subTitle" idx="12"/>
          </p:nvPr>
        </p:nvSpPr>
        <p:spPr/>
        <p:txBody>
          <a:bodyPr/>
          <a:lstStyle/>
          <a:p>
            <a:endParaRPr lang="en-US"/>
          </a:p>
        </p:txBody>
      </p:sp>
      <p:sp>
        <p:nvSpPr>
          <p:cNvPr id="7" name="Rectangle 6"/>
          <p:cNvSpPr/>
          <p:nvPr/>
        </p:nvSpPr>
        <p:spPr>
          <a:xfrm>
            <a:off x="838200" y="6627168"/>
            <a:ext cx="1911101" cy="230832"/>
          </a:xfrm>
          <a:prstGeom prst="rect">
            <a:avLst/>
          </a:prstGeom>
        </p:spPr>
        <p:txBody>
          <a:bodyPr wrap="none">
            <a:spAutoFit/>
          </a:bodyPr>
          <a:lstStyle/>
          <a:p>
            <a:r>
              <a:rPr lang="en-US" sz="900" dirty="0" smtClean="0"/>
              <a:t>© Jasmin-Infotech Private Limited</a:t>
            </a:r>
            <a:endParaRPr lang="en-US" sz="900" dirty="0"/>
          </a:p>
        </p:txBody>
      </p:sp>
      <p:sp>
        <p:nvSpPr>
          <p:cNvPr id="9" name="Rectangle 8"/>
          <p:cNvSpPr/>
          <p:nvPr/>
        </p:nvSpPr>
        <p:spPr>
          <a:xfrm>
            <a:off x="8839200" y="6604084"/>
            <a:ext cx="260008" cy="253916"/>
          </a:xfrm>
          <a:prstGeom prst="rect">
            <a:avLst/>
          </a:prstGeom>
        </p:spPr>
        <p:txBody>
          <a:bodyPr wrap="none">
            <a:spAutoFit/>
          </a:bodyPr>
          <a:lstStyle/>
          <a:p>
            <a:r>
              <a:rPr lang="en-US" sz="1050" dirty="0" smtClean="0"/>
              <a:t>3</a:t>
            </a:r>
            <a:endParaRPr lang="en-US" sz="1050" dirty="0"/>
          </a:p>
        </p:txBody>
      </p:sp>
      <p:sp>
        <p:nvSpPr>
          <p:cNvPr id="10" name="Date Placeholder 9"/>
          <p:cNvSpPr>
            <a:spLocks noGrp="1"/>
          </p:cNvSpPr>
          <p:nvPr>
            <p:ph type="dt" sz="half" idx="11"/>
          </p:nvPr>
        </p:nvSpPr>
        <p:spPr/>
        <p:txBody>
          <a:bodyPr/>
          <a:lstStyle/>
          <a:p>
            <a:fld id="{944696D7-33E3-4F3A-85A5-0BB17173D4FE}" type="datetime2">
              <a:rPr lang="en-US" smtClean="0"/>
              <a:pPr/>
              <a:t>Tuesday, June 27, 2017</a:t>
            </a:fld>
            <a:endParaRPr lang="en-US"/>
          </a:p>
        </p:txBody>
      </p:sp>
      <p:sp>
        <p:nvSpPr>
          <p:cNvPr id="8" name="Slide Number Placeholder 7"/>
          <p:cNvSpPr>
            <a:spLocks noGrp="1"/>
          </p:cNvSpPr>
          <p:nvPr>
            <p:ph type="sldNum" sz="quarter" idx="10"/>
          </p:nvPr>
        </p:nvSpPr>
        <p:spPr/>
        <p:txBody>
          <a:bodyPr/>
          <a:lstStyle/>
          <a:p>
            <a:fld id="{6FF3ED3E-397D-4A9B-A2C6-6DAB06E847D5}" type="slidenum">
              <a:rPr lang="en-US" smtClean="0"/>
              <a:pPr/>
              <a:t>3</a:t>
            </a:fld>
            <a:endParaRPr lang="en-US"/>
          </a:p>
        </p:txBody>
      </p:sp>
      <p:sp>
        <p:nvSpPr>
          <p:cNvPr id="11" name="Footer Placeholder 10"/>
          <p:cNvSpPr>
            <a:spLocks noGrp="1"/>
          </p:cNvSpPr>
          <p:nvPr>
            <p:ph type="ftr" sz="quarter" idx="13"/>
          </p:nvPr>
        </p:nvSpPr>
        <p:spPr/>
        <p:txBody>
          <a:bodyPr/>
          <a:lstStyle/>
          <a:p>
            <a:r>
              <a:rPr lang="en-US" smtClean="0"/>
              <a:t>© Jasmin-Infotech Private Limited</a:t>
            </a:r>
            <a:endParaRPr lang="en-US" dirty="0"/>
          </a:p>
        </p:txBody>
      </p:sp>
      <p:sp>
        <p:nvSpPr>
          <p:cNvPr id="12" name="Title 11"/>
          <p:cNvSpPr>
            <a:spLocks noGrp="1"/>
          </p:cNvSpPr>
          <p:nvPr>
            <p:ph type="title"/>
          </p:nvPr>
        </p:nvSpPr>
        <p:spPr/>
        <p:txBody>
          <a:bodyPr/>
          <a:lstStyle/>
          <a:p>
            <a:r>
              <a:rPr lang="en-US" dirty="0" smtClean="0"/>
              <a:t>Terminology</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781800" cy="533400"/>
          </a:xfrm>
        </p:spPr>
        <p:txBody>
          <a:bodyPr/>
          <a:lstStyle/>
          <a:p>
            <a:r>
              <a:rPr lang="en-US" dirty="0" smtClean="0">
                <a:solidFill>
                  <a:schemeClr val="accent2">
                    <a:lumMod val="75000"/>
                  </a:schemeClr>
                </a:solidFill>
              </a:rPr>
              <a:t>Signaling Protocols</a:t>
            </a:r>
            <a:endParaRPr lang="en-US" dirty="0">
              <a:solidFill>
                <a:schemeClr val="accent2">
                  <a:lumMod val="75000"/>
                </a:schemeClr>
              </a:solidFill>
            </a:endParaRPr>
          </a:p>
        </p:txBody>
      </p:sp>
      <p:sp>
        <p:nvSpPr>
          <p:cNvPr id="3" name="Content Placeholder 2"/>
          <p:cNvSpPr>
            <a:spLocks noGrp="1"/>
          </p:cNvSpPr>
          <p:nvPr>
            <p:ph idx="1"/>
          </p:nvPr>
        </p:nvSpPr>
        <p:spPr/>
        <p:txBody>
          <a:bodyPr/>
          <a:lstStyle/>
          <a:p>
            <a:pPr>
              <a:buNone/>
            </a:pPr>
            <a:r>
              <a:rPr lang="en-US" sz="1600" b="1" dirty="0" smtClean="0">
                <a:solidFill>
                  <a:schemeClr val="tx2"/>
                </a:solidFill>
                <a:latin typeface="Arial" pitchFamily="34" charset="0"/>
                <a:cs typeface="Arial" pitchFamily="34" charset="0"/>
              </a:rPr>
              <a:t>SRP</a:t>
            </a:r>
            <a:r>
              <a:rPr lang="en-US" sz="1600" dirty="0" smtClean="0">
                <a:latin typeface="Arial" pitchFamily="34" charset="0"/>
                <a:cs typeface="Arial" pitchFamily="34" charset="0"/>
              </a:rPr>
              <a:t> utilizes three signaling Protocol:-</a:t>
            </a:r>
          </a:p>
          <a:p>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               1.MMRP [Multiple MAC Registration Protocol](optional)</a:t>
            </a:r>
          </a:p>
          <a:p>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               2.MVRP  [Multiple VLAN Registration Protocol]</a:t>
            </a:r>
          </a:p>
          <a:p>
            <a:endParaRPr lang="en-US" sz="1600" dirty="0" smtClean="0">
              <a:latin typeface="Arial" pitchFamily="34" charset="0"/>
              <a:cs typeface="Arial" pitchFamily="34" charset="0"/>
            </a:endParaRPr>
          </a:p>
          <a:p>
            <a:pPr>
              <a:buNone/>
            </a:pPr>
            <a:r>
              <a:rPr lang="en-US" sz="1600" dirty="0" smtClean="0">
                <a:latin typeface="Arial" pitchFamily="34" charset="0"/>
                <a:cs typeface="Arial" pitchFamily="34" charset="0"/>
              </a:rPr>
              <a:t>               3.MSRP  [Multiple Stream Registration Protocol]</a:t>
            </a:r>
          </a:p>
          <a:p>
            <a:pPr>
              <a:buNone/>
            </a:pPr>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6FF3ED3E-397D-4A9B-A2C6-6DAB06E847D5}" type="slidenum">
              <a:rPr lang="en-US" smtClean="0"/>
              <a:pPr/>
              <a:t>4</a:t>
            </a:fld>
            <a:endParaRPr lang="en-US"/>
          </a:p>
        </p:txBody>
      </p:sp>
      <p:sp>
        <p:nvSpPr>
          <p:cNvPr id="5" name="Date Placeholder 4"/>
          <p:cNvSpPr>
            <a:spLocks noGrp="1"/>
          </p:cNvSpPr>
          <p:nvPr>
            <p:ph type="dt" sz="half" idx="11"/>
          </p:nvPr>
        </p:nvSpPr>
        <p:spPr/>
        <p:txBody>
          <a:bodyPr/>
          <a:lstStyle/>
          <a:p>
            <a:fld id="{3A3B3B62-697F-413C-A969-E4C4522145CB}" type="datetime2">
              <a:rPr lang="en-US" smtClean="0"/>
              <a:pPr/>
              <a:t>Tuesday, June 27, 2017</a:t>
            </a:fld>
            <a:endParaRPr lang="en-US"/>
          </a:p>
        </p:txBody>
      </p:sp>
      <p:sp>
        <p:nvSpPr>
          <p:cNvPr id="6" name="Subtitle 5"/>
          <p:cNvSpPr>
            <a:spLocks noGrp="1"/>
          </p:cNvSpPr>
          <p:nvPr>
            <p:ph type="subTitle" idx="12"/>
          </p:nvPr>
        </p:nvSpPr>
        <p:spPr/>
        <p:txBody>
          <a:bodyPr/>
          <a:lstStyle/>
          <a:p>
            <a:endParaRPr lang="en-US"/>
          </a:p>
        </p:txBody>
      </p:sp>
      <p:sp>
        <p:nvSpPr>
          <p:cNvPr id="7" name="Footer Placeholder 6"/>
          <p:cNvSpPr>
            <a:spLocks noGrp="1"/>
          </p:cNvSpPr>
          <p:nvPr>
            <p:ph type="ftr" sz="quarter" idx="13"/>
          </p:nvPr>
        </p:nvSpPr>
        <p:spPr/>
        <p:txBody>
          <a:bodyPr/>
          <a:lstStyle/>
          <a:p>
            <a:r>
              <a:rPr lang="en-US" dirty="0" smtClean="0"/>
              <a:t>© Jasmin-Infotech Private Limited</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Signaling Protocols</a:t>
            </a:r>
            <a:br>
              <a:rPr lang="en-US" dirty="0" smtClean="0">
                <a:solidFill>
                  <a:schemeClr val="accent2">
                    <a:lumMod val="75000"/>
                  </a:schemeClr>
                </a:solidFill>
              </a:rPr>
            </a:br>
            <a:r>
              <a:rPr lang="en-US" dirty="0" smtClean="0">
                <a:solidFill>
                  <a:schemeClr val="accent2">
                    <a:lumMod val="75000"/>
                  </a:schemeClr>
                </a:solidFill>
              </a:rPr>
              <a:t>                                                       </a:t>
            </a:r>
            <a:r>
              <a:rPr lang="en-US" sz="1400" dirty="0" smtClean="0">
                <a:solidFill>
                  <a:schemeClr val="accent2">
                    <a:lumMod val="75000"/>
                  </a:schemeClr>
                </a:solidFill>
              </a:rPr>
              <a:t>contd..</a:t>
            </a:r>
            <a:endParaRPr lang="en-US" sz="1400" dirty="0"/>
          </a:p>
        </p:txBody>
      </p:sp>
      <p:sp>
        <p:nvSpPr>
          <p:cNvPr id="3" name="Content Placeholder 2"/>
          <p:cNvSpPr>
            <a:spLocks noGrp="1"/>
          </p:cNvSpPr>
          <p:nvPr>
            <p:ph idx="1"/>
          </p:nvPr>
        </p:nvSpPr>
        <p:spPr>
          <a:xfrm>
            <a:off x="457200" y="1524000"/>
            <a:ext cx="8229600" cy="4572000"/>
          </a:xfrm>
        </p:spPr>
        <p:txBody>
          <a:bodyPr/>
          <a:lstStyle/>
          <a:p>
            <a:pPr>
              <a:buNone/>
            </a:pPr>
            <a:r>
              <a:rPr lang="en-US" sz="1600" b="1" dirty="0" smtClean="0">
                <a:solidFill>
                  <a:schemeClr val="tx2"/>
                </a:solidFill>
                <a:latin typeface="Arial" pitchFamily="34" charset="0"/>
                <a:cs typeface="Arial" pitchFamily="34" charset="0"/>
              </a:rPr>
              <a:t>1.MMRP [Multiple MAC Registration Protocol]</a:t>
            </a:r>
          </a:p>
          <a:p>
            <a:pPr lvl="1">
              <a:buFont typeface="Wingdings" pitchFamily="2" charset="2"/>
              <a:buChar char="§"/>
            </a:pPr>
            <a:r>
              <a:rPr lang="en-US" sz="1600" dirty="0" smtClean="0">
                <a:latin typeface="Arial" pitchFamily="34" charset="0"/>
                <a:cs typeface="Arial" pitchFamily="34" charset="0"/>
              </a:rPr>
              <a:t>used to control the propagation of talker registrations throughout  the bridged network</a:t>
            </a:r>
          </a:p>
          <a:p>
            <a:endParaRPr lang="en-US" sz="1600" dirty="0" smtClean="0">
              <a:latin typeface="Arial" pitchFamily="34" charset="0"/>
              <a:cs typeface="Arial" pitchFamily="34" charset="0"/>
            </a:endParaRPr>
          </a:p>
          <a:p>
            <a:pPr>
              <a:buNone/>
            </a:pPr>
            <a:endParaRPr lang="en-US" sz="1600" dirty="0" smtClean="0">
              <a:latin typeface="Arial" pitchFamily="34" charset="0"/>
              <a:cs typeface="Arial" pitchFamily="34" charset="0"/>
            </a:endParaRPr>
          </a:p>
          <a:p>
            <a:pPr>
              <a:buNone/>
            </a:pPr>
            <a:r>
              <a:rPr lang="en-US" sz="1600" b="1" dirty="0" smtClean="0">
                <a:solidFill>
                  <a:schemeClr val="tx2"/>
                </a:solidFill>
                <a:latin typeface="Arial" pitchFamily="34" charset="0"/>
                <a:cs typeface="Arial" pitchFamily="34" charset="0"/>
              </a:rPr>
              <a:t>2.MVRP [Multiple VLAN Registration Protocol]</a:t>
            </a:r>
          </a:p>
          <a:p>
            <a:pPr lvl="1">
              <a:buFont typeface="Wingdings" pitchFamily="2" charset="2"/>
              <a:buChar char="§"/>
            </a:pPr>
            <a:r>
              <a:rPr lang="en-US" sz="1600" dirty="0" smtClean="0">
                <a:latin typeface="Arial" pitchFamily="34" charset="0"/>
                <a:cs typeface="Arial" pitchFamily="34" charset="0"/>
              </a:rPr>
              <a:t>used by end stations &amp; bridges declare membership in a VLAN. This allow the data frame priority  to be propagated along the path in tagged frames </a:t>
            </a:r>
          </a:p>
          <a:p>
            <a:endParaRPr lang="en-US" sz="1600" dirty="0" smtClean="0">
              <a:latin typeface="Arial" pitchFamily="34" charset="0"/>
              <a:cs typeface="Arial" pitchFamily="34" charset="0"/>
            </a:endParaRPr>
          </a:p>
          <a:p>
            <a:pPr lvl="1">
              <a:buFont typeface="Wingdings" pitchFamily="2" charset="2"/>
              <a:buChar char="§"/>
            </a:pPr>
            <a:r>
              <a:rPr lang="en-US" sz="1600" dirty="0" smtClean="0">
                <a:latin typeface="Arial" pitchFamily="34" charset="0"/>
                <a:cs typeface="Arial" pitchFamily="34" charset="0"/>
              </a:rPr>
              <a:t>does not allow streams to be established across Bridge Ports that are members of the untagged set</a:t>
            </a:r>
          </a:p>
          <a:p>
            <a:endParaRPr lang="en-US" sz="1600" b="1" dirty="0" smtClean="0">
              <a:solidFill>
                <a:schemeClr val="tx2"/>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6FF3ED3E-397D-4A9B-A2C6-6DAB06E847D5}" type="slidenum">
              <a:rPr lang="en-US" smtClean="0"/>
              <a:pPr/>
              <a:t>5</a:t>
            </a:fld>
            <a:endParaRPr lang="en-US"/>
          </a:p>
        </p:txBody>
      </p:sp>
      <p:sp>
        <p:nvSpPr>
          <p:cNvPr id="5" name="Date Placeholder 4"/>
          <p:cNvSpPr>
            <a:spLocks noGrp="1"/>
          </p:cNvSpPr>
          <p:nvPr>
            <p:ph type="dt" sz="half" idx="11"/>
          </p:nvPr>
        </p:nvSpPr>
        <p:spPr/>
        <p:txBody>
          <a:bodyPr/>
          <a:lstStyle/>
          <a:p>
            <a:fld id="{37E3DDBA-DE5F-43EE-88F8-30ACE97C5CB6}" type="datetime2">
              <a:rPr lang="en-US" smtClean="0"/>
              <a:pPr/>
              <a:t>Tuesday, June 27, 2017</a:t>
            </a:fld>
            <a:endParaRPr lang="en-US"/>
          </a:p>
        </p:txBody>
      </p:sp>
      <p:sp>
        <p:nvSpPr>
          <p:cNvPr id="6" name="Subtitle 5"/>
          <p:cNvSpPr>
            <a:spLocks noGrp="1"/>
          </p:cNvSpPr>
          <p:nvPr>
            <p:ph type="subTitle" idx="12"/>
          </p:nvPr>
        </p:nvSpPr>
        <p:spPr/>
        <p:txBody>
          <a:bodyPr/>
          <a:lstStyle/>
          <a:p>
            <a:endParaRPr lang="en-US"/>
          </a:p>
        </p:txBody>
      </p:sp>
      <p:sp>
        <p:nvSpPr>
          <p:cNvPr id="7" name="Footer Placeholder 6"/>
          <p:cNvSpPr>
            <a:spLocks noGrp="1"/>
          </p:cNvSpPr>
          <p:nvPr>
            <p:ph type="ftr" sz="quarter" idx="13"/>
          </p:nvPr>
        </p:nvSpPr>
        <p:spPr/>
        <p:txBody>
          <a:bodyPr/>
          <a:lstStyle/>
          <a:p>
            <a:r>
              <a:rPr lang="en-US" dirty="0" smtClean="0"/>
              <a:t>© Jasmin-Infotech Private Limited</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Signaling Protocols</a:t>
            </a:r>
            <a:br>
              <a:rPr lang="en-US" dirty="0" smtClean="0">
                <a:solidFill>
                  <a:schemeClr val="accent2">
                    <a:lumMod val="75000"/>
                  </a:schemeClr>
                </a:solidFill>
              </a:rPr>
            </a:br>
            <a:r>
              <a:rPr lang="en-US" dirty="0" smtClean="0">
                <a:solidFill>
                  <a:schemeClr val="accent2">
                    <a:lumMod val="75000"/>
                  </a:schemeClr>
                </a:solidFill>
              </a:rPr>
              <a:t>                                                        </a:t>
            </a:r>
            <a:r>
              <a:rPr lang="en-US" sz="1400" dirty="0" smtClean="0">
                <a:solidFill>
                  <a:schemeClr val="accent2">
                    <a:lumMod val="75000"/>
                  </a:schemeClr>
                </a:solidFill>
              </a:rPr>
              <a:t>contd…</a:t>
            </a:r>
            <a:endParaRPr lang="en-US" dirty="0"/>
          </a:p>
        </p:txBody>
      </p:sp>
      <p:sp>
        <p:nvSpPr>
          <p:cNvPr id="3" name="Content Placeholder 2"/>
          <p:cNvSpPr>
            <a:spLocks noGrp="1"/>
          </p:cNvSpPr>
          <p:nvPr>
            <p:ph idx="1"/>
          </p:nvPr>
        </p:nvSpPr>
        <p:spPr/>
        <p:txBody>
          <a:bodyPr/>
          <a:lstStyle/>
          <a:p>
            <a:pPr>
              <a:buNone/>
            </a:pPr>
            <a:r>
              <a:rPr lang="en-US" sz="1600" b="1" dirty="0" smtClean="0">
                <a:solidFill>
                  <a:schemeClr val="tx2"/>
                </a:solidFill>
                <a:latin typeface="Arial" pitchFamily="34" charset="0"/>
                <a:cs typeface="Arial" pitchFamily="34" charset="0"/>
              </a:rPr>
              <a:t>3.MSRP [Multiple Stream Registration Protocol]</a:t>
            </a:r>
          </a:p>
          <a:p>
            <a:pPr>
              <a:buNone/>
            </a:pPr>
            <a:endParaRPr lang="en-US" sz="1600" b="1" dirty="0" smtClean="0">
              <a:solidFill>
                <a:schemeClr val="tx2"/>
              </a:solidFill>
              <a:latin typeface="Arial" pitchFamily="34" charset="0"/>
              <a:cs typeface="Arial" pitchFamily="34" charset="0"/>
            </a:endParaRPr>
          </a:p>
          <a:p>
            <a:pPr lvl="1">
              <a:buFont typeface="Wingdings" pitchFamily="2" charset="2"/>
              <a:buChar char="§"/>
            </a:pPr>
            <a:r>
              <a:rPr lang="en-US" sz="1600" dirty="0" smtClean="0">
                <a:latin typeface="Arial" pitchFamily="34" charset="0"/>
                <a:cs typeface="Arial" pitchFamily="34" charset="0"/>
              </a:rPr>
              <a:t>provides end stations with the ability to reserve network resources that will guarantee the transmission and reception.</a:t>
            </a:r>
          </a:p>
          <a:p>
            <a:endParaRPr lang="en-US" sz="1600" dirty="0" smtClean="0">
              <a:latin typeface="Arial" pitchFamily="34" charset="0"/>
              <a:cs typeface="Arial" pitchFamily="34" charset="0"/>
            </a:endParaRPr>
          </a:p>
          <a:p>
            <a:pPr lvl="1">
              <a:buFont typeface="Wingdings" pitchFamily="2" charset="2"/>
              <a:buChar char="§"/>
            </a:pPr>
            <a:r>
              <a:rPr lang="en-US" sz="1600" dirty="0" smtClean="0">
                <a:latin typeface="Arial" pitchFamily="34" charset="0"/>
                <a:cs typeface="Arial" pitchFamily="34" charset="0"/>
              </a:rPr>
              <a:t>provides limited error reporting capability</a:t>
            </a:r>
          </a:p>
          <a:p>
            <a:endParaRPr lang="en-US" sz="1600" dirty="0" smtClean="0">
              <a:latin typeface="Arial" pitchFamily="34" charset="0"/>
              <a:cs typeface="Arial" pitchFamily="34" charset="0"/>
            </a:endParaRPr>
          </a:p>
          <a:p>
            <a:pPr lvl="1">
              <a:buFont typeface="Wingdings" pitchFamily="2" charset="2"/>
              <a:buChar char="§"/>
            </a:pPr>
            <a:r>
              <a:rPr lang="en-US" sz="1600" dirty="0" smtClean="0">
                <a:latin typeface="Arial" pitchFamily="34" charset="0"/>
                <a:cs typeface="Arial" pitchFamily="34" charset="0"/>
              </a:rPr>
              <a:t>supports the concepts of data stream importance </a:t>
            </a:r>
          </a:p>
          <a:p>
            <a:pPr>
              <a:buNone/>
            </a:pPr>
            <a:r>
              <a:rPr lang="en-US" sz="1600" b="1" dirty="0" smtClean="0">
                <a:solidFill>
                  <a:schemeClr val="tx2"/>
                </a:solidFill>
                <a:latin typeface="Arial" pitchFamily="34" charset="0"/>
                <a:cs typeface="Arial" pitchFamily="34" charset="0"/>
              </a:rPr>
              <a:t>           EX</a:t>
            </a:r>
            <a:r>
              <a:rPr lang="en-US" sz="1600" dirty="0" smtClean="0">
                <a:latin typeface="Arial" pitchFamily="34" charset="0"/>
                <a:cs typeface="Arial" pitchFamily="34" charset="0"/>
              </a:rPr>
              <a:t>: An emergency announcement would be flagged with a   more important “rank” than a stream providing background music</a:t>
            </a:r>
          </a:p>
          <a:p>
            <a:endParaRPr lang="en-US" sz="16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6FF3ED3E-397D-4A9B-A2C6-6DAB06E847D5}" type="slidenum">
              <a:rPr lang="en-US" smtClean="0"/>
              <a:pPr/>
              <a:t>6</a:t>
            </a:fld>
            <a:endParaRPr lang="en-US" dirty="0"/>
          </a:p>
        </p:txBody>
      </p:sp>
      <p:sp>
        <p:nvSpPr>
          <p:cNvPr id="5" name="Date Placeholder 4"/>
          <p:cNvSpPr>
            <a:spLocks noGrp="1"/>
          </p:cNvSpPr>
          <p:nvPr>
            <p:ph type="dt" sz="half" idx="11"/>
          </p:nvPr>
        </p:nvSpPr>
        <p:spPr/>
        <p:txBody>
          <a:bodyPr/>
          <a:lstStyle/>
          <a:p>
            <a:fld id="{FD39ABD0-3A88-4E3D-8AC4-77B8A3DBD1AA}" type="datetime2">
              <a:rPr lang="en-US" smtClean="0"/>
              <a:pPr/>
              <a:t>Tuesday, June 27, 2017</a:t>
            </a:fld>
            <a:endParaRPr lang="en-US" dirty="0"/>
          </a:p>
        </p:txBody>
      </p:sp>
      <p:sp>
        <p:nvSpPr>
          <p:cNvPr id="6" name="Subtitle 5"/>
          <p:cNvSpPr>
            <a:spLocks noGrp="1"/>
          </p:cNvSpPr>
          <p:nvPr>
            <p:ph type="subTitle"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 Jasmin-Infotech Private Limited</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6858000" cy="533400"/>
          </a:xfrm>
        </p:spPr>
        <p:txBody>
          <a:bodyPr/>
          <a:lstStyle/>
          <a:p>
            <a:r>
              <a:rPr lang="en-US" sz="2000" b="1" dirty="0" smtClean="0">
                <a:solidFill>
                  <a:schemeClr val="accent2">
                    <a:lumMod val="75000"/>
                  </a:schemeClr>
                </a:solidFill>
              </a:rPr>
              <a:t/>
            </a:r>
            <a:br>
              <a:rPr lang="en-US" sz="2000" b="1" dirty="0" smtClean="0">
                <a:solidFill>
                  <a:schemeClr val="accent2">
                    <a:lumMod val="75000"/>
                  </a:schemeClr>
                </a:solidFill>
              </a:rPr>
            </a:br>
            <a:r>
              <a:rPr lang="en-US" sz="2000" b="1" dirty="0" smtClean="0">
                <a:solidFill>
                  <a:schemeClr val="accent2">
                    <a:lumMod val="75000"/>
                  </a:schemeClr>
                </a:solidFill>
              </a:rPr>
              <a:t>ARCHITECTURE OF MSRP</a:t>
            </a:r>
            <a:br>
              <a:rPr lang="en-US" sz="2000" b="1" dirty="0" smtClean="0">
                <a:solidFill>
                  <a:schemeClr val="accent2">
                    <a:lumMod val="75000"/>
                  </a:schemeClr>
                </a:solidFill>
              </a:rPr>
            </a:br>
            <a:endParaRPr lang="en-US" dirty="0">
              <a:solidFill>
                <a:schemeClr val="accent2">
                  <a:lumMod val="75000"/>
                </a:schemeClr>
              </a:solidFill>
            </a:endParaRPr>
          </a:p>
        </p:txBody>
      </p:sp>
      <p:sp>
        <p:nvSpPr>
          <p:cNvPr id="3" name="Content Placeholder 2"/>
          <p:cNvSpPr>
            <a:spLocks noGrp="1"/>
          </p:cNvSpPr>
          <p:nvPr>
            <p:ph idx="1"/>
          </p:nvPr>
        </p:nvSpPr>
        <p:spPr>
          <a:xfrm>
            <a:off x="304800" y="1219200"/>
            <a:ext cx="6553200" cy="5181600"/>
          </a:xfrm>
        </p:spPr>
        <p:txBody>
          <a:bodyPr/>
          <a:lstStyle/>
          <a:p>
            <a:pPr>
              <a:buNone/>
            </a:pPr>
            <a:r>
              <a:rPr lang="en-US" sz="1600" b="1" dirty="0" smtClean="0">
                <a:latin typeface="Arial" pitchFamily="34" charset="0"/>
                <a:cs typeface="Arial" pitchFamily="34" charset="0"/>
              </a:rPr>
              <a:t>MRP application:</a:t>
            </a:r>
          </a:p>
          <a:p>
            <a:pPr lvl="1">
              <a:buFont typeface="Wingdings" pitchFamily="2" charset="2"/>
              <a:buChar char="Ø"/>
            </a:pPr>
            <a:r>
              <a:rPr lang="en-US" sz="1600" dirty="0" smtClean="0">
                <a:latin typeface="Arial" pitchFamily="34" charset="0"/>
                <a:cs typeface="Arial" pitchFamily="34" charset="0"/>
              </a:rPr>
              <a:t>provides stream resource registration service</a:t>
            </a:r>
          </a:p>
          <a:p>
            <a:pPr lvl="1">
              <a:buNone/>
            </a:pPr>
            <a:endParaRPr lang="en-US" sz="1600" dirty="0" smtClean="0">
              <a:latin typeface="Arial" pitchFamily="34" charset="0"/>
              <a:cs typeface="Arial" pitchFamily="34" charset="0"/>
            </a:endParaRPr>
          </a:p>
          <a:p>
            <a:pPr>
              <a:buNone/>
            </a:pPr>
            <a:r>
              <a:rPr lang="en-US" sz="1600" b="1" dirty="0" smtClean="0">
                <a:latin typeface="Arial" pitchFamily="34" charset="0"/>
                <a:cs typeface="Arial" pitchFamily="34" charset="0"/>
              </a:rPr>
              <a:t>MRP Attribute Declaration(MAD) function</a:t>
            </a:r>
            <a:r>
              <a:rPr lang="en-US" sz="1600" dirty="0" smtClean="0">
                <a:latin typeface="Arial" pitchFamily="34" charset="0"/>
                <a:cs typeface="Arial" pitchFamily="34" charset="0"/>
              </a:rPr>
              <a:t>:</a:t>
            </a:r>
          </a:p>
          <a:p>
            <a:pPr lvl="1">
              <a:buFont typeface="Wingdings" pitchFamily="2" charset="2"/>
              <a:buChar char="Ø"/>
            </a:pPr>
            <a:r>
              <a:rPr lang="en-US" sz="1600" dirty="0" smtClean="0">
                <a:latin typeface="Arial" pitchFamily="34" charset="0"/>
                <a:cs typeface="Arial" pitchFamily="34" charset="0"/>
              </a:rPr>
              <a:t>provides common state machine Description defined for use in MRP based applications.</a:t>
            </a:r>
          </a:p>
          <a:p>
            <a:pPr lvl="1">
              <a:buFont typeface="Wingdings" pitchFamily="2" charset="2"/>
              <a:buChar char="Ø"/>
            </a:pPr>
            <a:endParaRPr lang="en-US" sz="1600" dirty="0" smtClean="0">
              <a:latin typeface="Arial" pitchFamily="34" charset="0"/>
              <a:cs typeface="Arial" pitchFamily="34" charset="0"/>
            </a:endParaRPr>
          </a:p>
          <a:p>
            <a:pPr>
              <a:buNone/>
            </a:pPr>
            <a:r>
              <a:rPr lang="en-US" sz="1600" b="1" dirty="0" smtClean="0">
                <a:latin typeface="Arial" pitchFamily="34" charset="0"/>
                <a:cs typeface="Arial" pitchFamily="34" charset="0"/>
              </a:rPr>
              <a:t>MRP Attribute Propagation(MAP) Function:</a:t>
            </a:r>
          </a:p>
          <a:p>
            <a:pPr lvl="1">
              <a:buFont typeface="Wingdings" pitchFamily="2" charset="2"/>
              <a:buChar char="Ø"/>
            </a:pPr>
            <a:r>
              <a:rPr lang="en-US" sz="1600" dirty="0" smtClean="0">
                <a:latin typeface="Arial" pitchFamily="34" charset="0"/>
                <a:cs typeface="Arial" pitchFamily="34" charset="0"/>
              </a:rPr>
              <a:t>provides Attribute propagation mechanism (in a case of two -port bridge)</a:t>
            </a:r>
          </a:p>
          <a:p>
            <a:pPr>
              <a:buFont typeface="Wingdings" pitchFamily="2" charset="2"/>
              <a:buChar char="Ø"/>
            </a:pPr>
            <a:endParaRPr lang="en-US" sz="1600" dirty="0" smtClean="0">
              <a:latin typeface="Arial" pitchFamily="34" charset="0"/>
              <a:cs typeface="Arial" pitchFamily="34" charset="0"/>
            </a:endParaRPr>
          </a:p>
          <a:p>
            <a:pPr>
              <a:buNone/>
            </a:pPr>
            <a:r>
              <a:rPr lang="en-US" sz="1600" b="1" dirty="0" smtClean="0">
                <a:latin typeface="Arial" pitchFamily="34" charset="0"/>
                <a:cs typeface="Arial" pitchFamily="34" charset="0"/>
              </a:rPr>
              <a:t>MSRP</a:t>
            </a:r>
            <a:r>
              <a:rPr lang="en-US" sz="1600" dirty="0" smtClean="0">
                <a:latin typeface="Arial" pitchFamily="34" charset="0"/>
                <a:cs typeface="Arial" pitchFamily="34" charset="0"/>
              </a:rPr>
              <a:t>—establishing SRP Domain Boundary for a particular SR class</a:t>
            </a:r>
          </a:p>
          <a:p>
            <a:pPr lvl="1">
              <a:buFont typeface="Wingdings" pitchFamily="2" charset="2"/>
              <a:buChar char="Ø"/>
            </a:pPr>
            <a:r>
              <a:rPr lang="en-US" sz="1600" b="1" dirty="0" smtClean="0">
                <a:latin typeface="Arial" pitchFamily="34" charset="0"/>
                <a:cs typeface="Arial" pitchFamily="34" charset="0"/>
              </a:rPr>
              <a:t>same SRP Domain </a:t>
            </a:r>
            <a:r>
              <a:rPr lang="en-US" sz="1600" dirty="0" smtClean="0">
                <a:latin typeface="Arial" pitchFamily="34" charset="0"/>
                <a:cs typeface="Arial" pitchFamily="34" charset="0"/>
              </a:rPr>
              <a:t>–all systems having same priority for SR class</a:t>
            </a:r>
          </a:p>
          <a:p>
            <a:pPr lvl="1">
              <a:buFont typeface="Wingdings" pitchFamily="2" charset="2"/>
              <a:buChar char="Ø"/>
            </a:pPr>
            <a:r>
              <a:rPr lang="en-US" sz="1600" b="1" dirty="0" smtClean="0">
                <a:latin typeface="Arial" pitchFamily="34" charset="0"/>
                <a:cs typeface="Arial" pitchFamily="34" charset="0"/>
              </a:rPr>
              <a:t>SRP Domain Boundary </a:t>
            </a:r>
            <a:r>
              <a:rPr lang="en-US" sz="1600" dirty="0" smtClean="0">
                <a:latin typeface="Arial" pitchFamily="34" charset="0"/>
                <a:cs typeface="Arial" pitchFamily="34" charset="0"/>
              </a:rPr>
              <a:t>–Different priority for the SR class </a:t>
            </a:r>
          </a:p>
          <a:p>
            <a:endParaRPr lang="en-US" sz="16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6FF3ED3E-397D-4A9B-A2C6-6DAB06E847D5}" type="slidenum">
              <a:rPr lang="en-US" smtClean="0"/>
              <a:pPr/>
              <a:t>7</a:t>
            </a:fld>
            <a:endParaRPr lang="en-US"/>
          </a:p>
        </p:txBody>
      </p:sp>
      <p:sp>
        <p:nvSpPr>
          <p:cNvPr id="5" name="Date Placeholder 4"/>
          <p:cNvSpPr>
            <a:spLocks noGrp="1"/>
          </p:cNvSpPr>
          <p:nvPr>
            <p:ph type="dt" sz="half" idx="11"/>
          </p:nvPr>
        </p:nvSpPr>
        <p:spPr/>
        <p:txBody>
          <a:bodyPr/>
          <a:lstStyle/>
          <a:p>
            <a:fld id="{6397E997-1839-4552-9E56-275FC661953E}" type="datetime2">
              <a:rPr lang="en-US" smtClean="0"/>
              <a:pPr/>
              <a:t>Tuesday, June 27, 2017</a:t>
            </a:fld>
            <a:endParaRPr lang="en-US" dirty="0"/>
          </a:p>
        </p:txBody>
      </p:sp>
      <p:sp>
        <p:nvSpPr>
          <p:cNvPr id="6" name="Subtitle 5"/>
          <p:cNvSpPr>
            <a:spLocks noGrp="1"/>
          </p:cNvSpPr>
          <p:nvPr>
            <p:ph type="subTitle" idx="12"/>
          </p:nvPr>
        </p:nvSpPr>
        <p:spPr>
          <a:xfrm>
            <a:off x="6934200" y="6172200"/>
            <a:ext cx="1905000" cy="381000"/>
          </a:xfrm>
        </p:spPr>
        <p:txBody>
          <a:bodyPr/>
          <a:lstStyle/>
          <a:p>
            <a:r>
              <a:rPr lang="en-US" dirty="0" smtClean="0">
                <a:solidFill>
                  <a:schemeClr val="bg2">
                    <a:lumMod val="50000"/>
                  </a:schemeClr>
                </a:solidFill>
              </a:rPr>
              <a:t>IEEE Std 802.1Qat-2010</a:t>
            </a:r>
            <a:endParaRPr lang="en-US" dirty="0">
              <a:solidFill>
                <a:schemeClr val="bg2">
                  <a:lumMod val="50000"/>
                </a:schemeClr>
              </a:solidFill>
            </a:endParaRPr>
          </a:p>
        </p:txBody>
      </p:sp>
      <p:sp>
        <p:nvSpPr>
          <p:cNvPr id="7" name="Footer Placeholder 6"/>
          <p:cNvSpPr>
            <a:spLocks noGrp="1"/>
          </p:cNvSpPr>
          <p:nvPr>
            <p:ph type="ftr" sz="quarter" idx="13"/>
          </p:nvPr>
        </p:nvSpPr>
        <p:spPr/>
        <p:txBody>
          <a:bodyPr/>
          <a:lstStyle/>
          <a:p>
            <a:r>
              <a:rPr lang="en-US" smtClean="0"/>
              <a:t>© Jasmin-Infotech Private Limited</a:t>
            </a:r>
            <a:endParaRPr lang="en-US" dirty="0"/>
          </a:p>
        </p:txBody>
      </p:sp>
      <p:pic>
        <p:nvPicPr>
          <p:cNvPr id="8" name="Picture 3"/>
          <p:cNvPicPr>
            <a:picLocks noChangeAspect="1" noChangeArrowheads="1"/>
          </p:cNvPicPr>
          <p:nvPr/>
        </p:nvPicPr>
        <p:blipFill>
          <a:blip r:embed="rId2"/>
          <a:srcRect/>
          <a:stretch>
            <a:fillRect/>
          </a:stretch>
        </p:blipFill>
        <p:spPr bwMode="auto">
          <a:xfrm>
            <a:off x="6991350" y="1295400"/>
            <a:ext cx="1924050" cy="4724399"/>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010400" cy="533400"/>
          </a:xfrm>
        </p:spPr>
        <p:txBody>
          <a:bodyPr/>
          <a:lstStyle/>
          <a:p>
            <a:r>
              <a:rPr lang="en-US" b="1" dirty="0" smtClean="0">
                <a:solidFill>
                  <a:schemeClr val="accent2">
                    <a:lumMod val="75000"/>
                  </a:schemeClr>
                </a:solidFill>
              </a:rPr>
              <a:t/>
            </a:r>
            <a:br>
              <a:rPr lang="en-US" b="1" dirty="0" smtClean="0">
                <a:solidFill>
                  <a:schemeClr val="accent2">
                    <a:lumMod val="75000"/>
                  </a:schemeClr>
                </a:solidFill>
              </a:rPr>
            </a:br>
            <a:r>
              <a:rPr lang="en-US" b="1" dirty="0" smtClean="0">
                <a:solidFill>
                  <a:schemeClr val="accent2">
                    <a:lumMod val="75000"/>
                  </a:schemeClr>
                </a:solidFill>
              </a:rPr>
              <a:t/>
            </a:r>
            <a:br>
              <a:rPr lang="en-US" b="1" dirty="0" smtClean="0">
                <a:solidFill>
                  <a:schemeClr val="accent2">
                    <a:lumMod val="75000"/>
                  </a:schemeClr>
                </a:solidFill>
              </a:rPr>
            </a:br>
            <a:r>
              <a:rPr lang="en-US" b="1" dirty="0" smtClean="0">
                <a:solidFill>
                  <a:schemeClr val="accent2">
                    <a:lumMod val="75000"/>
                  </a:schemeClr>
                </a:solidFill>
              </a:rPr>
              <a:t>DMN [Designated MSRP Node]:</a:t>
            </a:r>
            <a:br>
              <a:rPr lang="en-US" b="1" dirty="0" smtClean="0">
                <a:solidFill>
                  <a:schemeClr val="accent2">
                    <a:lumMod val="75000"/>
                  </a:schemeClr>
                </a:solidFill>
              </a:rPr>
            </a:br>
            <a:r>
              <a:rPr lang="en-US" dirty="0" smtClean="0">
                <a:solidFill>
                  <a:schemeClr val="accent2">
                    <a:lumMod val="75000"/>
                  </a:schemeClr>
                </a:solidFill>
              </a:rPr>
              <a:t/>
            </a:r>
            <a:br>
              <a:rPr lang="en-US" dirty="0" smtClean="0">
                <a:solidFill>
                  <a:schemeClr val="accent2">
                    <a:lumMod val="75000"/>
                  </a:schemeClr>
                </a:solidFill>
              </a:rPr>
            </a:br>
            <a:endParaRPr lang="en-US" dirty="0">
              <a:solidFill>
                <a:schemeClr val="accent2">
                  <a:lumMod val="75000"/>
                </a:schemeClr>
              </a:solidFill>
            </a:endParaRPr>
          </a:p>
        </p:txBody>
      </p:sp>
      <p:sp>
        <p:nvSpPr>
          <p:cNvPr id="3" name="Content Placeholder 2"/>
          <p:cNvSpPr>
            <a:spLocks noGrp="1"/>
          </p:cNvSpPr>
          <p:nvPr>
            <p:ph idx="1"/>
          </p:nvPr>
        </p:nvSpPr>
        <p:spPr/>
        <p:txBody>
          <a:bodyPr/>
          <a:lstStyle/>
          <a:p>
            <a:pPr lvl="1">
              <a:buClr>
                <a:schemeClr val="tx2">
                  <a:lumMod val="75000"/>
                </a:schemeClr>
              </a:buClr>
              <a:buFont typeface="Wingdings" pitchFamily="2" charset="2"/>
              <a:buChar char="§"/>
            </a:pPr>
            <a:r>
              <a:rPr lang="en-US" sz="1600" dirty="0" smtClean="0"/>
              <a:t> provides the MSRP services for the shared medium</a:t>
            </a:r>
          </a:p>
          <a:p>
            <a:pPr lvl="1">
              <a:buClr>
                <a:schemeClr val="tx2">
                  <a:lumMod val="75000"/>
                </a:schemeClr>
              </a:buClr>
              <a:buFont typeface="Wingdings" pitchFamily="2" charset="2"/>
              <a:buChar char="§"/>
            </a:pPr>
            <a:r>
              <a:rPr lang="en-US" sz="1600" dirty="0" smtClean="0"/>
              <a:t>determines each station’s ability to receive the MSRPDUs transmitted by other stations on the medium </a:t>
            </a:r>
          </a:p>
          <a:p>
            <a:pPr>
              <a:buClr>
                <a:schemeClr val="tx2">
                  <a:lumMod val="75000"/>
                </a:schemeClr>
              </a:buClr>
              <a:buFont typeface="Wingdings" pitchFamily="2" charset="2"/>
              <a:buChar char="§"/>
            </a:pPr>
            <a:endParaRPr lang="en-US" sz="1600" dirty="0" smtClean="0"/>
          </a:p>
          <a:p>
            <a:pPr>
              <a:buClr>
                <a:schemeClr val="tx2">
                  <a:lumMod val="75000"/>
                </a:schemeClr>
              </a:buClr>
              <a:buFont typeface="Wingdings" pitchFamily="2" charset="2"/>
              <a:buChar char="§"/>
            </a:pPr>
            <a:endParaRPr lang="en-US" sz="1600" dirty="0" smtClean="0"/>
          </a:p>
          <a:p>
            <a:pPr>
              <a:buClr>
                <a:schemeClr val="tx2">
                  <a:lumMod val="75000"/>
                </a:schemeClr>
              </a:buClr>
              <a:buFont typeface="Wingdings" pitchFamily="2" charset="2"/>
              <a:buChar char="§"/>
            </a:pPr>
            <a:endParaRPr lang="en-US" sz="1600" dirty="0" smtClean="0"/>
          </a:p>
          <a:p>
            <a:pPr>
              <a:buClr>
                <a:schemeClr val="tx2">
                  <a:lumMod val="75000"/>
                </a:schemeClr>
              </a:buClr>
              <a:buFont typeface="Wingdings" pitchFamily="2" charset="2"/>
              <a:buChar char="§"/>
            </a:pPr>
            <a:endParaRPr lang="en-US" sz="1600" dirty="0" smtClean="0"/>
          </a:p>
          <a:p>
            <a:pPr>
              <a:buClr>
                <a:schemeClr val="tx2">
                  <a:lumMod val="75000"/>
                </a:schemeClr>
              </a:buClr>
              <a:buFont typeface="Wingdings" pitchFamily="2" charset="2"/>
              <a:buChar char="§"/>
            </a:pPr>
            <a:endParaRPr lang="en-US" sz="1600" dirty="0" smtClean="0"/>
          </a:p>
          <a:p>
            <a:pPr>
              <a:buClr>
                <a:schemeClr val="tx2">
                  <a:lumMod val="75000"/>
                </a:schemeClr>
              </a:buClr>
              <a:buFont typeface="Wingdings" pitchFamily="2" charset="2"/>
              <a:buChar char="§"/>
            </a:pPr>
            <a:endParaRPr lang="en-US" sz="1600" dirty="0" smtClean="0"/>
          </a:p>
          <a:p>
            <a:pPr>
              <a:buClr>
                <a:schemeClr val="tx2">
                  <a:lumMod val="75000"/>
                </a:schemeClr>
              </a:buClr>
              <a:buFont typeface="Wingdings" pitchFamily="2" charset="2"/>
              <a:buChar char="§"/>
            </a:pPr>
            <a:endParaRPr lang="en-US" sz="1600" dirty="0" smtClean="0"/>
          </a:p>
          <a:p>
            <a:pPr>
              <a:buClr>
                <a:schemeClr val="tx2">
                  <a:lumMod val="75000"/>
                </a:schemeClr>
              </a:buClr>
              <a:buFont typeface="Wingdings" pitchFamily="2" charset="2"/>
              <a:buChar char="§"/>
            </a:pPr>
            <a:endParaRPr lang="en-US" sz="1600" dirty="0" smtClean="0"/>
          </a:p>
          <a:p>
            <a:pPr>
              <a:buClr>
                <a:schemeClr val="tx2">
                  <a:lumMod val="75000"/>
                </a:schemeClr>
              </a:buClr>
              <a:buNone/>
            </a:pPr>
            <a:endParaRPr lang="en-US" sz="1600" dirty="0" smtClean="0"/>
          </a:p>
          <a:p>
            <a:pPr lvl="1">
              <a:buClr>
                <a:schemeClr val="tx2">
                  <a:lumMod val="75000"/>
                </a:schemeClr>
              </a:buClr>
              <a:buFont typeface="Wingdings" pitchFamily="2" charset="2"/>
              <a:buChar char="§"/>
            </a:pPr>
            <a:endParaRPr lang="en-US" sz="1600" smtClean="0"/>
          </a:p>
          <a:p>
            <a:pPr lvl="1">
              <a:buClr>
                <a:schemeClr val="tx2">
                  <a:lumMod val="75000"/>
                </a:schemeClr>
              </a:buClr>
              <a:buFont typeface="Wingdings" pitchFamily="2" charset="2"/>
              <a:buChar char="§"/>
            </a:pPr>
            <a:r>
              <a:rPr lang="en-US" sz="1600" smtClean="0"/>
              <a:t>Control </a:t>
            </a:r>
            <a:r>
              <a:rPr lang="en-US" sz="1600" dirty="0" smtClean="0"/>
              <a:t>the reservations  which are successful or not</a:t>
            </a:r>
            <a:endParaRPr lang="en-US" sz="1600" dirty="0"/>
          </a:p>
        </p:txBody>
      </p:sp>
      <p:sp>
        <p:nvSpPr>
          <p:cNvPr id="4" name="Slide Number Placeholder 3"/>
          <p:cNvSpPr>
            <a:spLocks noGrp="1"/>
          </p:cNvSpPr>
          <p:nvPr>
            <p:ph type="sldNum" sz="quarter" idx="10"/>
          </p:nvPr>
        </p:nvSpPr>
        <p:spPr/>
        <p:txBody>
          <a:bodyPr/>
          <a:lstStyle/>
          <a:p>
            <a:fld id="{6FF3ED3E-397D-4A9B-A2C6-6DAB06E847D5}" type="slidenum">
              <a:rPr lang="en-US" smtClean="0"/>
              <a:pPr/>
              <a:t>8</a:t>
            </a:fld>
            <a:endParaRPr lang="en-US"/>
          </a:p>
        </p:txBody>
      </p:sp>
      <p:sp>
        <p:nvSpPr>
          <p:cNvPr id="5" name="Date Placeholder 4"/>
          <p:cNvSpPr>
            <a:spLocks noGrp="1"/>
          </p:cNvSpPr>
          <p:nvPr>
            <p:ph type="dt" sz="half" idx="11"/>
          </p:nvPr>
        </p:nvSpPr>
        <p:spPr/>
        <p:txBody>
          <a:bodyPr/>
          <a:lstStyle/>
          <a:p>
            <a:fld id="{0F3A7D7E-F32A-4206-A4F4-11EB557A1C87}" type="datetime2">
              <a:rPr lang="en-US" smtClean="0"/>
              <a:pPr/>
              <a:t>Tuesday, June 27, 2017</a:t>
            </a:fld>
            <a:endParaRPr lang="en-US" dirty="0"/>
          </a:p>
        </p:txBody>
      </p:sp>
      <p:sp>
        <p:nvSpPr>
          <p:cNvPr id="6" name="Subtitle 5"/>
          <p:cNvSpPr>
            <a:spLocks noGrp="1"/>
          </p:cNvSpPr>
          <p:nvPr>
            <p:ph type="subTitle" idx="12"/>
          </p:nvPr>
        </p:nvSpPr>
        <p:spPr>
          <a:xfrm>
            <a:off x="6629400" y="6172200"/>
            <a:ext cx="2895600" cy="381000"/>
          </a:xfrm>
        </p:spPr>
        <p:txBody>
          <a:bodyPr/>
          <a:lstStyle/>
          <a:p>
            <a:r>
              <a:rPr lang="en-US" dirty="0" smtClean="0">
                <a:solidFill>
                  <a:schemeClr val="bg2">
                    <a:lumMod val="50000"/>
                  </a:schemeClr>
                </a:solidFill>
              </a:rPr>
              <a:t>IEEE Std 802.1Qat-2010</a:t>
            </a:r>
          </a:p>
          <a:p>
            <a:endParaRPr lang="en-US" dirty="0">
              <a:solidFill>
                <a:schemeClr val="bg2">
                  <a:lumMod val="50000"/>
                </a:schemeClr>
              </a:solidFill>
            </a:endParaRPr>
          </a:p>
        </p:txBody>
      </p:sp>
      <p:sp>
        <p:nvSpPr>
          <p:cNvPr id="7" name="Footer Placeholder 6"/>
          <p:cNvSpPr>
            <a:spLocks noGrp="1"/>
          </p:cNvSpPr>
          <p:nvPr>
            <p:ph type="ftr" sz="quarter" idx="13"/>
          </p:nvPr>
        </p:nvSpPr>
        <p:spPr/>
        <p:txBody>
          <a:bodyPr/>
          <a:lstStyle/>
          <a:p>
            <a:r>
              <a:rPr lang="en-US" smtClean="0"/>
              <a:t>© Jasmin-Infotech Private Limited</a:t>
            </a:r>
            <a:endParaRPr lang="en-US" dirty="0"/>
          </a:p>
        </p:txBody>
      </p:sp>
      <p:sp>
        <p:nvSpPr>
          <p:cNvPr id="8" name="Rectangle 7"/>
          <p:cNvSpPr/>
          <p:nvPr/>
        </p:nvSpPr>
        <p:spPr>
          <a:xfrm>
            <a:off x="1219200" y="2590800"/>
            <a:ext cx="11430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DMN</a:t>
            </a:r>
            <a:endParaRPr lang="en-US" dirty="0"/>
          </a:p>
        </p:txBody>
      </p:sp>
      <p:sp>
        <p:nvSpPr>
          <p:cNvPr id="9" name="Rectangle 8"/>
          <p:cNvSpPr/>
          <p:nvPr/>
        </p:nvSpPr>
        <p:spPr>
          <a:xfrm>
            <a:off x="4267200" y="4648200"/>
            <a:ext cx="11430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219200" y="4648200"/>
            <a:ext cx="11430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Non DMN port</a:t>
            </a:r>
            <a:endParaRPr lang="en-US" dirty="0"/>
          </a:p>
        </p:txBody>
      </p:sp>
      <p:cxnSp>
        <p:nvCxnSpPr>
          <p:cNvPr id="11" name="Straight Arrow Connector 10"/>
          <p:cNvCxnSpPr>
            <a:stCxn id="8" idx="2"/>
            <a:endCxn id="10" idx="0"/>
          </p:cNvCxnSpPr>
          <p:nvPr/>
        </p:nvCxnSpPr>
        <p:spPr>
          <a:xfrm rot="5400000">
            <a:off x="1219200" y="4076700"/>
            <a:ext cx="1143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191000" y="2590800"/>
            <a:ext cx="11430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DMN port</a:t>
            </a:r>
            <a:endParaRPr lang="en-US" dirty="0"/>
          </a:p>
        </p:txBody>
      </p:sp>
      <p:sp>
        <p:nvSpPr>
          <p:cNvPr id="13" name="TextBox 12"/>
          <p:cNvSpPr txBox="1"/>
          <p:nvPr/>
        </p:nvSpPr>
        <p:spPr>
          <a:xfrm>
            <a:off x="1524000" y="2819400"/>
            <a:ext cx="533400" cy="430887"/>
          </a:xfrm>
          <a:prstGeom prst="rect">
            <a:avLst/>
          </a:prstGeom>
          <a:noFill/>
        </p:spPr>
        <p:txBody>
          <a:bodyPr wrap="square" rtlCol="0">
            <a:spAutoFit/>
          </a:bodyPr>
          <a:lstStyle/>
          <a:p>
            <a:r>
              <a:rPr lang="en-US" sz="1100" dirty="0" smtClean="0"/>
              <a:t>DMN port</a:t>
            </a:r>
            <a:endParaRPr lang="en-US" sz="1100" dirty="0"/>
          </a:p>
        </p:txBody>
      </p:sp>
      <p:sp>
        <p:nvSpPr>
          <p:cNvPr id="14" name="TextBox 13"/>
          <p:cNvSpPr txBox="1"/>
          <p:nvPr/>
        </p:nvSpPr>
        <p:spPr>
          <a:xfrm>
            <a:off x="4343400" y="2743200"/>
            <a:ext cx="762000" cy="430887"/>
          </a:xfrm>
          <a:prstGeom prst="rect">
            <a:avLst/>
          </a:prstGeom>
          <a:noFill/>
        </p:spPr>
        <p:txBody>
          <a:bodyPr wrap="square" rtlCol="0">
            <a:spAutoFit/>
          </a:bodyPr>
          <a:lstStyle/>
          <a:p>
            <a:r>
              <a:rPr lang="en-US" sz="1100" dirty="0" smtClean="0"/>
              <a:t>Non DMN port</a:t>
            </a:r>
            <a:endParaRPr lang="en-US" sz="1100" dirty="0"/>
          </a:p>
        </p:txBody>
      </p:sp>
      <p:cxnSp>
        <p:nvCxnSpPr>
          <p:cNvPr id="15" name="Straight Connector 14"/>
          <p:cNvCxnSpPr/>
          <p:nvPr/>
        </p:nvCxnSpPr>
        <p:spPr>
          <a:xfrm flipV="1">
            <a:off x="4419600" y="3733800"/>
            <a:ext cx="91440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47800" y="4876800"/>
            <a:ext cx="762000" cy="430887"/>
          </a:xfrm>
          <a:prstGeom prst="rect">
            <a:avLst/>
          </a:prstGeom>
          <a:noFill/>
        </p:spPr>
        <p:txBody>
          <a:bodyPr wrap="square" rtlCol="0">
            <a:spAutoFit/>
          </a:bodyPr>
          <a:lstStyle/>
          <a:p>
            <a:r>
              <a:rPr lang="en-US" sz="1100" dirty="0" smtClean="0"/>
              <a:t>Non DMN port</a:t>
            </a:r>
            <a:endParaRPr lang="en-US" sz="1100" dirty="0"/>
          </a:p>
        </p:txBody>
      </p:sp>
      <p:sp>
        <p:nvSpPr>
          <p:cNvPr id="17" name="TextBox 16"/>
          <p:cNvSpPr txBox="1"/>
          <p:nvPr/>
        </p:nvSpPr>
        <p:spPr>
          <a:xfrm>
            <a:off x="4495800" y="4903113"/>
            <a:ext cx="762000" cy="430887"/>
          </a:xfrm>
          <a:prstGeom prst="rect">
            <a:avLst/>
          </a:prstGeom>
          <a:noFill/>
        </p:spPr>
        <p:txBody>
          <a:bodyPr wrap="square" rtlCol="0">
            <a:spAutoFit/>
          </a:bodyPr>
          <a:lstStyle/>
          <a:p>
            <a:r>
              <a:rPr lang="en-US" sz="1100" dirty="0" smtClean="0"/>
              <a:t>Non DMN port</a:t>
            </a:r>
            <a:endParaRPr lang="en-US" sz="1100" dirty="0"/>
          </a:p>
        </p:txBody>
      </p:sp>
      <p:sp>
        <p:nvSpPr>
          <p:cNvPr id="18" name="TextBox 17"/>
          <p:cNvSpPr txBox="1"/>
          <p:nvPr/>
        </p:nvSpPr>
        <p:spPr>
          <a:xfrm>
            <a:off x="5105400" y="3807023"/>
            <a:ext cx="1828800" cy="523220"/>
          </a:xfrm>
          <a:prstGeom prst="rect">
            <a:avLst/>
          </a:prstGeom>
          <a:noFill/>
        </p:spPr>
        <p:txBody>
          <a:bodyPr wrap="square" rtlCol="0">
            <a:spAutoFit/>
          </a:bodyPr>
          <a:lstStyle/>
          <a:p>
            <a:r>
              <a:rPr lang="en-US" sz="1400" dirty="0" smtClean="0"/>
              <a:t>Ignore</a:t>
            </a:r>
          </a:p>
          <a:p>
            <a:r>
              <a:rPr lang="en-US" sz="1400" dirty="0" smtClean="0"/>
              <a:t>MSRPDU</a:t>
            </a:r>
            <a:endParaRPr lang="en-US" sz="1400" dirty="0"/>
          </a:p>
        </p:txBody>
      </p:sp>
      <p:sp>
        <p:nvSpPr>
          <p:cNvPr id="19" name="TextBox 18"/>
          <p:cNvSpPr txBox="1"/>
          <p:nvPr/>
        </p:nvSpPr>
        <p:spPr>
          <a:xfrm>
            <a:off x="838200" y="3810000"/>
            <a:ext cx="1371600" cy="523220"/>
          </a:xfrm>
          <a:prstGeom prst="rect">
            <a:avLst/>
          </a:prstGeom>
          <a:noFill/>
        </p:spPr>
        <p:txBody>
          <a:bodyPr wrap="square" rtlCol="0">
            <a:spAutoFit/>
          </a:bodyPr>
          <a:lstStyle/>
          <a:p>
            <a:r>
              <a:rPr lang="en-US" sz="1400" dirty="0" smtClean="0"/>
              <a:t>Process MSRPDU</a:t>
            </a:r>
            <a:endParaRPr lang="en-US" sz="1400" dirty="0"/>
          </a:p>
        </p:txBody>
      </p:sp>
      <p:sp>
        <p:nvSpPr>
          <p:cNvPr id="20" name="TextBox 19"/>
          <p:cNvSpPr txBox="1"/>
          <p:nvPr/>
        </p:nvSpPr>
        <p:spPr>
          <a:xfrm>
            <a:off x="2895600" y="2743200"/>
            <a:ext cx="914400" cy="338554"/>
          </a:xfrm>
          <a:prstGeom prst="rect">
            <a:avLst/>
          </a:prstGeom>
          <a:noFill/>
        </p:spPr>
        <p:txBody>
          <a:bodyPr wrap="square" rtlCol="0">
            <a:spAutoFit/>
          </a:bodyPr>
          <a:lstStyle/>
          <a:p>
            <a:r>
              <a:rPr lang="en-US" sz="1600" dirty="0" smtClean="0"/>
              <a:t>TX</a:t>
            </a:r>
            <a:endParaRPr lang="en-US" sz="1600" dirty="0"/>
          </a:p>
        </p:txBody>
      </p:sp>
      <p:sp>
        <p:nvSpPr>
          <p:cNvPr id="21" name="TextBox 20"/>
          <p:cNvSpPr txBox="1"/>
          <p:nvPr/>
        </p:nvSpPr>
        <p:spPr>
          <a:xfrm>
            <a:off x="2971800" y="4953000"/>
            <a:ext cx="762000" cy="338554"/>
          </a:xfrm>
          <a:prstGeom prst="rect">
            <a:avLst/>
          </a:prstGeom>
          <a:noFill/>
        </p:spPr>
        <p:txBody>
          <a:bodyPr wrap="square" rtlCol="0">
            <a:spAutoFit/>
          </a:bodyPr>
          <a:lstStyle/>
          <a:p>
            <a:r>
              <a:rPr lang="en-US" sz="1600" dirty="0" smtClean="0"/>
              <a:t>RX</a:t>
            </a:r>
            <a:endParaRPr lang="en-US" sz="1600" dirty="0"/>
          </a:p>
        </p:txBody>
      </p:sp>
      <p:cxnSp>
        <p:nvCxnSpPr>
          <p:cNvPr id="22" name="Straight Arrow Connector 21"/>
          <p:cNvCxnSpPr/>
          <p:nvPr/>
        </p:nvCxnSpPr>
        <p:spPr>
          <a:xfrm rot="5400000">
            <a:off x="4228306" y="4075906"/>
            <a:ext cx="1143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Qat Declarations</a:t>
            </a:r>
            <a:br>
              <a:rPr lang="en-US" dirty="0" smtClean="0"/>
            </a:br>
            <a:endParaRPr lang="en-US" dirty="0"/>
          </a:p>
        </p:txBody>
      </p:sp>
      <p:sp>
        <p:nvSpPr>
          <p:cNvPr id="3" name="Content Placeholder 2"/>
          <p:cNvSpPr>
            <a:spLocks noGrp="1"/>
          </p:cNvSpPr>
          <p:nvPr>
            <p:ph idx="1"/>
          </p:nvPr>
        </p:nvSpPr>
        <p:spPr/>
        <p:txBody>
          <a:bodyPr/>
          <a:lstStyle/>
          <a:p>
            <a:pPr>
              <a:buNone/>
            </a:pPr>
            <a:r>
              <a:rPr lang="en-US" sz="1600" b="1" dirty="0" smtClean="0"/>
              <a:t>         Declaration                                                   Meaning</a:t>
            </a:r>
          </a:p>
          <a:p>
            <a:pPr algn="l">
              <a:buNone/>
            </a:pPr>
            <a:r>
              <a:rPr lang="en-US" sz="1600" dirty="0" smtClean="0">
                <a:solidFill>
                  <a:schemeClr val="accent1">
                    <a:lumMod val="75000"/>
                  </a:schemeClr>
                </a:solidFill>
              </a:rPr>
              <a:t>     TalkerAdvertise                               I have a stream if you want it</a:t>
            </a:r>
          </a:p>
          <a:p>
            <a:pPr algn="l">
              <a:buNone/>
            </a:pPr>
            <a:endParaRPr lang="en-US" sz="1600" dirty="0" smtClean="0">
              <a:solidFill>
                <a:schemeClr val="accent1">
                  <a:lumMod val="75000"/>
                </a:schemeClr>
              </a:solidFill>
            </a:endParaRPr>
          </a:p>
          <a:p>
            <a:pPr algn="l">
              <a:buNone/>
            </a:pPr>
            <a:r>
              <a:rPr lang="en-US" sz="1600" dirty="0" smtClean="0">
                <a:solidFill>
                  <a:srgbClr val="C00000"/>
                </a:solidFill>
              </a:rPr>
              <a:t>     TalkerFailed                                    I have a stream, but you can’t get it</a:t>
            </a:r>
          </a:p>
          <a:p>
            <a:pPr algn="l">
              <a:buNone/>
            </a:pPr>
            <a:endParaRPr lang="en-US" sz="1600" dirty="0" smtClean="0">
              <a:solidFill>
                <a:srgbClr val="C00000"/>
              </a:solidFill>
            </a:endParaRPr>
          </a:p>
          <a:p>
            <a:pPr algn="l">
              <a:buNone/>
            </a:pPr>
            <a:r>
              <a:rPr lang="en-US" sz="1600" dirty="0" smtClean="0"/>
              <a:t>     </a:t>
            </a:r>
            <a:r>
              <a:rPr lang="en-US" sz="1600" dirty="0" smtClean="0">
                <a:solidFill>
                  <a:schemeClr val="accent1">
                    <a:lumMod val="75000"/>
                  </a:schemeClr>
                </a:solidFill>
              </a:rPr>
              <a:t>ListenerReady                                 I (we) want the stream and have network</a:t>
            </a:r>
          </a:p>
          <a:p>
            <a:pPr algn="l">
              <a:buNone/>
            </a:pPr>
            <a:r>
              <a:rPr lang="en-US" sz="1600" dirty="0" smtClean="0">
                <a:solidFill>
                  <a:schemeClr val="accent1">
                    <a:lumMod val="75000"/>
                  </a:schemeClr>
                </a:solidFill>
              </a:rPr>
              <a:t>                                                             resource available to receive it</a:t>
            </a:r>
          </a:p>
          <a:p>
            <a:pPr algn="l">
              <a:buNone/>
            </a:pPr>
            <a:endParaRPr lang="en-US" sz="1600" dirty="0" smtClean="0">
              <a:solidFill>
                <a:schemeClr val="accent1">
                  <a:lumMod val="75000"/>
                </a:schemeClr>
              </a:solidFill>
            </a:endParaRPr>
          </a:p>
          <a:p>
            <a:pPr algn="l">
              <a:buNone/>
            </a:pPr>
            <a:r>
              <a:rPr lang="en-US" sz="1600" dirty="0" smtClean="0">
                <a:solidFill>
                  <a:srgbClr val="C00000"/>
                </a:solidFill>
              </a:rPr>
              <a:t>     Listener ready failed                        We want the stream and some can receive it and</a:t>
            </a:r>
          </a:p>
          <a:p>
            <a:pPr algn="l">
              <a:buNone/>
            </a:pPr>
            <a:r>
              <a:rPr lang="en-US" sz="1600" dirty="0" smtClean="0">
                <a:solidFill>
                  <a:srgbClr val="C00000"/>
                </a:solidFill>
              </a:rPr>
              <a:t>                                                              some can NOT</a:t>
            </a:r>
          </a:p>
          <a:p>
            <a:pPr algn="l">
              <a:buNone/>
            </a:pPr>
            <a:endParaRPr lang="en-US" sz="1600" dirty="0" smtClean="0">
              <a:solidFill>
                <a:srgbClr val="C00000"/>
              </a:solidFill>
            </a:endParaRPr>
          </a:p>
          <a:p>
            <a:pPr algn="l">
              <a:buNone/>
            </a:pPr>
            <a:r>
              <a:rPr lang="en-US" sz="1600" dirty="0" smtClean="0">
                <a:solidFill>
                  <a:schemeClr val="accent2">
                    <a:lumMod val="75000"/>
                  </a:schemeClr>
                </a:solidFill>
              </a:rPr>
              <a:t>      Listener asking failed                      I (we) want the stream, but do NOT have         </a:t>
            </a:r>
          </a:p>
          <a:p>
            <a:pPr algn="l">
              <a:buNone/>
            </a:pPr>
            <a:r>
              <a:rPr lang="en-US" sz="1600" dirty="0" smtClean="0">
                <a:solidFill>
                  <a:schemeClr val="accent2">
                    <a:lumMod val="75000"/>
                  </a:schemeClr>
                </a:solidFill>
              </a:rPr>
              <a:t>                                                              network resources to receive it</a:t>
            </a:r>
          </a:p>
          <a:p>
            <a:pPr algn="l">
              <a:buNone/>
            </a:pPr>
            <a:endParaRPr lang="en-US" sz="1600" dirty="0"/>
          </a:p>
        </p:txBody>
      </p:sp>
      <p:sp>
        <p:nvSpPr>
          <p:cNvPr id="4" name="Slide Number Placeholder 3"/>
          <p:cNvSpPr>
            <a:spLocks noGrp="1"/>
          </p:cNvSpPr>
          <p:nvPr>
            <p:ph type="sldNum" sz="quarter" idx="10"/>
          </p:nvPr>
        </p:nvSpPr>
        <p:spPr/>
        <p:txBody>
          <a:bodyPr/>
          <a:lstStyle/>
          <a:p>
            <a:fld id="{6FF3ED3E-397D-4A9B-A2C6-6DAB06E847D5}" type="slidenum">
              <a:rPr lang="en-US" smtClean="0"/>
              <a:pPr/>
              <a:t>9</a:t>
            </a:fld>
            <a:endParaRPr lang="en-US"/>
          </a:p>
        </p:txBody>
      </p:sp>
      <p:sp>
        <p:nvSpPr>
          <p:cNvPr id="5" name="Date Placeholder 4"/>
          <p:cNvSpPr>
            <a:spLocks noGrp="1"/>
          </p:cNvSpPr>
          <p:nvPr>
            <p:ph type="dt" sz="half" idx="11"/>
          </p:nvPr>
        </p:nvSpPr>
        <p:spPr/>
        <p:txBody>
          <a:bodyPr/>
          <a:lstStyle/>
          <a:p>
            <a:fld id="{41F56314-50FA-4B1E-B4A7-629649192BFC}" type="datetime2">
              <a:rPr lang="en-US" smtClean="0"/>
              <a:pPr/>
              <a:t>Tuesday, June 27, 2017</a:t>
            </a:fld>
            <a:endParaRPr lang="en-US"/>
          </a:p>
        </p:txBody>
      </p:sp>
      <p:sp>
        <p:nvSpPr>
          <p:cNvPr id="6" name="Subtitle 5"/>
          <p:cNvSpPr>
            <a:spLocks noGrp="1"/>
          </p:cNvSpPr>
          <p:nvPr>
            <p:ph type="subTitle" idx="12"/>
          </p:nvPr>
        </p:nvSpPr>
        <p:spPr/>
        <p:txBody>
          <a:bodyPr/>
          <a:lstStyle/>
          <a:p>
            <a:r>
              <a:rPr lang="en-US" dirty="0" smtClean="0">
                <a:solidFill>
                  <a:schemeClr val="bg2">
                    <a:lumMod val="50000"/>
                  </a:schemeClr>
                </a:solidFill>
              </a:rPr>
              <a:t>Network,IEEE Plenary Meeting – Mar 09 Vancouver, BC</a:t>
            </a:r>
          </a:p>
          <a:p>
            <a:endParaRPr lang="en-US" dirty="0"/>
          </a:p>
        </p:txBody>
      </p:sp>
      <p:sp>
        <p:nvSpPr>
          <p:cNvPr id="7" name="Footer Placeholder 6"/>
          <p:cNvSpPr>
            <a:spLocks noGrp="1"/>
          </p:cNvSpPr>
          <p:nvPr>
            <p:ph type="ftr" sz="quarter" idx="13"/>
          </p:nvPr>
        </p:nvSpPr>
        <p:spPr/>
        <p:txBody>
          <a:bodyPr/>
          <a:lstStyle/>
          <a:p>
            <a:r>
              <a:rPr lang="en-US" smtClean="0"/>
              <a:t>© Jasmin-Infotech Private Limited</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Theme">
  <a:themeElements>
    <a:clrScheme name="Jasmin_Technical_Proposal_Template_Ver 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Jasmin_Technical_Proposal_Template_Ver 1.0">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66"/>
        </a:solidFill>
        <a:ln w="254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Book Antiqua" pitchFamily="18" charset="0"/>
          </a:defRPr>
        </a:defPPr>
      </a:lstStyle>
    </a:spDef>
    <a:lnDef>
      <a:spPr bwMode="auto">
        <a:xfrm>
          <a:off x="0" y="0"/>
          <a:ext cx="1" cy="1"/>
        </a:xfrm>
        <a:custGeom>
          <a:avLst/>
          <a:gdLst/>
          <a:ahLst/>
          <a:cxnLst/>
          <a:rect l="0" t="0" r="0" b="0"/>
          <a:pathLst/>
        </a:custGeom>
        <a:solidFill>
          <a:srgbClr val="FFFF66"/>
        </a:solidFill>
        <a:ln w="254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Book Antiqua" pitchFamily="18" charset="0"/>
          </a:defRPr>
        </a:defPPr>
      </a:lstStyle>
    </a:lnDef>
  </a:objectDefaults>
  <a:extraClrSchemeLst>
    <a:extraClrScheme>
      <a:clrScheme name="Jasmin_Technical_Proposal_Template_Ver 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Jasmin_Technical_Proposal_Template_Ver 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Jasmin_Technical_Proposal_Template_Ver 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Jasmin_Technical_Proposal_Template_Ver 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Jasmin_Technical_Proposal_Template_Ver 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Jasmin_Technical_Proposal_Template_Ver 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Jasmin_Technical_Proposal_Template_Ver 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1495</TotalTime>
  <Words>1943</Words>
  <Application>Microsoft Office PowerPoint</Application>
  <PresentationFormat>On-screen Show (4:3)</PresentationFormat>
  <Paragraphs>396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Default Theme</vt:lpstr>
      <vt:lpstr>Overview of IEEE 802.1Qat  [Stream Reservation Protocol] </vt:lpstr>
      <vt:lpstr>STREAM  RESERVATION  PROTOCOL [SRP]</vt:lpstr>
      <vt:lpstr>Terminology</vt:lpstr>
      <vt:lpstr>Signaling Protocols</vt:lpstr>
      <vt:lpstr>Signaling Protocols                                                        contd..</vt:lpstr>
      <vt:lpstr>Signaling Protocols                                                         contd…</vt:lpstr>
      <vt:lpstr> ARCHITECTURE OF MSRP </vt:lpstr>
      <vt:lpstr>  DMN [Designated MSRP Node]:  </vt:lpstr>
      <vt:lpstr> Qat Declarations </vt:lpstr>
      <vt:lpstr> Talker and listener declaration                                                       contd… </vt:lpstr>
      <vt:lpstr>Talker and listener declaration                                                       contd…</vt:lpstr>
      <vt:lpstr> Behavior of Bridges </vt:lpstr>
      <vt:lpstr>Definition of MSRP application</vt:lpstr>
      <vt:lpstr>Definition of MSRP application                                                       contd…</vt:lpstr>
      <vt:lpstr> SRP Parameters </vt:lpstr>
      <vt:lpstr>  SRP Parameters                                                                                         contd…     </vt:lpstr>
      <vt:lpstr>SRP Parameters                                                       contd…</vt:lpstr>
      <vt:lpstr>SRP Parameters                                                                                        contd….</vt:lpstr>
      <vt:lpstr>                                                     contd…</vt:lpstr>
      <vt:lpstr>SRP Parameters                                                           contd….</vt:lpstr>
      <vt:lpstr>SRP Parameters                                                            contd…</vt:lpstr>
      <vt:lpstr>SRP Parameters                                                            contd...</vt:lpstr>
      <vt:lpstr> REFERENCE: </vt:lpstr>
      <vt:lpstr>PowerPoint Presentation</vt:lpstr>
      <vt:lpstr>PowerPoint Presentation</vt:lpstr>
    </vt:vector>
  </TitlesOfParts>
  <Company>jasmin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mythili</dc:creator>
  <cp:lastModifiedBy>Sai Krishna.K</cp:lastModifiedBy>
  <cp:revision>123</cp:revision>
  <dcterms:created xsi:type="dcterms:W3CDTF">2013-10-04T04:54:04Z</dcterms:created>
  <dcterms:modified xsi:type="dcterms:W3CDTF">2017-06-28T06:17:27Z</dcterms:modified>
</cp:coreProperties>
</file>