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</p:sldMasterIdLst>
  <p:notesMasterIdLst>
    <p:notesMasterId r:id="rId22"/>
  </p:notesMasterIdLst>
  <p:sldIdLst>
    <p:sldId id="256" r:id="rId2"/>
    <p:sldId id="257" r:id="rId3"/>
    <p:sldId id="279" r:id="rId4"/>
    <p:sldId id="258" r:id="rId5"/>
    <p:sldId id="259" r:id="rId6"/>
    <p:sldId id="275" r:id="rId7"/>
    <p:sldId id="260" r:id="rId8"/>
    <p:sldId id="261" r:id="rId9"/>
    <p:sldId id="276" r:id="rId10"/>
    <p:sldId id="263" r:id="rId11"/>
    <p:sldId id="264" r:id="rId12"/>
    <p:sldId id="272" r:id="rId13"/>
    <p:sldId id="277" r:id="rId14"/>
    <p:sldId id="265" r:id="rId15"/>
    <p:sldId id="278" r:id="rId16"/>
    <p:sldId id="266" r:id="rId17"/>
    <p:sldId id="273" r:id="rId18"/>
    <p:sldId id="269" r:id="rId19"/>
    <p:sldId id="274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87D0-4244-493C-8A16-986594FDD4D1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5231-762A-4448-B8A8-E238CACD0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5231-762A-4448-B8A8-E238CACD0E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38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38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 dirty="0"/>
          </a:p>
        </p:txBody>
      </p:sp>
      <p:pic>
        <p:nvPicPr>
          <p:cNvPr id="8" name="Picture 2" descr="cmmi_level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87312"/>
            <a:ext cx="1905000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914400"/>
            <a:ext cx="57531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0" y="5334000"/>
            <a:ext cx="2133600" cy="1066800"/>
          </a:xfr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an author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13" name="Picture 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62000" y="914400"/>
            <a:ext cx="57531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429000"/>
            <a:ext cx="7772400" cy="1295399"/>
          </a:xfrm>
        </p:spPr>
        <p:txBody>
          <a:bodyPr anchor="t"/>
          <a:lstStyle>
            <a:lvl1pPr algn="ctr">
              <a:defRPr sz="3600" b="1" cap="none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4"/>
          <p:cNvGrpSpPr>
            <a:grpSpLocks/>
          </p:cNvGrpSpPr>
          <p:nvPr userDrawn="1"/>
        </p:nvGrpSpPr>
        <p:grpSpPr bwMode="auto">
          <a:xfrm>
            <a:off x="2438400" y="1828800"/>
            <a:ext cx="4191000" cy="1460500"/>
            <a:chOff x="2438400" y="2438400"/>
            <a:chExt cx="4191000" cy="1460917"/>
          </a:xfrm>
        </p:grpSpPr>
        <p:pic>
          <p:nvPicPr>
            <p:cNvPr id="15" name="Picture 9" descr="logo_jasmin_infotech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38400" y="2438400"/>
              <a:ext cx="41910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3592513" y="3561083"/>
              <a:ext cx="2122487" cy="338234"/>
            </a:xfrm>
            <a:prstGeom prst="rect">
              <a:avLst/>
            </a:prstGeom>
            <a:noFill/>
            <a:ln w="254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/>
                <a:t>Helping You Innovate</a:t>
              </a: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399"/>
            <a:ext cx="6781800" cy="18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152400"/>
            <a:ext cx="3008313" cy="6413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52400"/>
            <a:ext cx="5111751" cy="59737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2971800" cy="472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14399"/>
            <a:ext cx="6781800" cy="18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 userDrawn="1"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115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1752600" y="609600"/>
            <a:ext cx="5562600" cy="40274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728661"/>
          </a:xfrm>
        </p:spPr>
        <p:txBody>
          <a:bodyPr/>
          <a:lstStyle>
            <a:lvl1pPr marL="0" indent="0">
              <a:buFont typeface="Wingdings" pitchFamily="2" charset="2"/>
              <a:buChar char="q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115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 userDrawn="1"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71600"/>
            <a:ext cx="8077200" cy="4724400"/>
          </a:xfrm>
        </p:spPr>
        <p:txBody>
          <a:bodyPr vert="eaVert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819902" y="1371600"/>
            <a:ext cx="1943098" cy="4724400"/>
          </a:xfrm>
        </p:spPr>
        <p:txBody>
          <a:bodyPr vert="eaVert"/>
          <a:lstStyle>
            <a:lvl1pPr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71600"/>
            <a:ext cx="6057902" cy="4724400"/>
          </a:xfrm>
        </p:spPr>
        <p:txBody>
          <a:bodyPr vert="eaVert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y Qu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81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pic>
        <p:nvPicPr>
          <p:cNvPr id="5" name="Picture 4" descr="F:\AVB - R&amp;D Started on 06-11-2012\Meetings\Pictures\Quer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1447800"/>
            <a:ext cx="4978400" cy="3886200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842039"/>
            <a:ext cx="6629400" cy="33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81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842039"/>
            <a:ext cx="6629400" cy="33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F:\AVB - R&amp;D Started on 06-11-2012\Meetings\Pictures\hand-writing-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3" descr="F:\AVB - R&amp;D Started on 06-11-2012\Meetings\Pictures\hand-writing-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3" descr="F:\AVB - R&amp;D Started on 06-11-2012\Meetings\Pictures\hand-writing-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8862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Proprietary and 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38862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Proprietary and 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3" descr="F:\AVB - R&amp;D Started on 06-11-2012\Meetings\Pictures\hand-writing-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38862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Proprietary and 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38862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Proprietary and 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14" name="Picture 3" descr="F:\AVB - R&amp;D Started on 06-11-2012\Meetings\Pictures\hand-writing-thank-you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Rectangle 9"/>
          <p:cNvSpPr txBox="1">
            <a:spLocks noChangeArrowheads="1"/>
          </p:cNvSpPr>
          <p:nvPr userDrawn="1"/>
        </p:nvSpPr>
        <p:spPr bwMode="auto">
          <a:xfrm>
            <a:off x="38862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Proprietary and Confidential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2568575"/>
            <a:ext cx="77724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077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7077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800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2200"/>
            <a:ext cx="6934200" cy="3886200"/>
          </a:xfrm>
        </p:spPr>
        <p:txBody>
          <a:bodyPr/>
          <a:lstStyle>
            <a:lvl1pPr marL="0" indent="0" algn="l">
              <a:buFont typeface="Wingdings" pitchFamily="2" charset="2"/>
              <a:buChar char="q"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7086600" cy="2590800"/>
          </a:xfrm>
        </p:spPr>
        <p:txBody>
          <a:bodyPr/>
          <a:lstStyle>
            <a:lvl1pPr marL="0" indent="0" algn="l">
              <a:buFont typeface="Wingdings" pitchFamily="2" charset="2"/>
              <a:buChar char="q"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019800" y="615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4478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478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6248400" y="6172200"/>
            <a:ext cx="2895600" cy="381000"/>
          </a:xfr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Reference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152400"/>
            <a:ext cx="6477000" cy="53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019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1323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914400"/>
            <a:ext cx="9115425" cy="152400"/>
          </a:xfrm>
          <a:prstGeom prst="rect">
            <a:avLst/>
          </a:prstGeom>
          <a:gradFill rotWithShape="0">
            <a:gsLst>
              <a:gs pos="0">
                <a:srgbClr val="FF971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fld id="{6FF3ED3E-397D-4A9B-A2C6-6DAB06E847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629400"/>
            <a:ext cx="2362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r>
              <a:rPr lang="en-US" smtClean="0"/>
              <a:t>Thursday, June 13, 2013</a:t>
            </a:r>
            <a:endParaRPr lang="en-US" dirty="0"/>
          </a:p>
        </p:txBody>
      </p:sp>
      <p:pic>
        <p:nvPicPr>
          <p:cNvPr id="4" name="Picture 17" descr="logo_jasmin_infotech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239000" y="76200"/>
            <a:ext cx="1752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37338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solidFill>
                  <a:schemeClr val="tx1"/>
                </a:solidFill>
                <a:latin typeface="+mn-lt"/>
              </a:rPr>
              <a:t>Proprietary and Confidential</a:t>
            </a:r>
            <a:endParaRPr lang="en-US" sz="9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6172201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© Jasmin-Infotech Private Limited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50" r:id="rId3"/>
    <p:sldLayoutId id="2147483751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32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282"/>
          </a:solidFill>
          <a:latin typeface="Arial Black" pitchFamily="34" charset="0"/>
        </a:defRPr>
      </a:lvl9pPr>
    </p:titleStyle>
    <p:bodyStyle>
      <a:lvl1pPr marL="342900" indent="-342900" algn="just" rtl="0" eaLnBrk="1" fontAlgn="base" hangingPunct="1">
        <a:spcBef>
          <a:spcPct val="50000"/>
        </a:spcBef>
        <a:spcAft>
          <a:spcPct val="0"/>
        </a:spcAft>
        <a:buClr>
          <a:srgbClr val="0070C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o"/>
        <a:defRPr sz="1800">
          <a:solidFill>
            <a:schemeClr val="tx1"/>
          </a:solidFill>
          <a:latin typeface="+mn-lt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Char char="•"/>
        <a:defRPr sz="1600">
          <a:solidFill>
            <a:schemeClr val="tx1"/>
          </a:solidFill>
          <a:latin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Char char="–"/>
        <a:defRPr sz="1400">
          <a:solidFill>
            <a:schemeClr val="tx1"/>
          </a:solidFill>
          <a:latin typeface="Times New Roman" pitchFamily="18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Char char="»"/>
        <a:defRPr sz="14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std 802.1AS</a:t>
            </a:r>
            <a:br>
              <a:rPr lang="en-US" dirty="0" smtClean="0"/>
            </a:br>
            <a:r>
              <a:rPr lang="en-US" sz="2400" dirty="0" smtClean="0"/>
              <a:t>generalized Precision Time Protocol [gPTP]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 bwMode="auto">
          <a:xfrm>
            <a:off x="5791200" y="3581400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2895600" y="2971800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600200" y="25146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1600200" y="31226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352800" y="25146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352800" y="29718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ubtitle 4"/>
          <p:cNvSpPr txBox="1">
            <a:spLocks/>
          </p:cNvSpPr>
          <p:nvPr/>
        </p:nvSpPr>
        <p:spPr bwMode="auto">
          <a:xfrm>
            <a:off x="3886200" y="3124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FollowUp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Subtitle 4"/>
          <p:cNvSpPr txBox="1">
            <a:spLocks/>
          </p:cNvSpPr>
          <p:nvPr/>
        </p:nvSpPr>
        <p:spPr bwMode="auto">
          <a:xfrm>
            <a:off x="2133600" y="4724400"/>
            <a:ext cx="5867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From this,</a:t>
            </a:r>
          </a:p>
          <a:p>
            <a:pPr marL="0" marR="0" lvl="0" indent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 T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[09.01] – [10.00] 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400" b="1" kern="0" dirty="0" smtClean="0">
                <a:solidFill>
                  <a:schemeClr val="bg2"/>
                </a:solidFill>
              </a:rPr>
              <a:t>                   = – 00.59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400" b="1" kern="0" dirty="0" smtClean="0"/>
              <a:t>This answer is equal to Offset = [OffsetFromMaster + TransitTime]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400" b="1" kern="0" dirty="0" smtClean="0">
                <a:solidFill>
                  <a:srgbClr val="002060"/>
                </a:solidFill>
              </a:rPr>
              <a:t>So, </a:t>
            </a:r>
            <a:r>
              <a:rPr lang="en-US" sz="1400" b="1" kern="0" dirty="0" smtClean="0">
                <a:solidFill>
                  <a:schemeClr val="bg2"/>
                </a:solidFill>
              </a:rPr>
              <a:t>Offset = [OffsetFromMaster + TransitTime] = [T</a:t>
            </a:r>
            <a:r>
              <a:rPr lang="en-US" sz="1400" b="1" kern="0" baseline="-25000" dirty="0" smtClean="0">
                <a:solidFill>
                  <a:schemeClr val="bg2"/>
                </a:solidFill>
              </a:rPr>
              <a:t>y</a:t>
            </a:r>
            <a:r>
              <a:rPr lang="en-US" sz="1400" b="1" kern="0" dirty="0" smtClean="0">
                <a:solidFill>
                  <a:schemeClr val="bg2"/>
                </a:solidFill>
              </a:rPr>
              <a:t> – </a:t>
            </a:r>
            <a:r>
              <a:rPr lang="en-US" sz="1400" b="1" kern="0" dirty="0" err="1" smtClean="0">
                <a:solidFill>
                  <a:schemeClr val="bg2"/>
                </a:solidFill>
              </a:rPr>
              <a:t>T</a:t>
            </a:r>
            <a:r>
              <a:rPr lang="en-US" sz="1400" b="1" kern="0" baseline="-25000" dirty="0" err="1" smtClean="0">
                <a:solidFill>
                  <a:schemeClr val="bg2"/>
                </a:solidFill>
              </a:rPr>
              <a:t>x</a:t>
            </a:r>
            <a:r>
              <a:rPr lang="en-US" sz="1400" b="1" kern="0" dirty="0" smtClean="0">
                <a:solidFill>
                  <a:schemeClr val="bg2"/>
                </a:solidFill>
              </a:rPr>
              <a:t>]</a:t>
            </a:r>
            <a:endParaRPr lang="en-US" sz="1400" b="1" kern="0" baseline="-25000" dirty="0" smtClean="0">
              <a:solidFill>
                <a:schemeClr val="bg2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400" b="1" kern="0" dirty="0" smtClean="0"/>
              <a:t>Hence, </a:t>
            </a:r>
            <a:r>
              <a:rPr lang="en-US" sz="1400" b="1" kern="0" dirty="0" smtClean="0">
                <a:solidFill>
                  <a:schemeClr val="bg2"/>
                </a:solidFill>
              </a:rPr>
              <a:t>OffsetFromMaster = [T</a:t>
            </a:r>
            <a:r>
              <a:rPr lang="en-US" sz="1400" b="1" kern="0" baseline="-25000" dirty="0" smtClean="0">
                <a:solidFill>
                  <a:schemeClr val="bg2"/>
                </a:solidFill>
              </a:rPr>
              <a:t>y</a:t>
            </a:r>
            <a:r>
              <a:rPr lang="en-US" sz="1400" b="1" kern="0" dirty="0" smtClean="0">
                <a:solidFill>
                  <a:schemeClr val="bg2"/>
                </a:solidFill>
              </a:rPr>
              <a:t> – </a:t>
            </a:r>
            <a:r>
              <a:rPr lang="en-US" sz="1400" b="1" kern="0" dirty="0" err="1" smtClean="0">
                <a:solidFill>
                  <a:schemeClr val="bg2"/>
                </a:solidFill>
              </a:rPr>
              <a:t>T</a:t>
            </a:r>
            <a:r>
              <a:rPr lang="en-US" sz="1400" b="1" kern="0" baseline="-25000" dirty="0" err="1" smtClean="0">
                <a:solidFill>
                  <a:schemeClr val="bg2"/>
                </a:solidFill>
              </a:rPr>
              <a:t>x</a:t>
            </a:r>
            <a:r>
              <a:rPr lang="en-US" sz="1400" b="1" kern="0" dirty="0" smtClean="0">
                <a:solidFill>
                  <a:schemeClr val="bg2"/>
                </a:solidFill>
              </a:rPr>
              <a:t>] – TransitTime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7924800" y="1478281"/>
          <a:ext cx="1066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49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Known</a:t>
                      </a:r>
                    </a:p>
                  </a:txBody>
                  <a:tcPr/>
                </a:tc>
              </a:tr>
              <a:tr h="128387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70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y</a:t>
                      </a:r>
                    </a:p>
                  </a:txBody>
                  <a:tcPr/>
                </a:tc>
              </a:tr>
              <a:tr h="46988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 </a:t>
                      </a:r>
                    </a:p>
                    <a:p>
                      <a:pPr algn="ctr"/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dirty="0" smtClean="0"/>
                        <a:t>, T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477000" cy="533400"/>
          </a:xfrm>
        </p:spPr>
        <p:txBody>
          <a:bodyPr/>
          <a:lstStyle/>
          <a:p>
            <a:r>
              <a:rPr lang="en-US" dirty="0" smtClean="0"/>
              <a:t>So, What we have to do?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324600" y="2514600"/>
            <a:ext cx="152400" cy="609600"/>
          </a:xfrm>
          <a:prstGeom prst="rect">
            <a:avLst/>
          </a:prstGeom>
          <a:solidFill>
            <a:srgbClr val="FFFF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27" name="Subtitle 4"/>
          <p:cNvSpPr txBox="1">
            <a:spLocks/>
          </p:cNvSpPr>
          <p:nvPr/>
        </p:nvSpPr>
        <p:spPr bwMode="auto">
          <a:xfrm>
            <a:off x="6477000" y="25908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050" b="1" dirty="0" smtClean="0"/>
              <a:t>Transit Time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Subtitle 4"/>
          <p:cNvSpPr txBox="1">
            <a:spLocks/>
          </p:cNvSpPr>
          <p:nvPr/>
        </p:nvSpPr>
        <p:spPr bwMode="auto">
          <a:xfrm>
            <a:off x="22860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err="1" smtClean="0">
                <a:solidFill>
                  <a:schemeClr val="tx1">
                    <a:tint val="75000"/>
                  </a:schemeClr>
                </a:solidFill>
              </a:rPr>
              <a:t>x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4"/>
          <p:cNvSpPr txBox="1">
            <a:spLocks/>
          </p:cNvSpPr>
          <p:nvPr/>
        </p:nvSpPr>
        <p:spPr bwMode="auto">
          <a:xfrm>
            <a:off x="64008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y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Subtitle 4"/>
          <p:cNvSpPr txBox="1">
            <a:spLocks/>
          </p:cNvSpPr>
          <p:nvPr/>
        </p:nvSpPr>
        <p:spPr bwMode="auto">
          <a:xfrm>
            <a:off x="4343400" y="2514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Sync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rot="16200000" flipH="1">
            <a:off x="1905396" y="3276996"/>
            <a:ext cx="2894806" cy="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4800601" y="3276600"/>
            <a:ext cx="2895599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we have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2"/>
                </a:solidFill>
              </a:rPr>
              <a:t>			OffsetFromMaster = [T</a:t>
            </a:r>
            <a:r>
              <a:rPr lang="en-US" b="1" baseline="-25000" dirty="0" smtClean="0">
                <a:solidFill>
                  <a:schemeClr val="bg2"/>
                </a:solidFill>
              </a:rPr>
              <a:t>y</a:t>
            </a:r>
            <a:r>
              <a:rPr lang="en-US" b="1" dirty="0" smtClean="0">
                <a:solidFill>
                  <a:schemeClr val="bg2"/>
                </a:solidFill>
              </a:rPr>
              <a:t> – </a:t>
            </a:r>
            <a:r>
              <a:rPr lang="en-US" b="1" dirty="0" err="1" smtClean="0">
                <a:solidFill>
                  <a:schemeClr val="bg2"/>
                </a:solidFill>
              </a:rPr>
              <a:t>T</a:t>
            </a:r>
            <a:r>
              <a:rPr lang="en-US" b="1" baseline="-25000" dirty="0" err="1" smtClean="0">
                <a:solidFill>
                  <a:schemeClr val="bg2"/>
                </a:solidFill>
              </a:rPr>
              <a:t>x</a:t>
            </a:r>
            <a:r>
              <a:rPr lang="en-US" b="1" dirty="0" smtClean="0">
                <a:solidFill>
                  <a:schemeClr val="bg2"/>
                </a:solidFill>
              </a:rPr>
              <a:t>] – TransitTime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In the above equation we know [T</a:t>
            </a:r>
            <a:r>
              <a:rPr lang="en-US" b="1" baseline="-25000" dirty="0" smtClean="0">
                <a:solidFill>
                  <a:schemeClr val="bg2"/>
                </a:solidFill>
              </a:rPr>
              <a:t>y</a:t>
            </a:r>
            <a:r>
              <a:rPr lang="en-US" b="1" dirty="0" smtClean="0">
                <a:solidFill>
                  <a:schemeClr val="bg2"/>
                </a:solidFill>
              </a:rPr>
              <a:t> – </a:t>
            </a:r>
            <a:r>
              <a:rPr lang="en-US" b="1" dirty="0" err="1" smtClean="0">
                <a:solidFill>
                  <a:schemeClr val="bg2"/>
                </a:solidFill>
              </a:rPr>
              <a:t>T</a:t>
            </a:r>
            <a:r>
              <a:rPr lang="en-US" b="1" baseline="-25000" dirty="0" err="1" smtClean="0">
                <a:solidFill>
                  <a:schemeClr val="bg2"/>
                </a:solidFill>
              </a:rPr>
              <a:t>x</a:t>
            </a:r>
            <a:r>
              <a:rPr lang="en-US" b="1" dirty="0" smtClean="0">
                <a:solidFill>
                  <a:schemeClr val="bg2"/>
                </a:solidFill>
              </a:rPr>
              <a:t>].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But, at this point of time we do not know the value of TransitTime.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So, we have to use Peer to Peer Mechanism to calculate TransitTime.</a:t>
            </a:r>
          </a:p>
          <a:p>
            <a:endParaRPr lang="en-US" b="1" dirty="0" smtClean="0">
              <a:solidFill>
                <a:schemeClr val="bg2"/>
              </a:solidFill>
            </a:endParaRPr>
          </a:p>
          <a:p>
            <a:endParaRPr lang="en-US" b="1" dirty="0" smtClean="0">
              <a:solidFill>
                <a:schemeClr val="bg2"/>
              </a:solidFill>
            </a:endParaRPr>
          </a:p>
          <a:p>
            <a:endParaRPr lang="en-US" b="1" dirty="0" smtClean="0">
              <a:solidFill>
                <a:schemeClr val="bg2"/>
              </a:solidFill>
            </a:endParaRPr>
          </a:p>
          <a:p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Note:</a:t>
            </a:r>
          </a:p>
          <a:p>
            <a:pPr lvl="1"/>
            <a:r>
              <a:rPr lang="en-US" b="1" dirty="0" smtClean="0">
                <a:solidFill>
                  <a:schemeClr val="bg2"/>
                </a:solidFill>
              </a:rPr>
              <a:t>Slave will Issue MDPDelayReq and the Master will respond to it using MDPDelayResp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Peer to Peer Mechanism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MDPDelayReqSM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4098" name="Picture 2" descr="C:\Documents and Settings\anandhakrishnan\My Documents\My Pictures\802-1AS\MDPDelayReq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6019799" cy="518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 bwMode="auto">
          <a:xfrm>
            <a:off x="5791200" y="40370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5791200" y="35798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2895600" y="2971800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of </a:t>
            </a:r>
            <a:r>
              <a:rPr lang="en-US" dirty="0" err="1" smtClean="0"/>
              <a:t>PDelayReq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295400" y="25146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2514600" y="31226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2514600" y="43418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1295400" y="49514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352800" y="25146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352800" y="29718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352800" y="4343398"/>
            <a:ext cx="2895600" cy="609602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ubtitle 4"/>
          <p:cNvSpPr txBox="1">
            <a:spLocks/>
          </p:cNvSpPr>
          <p:nvPr/>
        </p:nvSpPr>
        <p:spPr bwMode="auto">
          <a:xfrm>
            <a:off x="3886200" y="3124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FollowUp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Subtitle 4"/>
          <p:cNvSpPr txBox="1">
            <a:spLocks/>
          </p:cNvSpPr>
          <p:nvPr/>
        </p:nvSpPr>
        <p:spPr bwMode="auto">
          <a:xfrm>
            <a:off x="6248400" y="4038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1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Subtitle 4"/>
          <p:cNvSpPr txBox="1">
            <a:spLocks/>
          </p:cNvSpPr>
          <p:nvPr/>
        </p:nvSpPr>
        <p:spPr bwMode="auto">
          <a:xfrm>
            <a:off x="2286000" y="4648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Subtitle 4"/>
          <p:cNvSpPr txBox="1">
            <a:spLocks/>
          </p:cNvSpPr>
          <p:nvPr/>
        </p:nvSpPr>
        <p:spPr bwMode="auto">
          <a:xfrm>
            <a:off x="7239000" y="3733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09.03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Subtitle 4"/>
          <p:cNvSpPr txBox="1">
            <a:spLocks/>
          </p:cNvSpPr>
          <p:nvPr/>
        </p:nvSpPr>
        <p:spPr bwMode="auto">
          <a:xfrm>
            <a:off x="3886200" y="4267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/>
              <a:t>PDelayReq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Subtitle 4"/>
          <p:cNvSpPr txBox="1">
            <a:spLocks/>
          </p:cNvSpPr>
          <p:nvPr/>
        </p:nvSpPr>
        <p:spPr bwMode="auto">
          <a:xfrm>
            <a:off x="22860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err="1" smtClean="0">
                <a:solidFill>
                  <a:schemeClr val="tx1">
                    <a:tint val="75000"/>
                  </a:schemeClr>
                </a:solidFill>
              </a:rPr>
              <a:t>x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Subtitle 4"/>
          <p:cNvSpPr txBox="1">
            <a:spLocks/>
          </p:cNvSpPr>
          <p:nvPr/>
        </p:nvSpPr>
        <p:spPr bwMode="auto">
          <a:xfrm>
            <a:off x="62484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y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4"/>
          <p:cNvSpPr txBox="1">
            <a:spLocks/>
          </p:cNvSpPr>
          <p:nvPr/>
        </p:nvSpPr>
        <p:spPr bwMode="auto">
          <a:xfrm>
            <a:off x="4343400" y="2514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Sync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rot="5400000">
            <a:off x="989805" y="4191000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3885406" y="4190207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MDPDelayRespSM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5122" name="Picture 2" descr="C:\Documents and Settings\anandhakrishnan\My Documents\My Pictures\802-1AS\MDPDelayRes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6172200" cy="518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 bwMode="auto">
          <a:xfrm>
            <a:off x="1295400" y="4800600"/>
            <a:ext cx="6553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514600" y="57912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1295400" y="5332412"/>
            <a:ext cx="6553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>
            <a:off x="5791200" y="40370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5791200" y="35798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2895600" y="2971800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of </a:t>
            </a:r>
            <a:r>
              <a:rPr lang="en-US" dirty="0" err="1" smtClean="0"/>
              <a:t>PDelayResp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295400" y="25146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2514600" y="31226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2514600" y="43418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352800" y="25146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352800" y="29718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352800" y="5334000"/>
            <a:ext cx="2895600" cy="4572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ubtitle 4"/>
          <p:cNvSpPr txBox="1">
            <a:spLocks/>
          </p:cNvSpPr>
          <p:nvPr/>
        </p:nvSpPr>
        <p:spPr bwMode="auto">
          <a:xfrm>
            <a:off x="3886200" y="3124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FollowUp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Subtitle 4"/>
          <p:cNvSpPr txBox="1">
            <a:spLocks/>
          </p:cNvSpPr>
          <p:nvPr/>
        </p:nvSpPr>
        <p:spPr bwMode="auto">
          <a:xfrm>
            <a:off x="2286000" y="5105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4"/>
          <p:cNvSpPr txBox="1">
            <a:spLocks/>
          </p:cNvSpPr>
          <p:nvPr/>
        </p:nvSpPr>
        <p:spPr bwMode="auto">
          <a:xfrm>
            <a:off x="6248400" y="5486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4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Subtitle 4"/>
          <p:cNvSpPr txBox="1">
            <a:spLocks/>
          </p:cNvSpPr>
          <p:nvPr/>
        </p:nvSpPr>
        <p:spPr bwMode="auto">
          <a:xfrm>
            <a:off x="6248400" y="4038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1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Subtitle 4"/>
          <p:cNvSpPr txBox="1">
            <a:spLocks/>
          </p:cNvSpPr>
          <p:nvPr/>
        </p:nvSpPr>
        <p:spPr bwMode="auto">
          <a:xfrm>
            <a:off x="7239000" y="3733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09.03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Subtitle 4"/>
          <p:cNvSpPr txBox="1">
            <a:spLocks/>
          </p:cNvSpPr>
          <p:nvPr/>
        </p:nvSpPr>
        <p:spPr bwMode="auto">
          <a:xfrm>
            <a:off x="3886200" y="4267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/>
              <a:t>PDelayReq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Subtitle 4"/>
          <p:cNvSpPr txBox="1">
            <a:spLocks/>
          </p:cNvSpPr>
          <p:nvPr/>
        </p:nvSpPr>
        <p:spPr bwMode="auto">
          <a:xfrm>
            <a:off x="22860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err="1" smtClean="0">
                <a:solidFill>
                  <a:schemeClr val="tx1">
                    <a:tint val="75000"/>
                  </a:schemeClr>
                </a:solidFill>
              </a:rPr>
              <a:t>x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Subtitle 4"/>
          <p:cNvSpPr txBox="1">
            <a:spLocks/>
          </p:cNvSpPr>
          <p:nvPr/>
        </p:nvSpPr>
        <p:spPr bwMode="auto">
          <a:xfrm>
            <a:off x="62484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y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Subtitle 4"/>
          <p:cNvSpPr txBox="1">
            <a:spLocks/>
          </p:cNvSpPr>
          <p:nvPr/>
        </p:nvSpPr>
        <p:spPr bwMode="auto">
          <a:xfrm>
            <a:off x="4343400" y="2514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Sync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rot="10800000" flipV="1">
            <a:off x="3352800" y="4343398"/>
            <a:ext cx="2895600" cy="457202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Subtitle 4"/>
          <p:cNvSpPr txBox="1">
            <a:spLocks/>
          </p:cNvSpPr>
          <p:nvPr/>
        </p:nvSpPr>
        <p:spPr bwMode="auto">
          <a:xfrm>
            <a:off x="2286000" y="4495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rot="5400000">
            <a:off x="989805" y="4191000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3885406" y="4190207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Subtitle 4"/>
          <p:cNvSpPr txBox="1">
            <a:spLocks/>
          </p:cNvSpPr>
          <p:nvPr/>
        </p:nvSpPr>
        <p:spPr bwMode="auto">
          <a:xfrm>
            <a:off x="3886200" y="5181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/>
              <a:t>PDelayResp</a:t>
            </a:r>
            <a:r>
              <a:rPr lang="en-US" sz="1600" b="1" kern="0" dirty="0"/>
              <a:t> </a:t>
            </a:r>
            <a:r>
              <a:rPr lang="en-US" sz="1600" b="1" kern="0" dirty="0" smtClean="0"/>
              <a:t/>
            </a:r>
            <a:br>
              <a:rPr lang="en-US" sz="1600" b="1" kern="0" dirty="0" smtClean="0"/>
            </a:br>
            <a:r>
              <a:rPr lang="en-US" sz="1600" b="1" kern="0" dirty="0" smtClean="0"/>
              <a:t>       [10.05]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 bwMode="auto">
          <a:xfrm>
            <a:off x="1295400" y="5332412"/>
            <a:ext cx="6553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>
            <a:off x="2514600" y="57912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Subtitle 4"/>
          <p:cNvSpPr txBox="1">
            <a:spLocks/>
          </p:cNvSpPr>
          <p:nvPr/>
        </p:nvSpPr>
        <p:spPr bwMode="auto">
          <a:xfrm>
            <a:off x="6248400" y="5486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4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5791200" y="40370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5791200" y="35798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2895600" y="2971800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of </a:t>
            </a:r>
            <a:r>
              <a:rPr lang="en-US" dirty="0" err="1" smtClean="0"/>
              <a:t>PDelayRespFollowUp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295400" y="25146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2514600" y="31226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2514600" y="43418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1295400" y="4800600"/>
            <a:ext cx="6553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352800" y="25146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352800" y="29718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352800" y="5334000"/>
            <a:ext cx="2895600" cy="4572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352800" y="4343398"/>
            <a:ext cx="2895600" cy="457202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ubtitle 4"/>
          <p:cNvSpPr txBox="1">
            <a:spLocks/>
          </p:cNvSpPr>
          <p:nvPr/>
        </p:nvSpPr>
        <p:spPr bwMode="auto">
          <a:xfrm>
            <a:off x="3886200" y="3124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FollowUp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Subtitle 4"/>
          <p:cNvSpPr txBox="1">
            <a:spLocks/>
          </p:cNvSpPr>
          <p:nvPr/>
        </p:nvSpPr>
        <p:spPr bwMode="auto">
          <a:xfrm>
            <a:off x="3886200" y="5181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/>
              <a:t>PDelayResp</a:t>
            </a:r>
            <a:r>
              <a:rPr lang="en-US" sz="1600" b="1" kern="0" dirty="0"/>
              <a:t> </a:t>
            </a:r>
            <a:r>
              <a:rPr lang="en-US" sz="1600" b="1" kern="0" dirty="0" smtClean="0"/>
              <a:t/>
            </a:r>
            <a:br>
              <a:rPr lang="en-US" sz="1600" b="1" kern="0" dirty="0" smtClean="0"/>
            </a:br>
            <a:r>
              <a:rPr lang="en-US" sz="1600" b="1" kern="0" dirty="0" smtClean="0"/>
              <a:t>       [10.05]</a:t>
            </a:r>
          </a:p>
        </p:txBody>
      </p:sp>
      <p:sp>
        <p:nvSpPr>
          <p:cNvPr id="38" name="Subtitle 4"/>
          <p:cNvSpPr txBox="1">
            <a:spLocks/>
          </p:cNvSpPr>
          <p:nvPr/>
        </p:nvSpPr>
        <p:spPr bwMode="auto">
          <a:xfrm>
            <a:off x="2286000" y="5105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Subtitle 4"/>
          <p:cNvSpPr txBox="1">
            <a:spLocks/>
          </p:cNvSpPr>
          <p:nvPr/>
        </p:nvSpPr>
        <p:spPr bwMode="auto">
          <a:xfrm>
            <a:off x="6248400" y="4038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1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Subtitle 4"/>
          <p:cNvSpPr txBox="1">
            <a:spLocks/>
          </p:cNvSpPr>
          <p:nvPr/>
        </p:nvSpPr>
        <p:spPr bwMode="auto">
          <a:xfrm>
            <a:off x="2286000" y="4495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Subtitle 4"/>
          <p:cNvSpPr txBox="1">
            <a:spLocks/>
          </p:cNvSpPr>
          <p:nvPr/>
        </p:nvSpPr>
        <p:spPr bwMode="auto">
          <a:xfrm>
            <a:off x="7239000" y="3733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09.03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Subtitle 4"/>
          <p:cNvSpPr txBox="1">
            <a:spLocks/>
          </p:cNvSpPr>
          <p:nvPr/>
        </p:nvSpPr>
        <p:spPr bwMode="auto">
          <a:xfrm>
            <a:off x="3886200" y="4267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/>
              <a:t>PDelayReq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352800" y="5867400"/>
            <a:ext cx="2895600" cy="4572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3" name="Subtitle 4"/>
          <p:cNvSpPr txBox="1">
            <a:spLocks/>
          </p:cNvSpPr>
          <p:nvPr/>
        </p:nvSpPr>
        <p:spPr bwMode="auto">
          <a:xfrm>
            <a:off x="3429000" y="57150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  </a:t>
            </a:r>
            <a:r>
              <a:rPr lang="en-US" sz="1600" b="1" kern="0" dirty="0" err="1" smtClean="0"/>
              <a:t>PDelayRespFollowUp</a:t>
            </a:r>
            <a:r>
              <a:rPr lang="en-US" sz="1600" b="1" kern="0" dirty="0" smtClean="0"/>
              <a:t>                 </a:t>
            </a:r>
            <a:br>
              <a:rPr lang="en-US" sz="1600" b="1" kern="0" dirty="0" smtClean="0"/>
            </a:br>
            <a:r>
              <a:rPr lang="en-US" sz="1600" b="1" kern="0" dirty="0" smtClean="0"/>
              <a:t>               [10.06]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Subtitle 4"/>
          <p:cNvSpPr txBox="1">
            <a:spLocks/>
          </p:cNvSpPr>
          <p:nvPr/>
        </p:nvSpPr>
        <p:spPr bwMode="auto">
          <a:xfrm>
            <a:off x="22860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err="1" smtClean="0">
                <a:solidFill>
                  <a:schemeClr val="tx1">
                    <a:tint val="75000"/>
                  </a:schemeClr>
                </a:solidFill>
              </a:rPr>
              <a:t>x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Subtitle 4"/>
          <p:cNvSpPr txBox="1">
            <a:spLocks/>
          </p:cNvSpPr>
          <p:nvPr/>
        </p:nvSpPr>
        <p:spPr bwMode="auto">
          <a:xfrm>
            <a:off x="62484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y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Subtitle 4"/>
          <p:cNvSpPr txBox="1">
            <a:spLocks/>
          </p:cNvSpPr>
          <p:nvPr/>
        </p:nvSpPr>
        <p:spPr bwMode="auto">
          <a:xfrm>
            <a:off x="4343400" y="2514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Sync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391400" y="4343400"/>
            <a:ext cx="152400" cy="457200"/>
          </a:xfrm>
          <a:prstGeom prst="rect">
            <a:avLst/>
          </a:prstGeom>
          <a:solidFill>
            <a:srgbClr val="FFFF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391400" y="5334000"/>
            <a:ext cx="152400" cy="457200"/>
          </a:xfrm>
          <a:prstGeom prst="rect">
            <a:avLst/>
          </a:prstGeom>
          <a:solidFill>
            <a:srgbClr val="FFFF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72" name="Subtitle 4"/>
          <p:cNvSpPr txBox="1">
            <a:spLocks/>
          </p:cNvSpPr>
          <p:nvPr/>
        </p:nvSpPr>
        <p:spPr bwMode="auto">
          <a:xfrm>
            <a:off x="6705600" y="441960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050" b="1" dirty="0" err="1" smtClean="0"/>
              <a:t>SlaveToMasterDelay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Subtitle 4"/>
          <p:cNvSpPr txBox="1">
            <a:spLocks/>
          </p:cNvSpPr>
          <p:nvPr/>
        </p:nvSpPr>
        <p:spPr bwMode="auto">
          <a:xfrm>
            <a:off x="6705600" y="5334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050" b="1" dirty="0" err="1" smtClean="0"/>
              <a:t>MasterToSlaveDelay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981200" y="4800600"/>
            <a:ext cx="304800" cy="53340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229600" y="4343400"/>
            <a:ext cx="304800" cy="144780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  <p:sp>
        <p:nvSpPr>
          <p:cNvPr id="76" name="Subtitle 4"/>
          <p:cNvSpPr txBox="1">
            <a:spLocks/>
          </p:cNvSpPr>
          <p:nvPr/>
        </p:nvSpPr>
        <p:spPr bwMode="auto">
          <a:xfrm>
            <a:off x="1219200" y="49530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400" dirty="0" smtClean="0"/>
              <a:t>T</a:t>
            </a:r>
            <a:r>
              <a:rPr lang="en-US" sz="1400" baseline="-25000" dirty="0" smtClean="0"/>
              <a:t>3</a:t>
            </a:r>
            <a:r>
              <a:rPr lang="en-US" sz="1400" dirty="0" smtClean="0"/>
              <a:t> – T</a:t>
            </a:r>
            <a:r>
              <a:rPr lang="en-US" sz="1400" baseline="-25000" dirty="0" smtClean="0"/>
              <a:t>2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Subtitle 4"/>
          <p:cNvSpPr txBox="1">
            <a:spLocks/>
          </p:cNvSpPr>
          <p:nvPr/>
        </p:nvSpPr>
        <p:spPr bwMode="auto">
          <a:xfrm>
            <a:off x="8229600" y="48768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sz="1400" dirty="0" smtClean="0"/>
              <a:t>T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 – T</a:t>
            </a:r>
            <a:r>
              <a:rPr lang="en-US" sz="1400" baseline="-25000" dirty="0" smtClean="0"/>
              <a:t>1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rot="5400000">
            <a:off x="989805" y="4191000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3885406" y="4190207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TransitTime = </a:t>
            </a:r>
            <a:r>
              <a:rPr lang="en-US" dirty="0" err="1" smtClean="0"/>
              <a:t>MeanPathDelay</a:t>
            </a:r>
            <a:r>
              <a:rPr lang="en-US" dirty="0" smtClean="0"/>
              <a:t> = [</a:t>
            </a:r>
            <a:r>
              <a:rPr lang="en-US" dirty="0" err="1" smtClean="0"/>
              <a:t>SlaveToMasterDelay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2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MasterToSlaveDelay</a:t>
            </a:r>
            <a:r>
              <a:rPr lang="en-US" dirty="0" smtClean="0"/>
              <a:t>] / 2</a:t>
            </a:r>
          </a:p>
          <a:p>
            <a:pPr lvl="1"/>
            <a:r>
              <a:rPr lang="en-US" dirty="0" smtClean="0"/>
              <a:t>Where,</a:t>
            </a:r>
          </a:p>
          <a:p>
            <a:pPr lvl="2"/>
            <a:r>
              <a:rPr lang="en-US" dirty="0" err="1" smtClean="0"/>
              <a:t>SlaveToMasterDelay</a:t>
            </a:r>
            <a:r>
              <a:rPr lang="en-US" dirty="0" smtClean="0"/>
              <a:t> = T</a:t>
            </a:r>
            <a:r>
              <a:rPr lang="en-US" baseline="-25000" dirty="0" smtClean="0"/>
              <a:t>2</a:t>
            </a:r>
            <a:r>
              <a:rPr lang="en-US" dirty="0" smtClean="0"/>
              <a:t> – T</a:t>
            </a:r>
            <a:r>
              <a:rPr lang="en-US" baseline="-25000" dirty="0" smtClean="0"/>
              <a:t>1</a:t>
            </a:r>
            <a:r>
              <a:rPr lang="en-US" dirty="0" smtClean="0"/>
              <a:t> and  </a:t>
            </a:r>
            <a:r>
              <a:rPr lang="en-US" dirty="0" err="1" smtClean="0"/>
              <a:t>MasterToSlaveDelay</a:t>
            </a:r>
            <a:r>
              <a:rPr lang="en-US" dirty="0" smtClean="0"/>
              <a:t> = T</a:t>
            </a:r>
            <a:r>
              <a:rPr lang="en-US" baseline="-25000" dirty="0" smtClean="0"/>
              <a:t>4</a:t>
            </a:r>
            <a:r>
              <a:rPr lang="en-US" dirty="0" smtClean="0"/>
              <a:t> – T</a:t>
            </a:r>
            <a:r>
              <a:rPr lang="en-US" baseline="-25000" dirty="0" smtClean="0"/>
              <a:t>3 </a:t>
            </a:r>
          </a:p>
          <a:p>
            <a:r>
              <a:rPr lang="en-US" dirty="0" smtClean="0"/>
              <a:t>So, we can form a equation as follows,</a:t>
            </a:r>
          </a:p>
          <a:p>
            <a:pPr lvl="1"/>
            <a:r>
              <a:rPr lang="en-US" dirty="0" smtClean="0"/>
              <a:t>TransitTime = </a:t>
            </a:r>
            <a:r>
              <a:rPr lang="en-US" dirty="0" err="1" smtClean="0"/>
              <a:t>MeanPathDelay</a:t>
            </a:r>
            <a:r>
              <a:rPr lang="en-US" dirty="0" smtClean="0"/>
              <a:t> = [(T</a:t>
            </a:r>
            <a:r>
              <a:rPr lang="en-US" baseline="-25000" dirty="0" smtClean="0"/>
              <a:t>4</a:t>
            </a:r>
            <a:r>
              <a:rPr lang="en-US" dirty="0" smtClean="0"/>
              <a:t> – T</a:t>
            </a:r>
            <a:r>
              <a:rPr lang="en-US" baseline="-25000" dirty="0" smtClean="0"/>
              <a:t>3</a:t>
            </a:r>
            <a:r>
              <a:rPr lang="en-US" dirty="0" smtClean="0"/>
              <a:t>) + (T</a:t>
            </a:r>
            <a:r>
              <a:rPr lang="en-US" baseline="-25000" dirty="0" smtClean="0"/>
              <a:t>2</a:t>
            </a:r>
            <a:r>
              <a:rPr lang="en-US" dirty="0" smtClean="0"/>
              <a:t> – T</a:t>
            </a:r>
            <a:r>
              <a:rPr lang="en-US" baseline="-25000" dirty="0" smtClean="0"/>
              <a:t>1</a:t>
            </a:r>
            <a:r>
              <a:rPr lang="en-US" dirty="0" smtClean="0"/>
              <a:t>)] /2 = </a:t>
            </a:r>
            <a:r>
              <a:rPr lang="en-US" b="1" dirty="0" smtClean="0"/>
              <a:t>[(T</a:t>
            </a:r>
            <a:r>
              <a:rPr lang="en-US" b="1" baseline="-25000" dirty="0" smtClean="0"/>
              <a:t>4</a:t>
            </a:r>
            <a:r>
              <a:rPr lang="en-US" b="1" dirty="0" smtClean="0"/>
              <a:t> – T</a:t>
            </a:r>
            <a:r>
              <a:rPr lang="en-US" b="1" baseline="-25000" dirty="0" smtClean="0"/>
              <a:t>1</a:t>
            </a:r>
            <a:r>
              <a:rPr lang="en-US" b="1" dirty="0" smtClean="0"/>
              <a:t>) – (T</a:t>
            </a:r>
            <a:r>
              <a:rPr lang="en-US" b="1" baseline="-25000" dirty="0" smtClean="0"/>
              <a:t>3</a:t>
            </a:r>
            <a:r>
              <a:rPr lang="en-US" b="1" dirty="0" smtClean="0"/>
              <a:t> – T</a:t>
            </a:r>
            <a:r>
              <a:rPr lang="en-US" b="1" baseline="-25000" dirty="0" smtClean="0"/>
              <a:t>2</a:t>
            </a:r>
            <a:r>
              <a:rPr lang="en-US" b="1" dirty="0" smtClean="0"/>
              <a:t>)] /2</a:t>
            </a:r>
          </a:p>
          <a:p>
            <a:pPr lvl="2"/>
            <a:r>
              <a:rPr lang="en-US" dirty="0" smtClean="0"/>
              <a:t>Where,</a:t>
            </a:r>
          </a:p>
          <a:p>
            <a:pPr lvl="3"/>
            <a:r>
              <a:rPr lang="en-US" dirty="0" smtClean="0"/>
              <a:t>T1 = 09.04 , T2 = 10.05 , T3 = 10.06 , T4 = 09.07</a:t>
            </a:r>
          </a:p>
          <a:p>
            <a:pPr lvl="1"/>
            <a:r>
              <a:rPr lang="en-US" dirty="0" smtClean="0"/>
              <a:t>So, TransitTime = </a:t>
            </a:r>
            <a:r>
              <a:rPr lang="en-US" dirty="0" err="1" smtClean="0"/>
              <a:t>MeanPathDelay</a:t>
            </a:r>
            <a:r>
              <a:rPr lang="en-US" dirty="0" smtClean="0"/>
              <a:t> = [ (09.07 – 09.04) – (10.06 – 10.05) ] / 2</a:t>
            </a:r>
          </a:p>
          <a:p>
            <a:pPr>
              <a:buNone/>
            </a:pPr>
            <a:r>
              <a:rPr lang="en-US" dirty="0" smtClean="0"/>
              <a:t>   	                                                                 = [ 00.03 – 00.01] / 2</a:t>
            </a:r>
          </a:p>
          <a:p>
            <a:pPr>
              <a:buNone/>
            </a:pPr>
            <a:r>
              <a:rPr lang="en-US" dirty="0" smtClean="0"/>
              <a:t>	                                                                 = [ 00.02 ] / 2</a:t>
            </a:r>
          </a:p>
          <a:p>
            <a:r>
              <a:rPr lang="en-US" dirty="0" smtClean="0"/>
              <a:t>So, TransitTime = </a:t>
            </a:r>
            <a:r>
              <a:rPr lang="en-US" dirty="0" err="1" smtClean="0"/>
              <a:t>MeanPathDelay</a:t>
            </a:r>
            <a:r>
              <a:rPr lang="en-US" dirty="0" smtClean="0"/>
              <a:t> = 00.01</a:t>
            </a:r>
          </a:p>
          <a:p>
            <a:r>
              <a:rPr lang="en-US" dirty="0" smtClean="0"/>
              <a:t>So, From slide Number 4, </a:t>
            </a:r>
          </a:p>
          <a:p>
            <a:pPr lvl="1"/>
            <a:r>
              <a:rPr lang="en-US" b="1" dirty="0" smtClean="0">
                <a:solidFill>
                  <a:schemeClr val="bg2"/>
                </a:solidFill>
              </a:rPr>
              <a:t>OffsetFromMaster = [T</a:t>
            </a:r>
            <a:r>
              <a:rPr lang="en-US" b="1" baseline="-25000" dirty="0" smtClean="0">
                <a:solidFill>
                  <a:schemeClr val="bg2"/>
                </a:solidFill>
              </a:rPr>
              <a:t>y</a:t>
            </a:r>
            <a:r>
              <a:rPr lang="en-US" b="1" dirty="0" smtClean="0">
                <a:solidFill>
                  <a:schemeClr val="bg2"/>
                </a:solidFill>
              </a:rPr>
              <a:t> – </a:t>
            </a:r>
            <a:r>
              <a:rPr lang="en-US" b="1" dirty="0" err="1" smtClean="0">
                <a:solidFill>
                  <a:schemeClr val="bg2"/>
                </a:solidFill>
              </a:rPr>
              <a:t>T</a:t>
            </a:r>
            <a:r>
              <a:rPr lang="en-US" b="1" baseline="-25000" dirty="0" err="1" smtClean="0">
                <a:solidFill>
                  <a:schemeClr val="bg2"/>
                </a:solidFill>
              </a:rPr>
              <a:t>x</a:t>
            </a:r>
            <a:r>
              <a:rPr lang="en-US" b="1" dirty="0" smtClean="0">
                <a:solidFill>
                  <a:schemeClr val="bg2"/>
                </a:solidFill>
              </a:rPr>
              <a:t>] – TransitTime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bg2"/>
                </a:solidFill>
              </a:rPr>
              <a:t>	                                = [ 09.01 – 10.00 ] – 00.01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bg2"/>
                </a:solidFill>
              </a:rPr>
              <a:t>			          = – 00.59 – 00.01</a:t>
            </a:r>
          </a:p>
          <a:p>
            <a:pPr lvl="1"/>
            <a:r>
              <a:rPr lang="en-US" b="1" dirty="0" smtClean="0">
                <a:solidFill>
                  <a:schemeClr val="bg2"/>
                </a:solidFill>
              </a:rPr>
              <a:t>OffsetFromMaster = – 01.00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914400" y="3048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32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So, What we have to do?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32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 bwMode="auto">
          <a:xfrm>
            <a:off x="1295400" y="6551612"/>
            <a:ext cx="7315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1295400" y="5332412"/>
            <a:ext cx="6553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>
            <a:off x="2514600" y="57912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Subtitle 4"/>
          <p:cNvSpPr txBox="1">
            <a:spLocks/>
          </p:cNvSpPr>
          <p:nvPr/>
        </p:nvSpPr>
        <p:spPr bwMode="auto">
          <a:xfrm>
            <a:off x="6248400" y="5486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4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5791200" y="40370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5791200" y="3579812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2895600" y="2971800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Its done…!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86200" y="1066800"/>
            <a:ext cx="3352800" cy="381000"/>
          </a:xfrm>
        </p:spPr>
        <p:txBody>
          <a:bodyPr/>
          <a:lstStyle/>
          <a:p>
            <a:r>
              <a:rPr lang="en-US" b="1" dirty="0" err="1" smtClean="0"/>
              <a:t>SlaveTime</a:t>
            </a:r>
            <a:r>
              <a:rPr lang="en-US" b="1" dirty="0" smtClean="0"/>
              <a:t> = </a:t>
            </a:r>
            <a:r>
              <a:rPr lang="en-US" b="1" dirty="0" err="1" smtClean="0"/>
              <a:t>CurrentSlaveTime</a:t>
            </a:r>
            <a:r>
              <a:rPr lang="en-US" b="1" dirty="0" smtClean="0"/>
              <a:t> - </a:t>
            </a:r>
            <a:r>
              <a:rPr lang="en-US" b="1" dirty="0" err="1" smtClean="0">
                <a:solidFill>
                  <a:schemeClr val="bg2"/>
                </a:solidFill>
              </a:rPr>
              <a:t>OffsetFromMaster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 err="1" smtClean="0">
                <a:solidFill>
                  <a:schemeClr val="bg2"/>
                </a:solidFill>
              </a:rPr>
              <a:t>SlaveTime</a:t>
            </a:r>
            <a:r>
              <a:rPr lang="en-US" b="1" dirty="0" smtClean="0">
                <a:solidFill>
                  <a:schemeClr val="bg2"/>
                </a:solidFill>
              </a:rPr>
              <a:t> = </a:t>
            </a:r>
            <a:r>
              <a:rPr lang="en-US" dirty="0" smtClean="0">
                <a:solidFill>
                  <a:schemeClr val="bg2"/>
                </a:solidFill>
              </a:rPr>
              <a:t>09.08 – (-01.00) = 10.08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1295400" y="25146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2514600" y="31226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2514600" y="43418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1295400" y="4800600"/>
            <a:ext cx="6553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352800" y="25146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352800" y="29718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352800" y="5334000"/>
            <a:ext cx="2895600" cy="4572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352800" y="4343398"/>
            <a:ext cx="2895600" cy="457202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ubtitle 4"/>
          <p:cNvSpPr txBox="1">
            <a:spLocks/>
          </p:cNvSpPr>
          <p:nvPr/>
        </p:nvSpPr>
        <p:spPr bwMode="auto">
          <a:xfrm>
            <a:off x="3886200" y="3124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FollowUp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Subtitle 4"/>
          <p:cNvSpPr txBox="1">
            <a:spLocks/>
          </p:cNvSpPr>
          <p:nvPr/>
        </p:nvSpPr>
        <p:spPr bwMode="auto">
          <a:xfrm>
            <a:off x="3886200" y="5181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/>
              <a:t>PDelayResp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Subtitle 4"/>
          <p:cNvSpPr txBox="1">
            <a:spLocks/>
          </p:cNvSpPr>
          <p:nvPr/>
        </p:nvSpPr>
        <p:spPr bwMode="auto">
          <a:xfrm>
            <a:off x="2286000" y="5105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Subtitle 4"/>
          <p:cNvSpPr txBox="1">
            <a:spLocks/>
          </p:cNvSpPr>
          <p:nvPr/>
        </p:nvSpPr>
        <p:spPr bwMode="auto">
          <a:xfrm>
            <a:off x="6248400" y="4038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1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Subtitle 4"/>
          <p:cNvSpPr txBox="1">
            <a:spLocks/>
          </p:cNvSpPr>
          <p:nvPr/>
        </p:nvSpPr>
        <p:spPr bwMode="auto">
          <a:xfrm>
            <a:off x="2286000" y="4495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2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Subtitle 4"/>
          <p:cNvSpPr txBox="1">
            <a:spLocks/>
          </p:cNvSpPr>
          <p:nvPr/>
        </p:nvSpPr>
        <p:spPr bwMode="auto">
          <a:xfrm>
            <a:off x="7239000" y="3733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09.03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Subtitle 4"/>
          <p:cNvSpPr txBox="1">
            <a:spLocks/>
          </p:cNvSpPr>
          <p:nvPr/>
        </p:nvSpPr>
        <p:spPr bwMode="auto">
          <a:xfrm>
            <a:off x="3886200" y="4267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/>
              <a:t>PDelayReq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352800" y="5867400"/>
            <a:ext cx="2895600" cy="4572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3" name="Subtitle 4"/>
          <p:cNvSpPr txBox="1">
            <a:spLocks/>
          </p:cNvSpPr>
          <p:nvPr/>
        </p:nvSpPr>
        <p:spPr bwMode="auto">
          <a:xfrm>
            <a:off x="3429000" y="57150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smtClean="0"/>
              <a:t>  PDelayRespFollowUp                 </a:t>
            </a:r>
            <a:r>
              <a:rPr lang="en-US" sz="1600" b="1" kern="0" dirty="0" smtClean="0"/>
              <a:t/>
            </a:r>
            <a:br>
              <a:rPr lang="en-US" sz="1600" b="1" kern="0" dirty="0" smtClean="0"/>
            </a:br>
            <a:r>
              <a:rPr lang="en-US" sz="1600" b="1" kern="0" dirty="0" smtClean="0"/>
              <a:t>               [10.06]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Subtitle 4"/>
          <p:cNvSpPr txBox="1">
            <a:spLocks/>
          </p:cNvSpPr>
          <p:nvPr/>
        </p:nvSpPr>
        <p:spPr bwMode="auto">
          <a:xfrm>
            <a:off x="22860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err="1" smtClean="0">
                <a:solidFill>
                  <a:schemeClr val="tx1">
                    <a:tint val="75000"/>
                  </a:schemeClr>
                </a:solidFill>
              </a:rPr>
              <a:t>x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Subtitle 4"/>
          <p:cNvSpPr txBox="1">
            <a:spLocks/>
          </p:cNvSpPr>
          <p:nvPr/>
        </p:nvSpPr>
        <p:spPr bwMode="auto">
          <a:xfrm>
            <a:off x="62484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y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Subtitle 4"/>
          <p:cNvSpPr txBox="1">
            <a:spLocks/>
          </p:cNvSpPr>
          <p:nvPr/>
        </p:nvSpPr>
        <p:spPr bwMode="auto">
          <a:xfrm>
            <a:off x="4343400" y="2514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Sync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Subtitle 4"/>
          <p:cNvSpPr txBox="1">
            <a:spLocks/>
          </p:cNvSpPr>
          <p:nvPr/>
        </p:nvSpPr>
        <p:spPr bwMode="auto">
          <a:xfrm>
            <a:off x="1371600" y="6248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10.08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Subtitle 4"/>
          <p:cNvSpPr txBox="1">
            <a:spLocks/>
          </p:cNvSpPr>
          <p:nvPr/>
        </p:nvSpPr>
        <p:spPr bwMode="auto">
          <a:xfrm>
            <a:off x="7924800" y="6248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10.08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rot="5400000">
            <a:off x="989805" y="4191000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3885406" y="4190207"/>
            <a:ext cx="472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graphicFrame>
        <p:nvGraphicFramePr>
          <p:cNvPr id="8" name="Group 56"/>
          <p:cNvGraphicFramePr>
            <a:graphicFrameLocks noGrp="1"/>
          </p:cNvGraphicFramePr>
          <p:nvPr/>
        </p:nvGraphicFramePr>
        <p:xfrm>
          <a:off x="685800" y="1485900"/>
          <a:ext cx="7848600" cy="166878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1676400"/>
                <a:gridCol w="1066800"/>
                <a:gridCol w="990600"/>
                <a:gridCol w="1219200"/>
                <a:gridCol w="152400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S. No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Version No.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Author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Section(s) Affected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Change(s) made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Approved Date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Approved By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Anandhakrishnan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Initial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13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June 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2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001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2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Media-Independent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655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Media-Dependent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1026" name="Picture 2" descr="C:\Documents and Settings\anandhakrishnan\My Documents\My Pictures\802-1AS\timestamp plan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188" y="1371600"/>
            <a:ext cx="7167812" cy="4724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Scenario…!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Page No.110 of IEEE 1588 - 2008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600200" y="22098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 bwMode="auto">
          <a:xfrm>
            <a:off x="1524000" y="190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09.59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ubtitle 4"/>
          <p:cNvSpPr txBox="1">
            <a:spLocks/>
          </p:cNvSpPr>
          <p:nvPr/>
        </p:nvSpPr>
        <p:spPr bwMode="auto">
          <a:xfrm>
            <a:off x="7162800" y="190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08.59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rot="16200000" flipH="1">
            <a:off x="1905396" y="3276996"/>
            <a:ext cx="2894806" cy="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5400000">
            <a:off x="4800601" y="3276600"/>
            <a:ext cx="2895599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MDSyncSendSM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2050" name="Picture 2" descr="C:\Documents and Settings\anandhakrishnan\My Documents\My Pictures\802-1AS\MDSyncSen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371600"/>
            <a:ext cx="5715000" cy="518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of Sync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Page No.110 of IEEE 1588 - 2008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600200" y="22098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1600200" y="25146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1600200" y="31226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352800" y="25146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Subtitle 4"/>
          <p:cNvSpPr txBox="1">
            <a:spLocks/>
          </p:cNvSpPr>
          <p:nvPr/>
        </p:nvSpPr>
        <p:spPr bwMode="auto">
          <a:xfrm>
            <a:off x="1524000" y="190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09.59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Subtitle 4"/>
          <p:cNvSpPr txBox="1">
            <a:spLocks/>
          </p:cNvSpPr>
          <p:nvPr/>
        </p:nvSpPr>
        <p:spPr bwMode="auto">
          <a:xfrm>
            <a:off x="22860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err="1" smtClean="0">
                <a:solidFill>
                  <a:schemeClr val="tx1">
                    <a:tint val="75000"/>
                  </a:schemeClr>
                </a:solidFill>
              </a:rPr>
              <a:t>x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4"/>
          <p:cNvSpPr txBox="1">
            <a:spLocks/>
          </p:cNvSpPr>
          <p:nvPr/>
        </p:nvSpPr>
        <p:spPr bwMode="auto">
          <a:xfrm>
            <a:off x="7162800" y="190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08.59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Subtitle 4"/>
          <p:cNvSpPr txBox="1">
            <a:spLocks/>
          </p:cNvSpPr>
          <p:nvPr/>
        </p:nvSpPr>
        <p:spPr bwMode="auto">
          <a:xfrm>
            <a:off x="71628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Subtitle 4"/>
          <p:cNvSpPr txBox="1">
            <a:spLocks/>
          </p:cNvSpPr>
          <p:nvPr/>
        </p:nvSpPr>
        <p:spPr bwMode="auto">
          <a:xfrm>
            <a:off x="62484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y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Subtitle 4"/>
          <p:cNvSpPr txBox="1">
            <a:spLocks/>
          </p:cNvSpPr>
          <p:nvPr/>
        </p:nvSpPr>
        <p:spPr bwMode="auto">
          <a:xfrm>
            <a:off x="1524000" y="28194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10.01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ubtitle 4"/>
          <p:cNvSpPr txBox="1">
            <a:spLocks/>
          </p:cNvSpPr>
          <p:nvPr/>
        </p:nvSpPr>
        <p:spPr bwMode="auto">
          <a:xfrm>
            <a:off x="4343400" y="2514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Sync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rot="16200000" flipH="1">
            <a:off x="1905396" y="3276996"/>
            <a:ext cx="2894806" cy="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5400000">
            <a:off x="4800601" y="3276600"/>
            <a:ext cx="2895599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 bwMode="auto">
          <a:xfrm>
            <a:off x="2895600" y="2971800"/>
            <a:ext cx="914400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of FollowUp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Page No.110 of IEEE 1588 - 2008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28956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Master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600200" y="22098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>
            <a:off x="1600200" y="2514600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1600200" y="31226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1600200" y="3579812"/>
            <a:ext cx="617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352800" y="25146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352800" y="2971800"/>
            <a:ext cx="2895600" cy="609600"/>
          </a:xfrm>
          <a:prstGeom prst="straightConnector1">
            <a:avLst/>
          </a:prstGeom>
          <a:solidFill>
            <a:srgbClr val="FFFF66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Subtitle 4"/>
          <p:cNvSpPr txBox="1">
            <a:spLocks/>
          </p:cNvSpPr>
          <p:nvPr/>
        </p:nvSpPr>
        <p:spPr bwMode="auto">
          <a:xfrm>
            <a:off x="5867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ubtitle 4"/>
          <p:cNvSpPr txBox="1">
            <a:spLocks/>
          </p:cNvSpPr>
          <p:nvPr/>
        </p:nvSpPr>
        <p:spPr bwMode="auto">
          <a:xfrm>
            <a:off x="1676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Subtitle 4"/>
          <p:cNvSpPr txBox="1">
            <a:spLocks/>
          </p:cNvSpPr>
          <p:nvPr/>
        </p:nvSpPr>
        <p:spPr bwMode="auto">
          <a:xfrm>
            <a:off x="6629400" y="15240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Timings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ubtitle 4"/>
          <p:cNvSpPr txBox="1">
            <a:spLocks/>
          </p:cNvSpPr>
          <p:nvPr/>
        </p:nvSpPr>
        <p:spPr bwMode="auto">
          <a:xfrm>
            <a:off x="3886200" y="3124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FollowUp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Subtitle 4"/>
          <p:cNvSpPr txBox="1">
            <a:spLocks/>
          </p:cNvSpPr>
          <p:nvPr/>
        </p:nvSpPr>
        <p:spPr bwMode="auto">
          <a:xfrm>
            <a:off x="7162800" y="3276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09.02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Subtitle 4"/>
          <p:cNvSpPr txBox="1">
            <a:spLocks/>
          </p:cNvSpPr>
          <p:nvPr/>
        </p:nvSpPr>
        <p:spPr bwMode="auto">
          <a:xfrm>
            <a:off x="1524000" y="3276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10.02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Subtitle 4"/>
          <p:cNvSpPr txBox="1">
            <a:spLocks/>
          </p:cNvSpPr>
          <p:nvPr/>
        </p:nvSpPr>
        <p:spPr bwMode="auto">
          <a:xfrm>
            <a:off x="1524000" y="190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09.59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Subtitle 4"/>
          <p:cNvSpPr txBox="1">
            <a:spLocks/>
          </p:cNvSpPr>
          <p:nvPr/>
        </p:nvSpPr>
        <p:spPr bwMode="auto">
          <a:xfrm>
            <a:off x="22860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err="1" smtClean="0">
                <a:solidFill>
                  <a:schemeClr val="tx1">
                    <a:tint val="75000"/>
                  </a:schemeClr>
                </a:solidFill>
              </a:rPr>
              <a:t>x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10.00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Subtitle 4"/>
          <p:cNvSpPr txBox="1">
            <a:spLocks/>
          </p:cNvSpPr>
          <p:nvPr/>
        </p:nvSpPr>
        <p:spPr bwMode="auto">
          <a:xfrm>
            <a:off x="7162800" y="1905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08.59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Subtitle 4"/>
          <p:cNvSpPr txBox="1">
            <a:spLocks/>
          </p:cNvSpPr>
          <p:nvPr/>
        </p:nvSpPr>
        <p:spPr bwMode="auto">
          <a:xfrm>
            <a:off x="7162800" y="2209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09.00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Subtitle 4"/>
          <p:cNvSpPr txBox="1">
            <a:spLocks/>
          </p:cNvSpPr>
          <p:nvPr/>
        </p:nvSpPr>
        <p:spPr bwMode="auto">
          <a:xfrm>
            <a:off x="62484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T</a:t>
            </a:r>
            <a:r>
              <a:rPr lang="en-US" sz="1600" b="1" kern="0" baseline="-25000" dirty="0" smtClean="0">
                <a:solidFill>
                  <a:schemeClr val="tx1">
                    <a:tint val="75000"/>
                  </a:schemeClr>
                </a:solidFill>
              </a:rPr>
              <a:t>y</a:t>
            </a: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 = 09.01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Subtitle 4"/>
          <p:cNvSpPr txBox="1">
            <a:spLocks/>
          </p:cNvSpPr>
          <p:nvPr/>
        </p:nvSpPr>
        <p:spPr bwMode="auto">
          <a:xfrm>
            <a:off x="1524000" y="28194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>
                    <a:tint val="75000"/>
                  </a:schemeClr>
                </a:solidFill>
              </a:rPr>
              <a:t>10.01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Subtitle 4"/>
          <p:cNvSpPr txBox="1">
            <a:spLocks/>
          </p:cNvSpPr>
          <p:nvPr/>
        </p:nvSpPr>
        <p:spPr bwMode="auto">
          <a:xfrm>
            <a:off x="4343400" y="2514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/>
              <a:t>Sync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rot="16200000" flipH="1">
            <a:off x="1905396" y="3276996"/>
            <a:ext cx="2894806" cy="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5400000">
            <a:off x="4800601" y="3276600"/>
            <a:ext cx="2895599" cy="158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MDSyncReceiveSM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ED3E-397D-4A9B-A2C6-6DAB06E847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Thursday, June 13, 2013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Jasmin-Infotech Private Limited</a:t>
            </a:r>
            <a:endParaRPr lang="en-US" dirty="0"/>
          </a:p>
        </p:txBody>
      </p:sp>
      <p:pic>
        <p:nvPicPr>
          <p:cNvPr id="3074" name="Picture 2" descr="C:\Documents and Settings\anandhakrishnan\My Documents\My Pictures\802-1AS\MDSyncReceiv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5943599" cy="5257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Jasmin_Technical_Proposal_Template_Ver 1.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asmin_Technical_Proposal_Template_Ver 1.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Jasmin_Technical_Proposal_Template_Ver 1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min_Technical_Proposal_Template_Ver 1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min_Technical_Proposal_Template_Ver 1.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min_Technical_Proposal_Template_Ver 1.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min_Technical_Proposal_Template_Ver 1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min_Technical_Proposal_Template_Ver 1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min_Technical_Proposal_Template_Ver 1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402</TotalTime>
  <Words>693</Words>
  <Application>Microsoft Office PowerPoint</Application>
  <PresentationFormat>On-screen Show (4:3)</PresentationFormat>
  <Paragraphs>243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IEEE std 802.1AS generalized Precision Time Protocol [gPTP]</vt:lpstr>
      <vt:lpstr>Document History</vt:lpstr>
      <vt:lpstr>Media-Independent Layer</vt:lpstr>
      <vt:lpstr>Media-Dependent Layer</vt:lpstr>
      <vt:lpstr>Consider This Scenario…!</vt:lpstr>
      <vt:lpstr>MDSyncSendSM</vt:lpstr>
      <vt:lpstr>Transmission of Sync</vt:lpstr>
      <vt:lpstr>Transmission of FollowUp</vt:lpstr>
      <vt:lpstr>MDSyncReceiveSM</vt:lpstr>
      <vt:lpstr>So, What we have to do?</vt:lpstr>
      <vt:lpstr>So, What we have to do?</vt:lpstr>
      <vt:lpstr>Peer to Peer Mechanism</vt:lpstr>
      <vt:lpstr>MDPDelayReqSM</vt:lpstr>
      <vt:lpstr>Transmission of PDelayReq</vt:lpstr>
      <vt:lpstr>MDPDelayRespSM</vt:lpstr>
      <vt:lpstr>Transmission of PDelayResp</vt:lpstr>
      <vt:lpstr>Transmission of PDelayRespFollowUp</vt:lpstr>
      <vt:lpstr>Slide 18</vt:lpstr>
      <vt:lpstr>Finally Its done…!</vt:lpstr>
      <vt:lpstr>Slide 20</vt:lpstr>
    </vt:vector>
  </TitlesOfParts>
  <Company>jasmin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std 802.1AS generalized Precision Time Protocol [gPTP]</dc:title>
  <dc:creator>anandhakrishnan</dc:creator>
  <cp:lastModifiedBy>Anandhakrishnan.R</cp:lastModifiedBy>
  <cp:revision>61</cp:revision>
  <dcterms:created xsi:type="dcterms:W3CDTF">2013-06-06T04:11:22Z</dcterms:created>
  <dcterms:modified xsi:type="dcterms:W3CDTF">2013-07-08T06:02:48Z</dcterms:modified>
</cp:coreProperties>
</file>