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sldIdLst>
    <p:sldId id="530" r:id="rId5"/>
    <p:sldId id="531" r:id="rId6"/>
    <p:sldId id="547" r:id="rId7"/>
    <p:sldId id="548" r:id="rId8"/>
    <p:sldId id="549" r:id="rId9"/>
    <p:sldId id="553" r:id="rId10"/>
    <p:sldId id="554" r:id="rId11"/>
    <p:sldId id="550" r:id="rId12"/>
    <p:sldId id="552" r:id="rId13"/>
    <p:sldId id="551" r:id="rId14"/>
    <p:sldId id="555" r:id="rId15"/>
    <p:sldId id="556" r:id="rId16"/>
    <p:sldId id="54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422"/>
  </p:normalViewPr>
  <p:slideViewPr>
    <p:cSldViewPr snapToGrid="0">
      <p:cViewPr varScale="1">
        <p:scale>
          <a:sx n="107" d="100"/>
          <a:sy n="107" d="100"/>
        </p:scale>
        <p:origin x="6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12/10/2024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4</a:t>
            </a:fld>
            <a:endParaRPr lang="en-US" dirty="0"/>
          </a:p>
        </p:txBody>
      </p:sp>
    </p:spTree>
    <p:extLst>
      <p:ext uri="{BB962C8B-B14F-4D97-AF65-F5344CB8AC3E}">
        <p14:creationId xmlns:p14="http://schemas.microsoft.com/office/powerpoint/2010/main" val="22890404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354BB-9732-6AA8-45DF-8E8AC18FC4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687FC9-3137-1481-579C-84830CCA77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D100AF-1F05-4320-DDD5-EE5B07EE91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24EC1C-624D-49A1-B5CC-788418E8E232}"/>
              </a:ext>
            </a:extLst>
          </p:cNvPr>
          <p:cNvSpPr>
            <a:spLocks noGrp="1"/>
          </p:cNvSpPr>
          <p:nvPr>
            <p:ph type="sldNum" sz="quarter" idx="5"/>
          </p:nvPr>
        </p:nvSpPr>
        <p:spPr/>
        <p:txBody>
          <a:bodyPr/>
          <a:lstStyle/>
          <a:p>
            <a:fld id="{23C058E0-0852-DB43-83D6-BD76659FF1D8}" type="slidenum">
              <a:rPr lang="en-US" smtClean="0"/>
              <a:t>5</a:t>
            </a:fld>
            <a:endParaRPr lang="en-US" dirty="0"/>
          </a:p>
        </p:txBody>
      </p:sp>
    </p:spTree>
    <p:extLst>
      <p:ext uri="{BB962C8B-B14F-4D97-AF65-F5344CB8AC3E}">
        <p14:creationId xmlns:p14="http://schemas.microsoft.com/office/powerpoint/2010/main" val="4000072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E98E-49D1-EEB0-ECB7-423426A80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2163DB-6778-3C25-14CC-FFC3519791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3346EF-8F50-513B-7658-3E4FE7B4B6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0CCAF1-6764-716A-6488-1EBBE0FD4B8C}"/>
              </a:ext>
            </a:extLst>
          </p:cNvPr>
          <p:cNvSpPr>
            <a:spLocks noGrp="1"/>
          </p:cNvSpPr>
          <p:nvPr>
            <p:ph type="sldNum" sz="quarter" idx="5"/>
          </p:nvPr>
        </p:nvSpPr>
        <p:spPr/>
        <p:txBody>
          <a:bodyPr/>
          <a:lstStyle/>
          <a:p>
            <a:fld id="{23C058E0-0852-DB43-83D6-BD76659FF1D8}" type="slidenum">
              <a:rPr lang="en-US" smtClean="0"/>
              <a:t>6</a:t>
            </a:fld>
            <a:endParaRPr lang="en-US" dirty="0"/>
          </a:p>
        </p:txBody>
      </p:sp>
    </p:spTree>
    <p:extLst>
      <p:ext uri="{BB962C8B-B14F-4D97-AF65-F5344CB8AC3E}">
        <p14:creationId xmlns:p14="http://schemas.microsoft.com/office/powerpoint/2010/main" val="2510308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F9629-A09E-D09D-1134-E1F8326C43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01CA5-3BE3-DEB4-9B37-A42287E634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3BBFB1-E9CA-8C80-9D0A-2AE4ECE071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D40B7F-19EF-0605-7F05-D3E66A2CCCE3}"/>
              </a:ext>
            </a:extLst>
          </p:cNvPr>
          <p:cNvSpPr>
            <a:spLocks noGrp="1"/>
          </p:cNvSpPr>
          <p:nvPr>
            <p:ph type="sldNum" sz="quarter" idx="5"/>
          </p:nvPr>
        </p:nvSpPr>
        <p:spPr/>
        <p:txBody>
          <a:bodyPr/>
          <a:lstStyle/>
          <a:p>
            <a:fld id="{23C058E0-0852-DB43-83D6-BD76659FF1D8}" type="slidenum">
              <a:rPr lang="en-US" smtClean="0"/>
              <a:t>7</a:t>
            </a:fld>
            <a:endParaRPr lang="en-US" dirty="0"/>
          </a:p>
        </p:txBody>
      </p:sp>
    </p:spTree>
    <p:extLst>
      <p:ext uri="{BB962C8B-B14F-4D97-AF65-F5344CB8AC3E}">
        <p14:creationId xmlns:p14="http://schemas.microsoft.com/office/powerpoint/2010/main" val="23000460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1EC28-F33A-2388-E654-7233C92A3C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B4F83F-0D4B-8469-89AB-0D84D5071F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7EF90C-CFDA-21BC-8E7F-C5079A4CC3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182F09-D838-B4B5-4479-F8AF7785BF65}"/>
              </a:ext>
            </a:extLst>
          </p:cNvPr>
          <p:cNvSpPr>
            <a:spLocks noGrp="1"/>
          </p:cNvSpPr>
          <p:nvPr>
            <p:ph type="sldNum" sz="quarter" idx="5"/>
          </p:nvPr>
        </p:nvSpPr>
        <p:spPr/>
        <p:txBody>
          <a:bodyPr/>
          <a:lstStyle/>
          <a:p>
            <a:fld id="{23C058E0-0852-DB43-83D6-BD76659FF1D8}" type="slidenum">
              <a:rPr lang="en-US" smtClean="0"/>
              <a:t>8</a:t>
            </a:fld>
            <a:endParaRPr lang="en-US" dirty="0"/>
          </a:p>
        </p:txBody>
      </p:sp>
    </p:spTree>
    <p:extLst>
      <p:ext uri="{BB962C8B-B14F-4D97-AF65-F5344CB8AC3E}">
        <p14:creationId xmlns:p14="http://schemas.microsoft.com/office/powerpoint/2010/main" val="37252159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B0067-C07D-60D7-741B-B80ACA70E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69208-F883-AD29-1898-7CA67173F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6AFBB-4F55-AE99-4780-21BC334251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E4E5C1D-071C-2431-A9F9-B5B7196A3D6F}"/>
              </a:ext>
            </a:extLst>
          </p:cNvPr>
          <p:cNvSpPr>
            <a:spLocks noGrp="1"/>
          </p:cNvSpPr>
          <p:nvPr>
            <p:ph type="sldNum" sz="quarter" idx="5"/>
          </p:nvPr>
        </p:nvSpPr>
        <p:spPr/>
        <p:txBody>
          <a:bodyPr/>
          <a:lstStyle/>
          <a:p>
            <a:fld id="{23C058E0-0852-DB43-83D6-BD76659FF1D8}" type="slidenum">
              <a:rPr lang="en-US" smtClean="0"/>
              <a:t>9</a:t>
            </a:fld>
            <a:endParaRPr lang="en-US" dirty="0"/>
          </a:p>
        </p:txBody>
      </p:sp>
    </p:spTree>
    <p:extLst>
      <p:ext uri="{BB962C8B-B14F-4D97-AF65-F5344CB8AC3E}">
        <p14:creationId xmlns:p14="http://schemas.microsoft.com/office/powerpoint/2010/main" val="2749606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9A222-4B92-7E4C-1CFB-ACF463B695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749930-D635-0CB7-2BFD-AEE93A7753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5FF31A-48B9-29AE-EC43-1B2794C451A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958C09-3A4B-3183-712A-628A2D87A053}"/>
              </a:ext>
            </a:extLst>
          </p:cNvPr>
          <p:cNvSpPr>
            <a:spLocks noGrp="1"/>
          </p:cNvSpPr>
          <p:nvPr>
            <p:ph type="sldNum" sz="quarter" idx="5"/>
          </p:nvPr>
        </p:nvSpPr>
        <p:spPr/>
        <p:txBody>
          <a:bodyPr/>
          <a:lstStyle/>
          <a:p>
            <a:fld id="{23C058E0-0852-DB43-83D6-BD76659FF1D8}" type="slidenum">
              <a:rPr lang="en-US" smtClean="0"/>
              <a:t>11</a:t>
            </a:fld>
            <a:endParaRPr lang="en-US" dirty="0"/>
          </a:p>
        </p:txBody>
      </p:sp>
    </p:spTree>
    <p:extLst>
      <p:ext uri="{BB962C8B-B14F-4D97-AF65-F5344CB8AC3E}">
        <p14:creationId xmlns:p14="http://schemas.microsoft.com/office/powerpoint/2010/main" val="55830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01353-6E15-2B49-627C-49431725C4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BFF6B4-51DE-64BB-51B5-873416317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6B112C-303F-2FE8-325E-D79C00868A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FEAD0F-11AB-94A0-7DF7-A8373DE7F835}"/>
              </a:ext>
            </a:extLst>
          </p:cNvPr>
          <p:cNvSpPr>
            <a:spLocks noGrp="1"/>
          </p:cNvSpPr>
          <p:nvPr>
            <p:ph type="sldNum" sz="quarter" idx="5"/>
          </p:nvPr>
        </p:nvSpPr>
        <p:spPr/>
        <p:txBody>
          <a:bodyPr/>
          <a:lstStyle/>
          <a:p>
            <a:fld id="{23C058E0-0852-DB43-83D6-BD76659FF1D8}" type="slidenum">
              <a:rPr lang="en-US" smtClean="0"/>
              <a:t>12</a:t>
            </a:fld>
            <a:endParaRPr lang="en-US" dirty="0"/>
          </a:p>
        </p:txBody>
      </p:sp>
    </p:spTree>
    <p:extLst>
      <p:ext uri="{BB962C8B-B14F-4D97-AF65-F5344CB8AC3E}">
        <p14:creationId xmlns:p14="http://schemas.microsoft.com/office/powerpoint/2010/main" val="1077503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1467703" y="1009112"/>
            <a:ext cx="9921240" cy="1481328"/>
          </a:xfrm>
        </p:spPr>
        <p:txBody>
          <a:bodyPr/>
          <a:lstStyle/>
          <a:p>
            <a:r>
              <a:rPr lang="en-US" sz="2000" b="0" i="0" u="none" strike="noStrike" baseline="0" dirty="0">
                <a:latin typeface="Arial Black" panose="020B0A04020102020204" pitchFamily="34" charset="0"/>
              </a:rPr>
              <a:t>PREDICTING LOAN REPAYMENT RISK</a:t>
            </a:r>
            <a:br>
              <a:rPr lang="en-US" sz="2000" b="0" i="0" u="none" strike="noStrike" baseline="0" dirty="0">
                <a:latin typeface="Arial Black" panose="020B0A04020102020204" pitchFamily="34" charset="0"/>
              </a:rPr>
            </a:br>
            <a:br>
              <a:rPr lang="en-US" sz="2000" b="0" i="0" u="none" strike="noStrike" baseline="0" dirty="0">
                <a:latin typeface="Arial Black" panose="020B0A04020102020204" pitchFamily="34" charset="0"/>
              </a:rPr>
            </a:br>
            <a:r>
              <a:rPr lang="en-US" sz="2000" b="0" i="0" u="none" strike="noStrike" baseline="0" dirty="0">
                <a:latin typeface="Arial Black" panose="020B0A04020102020204" pitchFamily="34" charset="0"/>
              </a:rPr>
              <a:t>USING MACHINE LEARNING :</a:t>
            </a:r>
            <a:br>
              <a:rPr lang="en-US" sz="2000" b="0" i="0" u="none" strike="noStrike" baseline="0" dirty="0">
                <a:latin typeface="Arial Black" panose="020B0A04020102020204" pitchFamily="34" charset="0"/>
              </a:rPr>
            </a:br>
            <a:br>
              <a:rPr lang="en-US" sz="2000" b="0" i="0" u="none" strike="noStrike" baseline="0" dirty="0">
                <a:latin typeface="Arial Black" panose="020B0A04020102020204" pitchFamily="34" charset="0"/>
              </a:rPr>
            </a:br>
            <a:r>
              <a:rPr lang="en-US" sz="2000" b="0" i="0" u="none" strike="noStrike" baseline="0" dirty="0">
                <a:latin typeface="Arial Black" panose="020B0A04020102020204" pitchFamily="34" charset="0"/>
              </a:rPr>
              <a:t> A HOMECREDIT DEFAULT RISK ANALYSIS</a:t>
            </a:r>
            <a:endParaRPr lang="en-US" sz="2000" dirty="0">
              <a:latin typeface="Arial Black" panose="020B0A04020102020204" pitchFamily="34" charset="0"/>
            </a:endParaRP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2561844" y="3059832"/>
            <a:ext cx="7068312" cy="1852825"/>
          </a:xfrm>
        </p:spPr>
        <p:txBody>
          <a:bodyPr/>
          <a:lstStyle/>
          <a:p>
            <a:pPr algn="ctr"/>
            <a:r>
              <a:rPr lang="en-US" dirty="0">
                <a:latin typeface="Algerian" panose="04020705040A02060702" pitchFamily="82" charset="0"/>
              </a:rPr>
              <a:t>Phase 4</a:t>
            </a:r>
          </a:p>
          <a:p>
            <a:pPr algn="ctr"/>
            <a:r>
              <a:rPr lang="en-US" dirty="0">
                <a:latin typeface="Algerian" panose="04020705040A02060702" pitchFamily="82" charset="0"/>
              </a:rPr>
              <a:t>Group-6</a:t>
            </a:r>
          </a:p>
          <a:p>
            <a:pPr algn="ctr"/>
            <a:r>
              <a:rPr lang="en-US" sz="2400" b="0" i="0" u="none" strike="noStrike" baseline="0" dirty="0">
                <a:latin typeface="Stencil" panose="040409050D0802020404" pitchFamily="82" charset="0"/>
              </a:rPr>
              <a:t>ANISH NAIR, HARISH SURESH,</a:t>
            </a:r>
          </a:p>
          <a:p>
            <a:pPr algn="l"/>
            <a:r>
              <a:rPr lang="en-US" sz="2400" b="0" i="0" u="none" strike="noStrike" baseline="0" dirty="0">
                <a:latin typeface="Stencil" panose="040409050D0802020404" pitchFamily="82" charset="0"/>
              </a:rPr>
              <a:t> MADHUMATHI SEKAR, SHAHETHA SHANMUGAM</a:t>
            </a:r>
            <a:endParaRPr lang="en-US" dirty="0">
              <a:latin typeface="Stencil" panose="040409050D0802020404" pitchFamily="82" charset="0"/>
            </a:endParaRPr>
          </a:p>
          <a:p>
            <a:endParaRPr lang="en-US" dirty="0"/>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E146C3-90DD-BCBC-063F-591EE5FD5E2B}"/>
              </a:ext>
            </a:extLst>
          </p:cNvPr>
          <p:cNvSpPr>
            <a:spLocks noGrp="1"/>
          </p:cNvSpPr>
          <p:nvPr>
            <p:ph type="title"/>
          </p:nvPr>
        </p:nvSpPr>
        <p:spPr>
          <a:xfrm>
            <a:off x="681318" y="292227"/>
            <a:ext cx="5235388" cy="631138"/>
          </a:xfrm>
        </p:spPr>
        <p:txBody>
          <a:bodyPr/>
          <a:lstStyle/>
          <a:p>
            <a:r>
              <a:rPr lang="en-US" sz="2000" dirty="0">
                <a:solidFill>
                  <a:schemeClr val="tx2">
                    <a:lumMod val="75000"/>
                  </a:schemeClr>
                </a:solidFill>
                <a:latin typeface="Algerian" panose="04020705040A02060702" pitchFamily="82" charset="0"/>
              </a:rPr>
              <a:t>MLP 1 hidden layer</a:t>
            </a:r>
          </a:p>
        </p:txBody>
      </p:sp>
      <p:pic>
        <p:nvPicPr>
          <p:cNvPr id="7" name="Content Placeholder 6">
            <a:extLst>
              <a:ext uri="{FF2B5EF4-FFF2-40B4-BE49-F238E27FC236}">
                <a16:creationId xmlns:a16="http://schemas.microsoft.com/office/drawing/2014/main" id="{F2FD25AF-359E-5571-C4FA-8207C1176607}"/>
              </a:ext>
            </a:extLst>
          </p:cNvPr>
          <p:cNvPicPr>
            <a:picLocks noGrp="1" noChangeAspect="1"/>
          </p:cNvPicPr>
          <p:nvPr>
            <p:ph idx="1"/>
          </p:nvPr>
        </p:nvPicPr>
        <p:blipFill>
          <a:blip r:embed="rId2"/>
          <a:stretch>
            <a:fillRect/>
          </a:stretch>
        </p:blipFill>
        <p:spPr>
          <a:xfrm>
            <a:off x="779930" y="1217893"/>
            <a:ext cx="5620869" cy="3282950"/>
          </a:xfrm>
        </p:spPr>
      </p:pic>
      <p:sp>
        <p:nvSpPr>
          <p:cNvPr id="8" name="Title 3">
            <a:extLst>
              <a:ext uri="{FF2B5EF4-FFF2-40B4-BE49-F238E27FC236}">
                <a16:creationId xmlns:a16="http://schemas.microsoft.com/office/drawing/2014/main" id="{F0636012-A6F4-74DF-D6BC-D1F7ECAE5CE7}"/>
              </a:ext>
            </a:extLst>
          </p:cNvPr>
          <p:cNvSpPr txBox="1">
            <a:spLocks/>
          </p:cNvSpPr>
          <p:nvPr/>
        </p:nvSpPr>
        <p:spPr>
          <a:xfrm>
            <a:off x="7297271" y="602787"/>
            <a:ext cx="5154706" cy="40612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dirty="0"/>
              <a:t>  </a:t>
            </a:r>
            <a:r>
              <a:rPr lang="en-US" sz="2000" dirty="0">
                <a:solidFill>
                  <a:schemeClr val="tx2">
                    <a:lumMod val="75000"/>
                  </a:schemeClr>
                </a:solidFill>
                <a:latin typeface="Algerian" panose="04020705040A02060702" pitchFamily="82" charset="0"/>
              </a:rPr>
              <a:t>MLP 3 hidden Layer</a:t>
            </a:r>
          </a:p>
        </p:txBody>
      </p:sp>
      <p:pic>
        <p:nvPicPr>
          <p:cNvPr id="10" name="Picture 9">
            <a:extLst>
              <a:ext uri="{FF2B5EF4-FFF2-40B4-BE49-F238E27FC236}">
                <a16:creationId xmlns:a16="http://schemas.microsoft.com/office/drawing/2014/main" id="{B84EE5EA-A251-A630-8501-1A351A2CD7F2}"/>
              </a:ext>
            </a:extLst>
          </p:cNvPr>
          <p:cNvPicPr>
            <a:picLocks noChangeAspect="1"/>
          </p:cNvPicPr>
          <p:nvPr/>
        </p:nvPicPr>
        <p:blipFill>
          <a:blip r:embed="rId3"/>
          <a:stretch>
            <a:fillRect/>
          </a:stretch>
        </p:blipFill>
        <p:spPr>
          <a:xfrm>
            <a:off x="6813176" y="1217893"/>
            <a:ext cx="5271248" cy="3282950"/>
          </a:xfrm>
          <a:prstGeom prst="rect">
            <a:avLst/>
          </a:prstGeom>
        </p:spPr>
      </p:pic>
      <p:sp>
        <p:nvSpPr>
          <p:cNvPr id="11" name="Rectangle: Rounded Corners 10">
            <a:extLst>
              <a:ext uri="{FF2B5EF4-FFF2-40B4-BE49-F238E27FC236}">
                <a16:creationId xmlns:a16="http://schemas.microsoft.com/office/drawing/2014/main" id="{0E1E6D37-5DA8-7683-A99C-FF0ECF8FB1F5}"/>
              </a:ext>
            </a:extLst>
          </p:cNvPr>
          <p:cNvSpPr/>
          <p:nvPr/>
        </p:nvSpPr>
        <p:spPr>
          <a:xfrm>
            <a:off x="1286434" y="4921623"/>
            <a:ext cx="4374776" cy="80682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129 - Hidden Layer 1 - RELU - 2</a:t>
            </a:r>
          </a:p>
        </p:txBody>
      </p:sp>
      <p:sp>
        <p:nvSpPr>
          <p:cNvPr id="12" name="Rectangle: Rounded Corners 11">
            <a:extLst>
              <a:ext uri="{FF2B5EF4-FFF2-40B4-BE49-F238E27FC236}">
                <a16:creationId xmlns:a16="http://schemas.microsoft.com/office/drawing/2014/main" id="{840A1EC4-3307-A61E-132E-A0093C26B905}"/>
              </a:ext>
            </a:extLst>
          </p:cNvPr>
          <p:cNvSpPr/>
          <p:nvPr/>
        </p:nvSpPr>
        <p:spPr>
          <a:xfrm>
            <a:off x="7261412" y="4921623"/>
            <a:ext cx="4374776" cy="80682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b="1" dirty="0"/>
              <a:t>Input Layer (129 nodes)</a:t>
            </a:r>
            <a:r>
              <a:rPr lang="en-US" dirty="0"/>
              <a:t> → </a:t>
            </a:r>
            <a:r>
              <a:rPr lang="en-US" b="1" dirty="0"/>
              <a:t>64 - </a:t>
            </a:r>
            <a:r>
              <a:rPr lang="en-US" b="1" dirty="0" err="1"/>
              <a:t>ReLU</a:t>
            </a:r>
            <a:r>
              <a:rPr lang="en-US" dirty="0"/>
              <a:t> → </a:t>
            </a:r>
            <a:r>
              <a:rPr lang="en-US" b="1" dirty="0"/>
              <a:t>32 - </a:t>
            </a:r>
            <a:r>
              <a:rPr lang="en-US" b="1" dirty="0" err="1"/>
              <a:t>ReLU</a:t>
            </a:r>
            <a:r>
              <a:rPr lang="en-US" dirty="0"/>
              <a:t> → </a:t>
            </a:r>
            <a:r>
              <a:rPr lang="en-US" b="1" dirty="0"/>
              <a:t>16 - </a:t>
            </a:r>
            <a:r>
              <a:rPr lang="en-US" b="1" dirty="0" err="1"/>
              <a:t>ReLU</a:t>
            </a:r>
            <a:r>
              <a:rPr lang="en-US" dirty="0"/>
              <a:t> → </a:t>
            </a:r>
            <a:r>
              <a:rPr lang="en-US" b="1" dirty="0"/>
              <a:t>2</a:t>
            </a:r>
            <a:endParaRPr lang="en-US" dirty="0"/>
          </a:p>
        </p:txBody>
      </p:sp>
    </p:spTree>
    <p:extLst>
      <p:ext uri="{BB962C8B-B14F-4D97-AF65-F5344CB8AC3E}">
        <p14:creationId xmlns:p14="http://schemas.microsoft.com/office/powerpoint/2010/main" val="466110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E2969-A136-82E7-AFBE-54A46302D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FEA47B-F05C-635A-CCB2-BB30E63E2169}"/>
              </a:ext>
            </a:extLst>
          </p:cNvPr>
          <p:cNvSpPr>
            <a:spLocks noGrp="1"/>
          </p:cNvSpPr>
          <p:nvPr>
            <p:ph type="title"/>
          </p:nvPr>
        </p:nvSpPr>
        <p:spPr>
          <a:xfrm>
            <a:off x="783157" y="272706"/>
            <a:ext cx="8878824" cy="449670"/>
          </a:xfrm>
        </p:spPr>
        <p:txBody>
          <a:bodyPr>
            <a:normAutofit/>
          </a:bodyPr>
          <a:lstStyle/>
          <a:p>
            <a:pPr algn="l"/>
            <a:r>
              <a:rPr lang="en-US" sz="1050" b="1" i="0" dirty="0">
                <a:solidFill>
                  <a:srgbClr val="000000"/>
                </a:solidFill>
                <a:effectLst/>
                <a:latin typeface="Helvetica Neue"/>
              </a:rPr>
              <a:t> </a:t>
            </a:r>
            <a:r>
              <a:rPr lang="en-US" sz="2000" b="1" i="0" dirty="0">
                <a:solidFill>
                  <a:schemeClr val="tx2">
                    <a:lumMod val="75000"/>
                  </a:schemeClr>
                </a:solidFill>
                <a:effectLst/>
                <a:latin typeface="Algerian" panose="04020705040A02060702" pitchFamily="82" charset="0"/>
              </a:rPr>
              <a:t>Experimental Results </a:t>
            </a:r>
          </a:p>
        </p:txBody>
      </p:sp>
      <p:pic>
        <p:nvPicPr>
          <p:cNvPr id="5" name="Content Placeholder 4">
            <a:extLst>
              <a:ext uri="{FF2B5EF4-FFF2-40B4-BE49-F238E27FC236}">
                <a16:creationId xmlns:a16="http://schemas.microsoft.com/office/drawing/2014/main" id="{A30853F4-9DF3-84B3-AFD9-55082996E747}"/>
              </a:ext>
            </a:extLst>
          </p:cNvPr>
          <p:cNvPicPr>
            <a:picLocks noGrp="1" noChangeAspect="1"/>
          </p:cNvPicPr>
          <p:nvPr>
            <p:ph idx="1"/>
          </p:nvPr>
        </p:nvPicPr>
        <p:blipFill>
          <a:blip r:embed="rId3"/>
          <a:stretch>
            <a:fillRect/>
          </a:stretch>
        </p:blipFill>
        <p:spPr>
          <a:xfrm>
            <a:off x="884117" y="902297"/>
            <a:ext cx="9745435" cy="1486107"/>
          </a:xfrm>
        </p:spPr>
      </p:pic>
      <p:sp>
        <p:nvSpPr>
          <p:cNvPr id="7" name="TextBox 6">
            <a:extLst>
              <a:ext uri="{FF2B5EF4-FFF2-40B4-BE49-F238E27FC236}">
                <a16:creationId xmlns:a16="http://schemas.microsoft.com/office/drawing/2014/main" id="{291B3273-29B2-EC8F-CB4E-15FAFB5C06C2}"/>
              </a:ext>
            </a:extLst>
          </p:cNvPr>
          <p:cNvSpPr txBox="1"/>
          <p:nvPr/>
        </p:nvSpPr>
        <p:spPr>
          <a:xfrm>
            <a:off x="959224" y="2598345"/>
            <a:ext cx="9941858"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bg1"/>
                </a:solidFill>
                <a:effectLst/>
                <a:latin typeface="Helvetica Neue"/>
              </a:rPr>
              <a:t>We can see that the tree-based models (Random Forest and Decision Tree) have higher training accuracy compared to the other models. However, their validation and test accuracies are lower, indicating overfitting.</a:t>
            </a:r>
          </a:p>
          <a:p>
            <a:pPr marL="285750" indent="-285750">
              <a:buFont typeface="Arial" panose="020B0604020202020204" pitchFamily="34" charset="0"/>
              <a:buChar char="•"/>
            </a:pPr>
            <a:r>
              <a:rPr lang="en-US" b="0" i="0" dirty="0">
                <a:solidFill>
                  <a:schemeClr val="bg1"/>
                </a:solidFill>
                <a:effectLst/>
                <a:latin typeface="Helvetica Neue"/>
              </a:rPr>
              <a:t> On the other hand, the MLP models have lower training accuracy, but higher validation and test accuracies, indicating better generalization. Comparing the three tree-based models, we can see that Random Forest has the highest test accuracy and AUC values. However, it has the longest training time, almost five times longer than Decision Tree. </a:t>
            </a:r>
          </a:p>
          <a:p>
            <a:pPr marL="285750" indent="-285750">
              <a:buFont typeface="Arial" panose="020B0604020202020204" pitchFamily="34" charset="0"/>
              <a:buChar char="•"/>
            </a:pPr>
            <a:r>
              <a:rPr lang="en-US" b="0" i="0" dirty="0">
                <a:solidFill>
                  <a:schemeClr val="bg1"/>
                </a:solidFill>
                <a:effectLst/>
                <a:latin typeface="Helvetica Neue"/>
              </a:rPr>
              <a:t>Overall, if we prioritize model accuracy, Random Forest seems to be the best choice. However, if we prioritize model generalization and faster training/testing times, MLP models may be a better choice. It is important to note that the choice of model ultimately depends on the specific requirements and constraints of the problem at hand.</a:t>
            </a:r>
            <a:endParaRPr lang="en-US" dirty="0">
              <a:solidFill>
                <a:schemeClr val="bg1"/>
              </a:solidFill>
            </a:endParaRPr>
          </a:p>
        </p:txBody>
      </p:sp>
    </p:spTree>
    <p:extLst>
      <p:ext uri="{BB962C8B-B14F-4D97-AF65-F5344CB8AC3E}">
        <p14:creationId xmlns:p14="http://schemas.microsoft.com/office/powerpoint/2010/main" val="2112110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A53E8-EF06-EDF1-533D-EF853D435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F26B57-6433-2B46-E8B2-6C18CC45E114}"/>
              </a:ext>
            </a:extLst>
          </p:cNvPr>
          <p:cNvSpPr>
            <a:spLocks noGrp="1"/>
          </p:cNvSpPr>
          <p:nvPr>
            <p:ph type="title"/>
          </p:nvPr>
        </p:nvSpPr>
        <p:spPr>
          <a:xfrm>
            <a:off x="783157" y="272706"/>
            <a:ext cx="8878824" cy="449670"/>
          </a:xfrm>
        </p:spPr>
        <p:txBody>
          <a:bodyPr>
            <a:normAutofit/>
          </a:bodyPr>
          <a:lstStyle/>
          <a:p>
            <a:r>
              <a:rPr lang="en-US" sz="2000" dirty="0">
                <a:solidFill>
                  <a:schemeClr val="tx2">
                    <a:lumMod val="75000"/>
                  </a:schemeClr>
                </a:solidFill>
                <a:latin typeface="Algerian" panose="04020705040A02060702" pitchFamily="82" charset="0"/>
              </a:rPr>
              <a:t>Leakage</a:t>
            </a:r>
          </a:p>
        </p:txBody>
      </p:sp>
      <p:sp>
        <p:nvSpPr>
          <p:cNvPr id="4" name="Content Placeholder 3">
            <a:extLst>
              <a:ext uri="{FF2B5EF4-FFF2-40B4-BE49-F238E27FC236}">
                <a16:creationId xmlns:a16="http://schemas.microsoft.com/office/drawing/2014/main" id="{5BC4507F-AB21-7AAF-B18E-1E4C916D37ED}"/>
              </a:ext>
            </a:extLst>
          </p:cNvPr>
          <p:cNvSpPr>
            <a:spLocks noGrp="1"/>
          </p:cNvSpPr>
          <p:nvPr>
            <p:ph idx="1"/>
          </p:nvPr>
        </p:nvSpPr>
        <p:spPr>
          <a:xfrm>
            <a:off x="783157" y="1032376"/>
            <a:ext cx="11113008" cy="1716024"/>
          </a:xfrm>
        </p:spPr>
        <p:txBody>
          <a:bodyPr/>
          <a:lstStyle/>
          <a:p>
            <a:r>
              <a:rPr lang="en-US" sz="1600" dirty="0">
                <a:latin typeface="Arial" panose="020B0604020202020204" pitchFamily="34" charset="0"/>
                <a:cs typeface="Arial" panose="020B0604020202020204" pitchFamily="34" charset="0"/>
              </a:rPr>
              <a:t>We did proper training on the training set and evaluation done on the validation and test sets. </a:t>
            </a:r>
          </a:p>
          <a:p>
            <a:r>
              <a:rPr lang="en-US" sz="1600" dirty="0">
                <a:latin typeface="Arial" panose="020B0604020202020204" pitchFamily="34" charset="0"/>
                <a:cs typeface="Arial" panose="020B0604020202020204" pitchFamily="34" charset="0"/>
              </a:rPr>
              <a:t>In this case, the MLP models are performing better on the validation and test sets compared to their training accuracy, which suggests that the models are generalizing well and there is no indication of leakage.</a:t>
            </a:r>
          </a:p>
        </p:txBody>
      </p:sp>
      <p:sp>
        <p:nvSpPr>
          <p:cNvPr id="7" name="Title 1">
            <a:extLst>
              <a:ext uri="{FF2B5EF4-FFF2-40B4-BE49-F238E27FC236}">
                <a16:creationId xmlns:a16="http://schemas.microsoft.com/office/drawing/2014/main" id="{49B69704-DEF1-C84F-97C4-4FC571A776BD}"/>
              </a:ext>
            </a:extLst>
          </p:cNvPr>
          <p:cNvSpPr txBox="1">
            <a:spLocks/>
          </p:cNvSpPr>
          <p:nvPr/>
        </p:nvSpPr>
        <p:spPr>
          <a:xfrm>
            <a:off x="684546" y="2595283"/>
            <a:ext cx="8878824" cy="449670"/>
          </a:xfrm>
          <a:prstGeom prst="rect">
            <a:avLst/>
          </a:prstGeom>
        </p:spPr>
        <p:txBody>
          <a:bodyPr vert="horz" lIns="91440" tIns="45720" rIns="91440" bIns="45720" rtlCol="0" anchor="b">
            <a:normAutofit fontScale="70000" lnSpcReduction="20000"/>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endParaRPr lang="en-US" sz="2000" dirty="0">
              <a:solidFill>
                <a:schemeClr val="tx2">
                  <a:lumMod val="75000"/>
                </a:schemeClr>
              </a:solidFill>
              <a:latin typeface="Algerian" panose="04020705040A02060702" pitchFamily="82" charset="0"/>
            </a:endParaRPr>
          </a:p>
          <a:p>
            <a:r>
              <a:rPr lang="en-US" sz="2600" dirty="0">
                <a:solidFill>
                  <a:schemeClr val="tx2">
                    <a:lumMod val="75000"/>
                  </a:schemeClr>
                </a:solidFill>
                <a:latin typeface="Algerian" panose="04020705040A02060702" pitchFamily="82" charset="0"/>
              </a:rPr>
              <a:t>Conclusion</a:t>
            </a:r>
          </a:p>
          <a:p>
            <a:endParaRPr lang="en-US" sz="2000" dirty="0">
              <a:solidFill>
                <a:schemeClr val="tx2">
                  <a:lumMod val="75000"/>
                </a:schemeClr>
              </a:solidFill>
              <a:latin typeface="Algerian" panose="04020705040A02060702" pitchFamily="82" charset="0"/>
            </a:endParaRPr>
          </a:p>
        </p:txBody>
      </p:sp>
      <p:sp>
        <p:nvSpPr>
          <p:cNvPr id="9" name="TextBox 8">
            <a:extLst>
              <a:ext uri="{FF2B5EF4-FFF2-40B4-BE49-F238E27FC236}">
                <a16:creationId xmlns:a16="http://schemas.microsoft.com/office/drawing/2014/main" id="{89D7244C-6CDB-3A70-DDC9-864AE8D6DE62}"/>
              </a:ext>
            </a:extLst>
          </p:cNvPr>
          <p:cNvSpPr txBox="1"/>
          <p:nvPr/>
        </p:nvSpPr>
        <p:spPr>
          <a:xfrm>
            <a:off x="783157" y="2963161"/>
            <a:ext cx="10933714" cy="3316292"/>
          </a:xfrm>
          <a:prstGeom prst="rect">
            <a:avLst/>
          </a:prstGeom>
          <a:noFill/>
        </p:spPr>
        <p:txBody>
          <a:bodyPr wrap="square">
            <a:spAutoFit/>
          </a:bodyPr>
          <a:lstStyle/>
          <a:p>
            <a:pPr algn="l"/>
            <a:r>
              <a:rPr lang="en-US" sz="1600" b="0" i="0" dirty="0">
                <a:solidFill>
                  <a:schemeClr val="bg1"/>
                </a:solidFill>
                <a:effectLst/>
                <a:latin typeface="Arial" panose="020B0604020202020204" pitchFamily="34" charset="0"/>
                <a:cs typeface="Arial" panose="020B0604020202020204" pitchFamily="34" charset="0"/>
              </a:rPr>
              <a:t>Our objective is to empower lenders to make informed lending decisions while minimizing financial risks. In the final phase of our project, we continued refining our predictive modeling efforts, focusing on implementing a deep learning Multi-Layer Perceptron (MLP) model using </a:t>
            </a:r>
            <a:r>
              <a:rPr lang="en-US" sz="1600" b="0" i="0" dirty="0" err="1">
                <a:solidFill>
                  <a:schemeClr val="bg1"/>
                </a:solidFill>
                <a:effectLst/>
                <a:latin typeface="Arial" panose="020B0604020202020204" pitchFamily="34" charset="0"/>
                <a:cs typeface="Arial" panose="020B0604020202020204" pitchFamily="34" charset="0"/>
              </a:rPr>
              <a:t>PyTorch</a:t>
            </a:r>
            <a:r>
              <a:rPr lang="en-US" sz="1600" b="0" i="0" dirty="0">
                <a:solidFill>
                  <a:schemeClr val="bg1"/>
                </a:solidFill>
                <a:effectLst/>
                <a:latin typeface="Arial" panose="020B0604020202020204" pitchFamily="34" charset="0"/>
                <a:cs typeface="Arial" panose="020B0604020202020204" pitchFamily="34" charset="0"/>
              </a:rPr>
              <a:t> Lightning.</a:t>
            </a:r>
            <a:r>
              <a:rPr lang="en-US" sz="1600" dirty="0">
                <a:solidFill>
                  <a:schemeClr val="bg1"/>
                </a:solidFill>
                <a:latin typeface="Arial" panose="020B0604020202020204" pitchFamily="34" charset="0"/>
                <a:cs typeface="Arial" panose="020B0604020202020204" pitchFamily="34" charset="0"/>
              </a:rPr>
              <a:t> </a:t>
            </a:r>
            <a:r>
              <a:rPr lang="en-US" sz="1600" b="0" i="0" dirty="0">
                <a:solidFill>
                  <a:schemeClr val="bg1"/>
                </a:solidFill>
                <a:effectLst/>
                <a:latin typeface="Arial" panose="020B0604020202020204" pitchFamily="34" charset="0"/>
                <a:cs typeface="Arial" panose="020B0604020202020204" pitchFamily="34" charset="0"/>
              </a:rPr>
              <a:t>Through the project's phases, we emphasized the critical role of Exploratory Data Analysis (EDA), Feature Engineering, and Hyperparameter Tuning in improving machine learning model performance. Moving forward, there is potential to enhance our models by exploring:</a:t>
            </a:r>
          </a:p>
          <a:p>
            <a:pPr algn="l">
              <a:spcAft>
                <a:spcPts val="675"/>
              </a:spcAft>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Advanced hyperparameter tuning techniques.</a:t>
            </a:r>
          </a:p>
          <a:p>
            <a:pPr algn="l">
              <a:spcAft>
                <a:spcPts val="675"/>
              </a:spcAft>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Refined feature selection and engineering methods.</a:t>
            </a:r>
          </a:p>
          <a:p>
            <a:pPr algn="l">
              <a:spcAft>
                <a:spcPts val="675"/>
              </a:spcAft>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Better compute resources to support more complex and robust architectures.</a:t>
            </a:r>
          </a:p>
          <a:p>
            <a:pPr algn="l">
              <a:spcAft>
                <a:spcPts val="675"/>
              </a:spcAft>
              <a:buFont typeface="Arial" panose="020B0604020202020204" pitchFamily="34" charset="0"/>
              <a:buChar char="•"/>
            </a:pPr>
            <a:r>
              <a:rPr lang="en-US" sz="1600" b="0" i="0" dirty="0">
                <a:solidFill>
                  <a:schemeClr val="bg1"/>
                </a:solidFill>
                <a:effectLst/>
                <a:latin typeface="Arial" panose="020B0604020202020204" pitchFamily="34" charset="0"/>
                <a:cs typeface="Arial" panose="020B0604020202020204" pitchFamily="34" charset="0"/>
              </a:rPr>
              <a:t>We are optimistic that these improvements can refine the MLP model, boost its accuracy, and help achieve a higher leaderboard ranking. By contributing to the Home Credit Default Risk (HCDR) initiative, this work supports more accurate risk assessment, which can positively impact individuals and communities by promoting financial inclusion and responsible lending.</a:t>
            </a:r>
          </a:p>
        </p:txBody>
      </p:sp>
    </p:spTree>
    <p:extLst>
      <p:ext uri="{BB962C8B-B14F-4D97-AF65-F5344CB8AC3E}">
        <p14:creationId xmlns:p14="http://schemas.microsoft.com/office/powerpoint/2010/main" val="2594267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E1892-81E6-551C-7B5A-DEA68224520B}"/>
              </a:ext>
            </a:extLst>
          </p:cNvPr>
          <p:cNvSpPr>
            <a:spLocks noGrp="1"/>
          </p:cNvSpPr>
          <p:nvPr>
            <p:ph type="title"/>
          </p:nvPr>
        </p:nvSpPr>
        <p:spPr/>
        <p:txBody>
          <a:bodyPr/>
          <a:lstStyle/>
          <a:p>
            <a:r>
              <a:rPr lang="en-US" sz="4800" b="1" spc="600" dirty="0">
                <a:ln w="28575">
                  <a:noFill/>
                  <a:prstDash val="solid"/>
                </a:ln>
                <a:solidFill>
                  <a:schemeClr val="bg1"/>
                </a:solidFill>
                <a:latin typeface="Tw Cen MT" panose="020B0602020104020603" pitchFamily="34" charset="77"/>
              </a:rPr>
              <a:t>THANK YOU</a:t>
            </a:r>
            <a:endParaRPr lang="en-US" dirty="0"/>
          </a:p>
        </p:txBody>
      </p:sp>
    </p:spTree>
    <p:extLst>
      <p:ext uri="{BB962C8B-B14F-4D97-AF65-F5344CB8AC3E}">
        <p14:creationId xmlns:p14="http://schemas.microsoft.com/office/powerpoint/2010/main" val="187770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783157" y="272706"/>
            <a:ext cx="8878824" cy="449670"/>
          </a:xfrm>
        </p:spPr>
        <p:txBody>
          <a:bodyPr>
            <a:normAutofit/>
          </a:bodyPr>
          <a:lstStyle/>
          <a:p>
            <a:r>
              <a:rPr lang="en-US" sz="2000" dirty="0">
                <a:ln w="28575">
                  <a:noFill/>
                  <a:prstDash val="solid"/>
                </a:ln>
                <a:solidFill>
                  <a:schemeClr val="tx2">
                    <a:lumMod val="75000"/>
                  </a:schemeClr>
                </a:solidFill>
                <a:latin typeface="Algerian" panose="04020705040A02060702" pitchFamily="82" charset="0"/>
              </a:rPr>
              <a:t>Phase Leadership plan</a:t>
            </a:r>
            <a:endParaRPr lang="en-US" sz="2000" dirty="0">
              <a:solidFill>
                <a:schemeClr val="tx2">
                  <a:lumMod val="75000"/>
                </a:schemeClr>
              </a:solidFill>
              <a:latin typeface="Algerian" panose="04020705040A02060702" pitchFamily="82" charset="0"/>
            </a:endParaRPr>
          </a:p>
        </p:txBody>
      </p:sp>
      <p:pic>
        <p:nvPicPr>
          <p:cNvPr id="7" name="Content Placeholder 6">
            <a:extLst>
              <a:ext uri="{FF2B5EF4-FFF2-40B4-BE49-F238E27FC236}">
                <a16:creationId xmlns:a16="http://schemas.microsoft.com/office/drawing/2014/main" id="{6113E097-1C6B-F735-722F-36D6017BED70}"/>
              </a:ext>
            </a:extLst>
          </p:cNvPr>
          <p:cNvPicPr>
            <a:picLocks noGrp="1" noChangeAspect="1"/>
          </p:cNvPicPr>
          <p:nvPr>
            <p:ph idx="1"/>
          </p:nvPr>
        </p:nvPicPr>
        <p:blipFill>
          <a:blip r:embed="rId2"/>
          <a:stretch>
            <a:fillRect/>
          </a:stretch>
        </p:blipFill>
        <p:spPr>
          <a:xfrm>
            <a:off x="850392" y="861150"/>
            <a:ext cx="9208008" cy="5461532"/>
          </a:xfrm>
        </p:spPr>
      </p:pic>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F5CE2-05EE-0FDF-7257-A2180DABAF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E6C5AF-56A9-1C78-D361-B16721DF5D40}"/>
              </a:ext>
            </a:extLst>
          </p:cNvPr>
          <p:cNvSpPr>
            <a:spLocks noGrp="1"/>
          </p:cNvSpPr>
          <p:nvPr>
            <p:ph type="title"/>
          </p:nvPr>
        </p:nvSpPr>
        <p:spPr>
          <a:xfrm>
            <a:off x="783157" y="272706"/>
            <a:ext cx="8878824" cy="449670"/>
          </a:xfrm>
        </p:spPr>
        <p:txBody>
          <a:bodyPr>
            <a:normAutofit/>
          </a:bodyPr>
          <a:lstStyle/>
          <a:p>
            <a:r>
              <a:rPr lang="en-US" sz="2000" dirty="0">
                <a:ln w="28575">
                  <a:noFill/>
                  <a:prstDash val="solid"/>
                </a:ln>
                <a:solidFill>
                  <a:schemeClr val="tx2">
                    <a:lumMod val="75000"/>
                  </a:schemeClr>
                </a:solidFill>
                <a:latin typeface="Algerian" panose="04020705040A02060702" pitchFamily="82" charset="0"/>
              </a:rPr>
              <a:t>CREDIT ASSIGNMENT PLAN</a:t>
            </a:r>
            <a:endParaRPr lang="en-US" sz="2000" dirty="0">
              <a:solidFill>
                <a:schemeClr val="tx2">
                  <a:lumMod val="75000"/>
                </a:schemeClr>
              </a:solidFill>
              <a:latin typeface="Algerian" panose="04020705040A02060702" pitchFamily="82" charset="0"/>
            </a:endParaRPr>
          </a:p>
        </p:txBody>
      </p:sp>
      <p:pic>
        <p:nvPicPr>
          <p:cNvPr id="6" name="Content Placeholder 5">
            <a:extLst>
              <a:ext uri="{FF2B5EF4-FFF2-40B4-BE49-F238E27FC236}">
                <a16:creationId xmlns:a16="http://schemas.microsoft.com/office/drawing/2014/main" id="{7F907123-F36F-F095-EA75-053C2CB562B3}"/>
              </a:ext>
            </a:extLst>
          </p:cNvPr>
          <p:cNvPicPr>
            <a:picLocks noGrp="1" noChangeAspect="1"/>
          </p:cNvPicPr>
          <p:nvPr>
            <p:ph idx="1"/>
          </p:nvPr>
        </p:nvPicPr>
        <p:blipFill>
          <a:blip r:embed="rId2"/>
          <a:stretch>
            <a:fillRect/>
          </a:stretch>
        </p:blipFill>
        <p:spPr>
          <a:xfrm>
            <a:off x="860611" y="896471"/>
            <a:ext cx="10963835" cy="5136776"/>
          </a:xfrm>
        </p:spPr>
      </p:pic>
    </p:spTree>
    <p:extLst>
      <p:ext uri="{BB962C8B-B14F-4D97-AF65-F5344CB8AC3E}">
        <p14:creationId xmlns:p14="http://schemas.microsoft.com/office/powerpoint/2010/main" val="3878582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927F6-A7DA-DA7B-6F3A-747885741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7530B-71F2-C8F5-B736-19C566FB92F7}"/>
              </a:ext>
            </a:extLst>
          </p:cNvPr>
          <p:cNvSpPr>
            <a:spLocks noGrp="1"/>
          </p:cNvSpPr>
          <p:nvPr>
            <p:ph type="title"/>
          </p:nvPr>
        </p:nvSpPr>
        <p:spPr>
          <a:xfrm>
            <a:off x="783157" y="272706"/>
            <a:ext cx="8878824" cy="449670"/>
          </a:xfrm>
        </p:spPr>
        <p:txBody>
          <a:bodyPr>
            <a:normAutofit/>
          </a:bodyPr>
          <a:lstStyle/>
          <a:p>
            <a:r>
              <a:rPr lang="en-US" sz="2000" dirty="0">
                <a:ln w="28575">
                  <a:noFill/>
                  <a:prstDash val="solid"/>
                </a:ln>
                <a:solidFill>
                  <a:schemeClr val="tx2">
                    <a:lumMod val="75000"/>
                  </a:schemeClr>
                </a:solidFill>
                <a:latin typeface="Algerian" panose="04020705040A02060702" pitchFamily="82" charset="0"/>
              </a:rPr>
              <a:t>Abstract</a:t>
            </a:r>
            <a:endParaRPr lang="en-US" sz="2000" dirty="0">
              <a:solidFill>
                <a:schemeClr val="tx2">
                  <a:lumMod val="75000"/>
                </a:schemeClr>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6007EF61-162A-083F-DF50-053DD19CFD42}"/>
              </a:ext>
            </a:extLst>
          </p:cNvPr>
          <p:cNvSpPr>
            <a:spLocks noGrp="1"/>
          </p:cNvSpPr>
          <p:nvPr>
            <p:ph idx="1"/>
          </p:nvPr>
        </p:nvSpPr>
        <p:spPr>
          <a:xfrm>
            <a:off x="783157" y="860611"/>
            <a:ext cx="11113008" cy="5827059"/>
          </a:xfrm>
        </p:spPr>
        <p:txBody>
          <a:bodyPr/>
          <a:lstStyle/>
          <a:p>
            <a:pPr algn="l"/>
            <a:r>
              <a:rPr lang="en-US" sz="1600" b="0" i="0" dirty="0">
                <a:effectLst/>
                <a:latin typeface="Arial" panose="020B0604020202020204" pitchFamily="34" charset="0"/>
                <a:cs typeface="Arial" panose="020B0604020202020204" pitchFamily="34" charset="0"/>
              </a:rPr>
              <a:t>Obtaining loans can be particularly difficult for individuals with little or no credit history, as financial institutions often respond by either rejecting applications or imposing higher interest rates. To address this challenge, Home Credit leverages extensive data collection to evaluate loan applications more comprehensively. The goal of this project is to build a machine learning (ML) model capable of predicting loan repayment likelihood for potential customers.</a:t>
            </a:r>
          </a:p>
          <a:p>
            <a:pPr algn="l"/>
            <a:r>
              <a:rPr lang="en-US" sz="1600" b="0" i="0" dirty="0">
                <a:effectLst/>
                <a:latin typeface="Arial" panose="020B0604020202020204" pitchFamily="34" charset="0"/>
                <a:cs typeface="Arial" panose="020B0604020202020204" pitchFamily="34" charset="0"/>
              </a:rPr>
              <a:t>In earlier stages of the project, we conducted exploratory data analysis, established baseline ML pipelines, applied feature engineering techniques, and fine-tuned hyperparameters for various algorithms such as Logistic Regression, Random Forest, and Decision Trees. The best results were achieved using a Logistic Regression pipeline, which obtained a Kaggle score of 0.734.</a:t>
            </a:r>
          </a:p>
          <a:p>
            <a:pPr algn="l"/>
            <a:r>
              <a:rPr lang="en-US" sz="1600" b="0" i="0" dirty="0">
                <a:effectLst/>
                <a:latin typeface="Arial" panose="020B0604020202020204" pitchFamily="34" charset="0"/>
                <a:cs typeface="Arial" panose="020B0604020202020204" pitchFamily="34" charset="0"/>
              </a:rPr>
              <a:t>In the current phase, we transitioned to developing a deep learning model, specifically a Multi-Layer Perceptron (MLP), implemented using the </a:t>
            </a:r>
            <a:r>
              <a:rPr lang="en-US" sz="1600" b="0" i="0" dirty="0" err="1">
                <a:effectLst/>
                <a:latin typeface="Arial" panose="020B0604020202020204" pitchFamily="34" charset="0"/>
                <a:cs typeface="Arial" panose="020B0604020202020204" pitchFamily="34" charset="0"/>
              </a:rPr>
              <a:t>PyTorch</a:t>
            </a:r>
            <a:r>
              <a:rPr lang="en-US" sz="1600" b="0" i="0" dirty="0">
                <a:effectLst/>
                <a:latin typeface="Arial" panose="020B0604020202020204" pitchFamily="34" charset="0"/>
                <a:cs typeface="Arial" panose="020B0604020202020204" pitchFamily="34" charset="0"/>
              </a:rPr>
              <a:t> Lightning framework. </a:t>
            </a:r>
            <a:r>
              <a:rPr lang="en-US" sz="1600" b="0" i="0" dirty="0" err="1">
                <a:effectLst/>
                <a:latin typeface="Arial" panose="020B0604020202020204" pitchFamily="34" charset="0"/>
                <a:cs typeface="Arial" panose="020B0604020202020204" pitchFamily="34" charset="0"/>
              </a:rPr>
              <a:t>TensorBoard</a:t>
            </a:r>
            <a:r>
              <a:rPr lang="en-US" sz="1600" b="0" i="0" dirty="0">
                <a:effectLst/>
                <a:latin typeface="Arial" panose="020B0604020202020204" pitchFamily="34" charset="0"/>
                <a:cs typeface="Arial" panose="020B0604020202020204" pitchFamily="34" charset="0"/>
              </a:rPr>
              <a:t> was utilized to monitor training progress and visualize results. Despite experimenting with various architectures, the MLP achieved a Kaggle public score of 0.728, slightly below the Logistic Regression model's performance. This highlights the challenges of transitioning from traditional ML to deep learning for this problem.</a:t>
            </a:r>
          </a:p>
          <a:p>
            <a:endParaRPr lang="en-US" dirty="0"/>
          </a:p>
        </p:txBody>
      </p:sp>
    </p:spTree>
    <p:extLst>
      <p:ext uri="{BB962C8B-B14F-4D97-AF65-F5344CB8AC3E}">
        <p14:creationId xmlns:p14="http://schemas.microsoft.com/office/powerpoint/2010/main" val="291546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4A4AB-19D9-6CB7-805B-9AD1AF0DCB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D0409-6E62-D772-E9A6-D6836754498C}"/>
              </a:ext>
            </a:extLst>
          </p:cNvPr>
          <p:cNvSpPr>
            <a:spLocks noGrp="1"/>
          </p:cNvSpPr>
          <p:nvPr>
            <p:ph type="title"/>
          </p:nvPr>
        </p:nvSpPr>
        <p:spPr>
          <a:xfrm>
            <a:off x="783157" y="272706"/>
            <a:ext cx="8878824" cy="449670"/>
          </a:xfrm>
        </p:spPr>
        <p:txBody>
          <a:bodyPr>
            <a:normAutofit/>
          </a:bodyPr>
          <a:lstStyle/>
          <a:p>
            <a:r>
              <a:rPr lang="en-US" sz="2000" dirty="0">
                <a:ln w="28575">
                  <a:noFill/>
                  <a:prstDash val="solid"/>
                </a:ln>
                <a:solidFill>
                  <a:schemeClr val="tx2">
                    <a:lumMod val="75000"/>
                  </a:schemeClr>
                </a:solidFill>
                <a:latin typeface="Algerian" panose="04020705040A02060702" pitchFamily="82" charset="0"/>
              </a:rPr>
              <a:t>Project description</a:t>
            </a:r>
            <a:endParaRPr lang="en-US" sz="2000" dirty="0">
              <a:solidFill>
                <a:schemeClr val="tx2">
                  <a:lumMod val="75000"/>
                </a:schemeClr>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FD9E0B8B-2BC9-5C51-116F-F1438B19C63F}"/>
              </a:ext>
            </a:extLst>
          </p:cNvPr>
          <p:cNvSpPr>
            <a:spLocks noGrp="1"/>
          </p:cNvSpPr>
          <p:nvPr>
            <p:ph idx="1"/>
          </p:nvPr>
        </p:nvSpPr>
        <p:spPr>
          <a:xfrm>
            <a:off x="783157" y="860611"/>
            <a:ext cx="11113008" cy="5827059"/>
          </a:xfrm>
        </p:spPr>
        <p:txBody>
          <a:bodyPr/>
          <a:lstStyle/>
          <a:p>
            <a:pPr marL="0" indent="0">
              <a:buNone/>
            </a:pPr>
            <a:r>
              <a:rPr lang="en-US" sz="1600" b="0" i="0" dirty="0">
                <a:effectLst/>
                <a:latin typeface="Arial" panose="020B0604020202020204" pitchFamily="34" charset="0"/>
                <a:cs typeface="Arial" panose="020B0604020202020204" pitchFamily="34" charset="0"/>
              </a:rPr>
              <a:t>In this project we will be using the data from Kaggle on Home credit Default Risk. This dataset comprises several tables that aid in the comprehensive evaluation of creditworthiness.</a:t>
            </a:r>
            <a:endParaRPr lang="en-US" sz="16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9931519-A5C0-2BB5-671B-BD4E69897F67}"/>
              </a:ext>
            </a:extLst>
          </p:cNvPr>
          <p:cNvPicPr>
            <a:picLocks noChangeAspect="1"/>
          </p:cNvPicPr>
          <p:nvPr/>
        </p:nvPicPr>
        <p:blipFill>
          <a:blip r:embed="rId3"/>
          <a:stretch>
            <a:fillRect/>
          </a:stretch>
        </p:blipFill>
        <p:spPr>
          <a:xfrm>
            <a:off x="2008094" y="1703294"/>
            <a:ext cx="9538447" cy="4984376"/>
          </a:xfrm>
          <a:prstGeom prst="rect">
            <a:avLst/>
          </a:prstGeom>
        </p:spPr>
      </p:pic>
    </p:spTree>
    <p:extLst>
      <p:ext uri="{BB962C8B-B14F-4D97-AF65-F5344CB8AC3E}">
        <p14:creationId xmlns:p14="http://schemas.microsoft.com/office/powerpoint/2010/main" val="3520792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3526F-9070-CA32-DBE1-F9CF49A93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F0EE84-0F4F-DF66-41A4-165D649C6395}"/>
              </a:ext>
            </a:extLst>
          </p:cNvPr>
          <p:cNvSpPr>
            <a:spLocks noGrp="1"/>
          </p:cNvSpPr>
          <p:nvPr>
            <p:ph type="title"/>
          </p:nvPr>
        </p:nvSpPr>
        <p:spPr>
          <a:xfrm>
            <a:off x="783157" y="272706"/>
            <a:ext cx="8878824" cy="449670"/>
          </a:xfrm>
        </p:spPr>
        <p:txBody>
          <a:bodyPr>
            <a:normAutofit/>
          </a:bodyPr>
          <a:lstStyle/>
          <a:p>
            <a:r>
              <a:rPr lang="en-US" sz="2000" dirty="0">
                <a:ln w="28575">
                  <a:noFill/>
                  <a:prstDash val="solid"/>
                </a:ln>
                <a:solidFill>
                  <a:schemeClr val="tx2">
                    <a:lumMod val="75000"/>
                  </a:schemeClr>
                </a:solidFill>
                <a:latin typeface="Algerian" panose="04020705040A02060702" pitchFamily="82" charset="0"/>
              </a:rPr>
              <a:t>Feature </a:t>
            </a:r>
            <a:r>
              <a:rPr lang="en-US" sz="2000" dirty="0" err="1">
                <a:ln w="28575">
                  <a:noFill/>
                  <a:prstDash val="solid"/>
                </a:ln>
                <a:solidFill>
                  <a:schemeClr val="tx2">
                    <a:lumMod val="75000"/>
                  </a:schemeClr>
                </a:solidFill>
                <a:latin typeface="Algerian" panose="04020705040A02060702" pitchFamily="82" charset="0"/>
              </a:rPr>
              <a:t>ENgineering</a:t>
            </a:r>
            <a:endParaRPr lang="en-US" sz="2000" dirty="0">
              <a:solidFill>
                <a:schemeClr val="tx2">
                  <a:lumMod val="75000"/>
                </a:schemeClr>
              </a:solidFill>
              <a:latin typeface="Algerian" panose="04020705040A02060702" pitchFamily="82" charset="0"/>
            </a:endParaRPr>
          </a:p>
        </p:txBody>
      </p:sp>
      <p:pic>
        <p:nvPicPr>
          <p:cNvPr id="5" name="Content Placeholder 4">
            <a:extLst>
              <a:ext uri="{FF2B5EF4-FFF2-40B4-BE49-F238E27FC236}">
                <a16:creationId xmlns:a16="http://schemas.microsoft.com/office/drawing/2014/main" id="{0AFF03D3-DED0-27CB-35BE-1CE8E09EB609}"/>
              </a:ext>
            </a:extLst>
          </p:cNvPr>
          <p:cNvPicPr>
            <a:picLocks noGrp="1" noChangeAspect="1"/>
          </p:cNvPicPr>
          <p:nvPr>
            <p:ph idx="1"/>
          </p:nvPr>
        </p:nvPicPr>
        <p:blipFill>
          <a:blip r:embed="rId3"/>
          <a:stretch>
            <a:fillRect/>
          </a:stretch>
        </p:blipFill>
        <p:spPr>
          <a:xfrm>
            <a:off x="783157" y="857530"/>
            <a:ext cx="4876800" cy="2181225"/>
          </a:xfrm>
        </p:spPr>
      </p:pic>
      <p:sp>
        <p:nvSpPr>
          <p:cNvPr id="6" name="Rectangle 5">
            <a:extLst>
              <a:ext uri="{FF2B5EF4-FFF2-40B4-BE49-F238E27FC236}">
                <a16:creationId xmlns:a16="http://schemas.microsoft.com/office/drawing/2014/main" id="{1E66D120-E60C-52F6-00ED-2BF9C7E0C1A6}"/>
              </a:ext>
            </a:extLst>
          </p:cNvPr>
          <p:cNvSpPr/>
          <p:nvPr/>
        </p:nvSpPr>
        <p:spPr>
          <a:xfrm>
            <a:off x="5952565" y="857530"/>
            <a:ext cx="5620870" cy="5803246"/>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285750" indent="-285750">
              <a:buFont typeface="Arial" panose="020B0604020202020204" pitchFamily="34" charset="0"/>
              <a:buChar char="•"/>
            </a:pPr>
            <a:r>
              <a:rPr lang="en-US" b="0" i="0" dirty="0">
                <a:solidFill>
                  <a:srgbClr val="000000"/>
                </a:solidFill>
                <a:effectLst/>
                <a:latin typeface="Helvetica Neue"/>
              </a:rPr>
              <a:t>During the Feature Engineering phase, we performed several tasks to prepare the data for model training. </a:t>
            </a:r>
          </a:p>
          <a:p>
            <a:pPr marL="285750" indent="-285750">
              <a:buFont typeface="Arial" panose="020B0604020202020204" pitchFamily="34" charset="0"/>
              <a:buChar char="•"/>
            </a:pPr>
            <a:r>
              <a:rPr lang="en-US" b="0" i="0" dirty="0">
                <a:solidFill>
                  <a:srgbClr val="000000"/>
                </a:solidFill>
                <a:effectLst/>
                <a:latin typeface="Helvetica Neue"/>
              </a:rPr>
              <a:t>These tasks included identifying null values, removing columns with more than 50% null values, and performing aggregation operations to create new features. </a:t>
            </a:r>
          </a:p>
          <a:p>
            <a:pPr marL="285750" indent="-285750">
              <a:buFont typeface="Arial" panose="020B0604020202020204" pitchFamily="34" charset="0"/>
              <a:buChar char="•"/>
            </a:pPr>
            <a:r>
              <a:rPr lang="en-US" b="0" i="0" dirty="0">
                <a:solidFill>
                  <a:srgbClr val="000000"/>
                </a:solidFill>
                <a:effectLst/>
                <a:latin typeface="Helvetica Neue"/>
              </a:rPr>
              <a:t>One of the main features we added was the number of previous loans the applicant had taken out. And we appended the table directly into the application dataset. </a:t>
            </a:r>
          </a:p>
          <a:p>
            <a:pPr marL="285750" indent="-285750">
              <a:buFont typeface="Arial" panose="020B0604020202020204" pitchFamily="34" charset="0"/>
              <a:buChar char="•"/>
            </a:pPr>
            <a:r>
              <a:rPr lang="en-US" b="0" i="0" dirty="0">
                <a:solidFill>
                  <a:srgbClr val="000000"/>
                </a:solidFill>
                <a:effectLst/>
                <a:latin typeface="Helvetica Neue"/>
              </a:rPr>
              <a:t>This feature could potentially be useful as previous loan history may be indicative of the applicant's ability to repay loans. </a:t>
            </a:r>
          </a:p>
          <a:p>
            <a:pPr marL="285750" indent="-285750">
              <a:buFont typeface="Arial" panose="020B0604020202020204" pitchFamily="34" charset="0"/>
              <a:buChar char="•"/>
            </a:pPr>
            <a:r>
              <a:rPr lang="en-US" dirty="0">
                <a:solidFill>
                  <a:srgbClr val="000000"/>
                </a:solidFill>
                <a:latin typeface="Helvetica Neue"/>
              </a:rPr>
              <a:t>W</a:t>
            </a:r>
            <a:r>
              <a:rPr lang="en-US" b="0" i="0" dirty="0">
                <a:solidFill>
                  <a:srgbClr val="000000"/>
                </a:solidFill>
                <a:effectLst/>
                <a:latin typeface="Helvetica Neue"/>
              </a:rPr>
              <a:t>e performed several experiments using different combinations of features and algorithms. </a:t>
            </a:r>
          </a:p>
          <a:p>
            <a:pPr marL="285750" indent="-285750">
              <a:buFont typeface="Arial" panose="020B0604020202020204" pitchFamily="34" charset="0"/>
              <a:buChar char="•"/>
            </a:pPr>
            <a:r>
              <a:rPr lang="en-US" b="0" i="0" dirty="0">
                <a:solidFill>
                  <a:srgbClr val="000000"/>
                </a:solidFill>
                <a:effectLst/>
                <a:latin typeface="Helvetica Neue"/>
              </a:rPr>
              <a:t> We found that the new features did have a positive impact on the model's performance, improving accuracy and AUC scores.</a:t>
            </a:r>
            <a:endParaRPr lang="en-US" dirty="0"/>
          </a:p>
        </p:txBody>
      </p:sp>
    </p:spTree>
    <p:extLst>
      <p:ext uri="{BB962C8B-B14F-4D97-AF65-F5344CB8AC3E}">
        <p14:creationId xmlns:p14="http://schemas.microsoft.com/office/powerpoint/2010/main" val="1244588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F57FF-E47C-0C15-7D05-6A990BD9D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0BE133-A6D7-5E1D-F8D2-60D0F73DAE92}"/>
              </a:ext>
            </a:extLst>
          </p:cNvPr>
          <p:cNvSpPr>
            <a:spLocks noGrp="1"/>
          </p:cNvSpPr>
          <p:nvPr>
            <p:ph type="title"/>
          </p:nvPr>
        </p:nvSpPr>
        <p:spPr>
          <a:xfrm>
            <a:off x="783157" y="272706"/>
            <a:ext cx="8878824" cy="449670"/>
          </a:xfrm>
        </p:spPr>
        <p:txBody>
          <a:bodyPr>
            <a:normAutofit/>
          </a:bodyPr>
          <a:lstStyle/>
          <a:p>
            <a:pPr algn="l"/>
            <a:r>
              <a:rPr lang="en-US" sz="1050" b="1" i="0" dirty="0">
                <a:solidFill>
                  <a:srgbClr val="000000"/>
                </a:solidFill>
                <a:effectLst/>
                <a:latin typeface="Helvetica Neue"/>
              </a:rPr>
              <a:t> </a:t>
            </a:r>
            <a:r>
              <a:rPr lang="en-US" sz="2000" b="1" i="0" dirty="0">
                <a:solidFill>
                  <a:schemeClr val="tx2">
                    <a:lumMod val="75000"/>
                  </a:schemeClr>
                </a:solidFill>
                <a:effectLst/>
                <a:latin typeface="Algerian" panose="04020705040A02060702" pitchFamily="82" charset="0"/>
              </a:rPr>
              <a:t>Hyperparameter Tuning</a:t>
            </a:r>
          </a:p>
        </p:txBody>
      </p:sp>
      <p:sp>
        <p:nvSpPr>
          <p:cNvPr id="4" name="Content Placeholder 3">
            <a:extLst>
              <a:ext uri="{FF2B5EF4-FFF2-40B4-BE49-F238E27FC236}">
                <a16:creationId xmlns:a16="http://schemas.microsoft.com/office/drawing/2014/main" id="{8F3D705C-E4BC-9547-D8CC-46BB7523F424}"/>
              </a:ext>
            </a:extLst>
          </p:cNvPr>
          <p:cNvSpPr>
            <a:spLocks noGrp="1"/>
          </p:cNvSpPr>
          <p:nvPr>
            <p:ph idx="1"/>
          </p:nvPr>
        </p:nvSpPr>
        <p:spPr>
          <a:xfrm>
            <a:off x="863046" y="722376"/>
            <a:ext cx="10109753" cy="2706624"/>
          </a:xfrm>
        </p:spPr>
        <p:txBody>
          <a:bodyPr/>
          <a:lstStyle/>
          <a:p>
            <a:pPr marL="0" indent="0">
              <a:buNone/>
            </a:pPr>
            <a:r>
              <a:rPr lang="en-US" sz="1800" b="0" i="0" dirty="0">
                <a:effectLst/>
                <a:latin typeface="Arial" panose="020B0604020202020204" pitchFamily="34" charset="0"/>
                <a:cs typeface="Arial" panose="020B0604020202020204" pitchFamily="34" charset="0"/>
              </a:rPr>
              <a:t>In this step we performed grid search on our models: Random Forest Classifier, Decision Tree Classifier, Logistic Regression, Multilayer Perceptron.</a:t>
            </a:r>
            <a:r>
              <a:rPr lang="en-US" sz="1800" b="0" i="0" dirty="0">
                <a:solidFill>
                  <a:srgbClr val="000000"/>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Since, this is a classification problem, we are using the following binary cross-entropy loss function.</a:t>
            </a:r>
            <a:r>
              <a:rPr lang="en-US" sz="1800" b="0" i="0" dirty="0">
                <a:solidFill>
                  <a:srgbClr val="000000"/>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Here are the results of different models with hyperparameter tuning:</a:t>
            </a:r>
            <a:endParaRPr lang="en-US" sz="1800"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4F11A643-107F-008F-071F-976973867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046" y="3429000"/>
            <a:ext cx="10109752" cy="1900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086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5BFC0-05D4-CDD0-1309-EE155318F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73BD22-4073-9B67-7419-3487288DD835}"/>
              </a:ext>
            </a:extLst>
          </p:cNvPr>
          <p:cNvSpPr>
            <a:spLocks noGrp="1"/>
          </p:cNvSpPr>
          <p:nvPr>
            <p:ph type="title"/>
          </p:nvPr>
        </p:nvSpPr>
        <p:spPr>
          <a:xfrm>
            <a:off x="783157" y="272706"/>
            <a:ext cx="8878824" cy="449670"/>
          </a:xfrm>
        </p:spPr>
        <p:txBody>
          <a:bodyPr>
            <a:normAutofit/>
          </a:bodyPr>
          <a:lstStyle/>
          <a:p>
            <a:r>
              <a:rPr lang="en-US" sz="2000" dirty="0">
                <a:ln w="28575">
                  <a:noFill/>
                  <a:prstDash val="solid"/>
                </a:ln>
                <a:solidFill>
                  <a:schemeClr val="tx2">
                    <a:lumMod val="75000"/>
                  </a:schemeClr>
                </a:solidFill>
                <a:latin typeface="Algerian" panose="04020705040A02060702" pitchFamily="82" charset="0"/>
              </a:rPr>
              <a:t>PHASE 4 description</a:t>
            </a:r>
            <a:endParaRPr lang="en-US" sz="2000" dirty="0">
              <a:solidFill>
                <a:schemeClr val="tx2">
                  <a:lumMod val="75000"/>
                </a:schemeClr>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94EB18A5-9C96-8AAA-B2AD-D400C3F9A782}"/>
              </a:ext>
            </a:extLst>
          </p:cNvPr>
          <p:cNvSpPr>
            <a:spLocks noGrp="1"/>
          </p:cNvSpPr>
          <p:nvPr>
            <p:ph idx="1"/>
          </p:nvPr>
        </p:nvSpPr>
        <p:spPr>
          <a:xfrm>
            <a:off x="783157" y="722376"/>
            <a:ext cx="11113008" cy="5965294"/>
          </a:xfrm>
        </p:spPr>
        <p:txBody>
          <a:bodyPr/>
          <a:lstStyle/>
          <a:p>
            <a:pPr algn="l"/>
            <a:r>
              <a:rPr lang="en-US" sz="1200" b="0" i="0" dirty="0">
                <a:solidFill>
                  <a:srgbClr val="000000"/>
                </a:solidFill>
                <a:effectLst/>
                <a:latin typeface="Helvetica Neue"/>
              </a:rPr>
              <a:t> </a:t>
            </a:r>
            <a:r>
              <a:rPr lang="en-US" sz="1400" b="0" i="0" dirty="0">
                <a:effectLst/>
                <a:latin typeface="Arial" panose="020B0604020202020204" pitchFamily="34" charset="0"/>
                <a:cs typeface="Arial" panose="020B0604020202020204" pitchFamily="34" charset="0"/>
              </a:rPr>
              <a:t>Initial phases involved building baseline models using algorithms such as Logistic Regression, Random Forest, and Decision Trees. Through feature engineering, key predictors were selected and transformed to enhance model accuracy. Hyperparameter tuning and ensemble techniques, such as hard and soft voting, were explored to improve performance and robustness.</a:t>
            </a:r>
          </a:p>
          <a:p>
            <a:pPr algn="l"/>
            <a:r>
              <a:rPr lang="en-US" sz="1400" b="0" i="0" dirty="0">
                <a:effectLst/>
                <a:latin typeface="Arial" panose="020B0604020202020204" pitchFamily="34" charset="0"/>
                <a:cs typeface="Arial" panose="020B0604020202020204" pitchFamily="34" charset="0"/>
              </a:rPr>
              <a:t>In the current phase, the focus shifted to developing a deep learning model using a Multi-Layer Perceptron (MLP). Binary classification was implemented with the </a:t>
            </a:r>
            <a:r>
              <a:rPr lang="en-US" sz="1400" b="0" i="0" dirty="0" err="1">
                <a:effectLst/>
                <a:latin typeface="Arial" panose="020B0604020202020204" pitchFamily="34" charset="0"/>
                <a:cs typeface="Arial" panose="020B0604020202020204" pitchFamily="34" charset="0"/>
              </a:rPr>
              <a:t>BCEWithLogitsLoss</a:t>
            </a:r>
            <a:r>
              <a:rPr lang="en-US" sz="1400" b="0" i="0" dirty="0">
                <a:effectLst/>
                <a:latin typeface="Arial" panose="020B0604020202020204" pitchFamily="34" charset="0"/>
                <a:cs typeface="Arial" panose="020B0604020202020204" pitchFamily="34" charset="0"/>
              </a:rPr>
              <a:t> function, which combines a Sigmoid activation with Binary Cross-Entropy loss. The </a:t>
            </a:r>
            <a:r>
              <a:rPr lang="en-US" sz="1400" b="0" i="0" dirty="0" err="1">
                <a:effectLst/>
                <a:latin typeface="Arial" panose="020B0604020202020204" pitchFamily="34" charset="0"/>
                <a:cs typeface="Arial" panose="020B0604020202020204" pitchFamily="34" charset="0"/>
              </a:rPr>
              <a:t>ReLU</a:t>
            </a:r>
            <a:r>
              <a:rPr lang="en-US" sz="1400" b="0" i="0" dirty="0">
                <a:effectLst/>
                <a:latin typeface="Arial" panose="020B0604020202020204" pitchFamily="34" charset="0"/>
                <a:cs typeface="Arial" panose="020B0604020202020204" pitchFamily="34" charset="0"/>
              </a:rPr>
              <a:t> activation function was applied after linear layers to introduce non-linearity and tackle the vanishing gradient problem. Experiments were conducted with varying network architectures, including the number of neurons and hidden layers, to optimize the model's performance. The </a:t>
            </a:r>
            <a:r>
              <a:rPr lang="en-US" sz="1400" b="0" i="0" dirty="0" err="1">
                <a:effectLst/>
                <a:latin typeface="Arial" panose="020B0604020202020204" pitchFamily="34" charset="0"/>
                <a:cs typeface="Arial" panose="020B0604020202020204" pitchFamily="34" charset="0"/>
              </a:rPr>
              <a:t>PyTorch</a:t>
            </a:r>
            <a:r>
              <a:rPr lang="en-US" sz="1400" b="0" i="0" dirty="0">
                <a:effectLst/>
                <a:latin typeface="Arial" panose="020B0604020202020204" pitchFamily="34" charset="0"/>
                <a:cs typeface="Arial" panose="020B0604020202020204" pitchFamily="34" charset="0"/>
              </a:rPr>
              <a:t> Lightning framework was utilized to leverage GPU acceleration, improve debugging, and visualize training progress.</a:t>
            </a:r>
          </a:p>
          <a:p>
            <a:pPr algn="l"/>
            <a:r>
              <a:rPr lang="en-US" sz="1400" dirty="0">
                <a:latin typeface="Arial" panose="020B0604020202020204" pitchFamily="34" charset="0"/>
                <a:cs typeface="Arial" panose="020B0604020202020204" pitchFamily="34" charset="0"/>
              </a:rPr>
              <a:t>Workflow:</a:t>
            </a:r>
            <a:endParaRPr lang="en-US" sz="1400" b="0" i="0" dirty="0">
              <a:effectLst/>
              <a:latin typeface="Arial" panose="020B0604020202020204" pitchFamily="34" charset="0"/>
              <a:cs typeface="Arial" panose="020B0604020202020204" pitchFamily="34" charset="0"/>
            </a:endParaRPr>
          </a:p>
          <a:p>
            <a:pPr marL="0" indent="0">
              <a:buNone/>
            </a:pPr>
            <a:endParaRPr lang="en-US"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2485E1D0-724A-F4BD-E734-8A77858D1A70}"/>
              </a:ext>
            </a:extLst>
          </p:cNvPr>
          <p:cNvPicPr>
            <a:picLocks noChangeAspect="1"/>
          </p:cNvPicPr>
          <p:nvPr/>
        </p:nvPicPr>
        <p:blipFill>
          <a:blip r:embed="rId3"/>
          <a:stretch>
            <a:fillRect/>
          </a:stretch>
        </p:blipFill>
        <p:spPr>
          <a:xfrm>
            <a:off x="2133600" y="4114800"/>
            <a:ext cx="9099176" cy="2572869"/>
          </a:xfrm>
          <a:prstGeom prst="rect">
            <a:avLst/>
          </a:prstGeom>
        </p:spPr>
      </p:pic>
    </p:spTree>
    <p:extLst>
      <p:ext uri="{BB962C8B-B14F-4D97-AF65-F5344CB8AC3E}">
        <p14:creationId xmlns:p14="http://schemas.microsoft.com/office/powerpoint/2010/main" val="80361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53720-5712-EE2F-66E6-D2EC8D0D7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48510-21D9-2AC9-0307-5D1745DE2369}"/>
              </a:ext>
            </a:extLst>
          </p:cNvPr>
          <p:cNvSpPr>
            <a:spLocks noGrp="1"/>
          </p:cNvSpPr>
          <p:nvPr>
            <p:ph type="title"/>
          </p:nvPr>
        </p:nvSpPr>
        <p:spPr>
          <a:xfrm>
            <a:off x="783157" y="272706"/>
            <a:ext cx="8878824" cy="449670"/>
          </a:xfrm>
        </p:spPr>
        <p:txBody>
          <a:bodyPr>
            <a:normAutofit/>
          </a:bodyPr>
          <a:lstStyle/>
          <a:p>
            <a:r>
              <a:rPr lang="en-US" sz="2000" dirty="0">
                <a:ln w="28575">
                  <a:noFill/>
                  <a:prstDash val="solid"/>
                </a:ln>
                <a:solidFill>
                  <a:schemeClr val="tx2">
                    <a:lumMod val="75000"/>
                  </a:schemeClr>
                </a:solidFill>
                <a:latin typeface="Algerian" panose="04020705040A02060702" pitchFamily="82" charset="0"/>
              </a:rPr>
              <a:t>Neural Network/</a:t>
            </a:r>
            <a:r>
              <a:rPr lang="en-US" sz="2000" dirty="0" err="1">
                <a:ln w="28575">
                  <a:noFill/>
                  <a:prstDash val="solid"/>
                </a:ln>
                <a:solidFill>
                  <a:schemeClr val="tx2">
                    <a:lumMod val="75000"/>
                  </a:schemeClr>
                </a:solidFill>
                <a:latin typeface="Algerian" panose="04020705040A02060702" pitchFamily="82" charset="0"/>
              </a:rPr>
              <a:t>PyTorch</a:t>
            </a:r>
            <a:endParaRPr lang="en-US" sz="2000" dirty="0">
              <a:solidFill>
                <a:schemeClr val="tx2">
                  <a:lumMod val="75000"/>
                </a:schemeClr>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0B8BDBCE-5C24-14E4-4C51-2CE0293D352A}"/>
              </a:ext>
            </a:extLst>
          </p:cNvPr>
          <p:cNvSpPr>
            <a:spLocks noGrp="1"/>
          </p:cNvSpPr>
          <p:nvPr>
            <p:ph idx="1"/>
          </p:nvPr>
        </p:nvSpPr>
        <p:spPr>
          <a:xfrm>
            <a:off x="783157" y="722376"/>
            <a:ext cx="11113008" cy="5965294"/>
          </a:xfrm>
        </p:spPr>
        <p:txBody>
          <a:bodyPr/>
          <a:lstStyle/>
          <a:p>
            <a:r>
              <a:rPr lang="en-US" sz="1200" b="0" i="0" dirty="0">
                <a:solidFill>
                  <a:srgbClr val="000000"/>
                </a:solidFill>
                <a:effectLst/>
                <a:latin typeface="Helvetica Neue"/>
              </a:rPr>
              <a:t> </a:t>
            </a:r>
            <a:r>
              <a:rPr lang="en-US" sz="1400" b="0" i="0" dirty="0">
                <a:effectLst/>
                <a:latin typeface="Arial" panose="020B0604020202020204" pitchFamily="34" charset="0"/>
                <a:cs typeface="Arial" panose="020B0604020202020204" pitchFamily="34" charset="0"/>
              </a:rPr>
              <a:t>In </a:t>
            </a:r>
            <a:r>
              <a:rPr lang="en-US" sz="1400" b="0" i="0" dirty="0" err="1">
                <a:effectLst/>
                <a:latin typeface="Arial" panose="020B0604020202020204" pitchFamily="34" charset="0"/>
                <a:cs typeface="Arial" panose="020B0604020202020204" pitchFamily="34" charset="0"/>
              </a:rPr>
              <a:t>PyTorch</a:t>
            </a:r>
            <a:r>
              <a:rPr lang="en-US" sz="1400" b="0" i="0" dirty="0">
                <a:effectLst/>
                <a:latin typeface="Arial" panose="020B0604020202020204" pitchFamily="34" charset="0"/>
                <a:cs typeface="Arial" panose="020B0604020202020204" pitchFamily="34" charset="0"/>
              </a:rPr>
              <a:t>, MLPs can be constructed using the </a:t>
            </a:r>
            <a:r>
              <a:rPr lang="en-US" sz="1400" b="0" i="0" dirty="0" err="1">
                <a:effectLst/>
                <a:latin typeface="Arial" panose="020B0604020202020204" pitchFamily="34" charset="0"/>
                <a:cs typeface="Arial" panose="020B0604020202020204" pitchFamily="34" charset="0"/>
              </a:rPr>
              <a:t>nn.Sequential</a:t>
            </a:r>
            <a:r>
              <a:rPr lang="en-US" sz="1400" b="0" i="0" dirty="0">
                <a:effectLst/>
                <a:latin typeface="Arial" panose="020B0604020202020204" pitchFamily="34" charset="0"/>
                <a:cs typeface="Arial" panose="020B0604020202020204" pitchFamily="34" charset="0"/>
              </a:rPr>
              <a:t> module, which allows us to stack layers sequentially. </a:t>
            </a:r>
            <a:r>
              <a:rPr lang="en-US" sz="1400" dirty="0">
                <a:latin typeface="Arial" panose="020B0604020202020204" pitchFamily="34" charset="0"/>
                <a:cs typeface="Arial" panose="020B0604020202020204" pitchFamily="34" charset="0"/>
              </a:rPr>
              <a:t>We have used </a:t>
            </a:r>
            <a:r>
              <a:rPr lang="en-US" sz="1400" dirty="0" err="1">
                <a:latin typeface="Arial" panose="020B0604020202020204" pitchFamily="34" charset="0"/>
                <a:cs typeface="Arial" panose="020B0604020202020204" pitchFamily="34" charset="0"/>
              </a:rPr>
              <a:t>BCEWithLogitsLoss</a:t>
            </a:r>
            <a:r>
              <a:rPr lang="en-US" sz="1400" dirty="0">
                <a:latin typeface="Arial" panose="020B0604020202020204" pitchFamily="34" charset="0"/>
                <a:cs typeface="Arial" panose="020B0604020202020204" pitchFamily="34" charset="0"/>
              </a:rPr>
              <a:t> function and RELU activation in this phase . </a:t>
            </a:r>
          </a:p>
          <a:p>
            <a:r>
              <a:rPr lang="en-US" sz="1400" b="0" i="0" dirty="0">
                <a:effectLst/>
                <a:latin typeface="Arial" panose="020B0604020202020204" pitchFamily="34" charset="0"/>
                <a:cs typeface="Arial" panose="020B0604020202020204" pitchFamily="34" charset="0"/>
              </a:rPr>
              <a:t>The </a:t>
            </a:r>
            <a:r>
              <a:rPr lang="en-US" sz="1400" b="0" i="0" dirty="0" err="1">
                <a:effectLst/>
                <a:latin typeface="Arial" panose="020B0604020202020204" pitchFamily="34" charset="0"/>
                <a:cs typeface="Arial" panose="020B0604020202020204" pitchFamily="34" charset="0"/>
              </a:rPr>
              <a:t>BCEWithLogitsLoss</a:t>
            </a:r>
            <a:r>
              <a:rPr lang="en-US" sz="1400" b="0" i="0" dirty="0">
                <a:effectLst/>
                <a:latin typeface="Arial" panose="020B0604020202020204" pitchFamily="34" charset="0"/>
                <a:cs typeface="Arial" panose="020B0604020202020204" pitchFamily="34" charset="0"/>
              </a:rPr>
              <a:t> is a loss function used in binary classification problems. It combines a Sigmoid layer and a Binary Cross Entropy loss function. The formula for </a:t>
            </a:r>
            <a:r>
              <a:rPr lang="en-US" sz="1400" b="0" i="0" dirty="0" err="1">
                <a:effectLst/>
                <a:latin typeface="Arial" panose="020B0604020202020204" pitchFamily="34" charset="0"/>
                <a:cs typeface="Arial" panose="020B0604020202020204" pitchFamily="34" charset="0"/>
              </a:rPr>
              <a:t>BCEWithLogitsLoss</a:t>
            </a:r>
            <a:r>
              <a:rPr lang="en-US" sz="1400" b="0" i="0" dirty="0">
                <a:effectLst/>
                <a:latin typeface="Arial" panose="020B0604020202020204" pitchFamily="34" charset="0"/>
                <a:cs typeface="Arial" panose="020B0604020202020204" pitchFamily="34" charset="0"/>
              </a:rPr>
              <a:t> is as follows:</a:t>
            </a:r>
          </a:p>
          <a:p>
            <a:pPr algn="l"/>
            <a:r>
              <a:rPr lang="en-US" sz="1400" b="0" i="0" dirty="0" err="1">
                <a:effectLst/>
                <a:latin typeface="Arial" panose="020B0604020202020204" pitchFamily="34" charset="0"/>
                <a:cs typeface="Arial" panose="020B0604020202020204" pitchFamily="34" charset="0"/>
              </a:rPr>
              <a:t>BCEWithLogitsLoss</a:t>
            </a:r>
            <a:r>
              <a:rPr lang="en-US" sz="1400" b="0" i="0" dirty="0">
                <a:effectLst/>
                <a:latin typeface="Arial" panose="020B0604020202020204" pitchFamily="34" charset="0"/>
                <a:cs typeface="Arial" panose="020B0604020202020204" pitchFamily="34" charset="0"/>
              </a:rPr>
              <a:t> = 1/N * Σ(</a:t>
            </a:r>
            <a:r>
              <a:rPr lang="en-US" sz="1400" b="0" i="0" dirty="0" err="1">
                <a:effectLst/>
                <a:latin typeface="Arial" panose="020B0604020202020204" pitchFamily="34" charset="0"/>
                <a:cs typeface="Arial" panose="020B0604020202020204" pitchFamily="34" charset="0"/>
              </a:rPr>
              <a:t>i</a:t>
            </a:r>
            <a:r>
              <a:rPr lang="en-US" sz="1400" b="0" i="0" dirty="0">
                <a:effectLst/>
                <a:latin typeface="Arial" panose="020B0604020202020204" pitchFamily="34" charset="0"/>
                <a:cs typeface="Arial" panose="020B0604020202020204" pitchFamily="34" charset="0"/>
              </a:rPr>
              <a:t>=1 to N)[y(</a:t>
            </a:r>
            <a:r>
              <a:rPr lang="en-US" sz="1400" b="0" i="0" dirty="0" err="1">
                <a:effectLst/>
                <a:latin typeface="Arial" panose="020B0604020202020204" pitchFamily="34" charset="0"/>
                <a:cs typeface="Arial" panose="020B0604020202020204" pitchFamily="34" charset="0"/>
              </a:rPr>
              <a:t>i</a:t>
            </a:r>
            <a:r>
              <a:rPr lang="en-US" sz="1400" b="0" i="0" dirty="0">
                <a:effectLst/>
                <a:latin typeface="Arial" panose="020B0604020202020204" pitchFamily="34" charset="0"/>
                <a:cs typeface="Arial" panose="020B0604020202020204" pitchFamily="34" charset="0"/>
              </a:rPr>
              <a:t>) * log(σ(x(</a:t>
            </a:r>
            <a:r>
              <a:rPr lang="en-US" sz="1400" b="0" i="0" dirty="0" err="1">
                <a:effectLst/>
                <a:latin typeface="Arial" panose="020B0604020202020204" pitchFamily="34" charset="0"/>
                <a:cs typeface="Arial" panose="020B0604020202020204" pitchFamily="34" charset="0"/>
              </a:rPr>
              <a:t>i</a:t>
            </a:r>
            <a:r>
              <a:rPr lang="en-US" sz="1400" b="0" i="0" dirty="0">
                <a:effectLst/>
                <a:latin typeface="Arial" panose="020B0604020202020204" pitchFamily="34" charset="0"/>
                <a:cs typeface="Arial" panose="020B0604020202020204" pitchFamily="34" charset="0"/>
              </a:rPr>
              <a:t>))) + (1 - y(</a:t>
            </a:r>
            <a:r>
              <a:rPr lang="en-US" sz="1400" b="0" i="0" dirty="0" err="1">
                <a:effectLst/>
                <a:latin typeface="Arial" panose="020B0604020202020204" pitchFamily="34" charset="0"/>
                <a:cs typeface="Arial" panose="020B0604020202020204" pitchFamily="34" charset="0"/>
              </a:rPr>
              <a:t>i</a:t>
            </a:r>
            <a:r>
              <a:rPr lang="en-US" sz="1400" b="0" i="0" dirty="0">
                <a:effectLst/>
                <a:latin typeface="Arial" panose="020B0604020202020204" pitchFamily="34" charset="0"/>
                <a:cs typeface="Arial" panose="020B0604020202020204" pitchFamily="34" charset="0"/>
              </a:rPr>
              <a:t>)) * log(1 - σ(x(</a:t>
            </a:r>
            <a:r>
              <a:rPr lang="en-US" sz="1400" b="0" i="0" dirty="0" err="1">
                <a:effectLst/>
                <a:latin typeface="Arial" panose="020B0604020202020204" pitchFamily="34" charset="0"/>
                <a:cs typeface="Arial" panose="020B0604020202020204" pitchFamily="34" charset="0"/>
              </a:rPr>
              <a:t>i</a:t>
            </a:r>
            <a:r>
              <a:rPr lang="en-US" sz="1400" b="0" i="0" dirty="0">
                <a:effectLst/>
                <a:latin typeface="Arial" panose="020B0604020202020204" pitchFamily="34" charset="0"/>
                <a:cs typeface="Arial" panose="020B0604020202020204" pitchFamily="34" charset="0"/>
              </a:rPr>
              <a:t>)))]</a:t>
            </a:r>
          </a:p>
          <a:p>
            <a:pPr algn="l"/>
            <a:r>
              <a:rPr lang="en-US" sz="1400" b="1" i="0" dirty="0">
                <a:effectLst/>
                <a:latin typeface="Arial" panose="020B0604020202020204" pitchFamily="34" charset="0"/>
                <a:cs typeface="Arial" panose="020B0604020202020204" pitchFamily="34" charset="0"/>
              </a:rPr>
              <a:t>Activation Function: RELU   </a:t>
            </a:r>
            <a:r>
              <a:rPr lang="en-US" sz="1400" b="0" i="0" dirty="0">
                <a:effectLst/>
                <a:latin typeface="Arial" panose="020B0604020202020204" pitchFamily="34" charset="0"/>
                <a:cs typeface="Arial" panose="020B0604020202020204" pitchFamily="34" charset="0"/>
              </a:rPr>
              <a:t>f(x) = max(0, x)</a:t>
            </a:r>
          </a:p>
          <a:p>
            <a:pPr algn="l"/>
            <a:r>
              <a:rPr lang="en-US" sz="1400" b="0" i="0" dirty="0">
                <a:effectLst/>
                <a:latin typeface="Arial" panose="020B0604020202020204" pitchFamily="34" charset="0"/>
                <a:cs typeface="Arial" panose="020B0604020202020204" pitchFamily="34" charset="0"/>
              </a:rPr>
              <a:t>This function applies the element-wise </a:t>
            </a:r>
            <a:r>
              <a:rPr lang="en-US" sz="1400" b="0" i="0" dirty="0" err="1">
                <a:effectLst/>
                <a:latin typeface="Arial" panose="020B0604020202020204" pitchFamily="34" charset="0"/>
                <a:cs typeface="Arial" panose="020B0604020202020204" pitchFamily="34" charset="0"/>
              </a:rPr>
              <a:t>ReLU</a:t>
            </a:r>
            <a:r>
              <a:rPr lang="en-US" sz="1400" b="0" i="0" dirty="0">
                <a:effectLst/>
                <a:latin typeface="Arial" panose="020B0604020202020204" pitchFamily="34" charset="0"/>
                <a:cs typeface="Arial" panose="020B0604020202020204" pitchFamily="34" charset="0"/>
              </a:rPr>
              <a:t> operation to its input, which sets all negative values to 0 and leaves all positive values unchanged. The purpose of applying </a:t>
            </a:r>
            <a:r>
              <a:rPr lang="en-US" sz="1400" b="0" i="0" dirty="0" err="1">
                <a:effectLst/>
                <a:latin typeface="Arial" panose="020B0604020202020204" pitchFamily="34" charset="0"/>
                <a:cs typeface="Arial" panose="020B0604020202020204" pitchFamily="34" charset="0"/>
              </a:rPr>
              <a:t>ReLU</a:t>
            </a:r>
            <a:r>
              <a:rPr lang="en-US" sz="1400" b="0" i="0" dirty="0">
                <a:effectLst/>
                <a:latin typeface="Arial" panose="020B0604020202020204" pitchFamily="34" charset="0"/>
                <a:cs typeface="Arial" panose="020B0604020202020204" pitchFamily="34" charset="0"/>
              </a:rPr>
              <a:t> activation to the output of a linear transformation layer is to introduce non-linearity into the neural network, which allows it to model more complex relationships between the input and output. </a:t>
            </a:r>
            <a:r>
              <a:rPr lang="en-US" sz="1400" b="0" i="0" dirty="0" err="1">
                <a:effectLst/>
                <a:latin typeface="Arial" panose="020B0604020202020204" pitchFamily="34" charset="0"/>
                <a:cs typeface="Arial" panose="020B0604020202020204" pitchFamily="34" charset="0"/>
              </a:rPr>
              <a:t>ReLU</a:t>
            </a:r>
            <a:r>
              <a:rPr lang="en-US" sz="1400" b="0" i="0" dirty="0">
                <a:effectLst/>
                <a:latin typeface="Arial" panose="020B0604020202020204" pitchFamily="34" charset="0"/>
                <a:cs typeface="Arial" panose="020B0604020202020204" pitchFamily="34" charset="0"/>
              </a:rPr>
              <a:t> is a commonly used activation function in neural networks due to its simplicity and effectiveness in avoiding the vanishing gradient problem.</a:t>
            </a:r>
          </a:p>
          <a:p>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6031949"/>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673</TotalTime>
  <Words>1301</Words>
  <Application>Microsoft Office PowerPoint</Application>
  <PresentationFormat>Widescreen</PresentationFormat>
  <Paragraphs>59</Paragraphs>
  <Slides>13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Algerian</vt:lpstr>
      <vt:lpstr>Arial</vt:lpstr>
      <vt:lpstr>Arial Black</vt:lpstr>
      <vt:lpstr>Calibri</vt:lpstr>
      <vt:lpstr>Courier New</vt:lpstr>
      <vt:lpstr>Helvetica Neue</vt:lpstr>
      <vt:lpstr>Segoe UI Light</vt:lpstr>
      <vt:lpstr>Stencil</vt:lpstr>
      <vt:lpstr>Tw Cen MT</vt:lpstr>
      <vt:lpstr>Office Theme</vt:lpstr>
      <vt:lpstr>PREDICTING LOAN REPAYMENT RISK  USING MACHINE LEARNING :   A HOMECREDIT DEFAULT RISK ANALYSIS</vt:lpstr>
      <vt:lpstr>Phase Leadership plan</vt:lpstr>
      <vt:lpstr>CREDIT ASSIGNMENT PLAN</vt:lpstr>
      <vt:lpstr>Abstract</vt:lpstr>
      <vt:lpstr>Project description</vt:lpstr>
      <vt:lpstr>Feature ENgineering</vt:lpstr>
      <vt:lpstr> Hyperparameter Tuning</vt:lpstr>
      <vt:lpstr>PHASE 4 description</vt:lpstr>
      <vt:lpstr>Neural Network/PyTorch</vt:lpstr>
      <vt:lpstr>MLP 1 hidden layer</vt:lpstr>
      <vt:lpstr> Experimental Results </vt:lpstr>
      <vt:lpstr>Leakage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Prathap Krishna Pandian</dc:creator>
  <cp:lastModifiedBy>Prathap Krishna Pandian</cp:lastModifiedBy>
  <cp:revision>15</cp:revision>
  <dcterms:created xsi:type="dcterms:W3CDTF">2024-12-10T15:15:15Z</dcterms:created>
  <dcterms:modified xsi:type="dcterms:W3CDTF">2024-12-11T02:28:49Z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