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79" r:id="rId6"/>
    <p:sldId id="260" r:id="rId7"/>
    <p:sldId id="278" r:id="rId8"/>
    <p:sldId id="261" r:id="rId9"/>
    <p:sldId id="280" r:id="rId10"/>
    <p:sldId id="281" r:id="rId11"/>
    <p:sldId id="262" r:id="rId12"/>
    <p:sldId id="264" r:id="rId13"/>
    <p:sldId id="263" r:id="rId14"/>
    <p:sldId id="282" r:id="rId15"/>
  </p:sldIdLst>
  <p:sldSz cx="9144000" cy="5143500" type="screen16x9"/>
  <p:notesSz cx="6858000" cy="9144000"/>
  <p:embeddedFontLst>
    <p:embeddedFont>
      <p:font typeface="Average" panose="020B0604020202020204" charset="0"/>
      <p:regular r:id="rId17"/>
    </p:embeddedFont>
    <p:embeddedFont>
      <p:font typeface="Oswald" panose="000005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39" autoAdjust="0"/>
  </p:normalViewPr>
  <p:slideViewPr>
    <p:cSldViewPr snapToGrid="0">
      <p:cViewPr varScale="1">
        <p:scale>
          <a:sx n="155" d="100"/>
          <a:sy n="155" d="100"/>
        </p:scale>
        <p:origin x="35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272D164E-F877-6AF6-1780-E1CCCB33C06D}"/>
            </a:ext>
          </a:extLst>
        </p:cNvPr>
        <p:cNvGrpSpPr/>
        <p:nvPr/>
      </p:nvGrpSpPr>
      <p:grpSpPr>
        <a:xfrm>
          <a:off x="0" y="0"/>
          <a:ext cx="0" cy="0"/>
          <a:chOff x="0" y="0"/>
          <a:chExt cx="0" cy="0"/>
        </a:xfrm>
      </p:grpSpPr>
      <p:sp>
        <p:nvSpPr>
          <p:cNvPr id="74" name="Google Shape;74;g34fb1170d58_0_14:notes">
            <a:extLst>
              <a:ext uri="{FF2B5EF4-FFF2-40B4-BE49-F238E27FC236}">
                <a16:creationId xmlns:a16="http://schemas.microsoft.com/office/drawing/2014/main" id="{B975A144-79B2-30FC-0E3E-8E29478AB4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fb1170d58_0_14:notes">
            <a:extLst>
              <a:ext uri="{FF2B5EF4-FFF2-40B4-BE49-F238E27FC236}">
                <a16:creationId xmlns:a16="http://schemas.microsoft.com/office/drawing/2014/main" id="{0452F294-CEA7-3532-88CC-15D26B9F28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rgbClr val="DD1144"/>
                </a:solidFill>
                <a:effectLst/>
              </a:rPr>
              <a:t>ETS Forecast </a:t>
            </a:r>
            <a:r>
              <a:rPr lang="en-US" dirty="0">
                <a:solidFill>
                  <a:srgbClr val="DD1144"/>
                </a:solidFill>
                <a:effectLst/>
              </a:rPr>
              <a:t>: </a:t>
            </a:r>
            <a:r>
              <a:rPr lang="en-US" b="0" i="0" dirty="0">
                <a:solidFill>
                  <a:srgbClr val="333333"/>
                </a:solidFill>
                <a:effectLst/>
                <a:latin typeface="Helvetica Neue"/>
              </a:rPr>
              <a:t>A line graph where the historical data is extended with forecasted values. The forecasted line follows a pattern that includes level, trend, and seasonality if </a:t>
            </a:r>
            <a:r>
              <a:rPr lang="en-US" b="0" i="0" dirty="0" err="1">
                <a:solidFill>
                  <a:srgbClr val="333333"/>
                </a:solidFill>
                <a:effectLst/>
                <a:latin typeface="Helvetica Neue"/>
              </a:rPr>
              <a:t>present.Shaded</a:t>
            </a:r>
            <a:r>
              <a:rPr lang="en-US" b="0" i="0" dirty="0">
                <a:solidFill>
                  <a:srgbClr val="333333"/>
                </a:solidFill>
                <a:effectLst/>
                <a:latin typeface="Helvetica Neue"/>
              </a:rPr>
              <a:t> areas around the forecast line show confidence intervals, 	indicating forecast uncertainty. The ETS model provides a visually accurate and smooth forecast, effectively capturing both the increasing trend and stable seasonal patterns seen in historical UK sales </a:t>
            </a:r>
            <a:r>
              <a:rPr lang="en-US" b="0" i="0" dirty="0" err="1">
                <a:solidFill>
                  <a:srgbClr val="333333"/>
                </a:solidFill>
                <a:effectLst/>
                <a:latin typeface="Helvetica Neue"/>
              </a:rPr>
              <a:t>data.It</a:t>
            </a:r>
            <a:r>
              <a:rPr lang="en-US" b="0" i="0" dirty="0">
                <a:solidFill>
                  <a:srgbClr val="333333"/>
                </a:solidFill>
                <a:effectLst/>
                <a:latin typeface="Helvetica Neue"/>
              </a:rPr>
              <a:t> is especially effective 	when seasonality is consistent over time, which aligns well with your dataset. The forecast aligns with business expectations—higher sales during holidays and steady growth throughout the years.</a:t>
            </a:r>
          </a:p>
          <a:p>
            <a:pPr marL="0" lvl="0" indent="0" algn="l" rtl="0">
              <a:spcBef>
                <a:spcPts val="0"/>
              </a:spcBef>
              <a:spcAft>
                <a:spcPts val="0"/>
              </a:spcAft>
              <a:buNone/>
            </a:pPr>
            <a:endParaRPr lang="en-US" b="0" i="0" dirty="0">
              <a:solidFill>
                <a:srgbClr val="333333"/>
              </a:solidFill>
              <a:effectLst/>
              <a:latin typeface="Helvetica Neue"/>
            </a:endParaRPr>
          </a:p>
          <a:p>
            <a:pPr marL="0" lvl="0" indent="0" algn="l" rtl="0">
              <a:spcBef>
                <a:spcPts val="0"/>
              </a:spcBef>
              <a:spcAft>
                <a:spcPts val="0"/>
              </a:spcAft>
              <a:buNone/>
            </a:pPr>
            <a:r>
              <a:rPr lang="en-US" sz="1400" b="1" dirty="0">
                <a:solidFill>
                  <a:srgbClr val="DD1144"/>
                </a:solidFill>
                <a:effectLst/>
              </a:rPr>
              <a:t>ARIMA Forecast</a:t>
            </a:r>
            <a:r>
              <a:rPr lang="en-US" sz="1400" b="1" i="0" dirty="0">
                <a:solidFill>
                  <a:srgbClr val="333333"/>
                </a:solidFill>
                <a:effectLst/>
                <a:latin typeface="Helvetica Neue"/>
              </a:rPr>
              <a:t> </a:t>
            </a:r>
            <a:r>
              <a:rPr lang="en-US" b="0" i="0" dirty="0">
                <a:solidFill>
                  <a:srgbClr val="333333"/>
                </a:solidFill>
                <a:effectLst/>
                <a:latin typeface="Helvetica Neue"/>
              </a:rPr>
              <a:t>: The ARIMA model produces a smooth forecast curve that extends from the end of the historical data. The predicted sales show a slight upward trend, indicating a continuation of past growth patterns in sales. The widening 	gray or shaded bands around the forecast line represent the uncertainty of the prediction. The further out we forecast (e.g., month 10, 11, 12), the wider the interval becomes, indicating less confidence the model has in those 	values. This is expected behavior in time series models—uncertainty increases with time. The forecast is statistically sound within its confidence bounds and provides a solid baseline.</a:t>
            </a:r>
          </a:p>
          <a:p>
            <a:pPr marL="0" lvl="0" indent="0" algn="l" rtl="0">
              <a:spcBef>
                <a:spcPts val="0"/>
              </a:spcBef>
              <a:spcAft>
                <a:spcPts val="0"/>
              </a:spcAft>
              <a:buNone/>
            </a:pPr>
            <a:endParaRPr lang="en-US" b="0" i="0" dirty="0">
              <a:solidFill>
                <a:srgbClr val="333333"/>
              </a:solidFill>
              <a:effectLst/>
              <a:latin typeface="Helvetica Neue"/>
            </a:endParaRPr>
          </a:p>
          <a:p>
            <a:pPr marL="0" lvl="0" indent="0" algn="l" rtl="0">
              <a:spcBef>
                <a:spcPts val="0"/>
              </a:spcBef>
              <a:spcAft>
                <a:spcPts val="0"/>
              </a:spcAft>
              <a:buNone/>
            </a:pPr>
            <a:r>
              <a:rPr lang="en-US" sz="1400" b="1" dirty="0">
                <a:solidFill>
                  <a:srgbClr val="DD1144"/>
                </a:solidFill>
                <a:effectLst/>
              </a:rPr>
              <a:t>ETS vs ARIMA Forecast</a:t>
            </a:r>
            <a:r>
              <a:rPr lang="en-US" sz="1400" b="1" i="0" dirty="0">
                <a:solidFill>
                  <a:srgbClr val="333333"/>
                </a:solidFill>
                <a:effectLst/>
                <a:latin typeface="Helvetica Neue"/>
              </a:rPr>
              <a:t> </a:t>
            </a:r>
            <a:r>
              <a:rPr lang="en-US" b="0" i="0" dirty="0">
                <a:solidFill>
                  <a:srgbClr val="333333"/>
                </a:solidFill>
                <a:effectLst/>
                <a:latin typeface="Helvetica Neue"/>
              </a:rPr>
              <a:t>: The Evaluate Forecast Accuracy model with lower values for MAE, RMSE, and MAPE is considered more accurate.</a:t>
            </a:r>
          </a:p>
          <a:p>
            <a:pPr marL="0" lvl="0" indent="0" algn="l" rtl="0">
              <a:spcBef>
                <a:spcPts val="0"/>
              </a:spcBef>
              <a:spcAft>
                <a:spcPts val="0"/>
              </a:spcAft>
              <a:buNone/>
            </a:pPr>
            <a:endParaRPr lang="en-US" b="0" i="0" dirty="0">
              <a:solidFill>
                <a:srgbClr val="333333"/>
              </a:solidFill>
              <a:effectLst/>
              <a:latin typeface="Helvetica Neue"/>
            </a:endParaRPr>
          </a:p>
          <a:p>
            <a:pPr marL="0" lvl="0" indent="0" algn="l" rtl="0">
              <a:spcBef>
                <a:spcPts val="0"/>
              </a:spcBef>
              <a:spcAft>
                <a:spcPts val="0"/>
              </a:spcAft>
              <a:buNone/>
            </a:pPr>
            <a:r>
              <a:rPr lang="en-US" sz="1400" b="1" dirty="0">
                <a:solidFill>
                  <a:srgbClr val="DD1144"/>
                </a:solidFill>
                <a:effectLst/>
              </a:rPr>
              <a:t>NNAR (Neural Network) Forecast</a:t>
            </a:r>
            <a:r>
              <a:rPr lang="en-US" sz="1400" b="1" i="0" dirty="0">
                <a:solidFill>
                  <a:srgbClr val="333333"/>
                </a:solidFill>
                <a:effectLst/>
                <a:latin typeface="Helvetica Neue"/>
              </a:rPr>
              <a:t> </a:t>
            </a:r>
            <a:r>
              <a:rPr lang="en-US" b="0" i="0" dirty="0">
                <a:solidFill>
                  <a:srgbClr val="333333"/>
                </a:solidFill>
                <a:effectLst/>
                <a:latin typeface="Helvetica Neue"/>
              </a:rPr>
              <a:t>: X-axis: Time — monthly from your historical data (YearMonth).Y-axis: Total_Sales — total sales in the UK per month. Solid Line (Historical Data): This shows the actual sales observed from 2009 to 2011. 		           Forecast Line (Dashed or Extended Line): The NNAR model’s forecasted sales for the next 12 months. Shaded Area (Confidence Intervals): These indicate the range of uncertainty around the forecasts (typically 		         80% and 95% prediction intervals).</a:t>
            </a:r>
            <a:endParaRPr dirty="0"/>
          </a:p>
        </p:txBody>
      </p:sp>
    </p:spTree>
    <p:extLst>
      <p:ext uri="{BB962C8B-B14F-4D97-AF65-F5344CB8AC3E}">
        <p14:creationId xmlns:p14="http://schemas.microsoft.com/office/powerpoint/2010/main" val="400469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4fb1170d5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34fb1170d5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4fb1170d5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4fb1170d5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fb1170d5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4fb1170d5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a:extLst>
            <a:ext uri="{FF2B5EF4-FFF2-40B4-BE49-F238E27FC236}">
              <a16:creationId xmlns:a16="http://schemas.microsoft.com/office/drawing/2014/main" id="{0FA96044-6552-C54E-5E43-B26126D8FAE5}"/>
            </a:ext>
          </a:extLst>
        </p:cNvPr>
        <p:cNvGrpSpPr/>
        <p:nvPr/>
      </p:nvGrpSpPr>
      <p:grpSpPr>
        <a:xfrm>
          <a:off x="0" y="0"/>
          <a:ext cx="0" cy="0"/>
          <a:chOff x="0" y="0"/>
          <a:chExt cx="0" cy="0"/>
        </a:xfrm>
      </p:grpSpPr>
      <p:sp>
        <p:nvSpPr>
          <p:cNvPr id="98" name="Google Shape;98;g34fb1170d58_0_42:notes">
            <a:extLst>
              <a:ext uri="{FF2B5EF4-FFF2-40B4-BE49-F238E27FC236}">
                <a16:creationId xmlns:a16="http://schemas.microsoft.com/office/drawing/2014/main" id="{51227728-6E28-B288-956A-42FECDC42F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34fb1170d58_0_42:notes">
            <a:extLst>
              <a:ext uri="{FF2B5EF4-FFF2-40B4-BE49-F238E27FC236}">
                <a16:creationId xmlns:a16="http://schemas.microsoft.com/office/drawing/2014/main" id="{27801B8B-8934-D98C-B031-C59A7368A0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308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4fb1170d5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4fb1170d5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34fb1170d5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34fb1170d5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34fb1170d5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fb1170d5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AC151559-A6C2-7546-522F-A1F563134F90}"/>
            </a:ext>
          </a:extLst>
        </p:cNvPr>
        <p:cNvGrpSpPr/>
        <p:nvPr/>
      </p:nvGrpSpPr>
      <p:grpSpPr>
        <a:xfrm>
          <a:off x="0" y="0"/>
          <a:ext cx="0" cy="0"/>
          <a:chOff x="0" y="0"/>
          <a:chExt cx="0" cy="0"/>
        </a:xfrm>
      </p:grpSpPr>
      <p:sp>
        <p:nvSpPr>
          <p:cNvPr id="74" name="Google Shape;74;g34fb1170d58_0_14:notes">
            <a:extLst>
              <a:ext uri="{FF2B5EF4-FFF2-40B4-BE49-F238E27FC236}">
                <a16:creationId xmlns:a16="http://schemas.microsoft.com/office/drawing/2014/main" id="{FA3C44A4-6E7D-0FA5-7F91-DF752655CC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fb1170d58_0_14:notes">
            <a:extLst>
              <a:ext uri="{FF2B5EF4-FFF2-40B4-BE49-F238E27FC236}">
                <a16:creationId xmlns:a16="http://schemas.microsoft.com/office/drawing/2014/main" id="{6CC0A502-D9D2-5C06-5CC9-FF392AB7A1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t>seasonal plot  </a:t>
            </a:r>
            <a:r>
              <a:rPr lang="en-US" dirty="0"/>
              <a:t>: The seasonal plot validates the need to incorporate seasonality explicitly in forecasting models to improve prediction accuracy.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Auto correlation : Strong autocorrelations at short lags indicate that recent sales heavily influence future.</a:t>
            </a:r>
          </a:p>
          <a:p>
            <a:pPr marL="0" lvl="0" indent="0" algn="l" rtl="0">
              <a:spcBef>
                <a:spcPts val="0"/>
              </a:spcBef>
              <a:spcAft>
                <a:spcPts val="0"/>
              </a:spcAft>
              <a:buNone/>
            </a:pPr>
            <a:r>
              <a:rPr lang="en-US" dirty="0"/>
              <a:t> 	     Seasonal spikes at 12-month intervals confirm annual seasonality.</a:t>
            </a:r>
          </a:p>
          <a:p>
            <a:pPr marL="0" lvl="0" indent="0" algn="l" rtl="0">
              <a:spcBef>
                <a:spcPts val="0"/>
              </a:spcBef>
              <a:spcAft>
                <a:spcPts val="0"/>
              </a:spcAft>
              <a:buNone/>
            </a:pPr>
            <a:r>
              <a:rPr lang="en-US" dirty="0"/>
              <a:t>                             The slow decay suggests the presence of a trend in the sales data.</a:t>
            </a:r>
          </a:p>
          <a:p>
            <a:pPr marL="139700" indent="0">
              <a:buNone/>
            </a:pPr>
            <a:endParaRPr lang="en-US" dirty="0"/>
          </a:p>
          <a:p>
            <a:pPr marL="0" lvl="0" indent="0" algn="l" rtl="0">
              <a:spcBef>
                <a:spcPts val="0"/>
              </a:spcBef>
              <a:spcAft>
                <a:spcPts val="0"/>
              </a:spcAft>
              <a:buNone/>
            </a:pPr>
            <a:r>
              <a:rPr lang="en-US" dirty="0"/>
              <a:t>Bar Plot of Monthly Sales Trend (2009–2011) : Sales peak in Nov–Dec each year due to holidays.</a:t>
            </a:r>
          </a:p>
          <a:p>
            <a:pPr marL="0" lvl="0" indent="0" algn="l" rtl="0">
              <a:spcBef>
                <a:spcPts val="0"/>
              </a:spcBef>
              <a:spcAft>
                <a:spcPts val="0"/>
              </a:spcAft>
              <a:buNone/>
            </a:pPr>
            <a:r>
              <a:rPr lang="en-US" dirty="0"/>
              <a:t>			  Lower sales in mid-year months.</a:t>
            </a:r>
          </a:p>
          <a:p>
            <a:pPr marL="0" lvl="0" indent="0" algn="l" rtl="0">
              <a:spcBef>
                <a:spcPts val="0"/>
              </a:spcBef>
              <a:spcAft>
                <a:spcPts val="0"/>
              </a:spcAft>
              <a:buNone/>
            </a:pPr>
            <a:r>
              <a:rPr lang="en-US" dirty="0"/>
              <a:t>			  Year-over-year growth shows positive retail trends.</a:t>
            </a:r>
          </a:p>
          <a:p>
            <a:pPr marL="0" lvl="0" indent="0" algn="l" rtl="0">
              <a:spcBef>
                <a:spcPts val="0"/>
              </a:spcBef>
              <a:spcAft>
                <a:spcPts val="0"/>
              </a:spcAft>
              <a:buNone/>
            </a:pPr>
            <a:r>
              <a:rPr lang="en-US" dirty="0"/>
              <a:t>Partial Auto correlation  : Strong direct influence from sales at short lags (especially lag 1).</a:t>
            </a:r>
          </a:p>
          <a:p>
            <a:pPr marL="0" lvl="0" indent="0" algn="l" rtl="0">
              <a:spcBef>
                <a:spcPts val="0"/>
              </a:spcBef>
              <a:spcAft>
                <a:spcPts val="0"/>
              </a:spcAft>
              <a:buNone/>
            </a:pPr>
            <a:r>
              <a:rPr lang="en-US" dirty="0"/>
              <a:t>	                 Sharp cutoff after early lags suggests a low-order AR model.</a:t>
            </a:r>
          </a:p>
          <a:p>
            <a:pPr marL="0" lvl="0" indent="0" algn="l" rtl="0">
              <a:spcBef>
                <a:spcPts val="0"/>
              </a:spcBef>
              <a:spcAft>
                <a:spcPts val="0"/>
              </a:spcAft>
              <a:buNone/>
            </a:pPr>
            <a:r>
              <a:rPr lang="en-US" dirty="0"/>
              <a:t>	                 Minor seasonal signals also visible at longer lags.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989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4fb1170d5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4fb1170d5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2BB5A5F1-2877-58BC-B4E4-8AE434829219}"/>
            </a:ext>
          </a:extLst>
        </p:cNvPr>
        <p:cNvGrpSpPr/>
        <p:nvPr/>
      </p:nvGrpSpPr>
      <p:grpSpPr>
        <a:xfrm>
          <a:off x="0" y="0"/>
          <a:ext cx="0" cy="0"/>
          <a:chOff x="0" y="0"/>
          <a:chExt cx="0" cy="0"/>
        </a:xfrm>
      </p:grpSpPr>
      <p:sp>
        <p:nvSpPr>
          <p:cNvPr id="74" name="Google Shape;74;g34fb1170d58_0_14:notes">
            <a:extLst>
              <a:ext uri="{FF2B5EF4-FFF2-40B4-BE49-F238E27FC236}">
                <a16:creationId xmlns:a16="http://schemas.microsoft.com/office/drawing/2014/main" id="{8FB67D8C-5733-F272-ACFA-F21884BEC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fb1170d58_0_14:notes">
            <a:extLst>
              <a:ext uri="{FF2B5EF4-FFF2-40B4-BE49-F238E27FC236}">
                <a16:creationId xmlns:a16="http://schemas.microsoft.com/office/drawing/2014/main" id="{6B2ABF32-3252-7F0F-9022-5F4CC65DA9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dirty="0"/>
              <a:t>Daily sales trend </a:t>
            </a:r>
            <a:r>
              <a:rPr lang="en-US" dirty="0"/>
              <a:t>: </a:t>
            </a:r>
            <a:r>
              <a:rPr lang="en-US" b="0" i="0" dirty="0">
                <a:solidFill>
                  <a:srgbClr val="333333"/>
                </a:solidFill>
                <a:effectLst/>
                <a:latin typeface="Helvetica Neue"/>
              </a:rPr>
              <a:t>2009 to 2011, there is a general upward trend. There seems to be higher peaks in the later periods. Seasonality-wise, there are recurring peaks and dips at regular intervals. There a spikes around the end of the year possibly 	      due to seasonal effects. Overall, it is not stationary.</a:t>
            </a:r>
          </a:p>
          <a:p>
            <a:pPr marL="0" lvl="0" indent="0" algn="l" rtl="0">
              <a:spcBef>
                <a:spcPts val="0"/>
              </a:spcBef>
              <a:spcAft>
                <a:spcPts val="0"/>
              </a:spcAft>
              <a:buNone/>
            </a:pPr>
            <a:r>
              <a:rPr lang="en-US" b="1" i="0" dirty="0">
                <a:solidFill>
                  <a:srgbClr val="333333"/>
                </a:solidFill>
                <a:effectLst/>
                <a:latin typeface="Helvetica Neue"/>
              </a:rPr>
              <a:t>Monthly sales Trend </a:t>
            </a:r>
            <a:r>
              <a:rPr lang="en-US" b="0" i="0" dirty="0">
                <a:solidFill>
                  <a:srgbClr val="333333"/>
                </a:solidFill>
                <a:effectLst/>
                <a:latin typeface="Helvetica Neue"/>
              </a:rPr>
              <a:t>: from the beginning to the end of each year, there is an upward trend. Again, it also shows yearly seasonality where it spikes around the end of the year(possibly due to holiday sales). This graph is not stationary.</a:t>
            </a:r>
          </a:p>
          <a:p>
            <a:pPr marL="0" lvl="0" indent="0" algn="l" rtl="0">
              <a:spcBef>
                <a:spcPts val="0"/>
              </a:spcBef>
              <a:spcAft>
                <a:spcPts val="0"/>
              </a:spcAft>
              <a:buNone/>
            </a:pPr>
            <a:r>
              <a:rPr lang="en-US" b="1" i="0" dirty="0">
                <a:solidFill>
                  <a:srgbClr val="333333"/>
                </a:solidFill>
                <a:effectLst/>
                <a:latin typeface="Helvetica Neue"/>
              </a:rPr>
              <a:t>Yearly sales Trend </a:t>
            </a:r>
            <a:r>
              <a:rPr lang="en-US" b="0" i="0" dirty="0">
                <a:solidFill>
                  <a:srgbClr val="333333"/>
                </a:solidFill>
                <a:effectLst/>
                <a:latin typeface="Helvetica Neue"/>
              </a:rPr>
              <a:t>: there is an increase from 2009 to 2010, and then a small decrease from 2010 to 2011. Seasonality and stationary can’t be assessed.</a:t>
            </a:r>
          </a:p>
          <a:p>
            <a:pPr marL="0" lvl="0" indent="0" algn="l" rtl="0">
              <a:spcBef>
                <a:spcPts val="0"/>
              </a:spcBef>
              <a:spcAft>
                <a:spcPts val="0"/>
              </a:spcAft>
              <a:buNone/>
            </a:pPr>
            <a:endParaRPr lang="en-US" b="0" i="0" dirty="0">
              <a:solidFill>
                <a:srgbClr val="333333"/>
              </a:solidFill>
              <a:effectLst/>
              <a:latin typeface="Helvetica Neue"/>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150168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4fb1170d58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4fb1170d58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a:extLst>
            <a:ext uri="{FF2B5EF4-FFF2-40B4-BE49-F238E27FC236}">
              <a16:creationId xmlns:a16="http://schemas.microsoft.com/office/drawing/2014/main" id="{93D0432E-5F44-398E-9E52-793080E5A2EB}"/>
            </a:ext>
          </a:extLst>
        </p:cNvPr>
        <p:cNvGrpSpPr/>
        <p:nvPr/>
      </p:nvGrpSpPr>
      <p:grpSpPr>
        <a:xfrm>
          <a:off x="0" y="0"/>
          <a:ext cx="0" cy="0"/>
          <a:chOff x="0" y="0"/>
          <a:chExt cx="0" cy="0"/>
        </a:xfrm>
      </p:grpSpPr>
      <p:sp>
        <p:nvSpPr>
          <p:cNvPr id="74" name="Google Shape;74;g34fb1170d58_0_14:notes">
            <a:extLst>
              <a:ext uri="{FF2B5EF4-FFF2-40B4-BE49-F238E27FC236}">
                <a16:creationId xmlns:a16="http://schemas.microsoft.com/office/drawing/2014/main" id="{D301B746-F8FB-0851-2489-B06B6461A4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34fb1170d58_0_14:notes">
            <a:extLst>
              <a:ext uri="{FF2B5EF4-FFF2-40B4-BE49-F238E27FC236}">
                <a16:creationId xmlns:a16="http://schemas.microsoft.com/office/drawing/2014/main" id="{A0F49869-2F5B-5592-D524-F4A2C9F30A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rgbClr val="DD1144"/>
                </a:solidFill>
                <a:effectLst/>
              </a:rPr>
              <a:t>Classical Decomposition </a:t>
            </a:r>
            <a:r>
              <a:rPr lang="en-US" dirty="0">
                <a:solidFill>
                  <a:srgbClr val="DD1144"/>
                </a:solidFill>
                <a:effectLst/>
              </a:rPr>
              <a:t>: </a:t>
            </a:r>
            <a:r>
              <a:rPr lang="en-US" b="0" i="0" dirty="0" err="1">
                <a:solidFill>
                  <a:srgbClr val="333333"/>
                </a:solidFill>
                <a:effectLst/>
                <a:latin typeface="Helvetica Neue"/>
              </a:rPr>
              <a:t>Total_sales</a:t>
            </a:r>
            <a:r>
              <a:rPr lang="en-US" b="0" i="0" dirty="0">
                <a:solidFill>
                  <a:srgbClr val="333333"/>
                </a:solidFill>
                <a:effectLst/>
                <a:latin typeface="Helvetica Neue"/>
              </a:rPr>
              <a:t> variable was executed using the “additive” type because the seasonal variations were constant over time. The trend line is increasing with a slight decline around the end, so there is a non-stationary trend in        	                 sales. The seasonal component shows strong seasonality due to the recurring patterns.</a:t>
            </a:r>
          </a:p>
          <a:p>
            <a:pPr marL="0" lvl="0" indent="0" algn="l" rtl="0">
              <a:spcBef>
                <a:spcPts val="0"/>
              </a:spcBef>
              <a:spcAft>
                <a:spcPts val="0"/>
              </a:spcAft>
              <a:buNone/>
            </a:pPr>
            <a:r>
              <a:rPr lang="en-US" sz="1400" b="1" dirty="0">
                <a:solidFill>
                  <a:srgbClr val="DD1144"/>
                </a:solidFill>
                <a:effectLst/>
              </a:rPr>
              <a:t>STL Decomposition</a:t>
            </a:r>
            <a:r>
              <a:rPr lang="en-US" sz="1400" b="1" i="0" dirty="0">
                <a:solidFill>
                  <a:srgbClr val="333333"/>
                </a:solidFill>
                <a:effectLst/>
                <a:latin typeface="Helvetica Neue"/>
              </a:rPr>
              <a:t> </a:t>
            </a:r>
            <a:r>
              <a:rPr lang="en-US" b="0" i="0" dirty="0">
                <a:solidFill>
                  <a:srgbClr val="333333"/>
                </a:solidFill>
                <a:effectLst/>
                <a:latin typeface="Helvetica Neue"/>
              </a:rPr>
              <a:t>: because it allows for changing seasonal patterns. It shows an overall downward trend. There seems to be signs of seasonality due to the recurring patterns. The remainder/residuals show the possible noise and      		              irregularities.</a:t>
            </a:r>
          </a:p>
          <a:p>
            <a:pPr marL="0" lvl="0" indent="0" algn="l" rtl="0">
              <a:spcBef>
                <a:spcPts val="0"/>
              </a:spcBef>
              <a:spcAft>
                <a:spcPts val="0"/>
              </a:spcAft>
              <a:buNone/>
            </a:pPr>
            <a:r>
              <a:rPr lang="en-US" b="0" i="0" dirty="0">
                <a:solidFill>
                  <a:srgbClr val="333333"/>
                </a:solidFill>
                <a:effectLst/>
                <a:latin typeface="Helvetica Neue"/>
              </a:rPr>
              <a:t>Overall, STL decomposition seems to be the better model because it was able to adapt to the changing seasonality. The residuals seems to be closer to the true noise as well. Another benefit of using this model is that it is resistant to any possible outliers.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42698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Final Project: HandPicked Giftware</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Madhuri Patibandla, Madhumathi Sekar, Thy Kieu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A93D181C-CCBC-EEEE-19D5-A0E0BBCE5365}"/>
            </a:ext>
          </a:extLst>
        </p:cNvPr>
        <p:cNvGrpSpPr/>
        <p:nvPr/>
      </p:nvGrpSpPr>
      <p:grpSpPr>
        <a:xfrm>
          <a:off x="0" y="0"/>
          <a:ext cx="0" cy="0"/>
          <a:chOff x="0" y="0"/>
          <a:chExt cx="0" cy="0"/>
        </a:xfrm>
      </p:grpSpPr>
      <p:sp>
        <p:nvSpPr>
          <p:cNvPr id="77" name="Google Shape;77;p16">
            <a:extLst>
              <a:ext uri="{FF2B5EF4-FFF2-40B4-BE49-F238E27FC236}">
                <a16:creationId xmlns:a16="http://schemas.microsoft.com/office/drawing/2014/main" id="{65FBBBEB-3EA7-56B8-DDFE-A8167656D4A5}"/>
              </a:ext>
            </a:extLst>
          </p:cNvPr>
          <p:cNvSpPr txBox="1">
            <a:spLocks noGrp="1"/>
          </p:cNvSpPr>
          <p:nvPr>
            <p:ph type="title"/>
          </p:nvPr>
        </p:nvSpPr>
        <p:spPr>
          <a:xfrm>
            <a:off x="111122" y="644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Predicitions on UK sales Data Visualization.</a:t>
            </a:r>
            <a:endParaRPr dirty="0"/>
          </a:p>
        </p:txBody>
      </p:sp>
      <p:sp>
        <p:nvSpPr>
          <p:cNvPr id="78" name="Google Shape;78;p16">
            <a:extLst>
              <a:ext uri="{FF2B5EF4-FFF2-40B4-BE49-F238E27FC236}">
                <a16:creationId xmlns:a16="http://schemas.microsoft.com/office/drawing/2014/main" id="{D7C72D14-4F46-3061-5177-08F8ABAC48E5}"/>
              </a:ext>
            </a:extLst>
          </p:cNvPr>
          <p:cNvSpPr txBox="1">
            <a:spLocks noGrp="1"/>
          </p:cNvSpPr>
          <p:nvPr>
            <p:ph type="body" idx="1"/>
          </p:nvPr>
        </p:nvSpPr>
        <p:spPr>
          <a:xfrm>
            <a:off x="111122" y="637199"/>
            <a:ext cx="8721178" cy="445984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p:txBody>
      </p:sp>
      <p:pic>
        <p:nvPicPr>
          <p:cNvPr id="3" name="Picture 2">
            <a:extLst>
              <a:ext uri="{FF2B5EF4-FFF2-40B4-BE49-F238E27FC236}">
                <a16:creationId xmlns:a16="http://schemas.microsoft.com/office/drawing/2014/main" id="{70D82CFE-608D-7C2B-97A6-410ACC98AC5D}"/>
              </a:ext>
            </a:extLst>
          </p:cNvPr>
          <p:cNvPicPr>
            <a:picLocks noChangeAspect="1"/>
          </p:cNvPicPr>
          <p:nvPr/>
        </p:nvPicPr>
        <p:blipFill>
          <a:blip r:embed="rId3"/>
          <a:stretch>
            <a:fillRect/>
          </a:stretch>
        </p:blipFill>
        <p:spPr>
          <a:xfrm>
            <a:off x="224174" y="754540"/>
            <a:ext cx="4147247" cy="2242333"/>
          </a:xfrm>
          <a:prstGeom prst="rect">
            <a:avLst/>
          </a:prstGeom>
        </p:spPr>
      </p:pic>
      <p:pic>
        <p:nvPicPr>
          <p:cNvPr id="6" name="Picture 5">
            <a:extLst>
              <a:ext uri="{FF2B5EF4-FFF2-40B4-BE49-F238E27FC236}">
                <a16:creationId xmlns:a16="http://schemas.microsoft.com/office/drawing/2014/main" id="{91F8A855-80C3-5325-B9A9-DEDC4DDFDBEB}"/>
              </a:ext>
            </a:extLst>
          </p:cNvPr>
          <p:cNvPicPr>
            <a:picLocks noChangeAspect="1"/>
          </p:cNvPicPr>
          <p:nvPr/>
        </p:nvPicPr>
        <p:blipFill>
          <a:blip r:embed="rId4"/>
          <a:stretch>
            <a:fillRect/>
          </a:stretch>
        </p:blipFill>
        <p:spPr>
          <a:xfrm>
            <a:off x="4646609" y="754540"/>
            <a:ext cx="4088269" cy="2242333"/>
          </a:xfrm>
          <a:prstGeom prst="rect">
            <a:avLst/>
          </a:prstGeom>
        </p:spPr>
      </p:pic>
      <p:pic>
        <p:nvPicPr>
          <p:cNvPr id="9" name="Picture 8">
            <a:extLst>
              <a:ext uri="{FF2B5EF4-FFF2-40B4-BE49-F238E27FC236}">
                <a16:creationId xmlns:a16="http://schemas.microsoft.com/office/drawing/2014/main" id="{FDEA5628-2005-C0C7-80B5-982A96757FB5}"/>
              </a:ext>
            </a:extLst>
          </p:cNvPr>
          <p:cNvPicPr>
            <a:picLocks noChangeAspect="1"/>
          </p:cNvPicPr>
          <p:nvPr/>
        </p:nvPicPr>
        <p:blipFill>
          <a:blip r:embed="rId5"/>
          <a:stretch>
            <a:fillRect/>
          </a:stretch>
        </p:blipFill>
        <p:spPr>
          <a:xfrm>
            <a:off x="182880" y="3108358"/>
            <a:ext cx="4188542" cy="1988685"/>
          </a:xfrm>
          <a:prstGeom prst="rect">
            <a:avLst/>
          </a:prstGeom>
        </p:spPr>
      </p:pic>
      <p:pic>
        <p:nvPicPr>
          <p:cNvPr id="11" name="Picture 10">
            <a:extLst>
              <a:ext uri="{FF2B5EF4-FFF2-40B4-BE49-F238E27FC236}">
                <a16:creationId xmlns:a16="http://schemas.microsoft.com/office/drawing/2014/main" id="{A710CF5B-A3F1-DB1C-49F3-5EF79E09210E}"/>
              </a:ext>
            </a:extLst>
          </p:cNvPr>
          <p:cNvPicPr>
            <a:picLocks noChangeAspect="1"/>
          </p:cNvPicPr>
          <p:nvPr/>
        </p:nvPicPr>
        <p:blipFill>
          <a:blip r:embed="rId6"/>
          <a:stretch>
            <a:fillRect/>
          </a:stretch>
        </p:blipFill>
        <p:spPr>
          <a:xfrm>
            <a:off x="4646609" y="3108358"/>
            <a:ext cx="4088269" cy="1876597"/>
          </a:xfrm>
          <a:prstGeom prst="rect">
            <a:avLst/>
          </a:prstGeom>
        </p:spPr>
      </p:pic>
    </p:spTree>
    <p:extLst>
      <p:ext uri="{BB962C8B-B14F-4D97-AF65-F5344CB8AC3E}">
        <p14:creationId xmlns:p14="http://schemas.microsoft.com/office/powerpoint/2010/main" val="1456553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Issues</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Data Quality and Missing Values </a:t>
            </a:r>
            <a:endParaRPr dirty="0"/>
          </a:p>
          <a:p>
            <a:pPr marL="914400" lvl="1" indent="-317500" algn="l" rtl="0">
              <a:spcBef>
                <a:spcPts val="0"/>
              </a:spcBef>
              <a:spcAft>
                <a:spcPts val="0"/>
              </a:spcAft>
              <a:buSzPts val="1400"/>
              <a:buChar char="-"/>
            </a:pPr>
            <a:r>
              <a:rPr lang="en" dirty="0"/>
              <a:t>Issue: The dataset had a significant number of missing CustomerID values, which posed a challenge for customer-level analysis. </a:t>
            </a:r>
            <a:endParaRPr dirty="0"/>
          </a:p>
          <a:p>
            <a:pPr marL="914400" lvl="1" indent="-317500" algn="l" rtl="0">
              <a:spcBef>
                <a:spcPts val="0"/>
              </a:spcBef>
              <a:spcAft>
                <a:spcPts val="0"/>
              </a:spcAft>
              <a:buSzPts val="1400"/>
              <a:buChar char="-"/>
            </a:pPr>
            <a:r>
              <a:rPr lang="en" dirty="0"/>
              <a:t>Solution: We replaced missing CustomerIDs with a placeholder value "Unknown" to ensure consistency in the dataset while still allowing aggregate analysis.</a:t>
            </a:r>
            <a:endParaRPr dirty="0"/>
          </a:p>
          <a:p>
            <a:pPr marL="457200" lvl="0" indent="-342900" algn="l" rtl="0">
              <a:spcBef>
                <a:spcPts val="0"/>
              </a:spcBef>
              <a:spcAft>
                <a:spcPts val="0"/>
              </a:spcAft>
              <a:buSzPts val="1800"/>
              <a:buChar char="-"/>
            </a:pPr>
            <a:r>
              <a:rPr lang="en" dirty="0"/>
              <a:t>Model Selection Confusion </a:t>
            </a:r>
            <a:endParaRPr dirty="0"/>
          </a:p>
          <a:p>
            <a:pPr marL="914400" lvl="1" indent="-317500" algn="l" rtl="0">
              <a:spcBef>
                <a:spcPts val="0"/>
              </a:spcBef>
              <a:spcAft>
                <a:spcPts val="0"/>
              </a:spcAft>
              <a:buSzPts val="1400"/>
              <a:buChar char="-"/>
            </a:pPr>
            <a:r>
              <a:rPr lang="en" dirty="0"/>
              <a:t>Issue: Choosing between ETS, ARIMA, and NNAR models required experimentation due to similar performance. </a:t>
            </a:r>
            <a:endParaRPr dirty="0"/>
          </a:p>
          <a:p>
            <a:pPr marL="914400" lvl="1" indent="-317500" algn="l" rtl="0">
              <a:spcBef>
                <a:spcPts val="0"/>
              </a:spcBef>
              <a:spcAft>
                <a:spcPts val="0"/>
              </a:spcAft>
              <a:buSzPts val="1400"/>
              <a:buChar char="-"/>
            </a:pPr>
            <a:r>
              <a:rPr lang="en" dirty="0"/>
              <a:t>Solution: We used cross-validation and accuracy metrics like MAE and RMSE to evaluate each model's performance and selected NNAR for its flexibility and robustness in handling irregular seasonality</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 </a:t>
            </a:r>
            <a:endParaRPr/>
          </a:p>
        </p:txBody>
      </p:sp>
      <p:sp>
        <p:nvSpPr>
          <p:cNvPr id="108" name="Google Shape;10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458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Reflection</a:t>
            </a:r>
            <a:endParaRPr/>
          </a:p>
        </p:txBody>
      </p:sp>
      <p:sp>
        <p:nvSpPr>
          <p:cNvPr id="102" name="Google Shape;102;p20"/>
          <p:cNvSpPr txBox="1">
            <a:spLocks noGrp="1"/>
          </p:cNvSpPr>
          <p:nvPr>
            <p:ph type="body" idx="1"/>
          </p:nvPr>
        </p:nvSpPr>
        <p:spPr>
          <a:xfrm>
            <a:off x="311700" y="10311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One of the most challenging aspects of this project was selecting the right forecasting model. While ETS and ARIMA provided strong baselines, their performance was very close, and it took careful experimentation and evaluation to understand their differences. Understanding when and why to use models like NNAR, especially in a retail context with non-linear and changing seasonal patterns was both a technical and conceptual learning experience.</a:t>
            </a:r>
            <a:endParaRPr dirty="0"/>
          </a:p>
          <a:p>
            <a:pPr marL="457200" lvl="0" indent="-342900" algn="l" rtl="0">
              <a:spcBef>
                <a:spcPts val="0"/>
              </a:spcBef>
              <a:spcAft>
                <a:spcPts val="0"/>
              </a:spcAft>
              <a:buSzPts val="1800"/>
              <a:buChar char="-"/>
            </a:pPr>
            <a:r>
              <a:rPr lang="en" dirty="0"/>
              <a:t>The most interesting part was seeing how various models interpreted the same dataset differently. Comparing their forecasts side-by-side helped us visualize predictions better. We also enjoyed using visual storytelling to explain trends like holiday spikes in sales which made the data feel more connected to real-world behavior.</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a:extLst>
            <a:ext uri="{FF2B5EF4-FFF2-40B4-BE49-F238E27FC236}">
              <a16:creationId xmlns:a16="http://schemas.microsoft.com/office/drawing/2014/main" id="{70E11B83-D413-8158-7926-4A18756B79E1}"/>
            </a:ext>
          </a:extLst>
        </p:cNvPr>
        <p:cNvGrpSpPr/>
        <p:nvPr/>
      </p:nvGrpSpPr>
      <p:grpSpPr>
        <a:xfrm>
          <a:off x="0" y="0"/>
          <a:ext cx="0" cy="0"/>
          <a:chOff x="0" y="0"/>
          <a:chExt cx="0" cy="0"/>
        </a:xfrm>
      </p:grpSpPr>
      <p:sp>
        <p:nvSpPr>
          <p:cNvPr id="101" name="Google Shape;101;p20">
            <a:extLst>
              <a:ext uri="{FF2B5EF4-FFF2-40B4-BE49-F238E27FC236}">
                <a16:creationId xmlns:a16="http://schemas.microsoft.com/office/drawing/2014/main" id="{FB5E8F44-E361-F0EE-CF57-29E9F33FE383}"/>
              </a:ext>
            </a:extLst>
          </p:cNvPr>
          <p:cNvSpPr txBox="1">
            <a:spLocks noGrp="1"/>
          </p:cNvSpPr>
          <p:nvPr>
            <p:ph type="title"/>
          </p:nvPr>
        </p:nvSpPr>
        <p:spPr>
          <a:xfrm>
            <a:off x="311700" y="4584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Final Takeway</a:t>
            </a:r>
            <a:endParaRPr dirty="0"/>
          </a:p>
        </p:txBody>
      </p:sp>
      <p:sp>
        <p:nvSpPr>
          <p:cNvPr id="102" name="Google Shape;102;p20">
            <a:extLst>
              <a:ext uri="{FF2B5EF4-FFF2-40B4-BE49-F238E27FC236}">
                <a16:creationId xmlns:a16="http://schemas.microsoft.com/office/drawing/2014/main" id="{43765E85-1D21-1C65-E619-82E793558F1B}"/>
              </a:ext>
            </a:extLst>
          </p:cNvPr>
          <p:cNvSpPr txBox="1">
            <a:spLocks noGrp="1"/>
          </p:cNvSpPr>
          <p:nvPr>
            <p:ph type="body" idx="1"/>
          </p:nvPr>
        </p:nvSpPr>
        <p:spPr>
          <a:xfrm>
            <a:off x="311700" y="10311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US" dirty="0"/>
              <a:t>The sales data from 2009 to 2011 demonstrates non-stationary behavior with strong seasonal effects. Models that account for changing seasonality and nonlinear trends—like NNAR and Prophet—are more suitable for long-term forecasting in this case.</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For businesses seeking robust sales forecasting, especially with holiday effects and potential outliers, combining forecasts from multiple models or using an ensemble approach can enhance reliability and accuracy.</a:t>
            </a:r>
            <a:endParaRPr dirty="0"/>
          </a:p>
        </p:txBody>
      </p:sp>
    </p:spTree>
    <p:extLst>
      <p:ext uri="{BB962C8B-B14F-4D97-AF65-F5344CB8AC3E}">
        <p14:creationId xmlns:p14="http://schemas.microsoft.com/office/powerpoint/2010/main" val="66639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Purpose</a:t>
            </a:r>
            <a:endParaRPr/>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purpose of this project is to forecast UK retail sales using time series analysis for 2012 by analyzing actual sales observed from 2009-2011. </a:t>
            </a:r>
            <a:endParaRPr/>
          </a:p>
          <a:p>
            <a:pPr marL="0" lvl="0" indent="0" algn="l" rtl="0">
              <a:spcBef>
                <a:spcPts val="1600"/>
              </a:spcBef>
              <a:spcAft>
                <a:spcPts val="0"/>
              </a:spcAft>
              <a:buNone/>
            </a:pPr>
            <a:r>
              <a:rPr lang="en"/>
              <a:t>- The project highlights the importance of adaptive forecasts in retail environments characterized by changing sales patterns and irregularities. </a:t>
            </a:r>
            <a:endParaRPr/>
          </a:p>
          <a:p>
            <a:pPr marL="0" lvl="0" indent="0" algn="l" rtl="0">
              <a:spcBef>
                <a:spcPts val="1600"/>
              </a:spcBef>
              <a:spcAft>
                <a:spcPts val="1600"/>
              </a:spcAft>
              <a:buNone/>
            </a:pPr>
            <a:r>
              <a:rPr lang="en"/>
              <a:t>- The analysis involves comparing the forecasting performance of the Exponential Smoothing (ETS) and Autoregressive Integrated Moving Average (ARIMA) models.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Tools/Database Technologies</a:t>
            </a:r>
            <a:endParaRPr/>
          </a:p>
        </p:txBody>
      </p:sp>
      <p:sp>
        <p:nvSpPr>
          <p:cNvPr id="72" name="Google Shape;72;p15"/>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project is implemented using the R programming language. Key R libraries used include:  </a:t>
            </a:r>
            <a:endParaRPr dirty="0"/>
          </a:p>
          <a:p>
            <a:pPr marL="457200" lvl="0" indent="-342900" algn="l" rtl="0">
              <a:lnSpc>
                <a:spcPct val="100000"/>
              </a:lnSpc>
              <a:spcBef>
                <a:spcPts val="1600"/>
              </a:spcBef>
              <a:spcAft>
                <a:spcPts val="0"/>
              </a:spcAft>
              <a:buSzPts val="1800"/>
              <a:buChar char="-"/>
            </a:pPr>
            <a:r>
              <a:rPr lang="en" dirty="0"/>
              <a:t>fpp3 for time series analysis and forecasting. </a:t>
            </a:r>
            <a:endParaRPr dirty="0"/>
          </a:p>
          <a:p>
            <a:pPr marL="457200" lvl="0" indent="-342900" algn="l" rtl="0">
              <a:lnSpc>
                <a:spcPct val="100000"/>
              </a:lnSpc>
              <a:spcBef>
                <a:spcPts val="0"/>
              </a:spcBef>
              <a:spcAft>
                <a:spcPts val="0"/>
              </a:spcAft>
              <a:buSzPts val="1800"/>
              <a:buChar char="-"/>
            </a:pPr>
            <a:r>
              <a:rPr lang="en" dirty="0"/>
              <a:t>readxl for reading Excel files. </a:t>
            </a:r>
            <a:endParaRPr dirty="0"/>
          </a:p>
          <a:p>
            <a:pPr marL="457200" lvl="0" indent="-342900" algn="l" rtl="0">
              <a:lnSpc>
                <a:spcPct val="100000"/>
              </a:lnSpc>
              <a:spcBef>
                <a:spcPts val="0"/>
              </a:spcBef>
              <a:spcAft>
                <a:spcPts val="0"/>
              </a:spcAft>
              <a:buSzPts val="1800"/>
              <a:buChar char="-"/>
            </a:pPr>
            <a:r>
              <a:rPr lang="en" dirty="0"/>
              <a:t>ggplot2 for data visualization. </a:t>
            </a:r>
            <a:endParaRPr dirty="0"/>
          </a:p>
          <a:p>
            <a:pPr marL="457200" lvl="0" indent="-342900" algn="l" rtl="0">
              <a:lnSpc>
                <a:spcPct val="100000"/>
              </a:lnSpc>
              <a:spcBef>
                <a:spcPts val="0"/>
              </a:spcBef>
              <a:spcAft>
                <a:spcPts val="0"/>
              </a:spcAft>
              <a:buSzPts val="1800"/>
              <a:buChar char="-"/>
            </a:pPr>
            <a:r>
              <a:rPr lang="en" dirty="0"/>
              <a:t>forecast for additional forecasting tools. </a:t>
            </a:r>
            <a:endParaRPr dirty="0"/>
          </a:p>
          <a:p>
            <a:pPr marL="457200" lvl="0" indent="-342900" algn="l" rtl="0">
              <a:lnSpc>
                <a:spcPct val="100000"/>
              </a:lnSpc>
              <a:spcBef>
                <a:spcPts val="0"/>
              </a:spcBef>
              <a:spcAft>
                <a:spcPts val="0"/>
              </a:spcAft>
              <a:buSzPts val="1800"/>
              <a:buChar char="-"/>
            </a:pPr>
            <a:r>
              <a:rPr lang="en" dirty="0"/>
              <a:t>scales for plot scaling. </a:t>
            </a:r>
            <a:endParaRPr dirty="0"/>
          </a:p>
          <a:p>
            <a:pPr marL="457200" lvl="0" indent="-342900" algn="l" rtl="0">
              <a:lnSpc>
                <a:spcPct val="100000"/>
              </a:lnSpc>
              <a:spcBef>
                <a:spcPts val="0"/>
              </a:spcBef>
              <a:spcAft>
                <a:spcPts val="0"/>
              </a:spcAft>
              <a:buSzPts val="1800"/>
              <a:buChar char="-"/>
            </a:pPr>
            <a:r>
              <a:rPr lang="en" dirty="0"/>
              <a:t>tsibble for time series data structures. </a:t>
            </a:r>
            <a:endParaRPr dirty="0"/>
          </a:p>
          <a:p>
            <a:pPr marL="457200" lvl="0" indent="-342900" algn="l" rtl="0">
              <a:lnSpc>
                <a:spcPct val="100000"/>
              </a:lnSpc>
              <a:spcBef>
                <a:spcPts val="0"/>
              </a:spcBef>
              <a:spcAft>
                <a:spcPts val="0"/>
              </a:spcAft>
              <a:buSzPts val="1800"/>
              <a:buChar char="-"/>
            </a:pPr>
            <a:r>
              <a:rPr lang="en" dirty="0"/>
              <a:t>seasonal for seasonal decomposition.</a:t>
            </a:r>
          </a:p>
          <a:p>
            <a:pPr marL="457200" lvl="0" indent="-342900" algn="l" rtl="0">
              <a:lnSpc>
                <a:spcPct val="100000"/>
              </a:lnSpc>
              <a:spcBef>
                <a:spcPts val="0"/>
              </a:spcBef>
              <a:spcAft>
                <a:spcPts val="0"/>
              </a:spcAft>
              <a:buSzPts val="1800"/>
              <a:buChar char="-"/>
            </a:pPr>
            <a:r>
              <a:rPr lang="en" dirty="0"/>
              <a:t>Shiny for webapps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a:t>
            </a:r>
            <a:endParaRPr/>
          </a:p>
        </p:txBody>
      </p:sp>
      <p:sp>
        <p:nvSpPr>
          <p:cNvPr id="78" name="Google Shape;78;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The project uses the "Online Retail" dataset, which contains UK retail sales data. </a:t>
            </a:r>
            <a:endParaRPr/>
          </a:p>
          <a:p>
            <a:pPr marL="457200" lvl="0" indent="-342900" algn="l" rtl="0">
              <a:spcBef>
                <a:spcPts val="0"/>
              </a:spcBef>
              <a:spcAft>
                <a:spcPts val="0"/>
              </a:spcAft>
              <a:buSzPts val="1800"/>
              <a:buChar char="-"/>
            </a:pPr>
            <a:r>
              <a:rPr lang="en"/>
              <a:t>The dataset is in Excel format (.xlsx). It appears to consist of two sheets, one for the period 2009-2010 and another for 2010-2011. </a:t>
            </a:r>
            <a:endParaRPr/>
          </a:p>
          <a:p>
            <a:pPr marL="457200" lvl="0" indent="-342900" algn="l" rtl="0">
              <a:spcBef>
                <a:spcPts val="0"/>
              </a:spcBef>
              <a:spcAft>
                <a:spcPts val="0"/>
              </a:spcAft>
              <a:buSzPts val="1800"/>
              <a:buChar char="-"/>
            </a:pPr>
            <a:r>
              <a:rPr lang="en"/>
              <a:t>Data cleaning steps included handling missing values in CustomerID, removing duplicates, and filtering records for the UK. Transformations involved calculating total prices and creating monthly and yearly aggregated time series. </a:t>
            </a:r>
            <a:endParaRPr/>
          </a:p>
          <a:p>
            <a:pPr marL="457200" lvl="0" indent="-342900" algn="l" rtl="0">
              <a:spcBef>
                <a:spcPts val="0"/>
              </a:spcBef>
              <a:spcAft>
                <a:spcPts val="0"/>
              </a:spcAft>
              <a:buSzPts val="1800"/>
              <a:buChar char="-"/>
            </a:pPr>
            <a:r>
              <a:rPr lang="en"/>
              <a:t>The data is characterized by changing sales patterns and irregularities, making it suitable for demonstrating the strengths of adaptive forecasting methods.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EF32A516-681F-F462-DD6B-A7B62CA53DA7}"/>
            </a:ext>
          </a:extLst>
        </p:cNvPr>
        <p:cNvGrpSpPr/>
        <p:nvPr/>
      </p:nvGrpSpPr>
      <p:grpSpPr>
        <a:xfrm>
          <a:off x="0" y="0"/>
          <a:ext cx="0" cy="0"/>
          <a:chOff x="0" y="0"/>
          <a:chExt cx="0" cy="0"/>
        </a:xfrm>
      </p:grpSpPr>
      <p:sp>
        <p:nvSpPr>
          <p:cNvPr id="77" name="Google Shape;77;p16">
            <a:extLst>
              <a:ext uri="{FF2B5EF4-FFF2-40B4-BE49-F238E27FC236}">
                <a16:creationId xmlns:a16="http://schemas.microsoft.com/office/drawing/2014/main" id="{137E54C8-76ED-F004-96E3-3AC503CBFA2C}"/>
              </a:ext>
            </a:extLst>
          </p:cNvPr>
          <p:cNvSpPr txBox="1">
            <a:spLocks noGrp="1"/>
          </p:cNvSpPr>
          <p:nvPr>
            <p:ph type="title"/>
          </p:nvPr>
        </p:nvSpPr>
        <p:spPr>
          <a:xfrm>
            <a:off x="111122" y="644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Timeseries Analysis on UK sales Data Visualization.</a:t>
            </a:r>
            <a:endParaRPr dirty="0"/>
          </a:p>
        </p:txBody>
      </p:sp>
      <p:sp>
        <p:nvSpPr>
          <p:cNvPr id="78" name="Google Shape;78;p16">
            <a:extLst>
              <a:ext uri="{FF2B5EF4-FFF2-40B4-BE49-F238E27FC236}">
                <a16:creationId xmlns:a16="http://schemas.microsoft.com/office/drawing/2014/main" id="{FAA438A3-3953-5B16-9984-A23B403CF27E}"/>
              </a:ext>
            </a:extLst>
          </p:cNvPr>
          <p:cNvSpPr txBox="1">
            <a:spLocks noGrp="1"/>
          </p:cNvSpPr>
          <p:nvPr>
            <p:ph type="body" idx="1"/>
          </p:nvPr>
        </p:nvSpPr>
        <p:spPr>
          <a:xfrm>
            <a:off x="111122" y="637199"/>
            <a:ext cx="8721178" cy="445984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p:txBody>
      </p:sp>
      <p:pic>
        <p:nvPicPr>
          <p:cNvPr id="4" name="Picture 3">
            <a:extLst>
              <a:ext uri="{FF2B5EF4-FFF2-40B4-BE49-F238E27FC236}">
                <a16:creationId xmlns:a16="http://schemas.microsoft.com/office/drawing/2014/main" id="{F045502A-260D-E136-C855-1010720803AB}"/>
              </a:ext>
            </a:extLst>
          </p:cNvPr>
          <p:cNvPicPr>
            <a:picLocks noChangeAspect="1"/>
          </p:cNvPicPr>
          <p:nvPr/>
        </p:nvPicPr>
        <p:blipFill>
          <a:blip r:embed="rId3"/>
          <a:stretch>
            <a:fillRect/>
          </a:stretch>
        </p:blipFill>
        <p:spPr>
          <a:xfrm>
            <a:off x="165784" y="846222"/>
            <a:ext cx="3856811" cy="2134258"/>
          </a:xfrm>
          <a:prstGeom prst="rect">
            <a:avLst/>
          </a:prstGeom>
        </p:spPr>
      </p:pic>
      <p:pic>
        <p:nvPicPr>
          <p:cNvPr id="8" name="Picture 7">
            <a:extLst>
              <a:ext uri="{FF2B5EF4-FFF2-40B4-BE49-F238E27FC236}">
                <a16:creationId xmlns:a16="http://schemas.microsoft.com/office/drawing/2014/main" id="{23736A2E-262C-F5E3-23AE-EE7054C7E845}"/>
              </a:ext>
            </a:extLst>
          </p:cNvPr>
          <p:cNvPicPr>
            <a:picLocks noChangeAspect="1"/>
          </p:cNvPicPr>
          <p:nvPr/>
        </p:nvPicPr>
        <p:blipFill>
          <a:blip r:embed="rId4"/>
          <a:stretch>
            <a:fillRect/>
          </a:stretch>
        </p:blipFill>
        <p:spPr>
          <a:xfrm>
            <a:off x="4249919" y="846223"/>
            <a:ext cx="4381803" cy="2134258"/>
          </a:xfrm>
          <a:prstGeom prst="rect">
            <a:avLst/>
          </a:prstGeom>
        </p:spPr>
      </p:pic>
      <p:pic>
        <p:nvPicPr>
          <p:cNvPr id="10" name="Picture 9">
            <a:extLst>
              <a:ext uri="{FF2B5EF4-FFF2-40B4-BE49-F238E27FC236}">
                <a16:creationId xmlns:a16="http://schemas.microsoft.com/office/drawing/2014/main" id="{127641E9-4F20-E07D-6362-4CE924A2E793}"/>
              </a:ext>
            </a:extLst>
          </p:cNvPr>
          <p:cNvPicPr>
            <a:picLocks noChangeAspect="1"/>
          </p:cNvPicPr>
          <p:nvPr/>
        </p:nvPicPr>
        <p:blipFill>
          <a:blip r:embed="rId5"/>
          <a:stretch>
            <a:fillRect/>
          </a:stretch>
        </p:blipFill>
        <p:spPr>
          <a:xfrm>
            <a:off x="139040" y="3097161"/>
            <a:ext cx="3910301" cy="1999882"/>
          </a:xfrm>
          <a:prstGeom prst="rect">
            <a:avLst/>
          </a:prstGeom>
        </p:spPr>
      </p:pic>
      <p:pic>
        <p:nvPicPr>
          <p:cNvPr id="12" name="Picture 11">
            <a:extLst>
              <a:ext uri="{FF2B5EF4-FFF2-40B4-BE49-F238E27FC236}">
                <a16:creationId xmlns:a16="http://schemas.microsoft.com/office/drawing/2014/main" id="{68370168-C404-8DC8-8A6C-D5183FAF177E}"/>
              </a:ext>
            </a:extLst>
          </p:cNvPr>
          <p:cNvPicPr>
            <a:picLocks noChangeAspect="1"/>
          </p:cNvPicPr>
          <p:nvPr/>
        </p:nvPicPr>
        <p:blipFill>
          <a:blip r:embed="rId6"/>
          <a:stretch>
            <a:fillRect/>
          </a:stretch>
        </p:blipFill>
        <p:spPr>
          <a:xfrm>
            <a:off x="4330127" y="3079465"/>
            <a:ext cx="4301595" cy="2017578"/>
          </a:xfrm>
          <a:prstGeom prst="rect">
            <a:avLst/>
          </a:prstGeom>
        </p:spPr>
      </p:pic>
    </p:spTree>
    <p:extLst>
      <p:ext uri="{BB962C8B-B14F-4D97-AF65-F5344CB8AC3E}">
        <p14:creationId xmlns:p14="http://schemas.microsoft.com/office/powerpoint/2010/main" val="3156705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Functionalities</a:t>
            </a:r>
            <a:endParaRPr/>
          </a:p>
        </p:txBody>
      </p:sp>
      <p:sp>
        <p:nvSpPr>
          <p:cNvPr id="84" name="Google Shape;84;p17"/>
          <p:cNvSpPr txBox="1">
            <a:spLocks noGrp="1"/>
          </p:cNvSpPr>
          <p:nvPr>
            <p:ph type="body" idx="1"/>
          </p:nvPr>
        </p:nvSpPr>
        <p:spPr>
          <a:xfrm>
            <a:off x="311700" y="101772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Data Loading and Preprocessing: The project loads the Excel datasets, combines them, handles missing values (specifically for CustomerID), and removes duplicates. It also performs data transformations, such as calculating total prices and extracting month and year information from dates.</a:t>
            </a:r>
            <a:endParaRPr/>
          </a:p>
          <a:p>
            <a:pPr marL="457200" lvl="0" indent="-342900" algn="l" rtl="0">
              <a:spcBef>
                <a:spcPts val="0"/>
              </a:spcBef>
              <a:spcAft>
                <a:spcPts val="0"/>
              </a:spcAft>
              <a:buSzPts val="1800"/>
              <a:buChar char="-"/>
            </a:pPr>
            <a:r>
              <a:rPr lang="en"/>
              <a:t>Exploratory Data Analysis (EDA): The project includes EDA to understand the data's characteristics. This involves:  </a:t>
            </a:r>
            <a:endParaRPr/>
          </a:p>
          <a:p>
            <a:pPr marL="914400" lvl="1" indent="-317500" algn="l" rtl="0">
              <a:spcBef>
                <a:spcPts val="0"/>
              </a:spcBef>
              <a:spcAft>
                <a:spcPts val="0"/>
              </a:spcAft>
              <a:buSzPts val="1400"/>
              <a:buChar char="-"/>
            </a:pPr>
            <a:r>
              <a:rPr lang="en"/>
              <a:t>Calculating and visualizing daily, monthly, and yearly sales trends. </a:t>
            </a:r>
            <a:endParaRPr/>
          </a:p>
          <a:p>
            <a:pPr marL="914400" lvl="1" indent="-317500" algn="l" rtl="0">
              <a:spcBef>
                <a:spcPts val="0"/>
              </a:spcBef>
              <a:spcAft>
                <a:spcPts val="0"/>
              </a:spcAft>
              <a:buSzPts val="1400"/>
              <a:buChar char="-"/>
            </a:pPr>
            <a:r>
              <a:rPr lang="en"/>
              <a:t>Analyzing summary statistics and data structures.</a:t>
            </a:r>
            <a:endParaRPr/>
          </a:p>
          <a:p>
            <a:pPr marL="0" lvl="0" indent="0" algn="l" rtl="0">
              <a:spcBef>
                <a:spcPts val="1600"/>
              </a:spcBef>
              <a:spcAft>
                <a:spcPts val="16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AB944616-D8E2-C12D-72CE-5AC12E5FBDF4}"/>
            </a:ext>
          </a:extLst>
        </p:cNvPr>
        <p:cNvGrpSpPr/>
        <p:nvPr/>
      </p:nvGrpSpPr>
      <p:grpSpPr>
        <a:xfrm>
          <a:off x="0" y="0"/>
          <a:ext cx="0" cy="0"/>
          <a:chOff x="0" y="0"/>
          <a:chExt cx="0" cy="0"/>
        </a:xfrm>
      </p:grpSpPr>
      <p:sp>
        <p:nvSpPr>
          <p:cNvPr id="77" name="Google Shape;77;p16">
            <a:extLst>
              <a:ext uri="{FF2B5EF4-FFF2-40B4-BE49-F238E27FC236}">
                <a16:creationId xmlns:a16="http://schemas.microsoft.com/office/drawing/2014/main" id="{C52E7012-171B-7244-C3DC-F26754D5DCBF}"/>
              </a:ext>
            </a:extLst>
          </p:cNvPr>
          <p:cNvSpPr txBox="1">
            <a:spLocks noGrp="1"/>
          </p:cNvSpPr>
          <p:nvPr>
            <p:ph type="title"/>
          </p:nvPr>
        </p:nvSpPr>
        <p:spPr>
          <a:xfrm>
            <a:off x="111122" y="644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Sales trend on UK sales Data Visualization.</a:t>
            </a:r>
            <a:endParaRPr dirty="0"/>
          </a:p>
        </p:txBody>
      </p:sp>
      <p:sp>
        <p:nvSpPr>
          <p:cNvPr id="78" name="Google Shape;78;p16">
            <a:extLst>
              <a:ext uri="{FF2B5EF4-FFF2-40B4-BE49-F238E27FC236}">
                <a16:creationId xmlns:a16="http://schemas.microsoft.com/office/drawing/2014/main" id="{6C40B607-CBF6-A0D7-4009-B87479CA5B27}"/>
              </a:ext>
            </a:extLst>
          </p:cNvPr>
          <p:cNvSpPr txBox="1">
            <a:spLocks noGrp="1"/>
          </p:cNvSpPr>
          <p:nvPr>
            <p:ph type="body" idx="1"/>
          </p:nvPr>
        </p:nvSpPr>
        <p:spPr>
          <a:xfrm>
            <a:off x="111122" y="637199"/>
            <a:ext cx="8721178" cy="445984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p:txBody>
      </p:sp>
      <p:pic>
        <p:nvPicPr>
          <p:cNvPr id="3" name="Picture 2">
            <a:extLst>
              <a:ext uri="{FF2B5EF4-FFF2-40B4-BE49-F238E27FC236}">
                <a16:creationId xmlns:a16="http://schemas.microsoft.com/office/drawing/2014/main" id="{A958D6C3-66F7-45E8-EE39-EE73458AA835}"/>
              </a:ext>
            </a:extLst>
          </p:cNvPr>
          <p:cNvPicPr>
            <a:picLocks noChangeAspect="1"/>
          </p:cNvPicPr>
          <p:nvPr/>
        </p:nvPicPr>
        <p:blipFill>
          <a:blip r:embed="rId3"/>
          <a:stretch>
            <a:fillRect/>
          </a:stretch>
        </p:blipFill>
        <p:spPr>
          <a:xfrm>
            <a:off x="4744049" y="933991"/>
            <a:ext cx="4003967" cy="2361924"/>
          </a:xfrm>
          <a:prstGeom prst="rect">
            <a:avLst/>
          </a:prstGeom>
        </p:spPr>
      </p:pic>
      <p:pic>
        <p:nvPicPr>
          <p:cNvPr id="5" name="Picture 4">
            <a:extLst>
              <a:ext uri="{FF2B5EF4-FFF2-40B4-BE49-F238E27FC236}">
                <a16:creationId xmlns:a16="http://schemas.microsoft.com/office/drawing/2014/main" id="{85C040B6-8047-D07E-A6A4-ACD6058E3DFB}"/>
              </a:ext>
            </a:extLst>
          </p:cNvPr>
          <p:cNvPicPr>
            <a:picLocks noChangeAspect="1"/>
          </p:cNvPicPr>
          <p:nvPr/>
        </p:nvPicPr>
        <p:blipFill>
          <a:blip r:embed="rId4"/>
          <a:stretch>
            <a:fillRect/>
          </a:stretch>
        </p:blipFill>
        <p:spPr>
          <a:xfrm>
            <a:off x="111122" y="1018408"/>
            <a:ext cx="4288831" cy="2361924"/>
          </a:xfrm>
          <a:prstGeom prst="rect">
            <a:avLst/>
          </a:prstGeom>
        </p:spPr>
      </p:pic>
      <p:pic>
        <p:nvPicPr>
          <p:cNvPr id="7" name="Picture 6">
            <a:extLst>
              <a:ext uri="{FF2B5EF4-FFF2-40B4-BE49-F238E27FC236}">
                <a16:creationId xmlns:a16="http://schemas.microsoft.com/office/drawing/2014/main" id="{5E2A9321-87D0-2CA3-EAD2-D6ACAD9ECB2C}"/>
              </a:ext>
            </a:extLst>
          </p:cNvPr>
          <p:cNvPicPr>
            <a:picLocks noChangeAspect="1"/>
          </p:cNvPicPr>
          <p:nvPr/>
        </p:nvPicPr>
        <p:blipFill>
          <a:blip r:embed="rId5"/>
          <a:stretch>
            <a:fillRect/>
          </a:stretch>
        </p:blipFill>
        <p:spPr>
          <a:xfrm>
            <a:off x="2607515" y="3339737"/>
            <a:ext cx="3928970" cy="1759490"/>
          </a:xfrm>
          <a:prstGeom prst="rect">
            <a:avLst/>
          </a:prstGeom>
        </p:spPr>
      </p:pic>
    </p:spTree>
    <p:extLst>
      <p:ext uri="{BB962C8B-B14F-4D97-AF65-F5344CB8AC3E}">
        <p14:creationId xmlns:p14="http://schemas.microsoft.com/office/powerpoint/2010/main" val="3252508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12230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Functionalities</a:t>
            </a:r>
            <a:endParaRPr/>
          </a:p>
        </p:txBody>
      </p:sp>
      <p:sp>
        <p:nvSpPr>
          <p:cNvPr id="90" name="Google Shape;90;p18"/>
          <p:cNvSpPr txBox="1">
            <a:spLocks noGrp="1"/>
          </p:cNvSpPr>
          <p:nvPr>
            <p:ph type="body" idx="1"/>
          </p:nvPr>
        </p:nvSpPr>
        <p:spPr>
          <a:xfrm>
            <a:off x="-122475" y="695000"/>
            <a:ext cx="89547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Time Series Analysis: The core functionalities revolve around time series analysis: </a:t>
            </a:r>
            <a:endParaRPr dirty="0"/>
          </a:p>
          <a:p>
            <a:pPr marL="914400" lvl="1" indent="-317500" algn="l" rtl="0">
              <a:spcBef>
                <a:spcPts val="0"/>
              </a:spcBef>
              <a:spcAft>
                <a:spcPts val="0"/>
              </a:spcAft>
              <a:buSzPts val="1400"/>
              <a:buChar char="-"/>
            </a:pPr>
            <a:r>
              <a:rPr lang="en" dirty="0"/>
              <a:t>Time Series Visualization: Creating seasonal plots, ACF (Autocorrelation Function) plots, PACF (Partial Autocorrelation Function) plots, and bar plots to visualize sales patterns. </a:t>
            </a:r>
            <a:endParaRPr dirty="0"/>
          </a:p>
          <a:p>
            <a:pPr marL="914400" lvl="1" indent="-317500" algn="l" rtl="0">
              <a:spcBef>
                <a:spcPts val="0"/>
              </a:spcBef>
              <a:spcAft>
                <a:spcPts val="0"/>
              </a:spcAft>
              <a:buSzPts val="1400"/>
              <a:buChar char="-"/>
            </a:pPr>
            <a:r>
              <a:rPr lang="en" dirty="0"/>
              <a:t>Time Series Decomposition: Performing classical (additive) and STL (Seasonal-Trend decomposition using Loess) decomposition to separate the time series into trend, seasonal, and remainder components. </a:t>
            </a:r>
            <a:endParaRPr dirty="0"/>
          </a:p>
          <a:p>
            <a:pPr marL="914400" lvl="1" indent="-317500" algn="l" rtl="0">
              <a:spcBef>
                <a:spcPts val="0"/>
              </a:spcBef>
              <a:spcAft>
                <a:spcPts val="0"/>
              </a:spcAft>
              <a:buSzPts val="1400"/>
              <a:buChar char="-"/>
            </a:pPr>
            <a:r>
              <a:rPr lang="en" dirty="0"/>
              <a:t>Time Series Modeling: Fitting ETS (Exponential Smoothing) and ARIMA models to the sales data. A Neural Network model (NNAR) is also used. </a:t>
            </a:r>
            <a:endParaRPr dirty="0"/>
          </a:p>
          <a:p>
            <a:pPr marL="914400" lvl="1" indent="-317500" algn="l" rtl="0">
              <a:spcBef>
                <a:spcPts val="0"/>
              </a:spcBef>
              <a:spcAft>
                <a:spcPts val="0"/>
              </a:spcAft>
              <a:buSzPts val="1400"/>
              <a:buChar char="-"/>
            </a:pPr>
            <a:r>
              <a:rPr lang="en" dirty="0"/>
              <a:t>Forecasting: Generating forecasts for future sales using the fitted models. </a:t>
            </a:r>
            <a:endParaRPr dirty="0"/>
          </a:p>
          <a:p>
            <a:pPr marL="914400" lvl="1" indent="-317500" algn="l" rtl="0">
              <a:spcBef>
                <a:spcPts val="0"/>
              </a:spcBef>
              <a:spcAft>
                <a:spcPts val="0"/>
              </a:spcAft>
              <a:buSzPts val="1400"/>
              <a:buChar char="-"/>
            </a:pPr>
            <a:r>
              <a:rPr lang="en" dirty="0"/>
              <a:t>Model Comparison and Evaluation: Comparing the forecasts from different models (ETS, ARIMA) and evaluating their accuracy using metrics like MAE (Mean Absolute Error), RMSE (Root Mean Squared Error), and MAPE (Mean Absolute Percentage Error). </a:t>
            </a:r>
            <a:endParaRPr dirty="0"/>
          </a:p>
          <a:p>
            <a:pPr marL="914400" lvl="1" indent="-317500" algn="l" rtl="0">
              <a:spcBef>
                <a:spcPts val="0"/>
              </a:spcBef>
              <a:spcAft>
                <a:spcPts val="0"/>
              </a:spcAft>
              <a:buSzPts val="1400"/>
              <a:buChar char="-"/>
            </a:pPr>
            <a:r>
              <a:rPr lang="en" dirty="0"/>
              <a:t>Predictions: All models predicted an overall increasing trend in sales with regular seasonal peaks, particularly around year-end (likely due to holidays). NNAR offered the most flexible and adaptive forecasts, especially suited for UK sales retail environments where sales patterns change and irregularities exist. ETS and ARIMA provided solid, interpretable baselines and can be useful in more stable forecasting environments.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6">
          <a:extLst>
            <a:ext uri="{FF2B5EF4-FFF2-40B4-BE49-F238E27FC236}">
              <a16:creationId xmlns:a16="http://schemas.microsoft.com/office/drawing/2014/main" id="{472B82C6-A9CE-2C11-D326-0E1F87C3F9EB}"/>
            </a:ext>
          </a:extLst>
        </p:cNvPr>
        <p:cNvGrpSpPr/>
        <p:nvPr/>
      </p:nvGrpSpPr>
      <p:grpSpPr>
        <a:xfrm>
          <a:off x="0" y="0"/>
          <a:ext cx="0" cy="0"/>
          <a:chOff x="0" y="0"/>
          <a:chExt cx="0" cy="0"/>
        </a:xfrm>
      </p:grpSpPr>
      <p:sp>
        <p:nvSpPr>
          <p:cNvPr id="77" name="Google Shape;77;p16">
            <a:extLst>
              <a:ext uri="{FF2B5EF4-FFF2-40B4-BE49-F238E27FC236}">
                <a16:creationId xmlns:a16="http://schemas.microsoft.com/office/drawing/2014/main" id="{A59E6F56-6BD3-503E-7402-DB319BD3689C}"/>
              </a:ext>
            </a:extLst>
          </p:cNvPr>
          <p:cNvSpPr txBox="1">
            <a:spLocks noGrp="1"/>
          </p:cNvSpPr>
          <p:nvPr>
            <p:ph type="title"/>
          </p:nvPr>
        </p:nvSpPr>
        <p:spPr>
          <a:xfrm>
            <a:off x="111122" y="6449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Time series decomposition on UK sales Data Visualization</a:t>
            </a:r>
            <a:endParaRPr dirty="0"/>
          </a:p>
        </p:txBody>
      </p:sp>
      <p:sp>
        <p:nvSpPr>
          <p:cNvPr id="78" name="Google Shape;78;p16">
            <a:extLst>
              <a:ext uri="{FF2B5EF4-FFF2-40B4-BE49-F238E27FC236}">
                <a16:creationId xmlns:a16="http://schemas.microsoft.com/office/drawing/2014/main" id="{EDD7BD8F-F741-329F-4F31-C2D7963FF0E9}"/>
              </a:ext>
            </a:extLst>
          </p:cNvPr>
          <p:cNvSpPr txBox="1">
            <a:spLocks noGrp="1"/>
          </p:cNvSpPr>
          <p:nvPr>
            <p:ph type="body" idx="1"/>
          </p:nvPr>
        </p:nvSpPr>
        <p:spPr>
          <a:xfrm>
            <a:off x="111122" y="637199"/>
            <a:ext cx="8721178" cy="4459844"/>
          </a:xfrm>
          <a:prstGeom prst="rect">
            <a:avLst/>
          </a:prstGeom>
        </p:spPr>
        <p:txBody>
          <a:bodyPr spcFirstLastPara="1" wrap="square" lIns="91425" tIns="91425" rIns="91425" bIns="91425" anchor="t" anchorCtr="0">
            <a:noAutofit/>
          </a:bodyPr>
          <a:lstStyle/>
          <a:p>
            <a:pPr marL="114300" lvl="0" indent="0" algn="l" rtl="0">
              <a:spcBef>
                <a:spcPts val="0"/>
              </a:spcBef>
              <a:spcAft>
                <a:spcPts val="0"/>
              </a:spcAft>
              <a:buSzPts val="1800"/>
              <a:buNone/>
            </a:pPr>
            <a:endParaRPr dirty="0"/>
          </a:p>
        </p:txBody>
      </p:sp>
      <p:pic>
        <p:nvPicPr>
          <p:cNvPr id="4" name="Picture 3">
            <a:extLst>
              <a:ext uri="{FF2B5EF4-FFF2-40B4-BE49-F238E27FC236}">
                <a16:creationId xmlns:a16="http://schemas.microsoft.com/office/drawing/2014/main" id="{822FA5DB-85D9-3A87-9FB4-65C025355BB5}"/>
              </a:ext>
            </a:extLst>
          </p:cNvPr>
          <p:cNvPicPr>
            <a:picLocks noChangeAspect="1"/>
          </p:cNvPicPr>
          <p:nvPr/>
        </p:nvPicPr>
        <p:blipFill>
          <a:blip r:embed="rId3"/>
          <a:stretch>
            <a:fillRect/>
          </a:stretch>
        </p:blipFill>
        <p:spPr>
          <a:xfrm>
            <a:off x="235976" y="805695"/>
            <a:ext cx="4082352" cy="3099678"/>
          </a:xfrm>
          <a:prstGeom prst="rect">
            <a:avLst/>
          </a:prstGeom>
        </p:spPr>
      </p:pic>
      <p:pic>
        <p:nvPicPr>
          <p:cNvPr id="8" name="Picture 7">
            <a:extLst>
              <a:ext uri="{FF2B5EF4-FFF2-40B4-BE49-F238E27FC236}">
                <a16:creationId xmlns:a16="http://schemas.microsoft.com/office/drawing/2014/main" id="{B7BB8000-72D7-1C13-F2F1-2E659732B33C}"/>
              </a:ext>
            </a:extLst>
          </p:cNvPr>
          <p:cNvPicPr>
            <a:picLocks noChangeAspect="1"/>
          </p:cNvPicPr>
          <p:nvPr/>
        </p:nvPicPr>
        <p:blipFill>
          <a:blip r:embed="rId4"/>
          <a:stretch>
            <a:fillRect/>
          </a:stretch>
        </p:blipFill>
        <p:spPr>
          <a:xfrm>
            <a:off x="4572000" y="805695"/>
            <a:ext cx="4200981" cy="3099678"/>
          </a:xfrm>
          <a:prstGeom prst="rect">
            <a:avLst/>
          </a:prstGeom>
        </p:spPr>
      </p:pic>
    </p:spTree>
    <p:extLst>
      <p:ext uri="{BB962C8B-B14F-4D97-AF65-F5344CB8AC3E}">
        <p14:creationId xmlns:p14="http://schemas.microsoft.com/office/powerpoint/2010/main" val="4109302983"/>
      </p:ext>
    </p:extLst>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1700</Words>
  <Application>Microsoft Office PowerPoint</Application>
  <PresentationFormat>On-screen Show (16:9)</PresentationFormat>
  <Paragraphs>78</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Oswald</vt:lpstr>
      <vt:lpstr>Helvetica Neue</vt:lpstr>
      <vt:lpstr>Arial</vt:lpstr>
      <vt:lpstr>Average</vt:lpstr>
      <vt:lpstr>Slate</vt:lpstr>
      <vt:lpstr>Final Project: HandPicked Giftware</vt:lpstr>
      <vt:lpstr>Purpose</vt:lpstr>
      <vt:lpstr>Tools/Database Technologies</vt:lpstr>
      <vt:lpstr>Data</vt:lpstr>
      <vt:lpstr>Timeseries Analysis on UK sales Data Visualization.</vt:lpstr>
      <vt:lpstr>Functionalities</vt:lpstr>
      <vt:lpstr>Sales trend on UK sales Data Visualization.</vt:lpstr>
      <vt:lpstr>Functionalities</vt:lpstr>
      <vt:lpstr>Time series decomposition on UK sales Data Visualization</vt:lpstr>
      <vt:lpstr>Predicitions on UK sales Data Visualization.</vt:lpstr>
      <vt:lpstr>Issues</vt:lpstr>
      <vt:lpstr>Demo </vt:lpstr>
      <vt:lpstr>Reflection</vt:lpstr>
      <vt:lpstr>Final Takeway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Madhuri p</dc:creator>
  <cp:lastModifiedBy>Madhuri p</cp:lastModifiedBy>
  <cp:revision>5</cp:revision>
  <dcterms:modified xsi:type="dcterms:W3CDTF">2025-05-01T22:34:01Z</dcterms:modified>
</cp:coreProperties>
</file>