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63" r:id="rId7"/>
    <p:sldId id="308" r:id="rId8"/>
    <p:sldId id="265" r:id="rId9"/>
    <p:sldId id="309" r:id="rId10"/>
    <p:sldId id="310" r:id="rId11"/>
    <p:sldId id="266" r:id="rId12"/>
    <p:sldId id="311" r:id="rId13"/>
    <p:sldId id="312" r:id="rId14"/>
    <p:sldId id="313" r:id="rId15"/>
    <p:sldId id="314" r:id="rId16"/>
    <p:sldId id="315" r:id="rId17"/>
    <p:sldId id="284" r:id="rId18"/>
  </p:sldIdLst>
  <p:sldSz cx="9144000" cy="5143500" type="screen16x9"/>
  <p:notesSz cx="6858000" cy="9144000"/>
  <p:embeddedFontLst>
    <p:embeddedFont>
      <p:font typeface="Abel" panose="020B0604020202020204" charset="0"/>
      <p:regular r:id="rId20"/>
    </p:embeddedFont>
    <p:embeddedFont>
      <p:font typeface="Arimo" panose="020B0604020202020204" charset="0"/>
      <p:regular r:id="rId21"/>
    </p:embeddedFont>
    <p:embeddedFont>
      <p:font typeface="Arimo Bold" panose="020B0604020202020204" charset="0"/>
      <p:regular r:id="rId22"/>
    </p:embeddedFont>
    <p:embeddedFont>
      <p:font typeface="Bebas Neue" panose="020B0604020202020204" charset="0"/>
      <p:regular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Questrial" panose="020B0604020202020204" charset="0"/>
      <p:regular r:id="rId28"/>
    </p:embeddedFont>
    <p:embeddedFont>
      <p:font typeface="Roboto Medium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79B914-4698-4C6E-8559-65C59E22EC10}">
  <a:tblStyle styleId="{0379B914-4698-4C6E-8559-65C59E22EC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114" autoAdjust="0"/>
  </p:normalViewPr>
  <p:slideViewPr>
    <p:cSldViewPr snapToGrid="0">
      <p:cViewPr varScale="1">
        <p:scale>
          <a:sx n="63" d="100"/>
          <a:sy n="63" d="100"/>
        </p:scale>
        <p:origin x="1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12df2f0ffa6_1_40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12df2f0ffa6_1_40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technology for LUXORA has been carefully selected to ensure scalability, security, and high performance. It includes a robust backend, a dynamic frontend, a reliable database, and seamless integrations.</a:t>
            </a:r>
          </a:p>
          <a:p>
            <a:endParaRPr lang="en-US" dirty="0"/>
          </a:p>
          <a:p>
            <a:r>
              <a:rPr lang="en-US" dirty="0"/>
              <a:t> Here's an overview of the tools and technologies that power LUXORA:“</a:t>
            </a:r>
          </a:p>
          <a:p>
            <a:endParaRPr lang="en-US" dirty="0"/>
          </a:p>
          <a:p>
            <a:r>
              <a:rPr lang="en-US" dirty="0"/>
              <a:t>We used Laravel version 11 as the framework, and used </a:t>
            </a:r>
            <a:r>
              <a:rPr lang="en-US" dirty="0" err="1"/>
              <a:t>mqsql</a:t>
            </a:r>
            <a:r>
              <a:rPr lang="en-US" dirty="0"/>
              <a:t> to create the database, and git for  use version control.</a:t>
            </a:r>
          </a:p>
        </p:txBody>
      </p:sp>
    </p:spTree>
    <p:extLst>
      <p:ext uri="{BB962C8B-B14F-4D97-AF65-F5344CB8AC3E}">
        <p14:creationId xmlns:p14="http://schemas.microsoft.com/office/powerpoint/2010/main" val="3218875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system has an admin dashboard and a user dashboard. Currently, we have only created a few functions for the user dashboard. Now let's see what they are.</a:t>
            </a:r>
          </a:p>
          <a:p>
            <a:endParaRPr lang="en-US" dirty="0"/>
          </a:p>
          <a:p>
            <a:r>
              <a:rPr lang="en-US" dirty="0"/>
              <a:t>Welcome to the our LUXORA e-</a:t>
            </a:r>
            <a:r>
              <a:rPr lang="en-US" dirty="0" err="1"/>
              <a:t>cormmerce</a:t>
            </a:r>
            <a:r>
              <a:rPr lang="en-US" dirty="0"/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1729521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96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74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12ebaae033c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12ebaae033c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2de7a90d27_0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12de7a90d27_0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12de7a90d27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12de7a90d27_0_1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2e551497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2e551497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12e551497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12e551497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12e551497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12e551497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12de7a90d27_0_1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12de7a90d27_0_1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f4041860db_0_29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f4041860db_0_29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Okay, now let's talk about the technologies used to build this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2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246" y="1384364"/>
            <a:ext cx="3863499" cy="3798516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14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85" name="Google Shape;1085;p1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086" name="Google Shape;1086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2" name="Google Shape;1112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3" name="Google Shape;1123;p1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124" name="Google Shape;1124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1" name="Google Shape;1151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61" name="Google Shape;1161;p14"/>
          <p:cNvSpPr txBox="1">
            <a:spLocks noGrp="1"/>
          </p:cNvSpPr>
          <p:nvPr>
            <p:ph type="title"/>
          </p:nvPr>
        </p:nvSpPr>
        <p:spPr>
          <a:xfrm>
            <a:off x="5726950" y="3519625"/>
            <a:ext cx="27018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2" name="Google Shape;1162;p14"/>
          <p:cNvSpPr txBox="1">
            <a:spLocks noGrp="1"/>
          </p:cNvSpPr>
          <p:nvPr>
            <p:ph type="subTitle" idx="1"/>
          </p:nvPr>
        </p:nvSpPr>
        <p:spPr>
          <a:xfrm>
            <a:off x="2201175" y="1415825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163" name="Google Shape;1163;p14"/>
          <p:cNvGrpSpPr/>
          <p:nvPr/>
        </p:nvGrpSpPr>
        <p:grpSpPr>
          <a:xfrm flipH="1">
            <a:off x="-2312653" y="259583"/>
            <a:ext cx="5684657" cy="5157739"/>
            <a:chOff x="3166062" y="1034326"/>
            <a:chExt cx="6010422" cy="5452155"/>
          </a:xfrm>
        </p:grpSpPr>
        <p:sp>
          <p:nvSpPr>
            <p:cNvPr id="1164" name="Google Shape;1164;p1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713225" y="1735900"/>
            <a:ext cx="3858900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713225" y="2364200"/>
            <a:ext cx="38589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4091299" y="804357"/>
            <a:ext cx="5111263" cy="470411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262" y="4291845"/>
            <a:ext cx="1497839" cy="85171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1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252" name="Google Shape;1252;p1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253" name="Google Shape;1253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0" name="Google Shape;1290;p1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91" name="Google Shape;1291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28" name="Google Shape;132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9" name="Google Shape;1329;p16"/>
          <p:cNvSpPr txBox="1">
            <a:spLocks noGrp="1"/>
          </p:cNvSpPr>
          <p:nvPr>
            <p:ph type="body" idx="1"/>
          </p:nvPr>
        </p:nvSpPr>
        <p:spPr>
          <a:xfrm>
            <a:off x="717550" y="1466900"/>
            <a:ext cx="3800400" cy="3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30" name="Google Shape;1330;p16"/>
          <p:cNvGrpSpPr/>
          <p:nvPr/>
        </p:nvGrpSpPr>
        <p:grpSpPr>
          <a:xfrm>
            <a:off x="8148972" y="-1637511"/>
            <a:ext cx="3863499" cy="3798516"/>
            <a:chOff x="3133537" y="-308699"/>
            <a:chExt cx="6010422" cy="5452155"/>
          </a:xfrm>
        </p:grpSpPr>
        <p:sp>
          <p:nvSpPr>
            <p:cNvPr id="1331" name="Google Shape;1331;p16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7726703" y="-626164"/>
            <a:ext cx="593164" cy="1161172"/>
            <a:chOff x="4921825" y="870250"/>
            <a:chExt cx="407925" cy="798550"/>
          </a:xfrm>
        </p:grpSpPr>
        <p:sp>
          <p:nvSpPr>
            <p:cNvPr id="1334" name="Google Shape;1334;p1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16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365" name="Google Shape;1365;p16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16"/>
          <p:cNvSpPr txBox="1">
            <a:spLocks noGrp="1"/>
          </p:cNvSpPr>
          <p:nvPr>
            <p:ph type="body" idx="2"/>
          </p:nvPr>
        </p:nvSpPr>
        <p:spPr>
          <a:xfrm>
            <a:off x="4698350" y="1466900"/>
            <a:ext cx="3728100" cy="3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_1_1_1_1_1_1_1_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717600" y="2352150"/>
            <a:ext cx="401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715100" y="3193950"/>
            <a:ext cx="40179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 flipH="1">
            <a:off x="-2208532" y="-1825065"/>
            <a:ext cx="4017967" cy="3644766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4497249" y="804357"/>
            <a:ext cx="5111263" cy="470411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8148972" y="-1637511"/>
            <a:ext cx="3863499" cy="3798516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7726703" y="-626164"/>
            <a:ext cx="593164" cy="1161172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525" name="Google Shape;525;p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526" name="Google Shape;526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3" name="Google Shape;563;p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564" name="Google Shape;564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1" name="Google Shape;601;p7"/>
          <p:cNvSpPr txBox="1">
            <a:spLocks noGrp="1"/>
          </p:cNvSpPr>
          <p:nvPr>
            <p:ph type="title"/>
          </p:nvPr>
        </p:nvSpPr>
        <p:spPr>
          <a:xfrm>
            <a:off x="715100" y="855675"/>
            <a:ext cx="3842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7"/>
          <p:cNvSpPr txBox="1">
            <a:spLocks noGrp="1"/>
          </p:cNvSpPr>
          <p:nvPr>
            <p:ph type="body" idx="1"/>
          </p:nvPr>
        </p:nvSpPr>
        <p:spPr>
          <a:xfrm>
            <a:off x="715100" y="2257425"/>
            <a:ext cx="3842100" cy="2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03" name="Google Shape;603;p7"/>
          <p:cNvSpPr/>
          <p:nvPr/>
        </p:nvSpPr>
        <p:spPr>
          <a:xfrm flipH="1">
            <a:off x="110" y="4099029"/>
            <a:ext cx="1836812" cy="104446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7"/>
          <p:cNvGrpSpPr/>
          <p:nvPr/>
        </p:nvGrpSpPr>
        <p:grpSpPr>
          <a:xfrm>
            <a:off x="8178341" y="619573"/>
            <a:ext cx="593164" cy="1161172"/>
            <a:chOff x="4921825" y="870250"/>
            <a:chExt cx="407925" cy="798550"/>
          </a:xfrm>
        </p:grpSpPr>
        <p:sp>
          <p:nvSpPr>
            <p:cNvPr id="605" name="Google Shape;605;p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3" name="Google Shape;713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6125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14" name="Google Shape;714;p8"/>
          <p:cNvGrpSpPr/>
          <p:nvPr/>
        </p:nvGrpSpPr>
        <p:grpSpPr>
          <a:xfrm>
            <a:off x="5735399" y="581245"/>
            <a:ext cx="5111263" cy="4704119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5" name="Google Shape;795;p9"/>
          <p:cNvSpPr txBox="1">
            <a:spLocks noGrp="1"/>
          </p:cNvSpPr>
          <p:nvPr>
            <p:ph type="title"/>
          </p:nvPr>
        </p:nvSpPr>
        <p:spPr>
          <a:xfrm>
            <a:off x="3369100" y="1420725"/>
            <a:ext cx="5059800" cy="14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6" name="Google Shape;796;p9"/>
          <p:cNvSpPr txBox="1">
            <a:spLocks noGrp="1"/>
          </p:cNvSpPr>
          <p:nvPr>
            <p:ph type="subTitle" idx="1"/>
          </p:nvPr>
        </p:nvSpPr>
        <p:spPr>
          <a:xfrm>
            <a:off x="3369100" y="3036375"/>
            <a:ext cx="50598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7" name="Google Shape;797;p9"/>
          <p:cNvGrpSpPr/>
          <p:nvPr/>
        </p:nvGrpSpPr>
        <p:grpSpPr>
          <a:xfrm flipH="1">
            <a:off x="-2547989" y="60894"/>
            <a:ext cx="5703890" cy="5174095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875216" y="444723"/>
            <a:ext cx="593164" cy="1161172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7835741" y="3803948"/>
            <a:ext cx="593164" cy="1161172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3658660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3658661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4269160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3658660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3658661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4269160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5974922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5974924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6585422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5974922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5974924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6585422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1086025" y="2345625"/>
            <a:ext cx="40671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1329575" y="1589233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1329575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1940075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1329575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1329575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1940075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8158897" y="1101339"/>
            <a:ext cx="3863499" cy="3798516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2735682" y="-2543415"/>
            <a:ext cx="4017967" cy="3644766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8356066" y="1991161"/>
            <a:ext cx="593164" cy="1161172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8" r:id="rId13"/>
    <p:sldLayoutId id="214748366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27"/>
          <p:cNvGrpSpPr/>
          <p:nvPr/>
        </p:nvGrpSpPr>
        <p:grpSpPr>
          <a:xfrm flipH="1">
            <a:off x="5578881" y="3702404"/>
            <a:ext cx="579743" cy="1134819"/>
            <a:chOff x="4921825" y="870250"/>
            <a:chExt cx="407925" cy="798550"/>
          </a:xfrm>
        </p:grpSpPr>
        <p:sp>
          <p:nvSpPr>
            <p:cNvPr id="2107" name="Google Shape;2107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7" name="Google Shape;2137;p27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LUXORA online shop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38" name="Google Shape;2138;p27"/>
          <p:cNvGrpSpPr/>
          <p:nvPr/>
        </p:nvGrpSpPr>
        <p:grpSpPr>
          <a:xfrm flipH="1">
            <a:off x="2286825" y="223186"/>
            <a:ext cx="593164" cy="1161172"/>
            <a:chOff x="4921825" y="870250"/>
            <a:chExt cx="407925" cy="798550"/>
          </a:xfrm>
        </p:grpSpPr>
        <p:sp>
          <p:nvSpPr>
            <p:cNvPr id="2139" name="Google Shape;2139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27"/>
          <p:cNvGrpSpPr/>
          <p:nvPr/>
        </p:nvGrpSpPr>
        <p:grpSpPr>
          <a:xfrm flipH="1">
            <a:off x="7601956" y="310954"/>
            <a:ext cx="579743" cy="1134819"/>
            <a:chOff x="4921825" y="870250"/>
            <a:chExt cx="407925" cy="798550"/>
          </a:xfrm>
        </p:grpSpPr>
        <p:sp>
          <p:nvSpPr>
            <p:cNvPr id="2170" name="Google Shape;2170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27"/>
          <p:cNvSpPr/>
          <p:nvPr/>
        </p:nvSpPr>
        <p:spPr>
          <a:xfrm flipH="1">
            <a:off x="2736492" y="2528550"/>
            <a:ext cx="5610600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27"/>
          <p:cNvSpPr txBox="1">
            <a:spLocks noGrp="1"/>
          </p:cNvSpPr>
          <p:nvPr>
            <p:ph type="ctrTitle"/>
          </p:nvPr>
        </p:nvSpPr>
        <p:spPr>
          <a:xfrm>
            <a:off x="2170552" y="754653"/>
            <a:ext cx="7700076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lnSpc>
                <a:spcPts val="9216"/>
              </a:lnSpc>
            </a:pPr>
            <a:r>
              <a:rPr lang="en-US" sz="4000" b="1" i="1" dirty="0">
                <a:solidFill>
                  <a:srgbClr val="191919"/>
                </a:solidFill>
                <a:latin typeface="Times New Roman" panose="02020603050405020304" pitchFamily="18" charset="0"/>
                <a:ea typeface="Roboto Medium" panose="020B0604020202020204" charset="0"/>
                <a:cs typeface="Times New Roman" panose="02020603050405020304" pitchFamily="18" charset="0"/>
                <a:sym typeface="Arimo Bold"/>
              </a:rPr>
              <a:t>LUXORA E-Commerce Platform </a:t>
            </a:r>
          </a:p>
        </p:txBody>
      </p:sp>
      <p:pic>
        <p:nvPicPr>
          <p:cNvPr id="99" name="Google Shape;2298;p31">
            <a:extLst>
              <a:ext uri="{FF2B5EF4-FFF2-40B4-BE49-F238E27FC236}">
                <a16:creationId xmlns:a16="http://schemas.microsoft.com/office/drawing/2014/main" id="{8D32131C-BB87-458C-8EC7-3969A7E1FB9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03306">
            <a:off x="574984" y="2022060"/>
            <a:ext cx="2267525" cy="31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7A8741-0714-4A1D-A869-92164A5B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370" y="2247242"/>
            <a:ext cx="5357966" cy="1043400"/>
          </a:xfrm>
        </p:spPr>
        <p:txBody>
          <a:bodyPr/>
          <a:lstStyle/>
          <a:p>
            <a:r>
              <a:rPr lang="en-US" sz="5400" b="1" i="1" dirty="0">
                <a:solidFill>
                  <a:schemeClr val="tx1"/>
                </a:solidFill>
                <a:latin typeface="Times New Roman" panose="02020603050405020304" pitchFamily="18" charset="0"/>
                <a:ea typeface="Roboto Medium" panose="020B0604020202020204" charset="0"/>
                <a:cs typeface="Times New Roman" panose="02020603050405020304" pitchFamily="18" charset="0"/>
              </a:rPr>
              <a:t>KEY FEATURES</a:t>
            </a:r>
          </a:p>
          <a:p>
            <a:endParaRPr lang="en-US" dirty="0"/>
          </a:p>
        </p:txBody>
      </p:sp>
      <p:sp>
        <p:nvSpPr>
          <p:cNvPr id="4" name="Google Shape;2303;p32">
            <a:extLst>
              <a:ext uri="{FF2B5EF4-FFF2-40B4-BE49-F238E27FC236}">
                <a16:creationId xmlns:a16="http://schemas.microsoft.com/office/drawing/2014/main" id="{3D571139-4E33-4181-B5BB-3D4C34164752}"/>
              </a:ext>
            </a:extLst>
          </p:cNvPr>
          <p:cNvSpPr/>
          <p:nvPr/>
        </p:nvSpPr>
        <p:spPr>
          <a:xfrm rot="10800000" flipH="1">
            <a:off x="1359225" y="954291"/>
            <a:ext cx="1313700" cy="57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305;p32">
            <a:extLst>
              <a:ext uri="{FF2B5EF4-FFF2-40B4-BE49-F238E27FC236}">
                <a16:creationId xmlns:a16="http://schemas.microsoft.com/office/drawing/2014/main" id="{07DA7845-C2E8-4371-BC15-DB49013AF5AF}"/>
              </a:ext>
            </a:extLst>
          </p:cNvPr>
          <p:cNvSpPr txBox="1">
            <a:spLocks/>
          </p:cNvSpPr>
          <p:nvPr/>
        </p:nvSpPr>
        <p:spPr>
          <a:xfrm>
            <a:off x="1359225" y="625041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pic>
        <p:nvPicPr>
          <p:cNvPr id="6" name="Google Shape;3315;p47">
            <a:extLst>
              <a:ext uri="{FF2B5EF4-FFF2-40B4-BE49-F238E27FC236}">
                <a16:creationId xmlns:a16="http://schemas.microsoft.com/office/drawing/2014/main" id="{91E1AD48-7382-40C1-AE1E-7F66B8C1061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22336" y="1398150"/>
            <a:ext cx="3318812" cy="374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9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3" name="Google Shape;2523;p37"/>
          <p:cNvGrpSpPr/>
          <p:nvPr/>
        </p:nvGrpSpPr>
        <p:grpSpPr>
          <a:xfrm flipH="1">
            <a:off x="-2745382" y="-1156777"/>
            <a:ext cx="4017967" cy="3644766"/>
            <a:chOff x="3166062" y="1034326"/>
            <a:chExt cx="6010422" cy="5452155"/>
          </a:xfrm>
        </p:grpSpPr>
        <p:sp>
          <p:nvSpPr>
            <p:cNvPr id="2524" name="Google Shape;2524;p3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D5E390-9A0D-4C38-A6BE-8D1D863DD8ED}"/>
              </a:ext>
            </a:extLst>
          </p:cNvPr>
          <p:cNvSpPr/>
          <p:nvPr/>
        </p:nvSpPr>
        <p:spPr>
          <a:xfrm>
            <a:off x="1419015" y="224490"/>
            <a:ext cx="3582643" cy="39220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Features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Search &amp;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(Sign-up/Login)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Wishlist &amp; Cart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Integration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A7803A0-CAAB-4B4F-B396-79071B1DE578}"/>
              </a:ext>
            </a:extLst>
          </p:cNvPr>
          <p:cNvSpPr/>
          <p:nvPr/>
        </p:nvSpPr>
        <p:spPr>
          <a:xfrm>
            <a:off x="5398266" y="706688"/>
            <a:ext cx="3360144" cy="409666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Features</a:t>
            </a:r>
          </a:p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Fulfillment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Analytics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7A05FBB-EB32-44E4-9694-B8397E46B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7403" y="2419430"/>
            <a:ext cx="5059800" cy="686400"/>
          </a:xfrm>
        </p:spPr>
        <p:txBody>
          <a:bodyPr/>
          <a:lstStyle/>
          <a:p>
            <a:r>
              <a:rPr lang="en-US" sz="5400" b="1" i="1" dirty="0">
                <a:solidFill>
                  <a:schemeClr val="tx1"/>
                </a:solidFill>
                <a:latin typeface="Times New Roman" panose="02020603050405020304" pitchFamily="18" charset="0"/>
                <a:ea typeface="Roboto Medium" panose="020B0604020202020204" charset="0"/>
                <a:cs typeface="Times New Roman" panose="02020603050405020304" pitchFamily="18" charset="0"/>
                <a:sym typeface="Arimo Bold"/>
              </a:rPr>
              <a:t>TECHNOLOGY</a:t>
            </a:r>
          </a:p>
          <a:p>
            <a:endParaRPr lang="en-US" dirty="0"/>
          </a:p>
        </p:txBody>
      </p:sp>
      <p:sp>
        <p:nvSpPr>
          <p:cNvPr id="4" name="Google Shape;2303;p32">
            <a:extLst>
              <a:ext uri="{FF2B5EF4-FFF2-40B4-BE49-F238E27FC236}">
                <a16:creationId xmlns:a16="http://schemas.microsoft.com/office/drawing/2014/main" id="{6D210A6D-432E-4324-9B5B-B281F9722C60}"/>
              </a:ext>
            </a:extLst>
          </p:cNvPr>
          <p:cNvSpPr/>
          <p:nvPr/>
        </p:nvSpPr>
        <p:spPr>
          <a:xfrm rot="10800000" flipH="1">
            <a:off x="4091792" y="1187552"/>
            <a:ext cx="1313700" cy="57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305;p32">
            <a:extLst>
              <a:ext uri="{FF2B5EF4-FFF2-40B4-BE49-F238E27FC236}">
                <a16:creationId xmlns:a16="http://schemas.microsoft.com/office/drawing/2014/main" id="{3E2C5881-9527-462D-A61A-7F766BBAB99C}"/>
              </a:ext>
            </a:extLst>
          </p:cNvPr>
          <p:cNvSpPr txBox="1">
            <a:spLocks/>
          </p:cNvSpPr>
          <p:nvPr/>
        </p:nvSpPr>
        <p:spPr>
          <a:xfrm>
            <a:off x="3995096" y="782866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1461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42116104-4AD4-482B-B15A-8DB1CC4B75E0}"/>
              </a:ext>
            </a:extLst>
          </p:cNvPr>
          <p:cNvSpPr/>
          <p:nvPr/>
        </p:nvSpPr>
        <p:spPr>
          <a:xfrm>
            <a:off x="514466" y="972470"/>
            <a:ext cx="2471106" cy="1501773"/>
          </a:xfrm>
          <a:custGeom>
            <a:avLst/>
            <a:gdLst/>
            <a:ahLst/>
            <a:cxnLst/>
            <a:rect l="l" t="t" r="r" b="b"/>
            <a:pathLst>
              <a:path w="6470900" h="3223854">
                <a:moveTo>
                  <a:pt x="0" y="0"/>
                </a:moveTo>
                <a:lnTo>
                  <a:pt x="6470900" y="0"/>
                </a:lnTo>
                <a:lnTo>
                  <a:pt x="6470900" y="3223854"/>
                </a:lnTo>
                <a:lnTo>
                  <a:pt x="0" y="3223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ED557F22-4EF8-4C4C-9AD1-715FEB7A3AD1}"/>
              </a:ext>
            </a:extLst>
          </p:cNvPr>
          <p:cNvSpPr/>
          <p:nvPr/>
        </p:nvSpPr>
        <p:spPr>
          <a:xfrm>
            <a:off x="4439798" y="972470"/>
            <a:ext cx="2203373" cy="1501773"/>
          </a:xfrm>
          <a:custGeom>
            <a:avLst/>
            <a:gdLst/>
            <a:ahLst/>
            <a:cxnLst/>
            <a:rect l="l" t="t" r="r" b="b"/>
            <a:pathLst>
              <a:path w="4944441" h="3370027">
                <a:moveTo>
                  <a:pt x="0" y="0"/>
                </a:moveTo>
                <a:lnTo>
                  <a:pt x="4944441" y="0"/>
                </a:lnTo>
                <a:lnTo>
                  <a:pt x="4944441" y="3370027"/>
                </a:lnTo>
                <a:lnTo>
                  <a:pt x="0" y="33700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1028" name="Picture 4" descr="HTML, CSS, and JS library ...">
            <a:extLst>
              <a:ext uri="{FF2B5EF4-FFF2-40B4-BE49-F238E27FC236}">
                <a16:creationId xmlns:a16="http://schemas.microsoft.com/office/drawing/2014/main" id="{AB9D0D81-5487-499B-8077-02909EDB6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77" y="2873984"/>
            <a:ext cx="1497319" cy="125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. Git commands ...">
            <a:extLst>
              <a:ext uri="{FF2B5EF4-FFF2-40B4-BE49-F238E27FC236}">
                <a16:creationId xmlns:a16="http://schemas.microsoft.com/office/drawing/2014/main" id="{25954A8A-E5D5-464B-A7A5-950C3155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98" y="2835909"/>
            <a:ext cx="1773315" cy="13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6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298;p31">
            <a:extLst>
              <a:ext uri="{FF2B5EF4-FFF2-40B4-BE49-F238E27FC236}">
                <a16:creationId xmlns:a16="http://schemas.microsoft.com/office/drawing/2014/main" id="{70487FE0-B965-4051-8501-9CDAD66B2B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1271" y="1965937"/>
            <a:ext cx="2267525" cy="31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03;p32">
            <a:extLst>
              <a:ext uri="{FF2B5EF4-FFF2-40B4-BE49-F238E27FC236}">
                <a16:creationId xmlns:a16="http://schemas.microsoft.com/office/drawing/2014/main" id="{C420B5DB-1F31-48CC-A2C7-0599D5994921}"/>
              </a:ext>
            </a:extLst>
          </p:cNvPr>
          <p:cNvSpPr/>
          <p:nvPr/>
        </p:nvSpPr>
        <p:spPr>
          <a:xfrm rot="10800000" flipH="1">
            <a:off x="4091792" y="1187552"/>
            <a:ext cx="1313700" cy="57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305;p32">
            <a:extLst>
              <a:ext uri="{FF2B5EF4-FFF2-40B4-BE49-F238E27FC236}">
                <a16:creationId xmlns:a16="http://schemas.microsoft.com/office/drawing/2014/main" id="{8D6F8C6E-BEFB-474C-9AA0-7D621BB3D9CB}"/>
              </a:ext>
            </a:extLst>
          </p:cNvPr>
          <p:cNvSpPr txBox="1">
            <a:spLocks/>
          </p:cNvSpPr>
          <p:nvPr/>
        </p:nvSpPr>
        <p:spPr>
          <a:xfrm>
            <a:off x="3995096" y="782866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0BB40-049E-4930-94B0-A52C9595BC2E}"/>
              </a:ext>
            </a:extLst>
          </p:cNvPr>
          <p:cNvSpPr/>
          <p:nvPr/>
        </p:nvSpPr>
        <p:spPr>
          <a:xfrm>
            <a:off x="3180764" y="2232234"/>
            <a:ext cx="5686172" cy="668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320"/>
              </a:lnSpc>
            </a:pPr>
            <a:r>
              <a:rPr lang="en-US" sz="5400" b="1" i="1" dirty="0">
                <a:solidFill>
                  <a:srgbClr val="191919"/>
                </a:solidFill>
                <a:latin typeface="Times New Roman" panose="02020603050405020304" pitchFamily="18" charset="0"/>
                <a:ea typeface="Roboto Medium" panose="020B0604020202020204" charset="0"/>
                <a:cs typeface="Times New Roman" panose="02020603050405020304" pitchFamily="18" charset="0"/>
                <a:sym typeface="Arimo Bold"/>
              </a:rPr>
              <a:t>DEMOSTRATION</a:t>
            </a:r>
          </a:p>
        </p:txBody>
      </p:sp>
    </p:spTree>
    <p:extLst>
      <p:ext uri="{BB962C8B-B14F-4D97-AF65-F5344CB8AC3E}">
        <p14:creationId xmlns:p14="http://schemas.microsoft.com/office/powerpoint/2010/main" val="146273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315;p47">
            <a:extLst>
              <a:ext uri="{FF2B5EF4-FFF2-40B4-BE49-F238E27FC236}">
                <a16:creationId xmlns:a16="http://schemas.microsoft.com/office/drawing/2014/main" id="{D891601C-F9AC-4AB4-93D9-306F91EEEE5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200" y="1611900"/>
            <a:ext cx="3318812" cy="3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303;p32">
            <a:extLst>
              <a:ext uri="{FF2B5EF4-FFF2-40B4-BE49-F238E27FC236}">
                <a16:creationId xmlns:a16="http://schemas.microsoft.com/office/drawing/2014/main" id="{487030CD-5B46-4272-8F66-4E699DB496E1}"/>
              </a:ext>
            </a:extLst>
          </p:cNvPr>
          <p:cNvSpPr/>
          <p:nvPr/>
        </p:nvSpPr>
        <p:spPr>
          <a:xfrm rot="10800000" flipH="1">
            <a:off x="1104752" y="1611900"/>
            <a:ext cx="1313700" cy="579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305;p32">
            <a:extLst>
              <a:ext uri="{FF2B5EF4-FFF2-40B4-BE49-F238E27FC236}">
                <a16:creationId xmlns:a16="http://schemas.microsoft.com/office/drawing/2014/main" id="{6A996948-74F8-407A-9166-B8EB5E9A1904}"/>
              </a:ext>
            </a:extLst>
          </p:cNvPr>
          <p:cNvSpPr txBox="1">
            <a:spLocks/>
          </p:cNvSpPr>
          <p:nvPr/>
        </p:nvSpPr>
        <p:spPr>
          <a:xfrm>
            <a:off x="993901" y="1243200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F52ECE-D008-43CF-BC52-722E72738F88}"/>
              </a:ext>
            </a:extLst>
          </p:cNvPr>
          <p:cNvSpPr/>
          <p:nvPr/>
        </p:nvSpPr>
        <p:spPr>
          <a:xfrm>
            <a:off x="1430633" y="2902285"/>
            <a:ext cx="4685898" cy="668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320"/>
              </a:lnSpc>
            </a:pPr>
            <a:r>
              <a:rPr lang="en-US" sz="5400" b="1" i="1" dirty="0">
                <a:solidFill>
                  <a:srgbClr val="191919"/>
                </a:solidFill>
                <a:latin typeface="Times New Roman" panose="02020603050405020304" pitchFamily="18" charset="0"/>
                <a:ea typeface="Roboto Medium" panose="020B0604020202020204" charset="0"/>
                <a:cs typeface="Times New Roman" panose="02020603050405020304" pitchFamily="18" charset="0"/>
                <a:sym typeface="Arimo Bol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9320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D2B807-833A-43F4-902B-C70C19027D2E}"/>
              </a:ext>
            </a:extLst>
          </p:cNvPr>
          <p:cNvSpPr/>
          <p:nvPr/>
        </p:nvSpPr>
        <p:spPr>
          <a:xfrm>
            <a:off x="769620" y="1804095"/>
            <a:ext cx="7604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LUXORA is a modern, scalable e-commerce platform designed to enhance business operations and deliver seamless shopping experiences.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Laravel 11 and secure integrations, it ensures usability, reliability, and customer satisfaction.  </a:t>
            </a:r>
          </a:p>
        </p:txBody>
      </p:sp>
    </p:spTree>
    <p:extLst>
      <p:ext uri="{BB962C8B-B14F-4D97-AF65-F5344CB8AC3E}">
        <p14:creationId xmlns:p14="http://schemas.microsoft.com/office/powerpoint/2010/main" val="237095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p55"/>
          <p:cNvSpPr/>
          <p:nvPr/>
        </p:nvSpPr>
        <p:spPr>
          <a:xfrm>
            <a:off x="4744725" y="1168762"/>
            <a:ext cx="3684300" cy="2331000"/>
          </a:xfrm>
          <a:prstGeom prst="roundRect">
            <a:avLst>
              <a:gd name="adj" fmla="val 38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0" name="Google Shape;4130;p55"/>
          <p:cNvSpPr/>
          <p:nvPr/>
        </p:nvSpPr>
        <p:spPr>
          <a:xfrm>
            <a:off x="5956200" y="3465600"/>
            <a:ext cx="1258106" cy="509176"/>
          </a:xfrm>
          <a:custGeom>
            <a:avLst/>
            <a:gdLst/>
            <a:ahLst/>
            <a:cxnLst/>
            <a:rect l="l" t="t" r="r" b="b"/>
            <a:pathLst>
              <a:path w="65999" h="24926" extrusionOk="0">
                <a:moveTo>
                  <a:pt x="13372" y="0"/>
                </a:moveTo>
                <a:cubicBezTo>
                  <a:pt x="13051" y="1881"/>
                  <a:pt x="12653" y="8225"/>
                  <a:pt x="11445" y="11283"/>
                </a:cubicBezTo>
                <a:cubicBezTo>
                  <a:pt x="10237" y="14341"/>
                  <a:pt x="7883" y="16511"/>
                  <a:pt x="6125" y="18346"/>
                </a:cubicBezTo>
                <a:cubicBezTo>
                  <a:pt x="4367" y="20181"/>
                  <a:pt x="1875" y="21297"/>
                  <a:pt x="896" y="22291"/>
                </a:cubicBezTo>
                <a:cubicBezTo>
                  <a:pt x="-82" y="23285"/>
                  <a:pt x="-174" y="23896"/>
                  <a:pt x="254" y="24309"/>
                </a:cubicBezTo>
                <a:cubicBezTo>
                  <a:pt x="682" y="24722"/>
                  <a:pt x="805" y="24692"/>
                  <a:pt x="3465" y="24768"/>
                </a:cubicBezTo>
                <a:cubicBezTo>
                  <a:pt x="6125" y="24845"/>
                  <a:pt x="10925" y="24768"/>
                  <a:pt x="16215" y="24768"/>
                </a:cubicBezTo>
                <a:cubicBezTo>
                  <a:pt x="21505" y="24768"/>
                  <a:pt x="28630" y="24768"/>
                  <a:pt x="35204" y="24768"/>
                </a:cubicBezTo>
                <a:cubicBezTo>
                  <a:pt x="41778" y="24768"/>
                  <a:pt x="50783" y="24768"/>
                  <a:pt x="55660" y="24768"/>
                </a:cubicBezTo>
                <a:cubicBezTo>
                  <a:pt x="60537" y="24768"/>
                  <a:pt x="62754" y="25104"/>
                  <a:pt x="64466" y="24768"/>
                </a:cubicBezTo>
                <a:cubicBezTo>
                  <a:pt x="66178" y="24432"/>
                  <a:pt x="66056" y="23346"/>
                  <a:pt x="65934" y="22750"/>
                </a:cubicBezTo>
                <a:cubicBezTo>
                  <a:pt x="65812" y="22154"/>
                  <a:pt x="65353" y="22765"/>
                  <a:pt x="63732" y="21190"/>
                </a:cubicBezTo>
                <a:cubicBezTo>
                  <a:pt x="62111" y="19615"/>
                  <a:pt x="57999" y="16512"/>
                  <a:pt x="56210" y="13301"/>
                </a:cubicBezTo>
                <a:cubicBezTo>
                  <a:pt x="54421" y="10091"/>
                  <a:pt x="53505" y="4083"/>
                  <a:pt x="53000" y="1927"/>
                </a:cubicBezTo>
                <a:cubicBezTo>
                  <a:pt x="52496" y="-229"/>
                  <a:pt x="53153" y="627"/>
                  <a:pt x="53183" y="36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</p:sp>
      <p:cxnSp>
        <p:nvCxnSpPr>
          <p:cNvPr id="4131" name="Google Shape;4131;p55"/>
          <p:cNvCxnSpPr/>
          <p:nvPr/>
        </p:nvCxnSpPr>
        <p:spPr>
          <a:xfrm>
            <a:off x="5969796" y="3929772"/>
            <a:ext cx="1239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32" name="Google Shape;4132;p55"/>
          <p:cNvSpPr txBox="1">
            <a:spLocks noGrp="1"/>
          </p:cNvSpPr>
          <p:nvPr>
            <p:ph type="ctrTitle"/>
          </p:nvPr>
        </p:nvSpPr>
        <p:spPr>
          <a:xfrm>
            <a:off x="463977" y="1781409"/>
            <a:ext cx="4956055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dirty="0">
                <a:latin typeface="Times New Roman" panose="02020603050405020304" pitchFamily="18" charset="0"/>
                <a:ea typeface="Roboto Medium" panose="020B0604020202020204" charset="0"/>
                <a:cs typeface="Times New Roman" panose="02020603050405020304" pitchFamily="18" charset="0"/>
              </a:rPr>
              <a:t>THANK YOU!</a:t>
            </a:r>
            <a:endParaRPr sz="5400" b="1" i="1" dirty="0">
              <a:latin typeface="Times New Roman" panose="02020603050405020304" pitchFamily="18" charset="0"/>
              <a:ea typeface="Roboto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134" name="Google Shape;4134;p55"/>
          <p:cNvSpPr/>
          <p:nvPr/>
        </p:nvSpPr>
        <p:spPr>
          <a:xfrm>
            <a:off x="4871285" y="1286458"/>
            <a:ext cx="3434100" cy="209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5" name="Google Shape;4135;p55"/>
          <p:cNvGrpSpPr/>
          <p:nvPr/>
        </p:nvGrpSpPr>
        <p:grpSpPr>
          <a:xfrm>
            <a:off x="854266" y="255998"/>
            <a:ext cx="593164" cy="1161172"/>
            <a:chOff x="4921825" y="870250"/>
            <a:chExt cx="407925" cy="798550"/>
          </a:xfrm>
        </p:grpSpPr>
        <p:sp>
          <p:nvSpPr>
            <p:cNvPr id="4136" name="Google Shape;4136;p5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5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5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5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5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5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5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5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5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5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5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5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5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5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5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5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5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5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5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5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5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5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5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5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5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5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5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5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5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5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6" name="Google Shape;4166;p55"/>
          <p:cNvGrpSpPr/>
          <p:nvPr/>
        </p:nvGrpSpPr>
        <p:grpSpPr>
          <a:xfrm>
            <a:off x="3131516" y="3623098"/>
            <a:ext cx="593164" cy="1161172"/>
            <a:chOff x="4921825" y="870250"/>
            <a:chExt cx="407925" cy="798550"/>
          </a:xfrm>
        </p:grpSpPr>
        <p:sp>
          <p:nvSpPr>
            <p:cNvPr id="4167" name="Google Shape;4167;p5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5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5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5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5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5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5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5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5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5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5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5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5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5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5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5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5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5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5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5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5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5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5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5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5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5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5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5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5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5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3867D6C-42B8-485F-B0A1-D2730903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85" y="1262272"/>
            <a:ext cx="3434100" cy="20641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28"/>
          <p:cNvSpPr/>
          <p:nvPr/>
        </p:nvSpPr>
        <p:spPr>
          <a:xfrm>
            <a:off x="1804525" y="685975"/>
            <a:ext cx="55755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2" name="Google Shape;2212;p28"/>
          <p:cNvGrpSpPr/>
          <p:nvPr/>
        </p:nvGrpSpPr>
        <p:grpSpPr>
          <a:xfrm>
            <a:off x="3990828" y="4041092"/>
            <a:ext cx="579743" cy="1134819"/>
            <a:chOff x="4921825" y="870250"/>
            <a:chExt cx="407925" cy="798550"/>
          </a:xfrm>
        </p:grpSpPr>
        <p:sp>
          <p:nvSpPr>
            <p:cNvPr id="2213" name="Google Shape;2213;p28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87259F1-AED8-495B-9960-06FE9DF298E1}"/>
              </a:ext>
            </a:extLst>
          </p:cNvPr>
          <p:cNvSpPr txBox="1"/>
          <p:nvPr/>
        </p:nvSpPr>
        <p:spPr>
          <a:xfrm>
            <a:off x="2864386" y="1052844"/>
            <a:ext cx="434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Roboto Medium" panose="020B0604020202020204" charset="0"/>
                <a:cs typeface="Times New Roman" panose="02020603050405020304" pitchFamily="18" charset="0"/>
              </a:rPr>
              <a:t>GROUP 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CC2AB-A59D-4D08-8C2C-90955D3343E0}"/>
              </a:ext>
            </a:extLst>
          </p:cNvPr>
          <p:cNvSpPr txBox="1"/>
          <p:nvPr/>
        </p:nvSpPr>
        <p:spPr>
          <a:xfrm>
            <a:off x="1804525" y="2063224"/>
            <a:ext cx="6016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BSc/WD/22/36/25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W.M.S.S.Ariyapala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BSc/WD/22/36/36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W.A.M.Madhusani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BSc/WD/22/36/26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D.T.Jayasinghe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Google Shape;4921;p64">
            <a:extLst>
              <a:ext uri="{FF2B5EF4-FFF2-40B4-BE49-F238E27FC236}">
                <a16:creationId xmlns:a16="http://schemas.microsoft.com/office/drawing/2014/main" id="{58492564-7B43-49AA-B7F9-EA30F17433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2344" y="2613375"/>
            <a:ext cx="2445117" cy="2404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29"/>
          <p:cNvSpPr/>
          <p:nvPr/>
        </p:nvSpPr>
        <p:spPr>
          <a:xfrm rot="5400000">
            <a:off x="-968075" y="2409225"/>
            <a:ext cx="38100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29"/>
          <p:cNvSpPr/>
          <p:nvPr/>
        </p:nvSpPr>
        <p:spPr>
          <a:xfrm rot="10800000" flipH="1">
            <a:off x="1408124" y="1792404"/>
            <a:ext cx="916800" cy="38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29"/>
          <p:cNvSpPr/>
          <p:nvPr/>
        </p:nvSpPr>
        <p:spPr>
          <a:xfrm rot="10800000" flipH="1">
            <a:off x="6900025" y="1634835"/>
            <a:ext cx="914400" cy="38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29"/>
          <p:cNvSpPr/>
          <p:nvPr/>
        </p:nvSpPr>
        <p:spPr>
          <a:xfrm rot="10800000" flipH="1">
            <a:off x="4056225" y="1726970"/>
            <a:ext cx="916800" cy="38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29"/>
          <p:cNvSpPr/>
          <p:nvPr/>
        </p:nvSpPr>
        <p:spPr>
          <a:xfrm rot="10800000" flipH="1">
            <a:off x="1049194" y="3714642"/>
            <a:ext cx="916800" cy="33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29"/>
          <p:cNvSpPr/>
          <p:nvPr/>
        </p:nvSpPr>
        <p:spPr>
          <a:xfrm rot="10800000" flipH="1">
            <a:off x="5606192" y="3823415"/>
            <a:ext cx="914400" cy="33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29"/>
          <p:cNvSpPr/>
          <p:nvPr/>
        </p:nvSpPr>
        <p:spPr>
          <a:xfrm rot="10800000" flipH="1">
            <a:off x="3245226" y="3833037"/>
            <a:ext cx="916800" cy="33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29"/>
          <p:cNvSpPr txBox="1">
            <a:spLocks noGrp="1"/>
          </p:cNvSpPr>
          <p:nvPr>
            <p:ph type="ctrTitle"/>
          </p:nvPr>
        </p:nvSpPr>
        <p:spPr>
          <a:xfrm>
            <a:off x="3085020" y="2294258"/>
            <a:ext cx="2859209" cy="4438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latin typeface="Roboto Medium" panose="020B0604020202020204" charset="0"/>
                <a:ea typeface="Roboto Medium" panose="020B0604020202020204" charset="0"/>
              </a:rPr>
              <a:t>PROJECT</a:t>
            </a:r>
            <a:r>
              <a:rPr lang="en-US" sz="2400" dirty="0"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2000" dirty="0">
                <a:latin typeface="Roboto Medium" panose="020B0604020202020204" charset="0"/>
                <a:ea typeface="Roboto Medium" panose="020B0604020202020204" charset="0"/>
              </a:rPr>
              <a:t>GOALS &amp; OBJECTIVES</a:t>
            </a:r>
            <a:endParaRPr lang="en-US" sz="2400" dirty="0">
              <a:latin typeface="Roboto Medium" panose="020B0604020202020204" charset="0"/>
              <a:ea typeface="Roboto Medium" panose="020B0604020202020204" charset="0"/>
            </a:endParaRPr>
          </a:p>
        </p:txBody>
      </p:sp>
      <p:sp>
        <p:nvSpPr>
          <p:cNvPr id="2256" name="Google Shape;2256;p29"/>
          <p:cNvSpPr txBox="1">
            <a:spLocks noGrp="1"/>
          </p:cNvSpPr>
          <p:nvPr>
            <p:ph type="title" idx="2"/>
          </p:nvPr>
        </p:nvSpPr>
        <p:spPr>
          <a:xfrm>
            <a:off x="4003851" y="1403593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7" name="Google Shape;2257;p29"/>
          <p:cNvSpPr txBox="1">
            <a:spLocks noGrp="1"/>
          </p:cNvSpPr>
          <p:nvPr>
            <p:ph type="ctrTitle" idx="3"/>
          </p:nvPr>
        </p:nvSpPr>
        <p:spPr>
          <a:xfrm>
            <a:off x="2698822" y="3861333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ts val="14400"/>
              </a:lnSpc>
            </a:pPr>
            <a:r>
              <a:rPr lang="en-US" sz="2000" dirty="0">
                <a:solidFill>
                  <a:schemeClr val="tx1"/>
                </a:solidFill>
                <a:latin typeface="Roboto Medium" panose="020B0604020202020204" charset="0"/>
                <a:ea typeface="Roboto Medium" panose="020B0604020202020204" charset="0"/>
                <a:cs typeface="Arimo Bold"/>
                <a:sym typeface="Arimo Bold"/>
              </a:rPr>
              <a:t>TECHNOLOGY</a:t>
            </a:r>
            <a:endParaRPr lang="en-US" sz="2400" dirty="0">
              <a:solidFill>
                <a:schemeClr val="tx1"/>
              </a:solidFill>
              <a:latin typeface="Roboto Medium" panose="020B0604020202020204" charset="0"/>
              <a:ea typeface="Roboto Medium" panose="020B0604020202020204" charset="0"/>
              <a:cs typeface="Arimo Bold"/>
              <a:sym typeface="Arimo Bold"/>
            </a:endParaRPr>
          </a:p>
        </p:txBody>
      </p:sp>
      <p:sp>
        <p:nvSpPr>
          <p:cNvPr id="2259" name="Google Shape;2259;p29"/>
          <p:cNvSpPr txBox="1">
            <a:spLocks noGrp="1"/>
          </p:cNvSpPr>
          <p:nvPr>
            <p:ph type="title" idx="5"/>
          </p:nvPr>
        </p:nvSpPr>
        <p:spPr>
          <a:xfrm>
            <a:off x="3193931" y="3514817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0" name="Google Shape;2260;p29"/>
          <p:cNvSpPr txBox="1">
            <a:spLocks noGrp="1"/>
          </p:cNvSpPr>
          <p:nvPr>
            <p:ph type="ctrTitle" idx="6"/>
          </p:nvPr>
        </p:nvSpPr>
        <p:spPr>
          <a:xfrm>
            <a:off x="6077566" y="2464670"/>
            <a:ext cx="3473718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ts val="4320"/>
              </a:lnSpc>
            </a:pPr>
            <a:r>
              <a:rPr lang="en-US" sz="2000" dirty="0">
                <a:solidFill>
                  <a:srgbClr val="191919"/>
                </a:solidFill>
                <a:latin typeface="Roboto Medium" panose="020B0604020202020204" charset="0"/>
                <a:ea typeface="Roboto Medium" panose="020B0604020202020204" charset="0"/>
                <a:cs typeface="Arimo Bold"/>
                <a:sym typeface="Arimo Bold"/>
              </a:rPr>
              <a:t>FUNCTIONS &amp; </a:t>
            </a:r>
            <a:br>
              <a:rPr lang="en-US" sz="2000" dirty="0">
                <a:solidFill>
                  <a:srgbClr val="191919"/>
                </a:solidFill>
                <a:latin typeface="Roboto Medium" panose="020B0604020202020204" charset="0"/>
                <a:ea typeface="Roboto Medium" panose="020B0604020202020204" charset="0"/>
                <a:cs typeface="Arimo Bold"/>
                <a:sym typeface="Arimo Bold"/>
              </a:rPr>
            </a:br>
            <a:r>
              <a:rPr lang="en-US" sz="2000" dirty="0">
                <a:solidFill>
                  <a:srgbClr val="191919"/>
                </a:solidFill>
                <a:latin typeface="Roboto Medium" panose="020B0604020202020204" charset="0"/>
                <a:ea typeface="Roboto Medium" panose="020B0604020202020204" charset="0"/>
                <a:cs typeface="Arimo Bold"/>
                <a:sym typeface="Arimo Bold"/>
              </a:rPr>
              <a:t>NON FUNCTIONS</a:t>
            </a:r>
          </a:p>
        </p:txBody>
      </p:sp>
      <p:sp>
        <p:nvSpPr>
          <p:cNvPr id="2262" name="Google Shape;2262;p29"/>
          <p:cNvSpPr txBox="1">
            <a:spLocks noGrp="1"/>
          </p:cNvSpPr>
          <p:nvPr>
            <p:ph type="title" idx="8"/>
          </p:nvPr>
        </p:nvSpPr>
        <p:spPr>
          <a:xfrm>
            <a:off x="6773553" y="1271108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3" name="Google Shape;2263;p29"/>
          <p:cNvSpPr txBox="1">
            <a:spLocks noGrp="1"/>
          </p:cNvSpPr>
          <p:nvPr>
            <p:ph type="ctrTitle" idx="9"/>
          </p:nvPr>
        </p:nvSpPr>
        <p:spPr>
          <a:xfrm>
            <a:off x="4901941" y="4230822"/>
            <a:ext cx="2619867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ts val="4320"/>
              </a:lnSpc>
            </a:pPr>
            <a:r>
              <a:rPr lang="en-US" sz="2000" dirty="0">
                <a:solidFill>
                  <a:srgbClr val="191919"/>
                </a:solidFill>
                <a:latin typeface="Roboto Medium" panose="020B0604020202020204" charset="0"/>
                <a:ea typeface="Roboto Medium" panose="020B0604020202020204" charset="0"/>
                <a:cs typeface="Arimo Bold"/>
                <a:sym typeface="Arimo Bold"/>
              </a:rPr>
              <a:t>DEMOSTRATION</a:t>
            </a:r>
          </a:p>
        </p:txBody>
      </p:sp>
      <p:sp>
        <p:nvSpPr>
          <p:cNvPr id="2265" name="Google Shape;2265;p29"/>
          <p:cNvSpPr txBox="1">
            <a:spLocks noGrp="1"/>
          </p:cNvSpPr>
          <p:nvPr>
            <p:ph type="title" idx="14"/>
          </p:nvPr>
        </p:nvSpPr>
        <p:spPr>
          <a:xfrm>
            <a:off x="5512442" y="3480546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6" name="Google Shape;2266;p29"/>
          <p:cNvSpPr txBox="1">
            <a:spLocks noGrp="1"/>
          </p:cNvSpPr>
          <p:nvPr>
            <p:ph type="ctrTitle" idx="15"/>
          </p:nvPr>
        </p:nvSpPr>
        <p:spPr>
          <a:xfrm>
            <a:off x="2538450" y="569176"/>
            <a:ext cx="4983358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Roboto Medium" panose="020B0604020202020204" charset="0"/>
                <a:cs typeface="Times New Roman" panose="02020603050405020304" pitchFamily="18" charset="0"/>
              </a:rPr>
              <a:t>TABLE OF CONTENTS</a:t>
            </a:r>
            <a:endParaRPr dirty="0">
              <a:latin typeface="Times New Roman" panose="02020603050405020304" pitchFamily="18" charset="0"/>
              <a:ea typeface="Roboto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267" name="Google Shape;2267;p29"/>
          <p:cNvSpPr txBox="1">
            <a:spLocks noGrp="1"/>
          </p:cNvSpPr>
          <p:nvPr>
            <p:ph type="ctrTitle" idx="16"/>
          </p:nvPr>
        </p:nvSpPr>
        <p:spPr>
          <a:xfrm>
            <a:off x="588953" y="2334176"/>
            <a:ext cx="2603227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ts val="4320"/>
              </a:lnSpc>
            </a:pPr>
            <a:r>
              <a:rPr lang="en-US" sz="2000" dirty="0">
                <a:solidFill>
                  <a:srgbClr val="191919"/>
                </a:solidFill>
                <a:latin typeface="Roboto Medium" panose="020B0604020202020204" charset="0"/>
                <a:ea typeface="Roboto Medium" panose="020B0604020202020204" charset="0"/>
                <a:cs typeface="Arimo Bold"/>
                <a:sym typeface="Arimo Bold"/>
              </a:rPr>
              <a:t>INTRODUCTION</a:t>
            </a:r>
            <a:endParaRPr lang="en-US" dirty="0">
              <a:solidFill>
                <a:srgbClr val="191919"/>
              </a:solidFill>
              <a:latin typeface="Roboto Medium" panose="020B0604020202020204" charset="0"/>
              <a:ea typeface="Roboto Medium" panose="020B0604020202020204" charset="0"/>
              <a:cs typeface="Arimo Bold"/>
              <a:sym typeface="Arimo Bold"/>
            </a:endParaRPr>
          </a:p>
        </p:txBody>
      </p:sp>
      <p:sp>
        <p:nvSpPr>
          <p:cNvPr id="2269" name="Google Shape;2269;p29"/>
          <p:cNvSpPr txBox="1">
            <a:spLocks noGrp="1"/>
          </p:cNvSpPr>
          <p:nvPr>
            <p:ph type="title" idx="18"/>
          </p:nvPr>
        </p:nvSpPr>
        <p:spPr>
          <a:xfrm>
            <a:off x="1315574" y="1553700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0" name="Google Shape;2270;p29"/>
          <p:cNvSpPr txBox="1">
            <a:spLocks noGrp="1"/>
          </p:cNvSpPr>
          <p:nvPr>
            <p:ph type="ctrTitle" idx="19"/>
          </p:nvPr>
        </p:nvSpPr>
        <p:spPr>
          <a:xfrm>
            <a:off x="346144" y="4182927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latin typeface="Roboto Medium" panose="020B0604020202020204" charset="0"/>
                <a:ea typeface="Roboto Medium" panose="020B0604020202020204" charset="0"/>
              </a:rPr>
              <a:t>KEY FEATURES</a:t>
            </a:r>
          </a:p>
        </p:txBody>
      </p:sp>
      <p:sp>
        <p:nvSpPr>
          <p:cNvPr id="2272" name="Google Shape;2272;p29"/>
          <p:cNvSpPr txBox="1">
            <a:spLocks noGrp="1"/>
          </p:cNvSpPr>
          <p:nvPr>
            <p:ph type="title" idx="21"/>
          </p:nvPr>
        </p:nvSpPr>
        <p:spPr>
          <a:xfrm>
            <a:off x="959117" y="3406896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F8CF7-76A2-47B5-A0C6-D4BCF530A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23" y="419799"/>
            <a:ext cx="6176869" cy="635452"/>
          </a:xfrm>
          <a:prstGeom prst="rect">
            <a:avLst/>
          </a:prstGeom>
        </p:spPr>
      </p:pic>
      <p:sp>
        <p:nvSpPr>
          <p:cNvPr id="36" name="Google Shape;2252;p29">
            <a:extLst>
              <a:ext uri="{FF2B5EF4-FFF2-40B4-BE49-F238E27FC236}">
                <a16:creationId xmlns:a16="http://schemas.microsoft.com/office/drawing/2014/main" id="{2F104ADF-0B9F-41B3-8DC6-D27C0971ED38}"/>
              </a:ext>
            </a:extLst>
          </p:cNvPr>
          <p:cNvSpPr/>
          <p:nvPr/>
        </p:nvSpPr>
        <p:spPr>
          <a:xfrm rot="10800000" flipH="1">
            <a:off x="7770243" y="3797886"/>
            <a:ext cx="914400" cy="3399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265;p29">
            <a:extLst>
              <a:ext uri="{FF2B5EF4-FFF2-40B4-BE49-F238E27FC236}">
                <a16:creationId xmlns:a16="http://schemas.microsoft.com/office/drawing/2014/main" id="{77AE8045-B4B3-443B-B8A9-0FAA8B1CE44C}"/>
              </a:ext>
            </a:extLst>
          </p:cNvPr>
          <p:cNvSpPr txBox="1">
            <a:spLocks/>
          </p:cNvSpPr>
          <p:nvPr/>
        </p:nvSpPr>
        <p:spPr>
          <a:xfrm>
            <a:off x="7633933" y="3534514"/>
            <a:ext cx="1101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57229-A9A0-4BB6-8301-CC1C977E0198}"/>
              </a:ext>
            </a:extLst>
          </p:cNvPr>
          <p:cNvSpPr/>
          <p:nvPr/>
        </p:nvSpPr>
        <p:spPr>
          <a:xfrm>
            <a:off x="7296659" y="3984696"/>
            <a:ext cx="1776448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320"/>
              </a:lnSpc>
            </a:pPr>
            <a:r>
              <a:rPr lang="en-US" sz="2000" dirty="0">
                <a:solidFill>
                  <a:srgbClr val="191919"/>
                </a:solidFill>
                <a:latin typeface="Roboto Medium" panose="020B0604020202020204" charset="0"/>
                <a:ea typeface="Roboto Medium" panose="020B0604020202020204" charset="0"/>
                <a:cs typeface="Arimo Bold"/>
                <a:sym typeface="Arimo Bold"/>
              </a:rPr>
              <a:t>CONCLUSION</a:t>
            </a:r>
            <a:endParaRPr lang="en-US" dirty="0">
              <a:solidFill>
                <a:srgbClr val="191919"/>
              </a:solidFill>
              <a:latin typeface="Roboto Medium" panose="020B0604020202020204" charset="0"/>
              <a:ea typeface="Roboto Medium" panose="020B0604020202020204" charset="0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32"/>
          <p:cNvSpPr/>
          <p:nvPr/>
        </p:nvSpPr>
        <p:spPr>
          <a:xfrm rot="10800000" flipH="1">
            <a:off x="717599" y="1741900"/>
            <a:ext cx="1313700" cy="57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32"/>
          <p:cNvSpPr txBox="1">
            <a:spLocks noGrp="1"/>
          </p:cNvSpPr>
          <p:nvPr>
            <p:ph type="title"/>
          </p:nvPr>
        </p:nvSpPr>
        <p:spPr>
          <a:xfrm>
            <a:off x="276292" y="2543455"/>
            <a:ext cx="611913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4320"/>
              </a:lnSpc>
            </a:pPr>
            <a:r>
              <a:rPr lang="en-US" sz="5400" b="1" i="1" dirty="0">
                <a:solidFill>
                  <a:srgbClr val="191919"/>
                </a:solidFill>
                <a:latin typeface="Times New Roman" panose="02020603050405020304" pitchFamily="18" charset="0"/>
                <a:ea typeface="Roboto Medium" panose="020B0604020202020204" charset="0"/>
                <a:cs typeface="Times New Roman" panose="02020603050405020304" pitchFamily="18" charset="0"/>
                <a:sym typeface="Arimo Bold"/>
              </a:rPr>
              <a:t>INTRODUCTION</a:t>
            </a:r>
          </a:p>
        </p:txBody>
      </p:sp>
      <p:sp>
        <p:nvSpPr>
          <p:cNvPr id="2305" name="Google Shape;2305;p32"/>
          <p:cNvSpPr txBox="1">
            <a:spLocks noGrp="1"/>
          </p:cNvSpPr>
          <p:nvPr>
            <p:ph type="title" idx="2"/>
          </p:nvPr>
        </p:nvSpPr>
        <p:spPr>
          <a:xfrm>
            <a:off x="717598" y="1257327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07" name="Google Shape;2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141" y="1288198"/>
            <a:ext cx="2489475" cy="31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33"/>
          <p:cNvSpPr/>
          <p:nvPr/>
        </p:nvSpPr>
        <p:spPr>
          <a:xfrm>
            <a:off x="619407" y="434110"/>
            <a:ext cx="29379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33"/>
          <p:cNvSpPr txBox="1">
            <a:spLocks noGrp="1"/>
          </p:cNvSpPr>
          <p:nvPr>
            <p:ph type="body" idx="1"/>
          </p:nvPr>
        </p:nvSpPr>
        <p:spPr>
          <a:xfrm>
            <a:off x="207335" y="1093905"/>
            <a:ext cx="8729330" cy="2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3899"/>
              </a:lnSpc>
            </a:pPr>
            <a:r>
              <a:rPr lang="en-US" sz="1800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The Luxora Project is a specialized e-commerce platform for luxury goods, designed to offer a secure and seamless shopping experience. </a:t>
            </a:r>
          </a:p>
          <a:p>
            <a:pPr>
              <a:lnSpc>
                <a:spcPts val="3899"/>
              </a:lnSpc>
            </a:pPr>
            <a:r>
              <a:rPr lang="en-US" sz="1800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By connecting high-end sellers with discerning buyers, Luxora provides a curated space with features like personalized dashboards, secure payments, and responsive design, redefining the luxury shopping 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34"/>
          <p:cNvSpPr txBox="1">
            <a:spLocks noGrp="1"/>
          </p:cNvSpPr>
          <p:nvPr>
            <p:ph type="title"/>
          </p:nvPr>
        </p:nvSpPr>
        <p:spPr>
          <a:xfrm>
            <a:off x="648380" y="1672461"/>
            <a:ext cx="6125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sz="5400" b="1" i="1" dirty="0">
                <a:latin typeface="Times New Roman" panose="02020603050405020304" pitchFamily="18" charset="0"/>
                <a:ea typeface="Roboto Medium" panose="020B0604020202020204" charset="0"/>
                <a:cs typeface="Times New Roman" panose="02020603050405020304" pitchFamily="18" charset="0"/>
              </a:rPr>
              <a:t>PROJECT GOALS &amp; OBJECTIVES</a:t>
            </a:r>
            <a:endParaRPr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23" name="Google Shape;23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825" y="1080675"/>
            <a:ext cx="2147700" cy="324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4" name="Google Shape;2324;p34"/>
          <p:cNvGrpSpPr/>
          <p:nvPr/>
        </p:nvGrpSpPr>
        <p:grpSpPr>
          <a:xfrm>
            <a:off x="343817" y="128279"/>
            <a:ext cx="579743" cy="1134819"/>
            <a:chOff x="4921825" y="870250"/>
            <a:chExt cx="407925" cy="798550"/>
          </a:xfrm>
        </p:grpSpPr>
        <p:sp>
          <p:nvSpPr>
            <p:cNvPr id="2325" name="Google Shape;2325;p3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5" name="Google Shape;2355;p34"/>
          <p:cNvGrpSpPr/>
          <p:nvPr/>
        </p:nvGrpSpPr>
        <p:grpSpPr>
          <a:xfrm>
            <a:off x="4667342" y="3792129"/>
            <a:ext cx="579743" cy="1134819"/>
            <a:chOff x="4921825" y="870250"/>
            <a:chExt cx="407925" cy="798550"/>
          </a:xfrm>
        </p:grpSpPr>
        <p:sp>
          <p:nvSpPr>
            <p:cNvPr id="2356" name="Google Shape;2356;p3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2303;p32">
            <a:extLst>
              <a:ext uri="{FF2B5EF4-FFF2-40B4-BE49-F238E27FC236}">
                <a16:creationId xmlns:a16="http://schemas.microsoft.com/office/drawing/2014/main" id="{E3A8EE2F-838F-4D93-A0CA-7025EBCC4F62}"/>
              </a:ext>
            </a:extLst>
          </p:cNvPr>
          <p:cNvSpPr/>
          <p:nvPr/>
        </p:nvSpPr>
        <p:spPr>
          <a:xfrm rot="10800000" flipH="1">
            <a:off x="1359225" y="954291"/>
            <a:ext cx="1313700" cy="57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305;p32">
            <a:extLst>
              <a:ext uri="{FF2B5EF4-FFF2-40B4-BE49-F238E27FC236}">
                <a16:creationId xmlns:a16="http://schemas.microsoft.com/office/drawing/2014/main" id="{9BA818D6-2476-465E-AEE4-92F733D204A5}"/>
              </a:ext>
            </a:extLst>
          </p:cNvPr>
          <p:cNvSpPr txBox="1">
            <a:spLocks/>
          </p:cNvSpPr>
          <p:nvPr/>
        </p:nvSpPr>
        <p:spPr>
          <a:xfrm>
            <a:off x="1262529" y="549605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18EFCB-9C9C-4CC1-8277-9C755346F59E}"/>
              </a:ext>
            </a:extLst>
          </p:cNvPr>
          <p:cNvSpPr/>
          <p:nvPr/>
        </p:nvSpPr>
        <p:spPr>
          <a:xfrm>
            <a:off x="1707613" y="356722"/>
            <a:ext cx="3272011" cy="347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and scalable e-commerce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security and seamless shopping experiences.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0310A9-45A2-41D7-A8E1-7F7BC69DC340}"/>
              </a:ext>
            </a:extLst>
          </p:cNvPr>
          <p:cNvSpPr/>
          <p:nvPr/>
        </p:nvSpPr>
        <p:spPr>
          <a:xfrm>
            <a:off x="5495579" y="1480444"/>
            <a:ext cx="3272011" cy="347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core features like catalog, cart, and checkout.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secure payments and analytics.</a:t>
            </a:r>
          </a:p>
        </p:txBody>
      </p:sp>
    </p:spTree>
    <p:extLst>
      <p:ext uri="{BB962C8B-B14F-4D97-AF65-F5344CB8AC3E}">
        <p14:creationId xmlns:p14="http://schemas.microsoft.com/office/powerpoint/2010/main" val="309141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9" name="Google Shape;2399;p36"/>
          <p:cNvGrpSpPr/>
          <p:nvPr/>
        </p:nvGrpSpPr>
        <p:grpSpPr>
          <a:xfrm>
            <a:off x="2429792" y="3633729"/>
            <a:ext cx="579743" cy="1134819"/>
            <a:chOff x="4921825" y="870250"/>
            <a:chExt cx="407925" cy="798550"/>
          </a:xfrm>
        </p:grpSpPr>
        <p:sp>
          <p:nvSpPr>
            <p:cNvPr id="2400" name="Google Shape;2400;p3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0" name="Google Shape;2430;p36"/>
          <p:cNvGrpSpPr/>
          <p:nvPr/>
        </p:nvGrpSpPr>
        <p:grpSpPr>
          <a:xfrm>
            <a:off x="962892" y="310954"/>
            <a:ext cx="579743" cy="1134819"/>
            <a:chOff x="4921825" y="870250"/>
            <a:chExt cx="407925" cy="798550"/>
          </a:xfrm>
        </p:grpSpPr>
        <p:sp>
          <p:nvSpPr>
            <p:cNvPr id="2431" name="Google Shape;2431;p3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" name="Google Shape;3155;p45">
            <a:extLst>
              <a:ext uri="{FF2B5EF4-FFF2-40B4-BE49-F238E27FC236}">
                <a16:creationId xmlns:a16="http://schemas.microsoft.com/office/drawing/2014/main" id="{AB821569-FCE5-437E-B57E-676A38430C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988" y="2330029"/>
            <a:ext cx="2767925" cy="26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2303;p32">
            <a:extLst>
              <a:ext uri="{FF2B5EF4-FFF2-40B4-BE49-F238E27FC236}">
                <a16:creationId xmlns:a16="http://schemas.microsoft.com/office/drawing/2014/main" id="{D6B9B598-262B-472F-AF30-823C9725B6D6}"/>
              </a:ext>
            </a:extLst>
          </p:cNvPr>
          <p:cNvSpPr/>
          <p:nvPr/>
        </p:nvSpPr>
        <p:spPr>
          <a:xfrm rot="10800000" flipH="1">
            <a:off x="4091792" y="1187552"/>
            <a:ext cx="1313700" cy="57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2305;p32">
            <a:extLst>
              <a:ext uri="{FF2B5EF4-FFF2-40B4-BE49-F238E27FC236}">
                <a16:creationId xmlns:a16="http://schemas.microsoft.com/office/drawing/2014/main" id="{E6850F24-151F-49AB-AB04-2F24DF916C9B}"/>
              </a:ext>
            </a:extLst>
          </p:cNvPr>
          <p:cNvSpPr txBox="1">
            <a:spLocks/>
          </p:cNvSpPr>
          <p:nvPr/>
        </p:nvSpPr>
        <p:spPr>
          <a:xfrm>
            <a:off x="3995096" y="782866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678E32-6D09-42F8-AC2E-635548FAADAC}"/>
              </a:ext>
            </a:extLst>
          </p:cNvPr>
          <p:cNvSpPr/>
          <p:nvPr/>
        </p:nvSpPr>
        <p:spPr>
          <a:xfrm>
            <a:off x="358981" y="1862478"/>
            <a:ext cx="6246064" cy="1230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20"/>
              </a:lnSpc>
            </a:pPr>
            <a:r>
              <a:rPr lang="en-US" sz="5400" b="1" i="1" dirty="0">
                <a:solidFill>
                  <a:srgbClr val="191919"/>
                </a:solidFill>
                <a:latin typeface="Times New Roman" panose="02020603050405020304" pitchFamily="18" charset="0"/>
                <a:ea typeface="Roboto Medium" panose="020B0604020202020204" charset="0"/>
                <a:cs typeface="Times New Roman" panose="02020603050405020304" pitchFamily="18" charset="0"/>
                <a:sym typeface="Arimo Bold"/>
              </a:rPr>
              <a:t>FUNCTIONS &amp; </a:t>
            </a:r>
            <a:br>
              <a:rPr lang="en-US" sz="5400" b="1" i="1" dirty="0">
                <a:solidFill>
                  <a:srgbClr val="191919"/>
                </a:solidFill>
                <a:latin typeface="Times New Roman" panose="02020603050405020304" pitchFamily="18" charset="0"/>
                <a:ea typeface="Roboto Medium" panose="020B0604020202020204" charset="0"/>
                <a:cs typeface="Times New Roman" panose="02020603050405020304" pitchFamily="18" charset="0"/>
                <a:sym typeface="Arimo Bold"/>
              </a:rPr>
            </a:br>
            <a:r>
              <a:rPr lang="en-US" sz="5400" b="1" i="1" dirty="0">
                <a:solidFill>
                  <a:srgbClr val="191919"/>
                </a:solidFill>
                <a:latin typeface="Times New Roman" panose="02020603050405020304" pitchFamily="18" charset="0"/>
                <a:ea typeface="Roboto Medium" panose="020B0604020202020204" charset="0"/>
                <a:cs typeface="Times New Roman" panose="02020603050405020304" pitchFamily="18" charset="0"/>
                <a:sym typeface="Arimo Bold"/>
              </a:rPr>
              <a:t>NON FUNCTIONS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EC6A2D-6CD2-4AD2-8966-2B7282E6CA14}"/>
              </a:ext>
            </a:extLst>
          </p:cNvPr>
          <p:cNvSpPr/>
          <p:nvPr/>
        </p:nvSpPr>
        <p:spPr>
          <a:xfrm>
            <a:off x="925417" y="627961"/>
            <a:ext cx="3382178" cy="42414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899"/>
              </a:lnSpc>
            </a:pPr>
            <a:r>
              <a:rPr 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Function</a:t>
            </a:r>
          </a:p>
          <a:p>
            <a:pPr>
              <a:lnSpc>
                <a:spcPts val="3899"/>
              </a:lnSpc>
            </a:pPr>
            <a:r>
              <a:rPr 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• User Management</a:t>
            </a:r>
          </a:p>
          <a:p>
            <a:pPr>
              <a:lnSpc>
                <a:spcPts val="3899"/>
              </a:lnSpc>
            </a:pPr>
            <a:r>
              <a:rPr 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• Product Catalog and Search</a:t>
            </a:r>
          </a:p>
          <a:p>
            <a:pPr>
              <a:lnSpc>
                <a:spcPts val="3899"/>
              </a:lnSpc>
            </a:pPr>
            <a:r>
              <a:rPr 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• Shopping Cart and Checkout</a:t>
            </a:r>
          </a:p>
          <a:p>
            <a:pPr>
              <a:lnSpc>
                <a:spcPts val="3899"/>
              </a:lnSpc>
            </a:pPr>
            <a:r>
              <a:rPr 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• Order Management and Tracking</a:t>
            </a:r>
          </a:p>
          <a:p>
            <a:pPr>
              <a:lnSpc>
                <a:spcPts val="3899"/>
              </a:lnSpc>
            </a:pPr>
            <a:r>
              <a:rPr 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• Admin Dashboard</a:t>
            </a:r>
          </a:p>
          <a:p>
            <a:pPr>
              <a:lnSpc>
                <a:spcPts val="3899"/>
              </a:lnSpc>
            </a:pPr>
            <a:r>
              <a:rPr 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• Analytics and Reporting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072436-8601-4659-98E1-5D21A3E950B9}"/>
              </a:ext>
            </a:extLst>
          </p:cNvPr>
          <p:cNvSpPr/>
          <p:nvPr/>
        </p:nvSpPr>
        <p:spPr>
          <a:xfrm>
            <a:off x="5380992" y="1241463"/>
            <a:ext cx="2837591" cy="36279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Non Function</a:t>
            </a:r>
          </a:p>
          <a:p>
            <a:pPr algn="ctr">
              <a:lnSpc>
                <a:spcPts val="3600"/>
              </a:lnSpc>
            </a:pPr>
            <a:endParaRPr lang="en-US" sz="1600" dirty="0">
              <a:solidFill>
                <a:srgbClr val="191919"/>
              </a:solidFill>
              <a:latin typeface="Times New Roman" panose="02020603050405020304" pitchFamily="18" charset="0"/>
              <a:ea typeface="Arimo"/>
              <a:cs typeface="Times New Roman" panose="02020603050405020304" pitchFamily="18" charset="0"/>
              <a:sym typeface="Arimo"/>
            </a:endParaRPr>
          </a:p>
          <a:p>
            <a:pPr>
              <a:lnSpc>
                <a:spcPts val="3600"/>
              </a:lnSpc>
            </a:pPr>
            <a:r>
              <a:rPr 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• Performance </a:t>
            </a:r>
          </a:p>
          <a:p>
            <a:pPr>
              <a:lnSpc>
                <a:spcPts val="3600"/>
              </a:lnSpc>
            </a:pPr>
            <a:r>
              <a:rPr 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• Security </a:t>
            </a:r>
          </a:p>
          <a:p>
            <a:pPr>
              <a:lnSpc>
                <a:spcPts val="3600"/>
              </a:lnSpc>
            </a:pPr>
            <a:r>
              <a:rPr 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• Usability </a:t>
            </a:r>
          </a:p>
          <a:p>
            <a:pPr>
              <a:lnSpc>
                <a:spcPts val="3600"/>
              </a:lnSpc>
            </a:pPr>
            <a:r>
              <a:rPr 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• Reliability </a:t>
            </a:r>
          </a:p>
          <a:p>
            <a:pPr>
              <a:lnSpc>
                <a:spcPts val="3600"/>
              </a:lnSpc>
            </a:pPr>
            <a:r>
              <a:rPr 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• Scalability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57586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416</Words>
  <Application>Microsoft Office PowerPoint</Application>
  <PresentationFormat>On-screen Show (16:9)</PresentationFormat>
  <Paragraphs>93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Times New Roman</vt:lpstr>
      <vt:lpstr>Arimo</vt:lpstr>
      <vt:lpstr>Abel</vt:lpstr>
      <vt:lpstr>Nunito Light</vt:lpstr>
      <vt:lpstr>Bebas Neue</vt:lpstr>
      <vt:lpstr>Arial</vt:lpstr>
      <vt:lpstr>Fira Sans Extra Condensed Medium</vt:lpstr>
      <vt:lpstr>Questrial</vt:lpstr>
      <vt:lpstr>Roboto Medium</vt:lpstr>
      <vt:lpstr>Arimo Bold</vt:lpstr>
      <vt:lpstr>Online Shopping MK Plan by Slidesgo</vt:lpstr>
      <vt:lpstr>LUXORA E-Commerce Platform </vt:lpstr>
      <vt:lpstr>PowerPoint Presentation</vt:lpstr>
      <vt:lpstr>PROJECT GOALS &amp; OBJECTIVES</vt:lpstr>
      <vt:lpstr>INTRODUCTION</vt:lpstr>
      <vt:lpstr>PowerPoint Presentation</vt:lpstr>
      <vt:lpstr>PROJECT GOALS &amp;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LUXORA E-Commerce Platform</dc:title>
  <dc:creator>DELL</dc:creator>
  <cp:lastModifiedBy>DELL</cp:lastModifiedBy>
  <cp:revision>13</cp:revision>
  <dcterms:modified xsi:type="dcterms:W3CDTF">2024-12-04T02:32:59Z</dcterms:modified>
</cp:coreProperties>
</file>