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71" r:id="rId2"/>
    <p:sldId id="269"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6" d="100"/>
          <a:sy n="76" d="100"/>
        </p:scale>
        <p:origin x="70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DDE343-557D-4114-A8D5-BA18C60AD88E}"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B39496AD-CD26-4574-AE5D-2A99BCE87778}">
      <dgm:prSet/>
      <dgm:spPr/>
      <dgm:t>
        <a:bodyPr/>
        <a:lstStyle/>
        <a:p>
          <a:r>
            <a:rPr lang="en-US" b="0" i="0"/>
            <a:t>Below are some figures into how misinformation can affect children and young people.</a:t>
          </a:r>
          <a:endParaRPr lang="en-US"/>
        </a:p>
      </dgm:t>
    </dgm:pt>
    <dgm:pt modelId="{AF73C110-253E-4B12-B1F7-A6F50800E8A8}" type="parTrans" cxnId="{062FBF1D-065A-426C-BFDB-3F9FD965397E}">
      <dgm:prSet/>
      <dgm:spPr/>
      <dgm:t>
        <a:bodyPr/>
        <a:lstStyle/>
        <a:p>
          <a:endParaRPr lang="en-US"/>
        </a:p>
      </dgm:t>
    </dgm:pt>
    <dgm:pt modelId="{452F85DA-C91A-4FA3-B8B4-A36D3B0C3D42}" type="sibTrans" cxnId="{062FBF1D-065A-426C-BFDB-3F9FD965397E}">
      <dgm:prSet/>
      <dgm:spPr/>
      <dgm:t>
        <a:bodyPr/>
        <a:lstStyle/>
        <a:p>
          <a:endParaRPr lang="en-US"/>
        </a:p>
      </dgm:t>
    </dgm:pt>
    <dgm:pt modelId="{78125EB0-8EA5-46CC-BE9C-74D1617AF7E0}">
      <dgm:prSet/>
      <dgm:spPr/>
      <dgm:t>
        <a:bodyPr/>
        <a:lstStyle/>
        <a:p>
          <a:r>
            <a:rPr lang="en-US" b="0" i="0"/>
            <a:t>According to Ofcom, 79% of 12-15-year-olds feel that news they hear from family is ‘always’ or ‘mostly’ true.</a:t>
          </a:r>
          <a:endParaRPr lang="en-US"/>
        </a:p>
      </dgm:t>
    </dgm:pt>
    <dgm:pt modelId="{F22BF948-415D-43AD-8E98-D59939621BC7}" type="parTrans" cxnId="{52C8B39D-6375-4A28-B3DF-D8E935F4ED3C}">
      <dgm:prSet/>
      <dgm:spPr/>
      <dgm:t>
        <a:bodyPr/>
        <a:lstStyle/>
        <a:p>
          <a:endParaRPr lang="en-US"/>
        </a:p>
      </dgm:t>
    </dgm:pt>
    <dgm:pt modelId="{D35A4BB3-F8F6-4840-B75C-E5EBD89AE316}" type="sibTrans" cxnId="{52C8B39D-6375-4A28-B3DF-D8E935F4ED3C}">
      <dgm:prSet/>
      <dgm:spPr/>
      <dgm:t>
        <a:bodyPr/>
        <a:lstStyle/>
        <a:p>
          <a:endParaRPr lang="en-US"/>
        </a:p>
      </dgm:t>
    </dgm:pt>
    <dgm:pt modelId="{FFDA3446-54C3-4B7B-8780-C47431D82E54}">
      <dgm:prSet/>
      <dgm:spPr/>
      <dgm:t>
        <a:bodyPr/>
        <a:lstStyle/>
        <a:p>
          <a:r>
            <a:rPr lang="en-US" b="0" i="0"/>
            <a:t>6 in 10 parents worry about their child ‘being scammed/defrauded/lied to/impersonated’ by someone they didn’t know.</a:t>
          </a:r>
          <a:endParaRPr lang="en-US"/>
        </a:p>
      </dgm:t>
    </dgm:pt>
    <dgm:pt modelId="{9A0A2360-894C-4013-8755-DBD583290161}" type="parTrans" cxnId="{FC60B48E-7EB9-4A2A-8C41-971BEFEEE5A3}">
      <dgm:prSet/>
      <dgm:spPr/>
      <dgm:t>
        <a:bodyPr/>
        <a:lstStyle/>
        <a:p>
          <a:endParaRPr lang="en-US"/>
        </a:p>
      </dgm:t>
    </dgm:pt>
    <dgm:pt modelId="{CF622886-C065-4C8C-A3FB-9B800815CE4C}" type="sibTrans" cxnId="{FC60B48E-7EB9-4A2A-8C41-971BEFEEE5A3}">
      <dgm:prSet/>
      <dgm:spPr/>
      <dgm:t>
        <a:bodyPr/>
        <a:lstStyle/>
        <a:p>
          <a:endParaRPr lang="en-US"/>
        </a:p>
      </dgm:t>
    </dgm:pt>
    <dgm:pt modelId="{F67F8EE0-32F1-4A99-B546-B246E73BA767}">
      <dgm:prSet/>
      <dgm:spPr/>
      <dgm:t>
        <a:bodyPr/>
        <a:lstStyle/>
        <a:p>
          <a:r>
            <a:rPr lang="en-US" b="0" i="0"/>
            <a:t>28% of children aged 12-15 use </a:t>
          </a:r>
          <a:r>
            <a:rPr lang="en-US"/>
            <a:t>TikTok as a news source</a:t>
          </a:r>
          <a:r>
            <a:rPr lang="en-US" b="0" i="0"/>
            <a:t> (Ofcom).</a:t>
          </a:r>
          <a:endParaRPr lang="en-US"/>
        </a:p>
      </dgm:t>
    </dgm:pt>
    <dgm:pt modelId="{80C7BB18-8B2C-4FAD-9DED-B77E11367E22}" type="parTrans" cxnId="{5BD67EBC-43CE-4B8A-9303-B6508D39637E}">
      <dgm:prSet/>
      <dgm:spPr/>
      <dgm:t>
        <a:bodyPr/>
        <a:lstStyle/>
        <a:p>
          <a:endParaRPr lang="en-US"/>
        </a:p>
      </dgm:t>
    </dgm:pt>
    <dgm:pt modelId="{B2F6CCAB-3516-414F-AF87-2CE1593C7636}" type="sibTrans" cxnId="{5BD67EBC-43CE-4B8A-9303-B6508D39637E}">
      <dgm:prSet/>
      <dgm:spPr/>
      <dgm:t>
        <a:bodyPr/>
        <a:lstStyle/>
        <a:p>
          <a:endParaRPr lang="en-US"/>
        </a:p>
      </dgm:t>
    </dgm:pt>
    <dgm:pt modelId="{CB803F25-D522-430D-8B7A-E6B1C20B15BE}">
      <dgm:prSet/>
      <dgm:spPr/>
      <dgm:t>
        <a:bodyPr/>
        <a:lstStyle/>
        <a:p>
          <a:r>
            <a:rPr lang="en-US" b="0" i="0"/>
            <a:t>Around 4 in 10 children aged 9-16 said they experienced the feeling of ‘being unsure about whether what I see is true’. This was the second most common experience after ‘spending too much time online’.</a:t>
          </a:r>
          <a:endParaRPr lang="en-US"/>
        </a:p>
      </dgm:t>
    </dgm:pt>
    <dgm:pt modelId="{FDA26C2D-036A-4845-8C6A-9271419C637A}" type="parTrans" cxnId="{13F08D99-792F-4BC2-B10D-856E2A345890}">
      <dgm:prSet/>
      <dgm:spPr/>
      <dgm:t>
        <a:bodyPr/>
        <a:lstStyle/>
        <a:p>
          <a:endParaRPr lang="en-US"/>
        </a:p>
      </dgm:t>
    </dgm:pt>
    <dgm:pt modelId="{44464B31-3B83-4BD0-B55C-B2E9FCEFACBB}" type="sibTrans" cxnId="{13F08D99-792F-4BC2-B10D-856E2A345890}">
      <dgm:prSet/>
      <dgm:spPr/>
      <dgm:t>
        <a:bodyPr/>
        <a:lstStyle/>
        <a:p>
          <a:endParaRPr lang="en-US"/>
        </a:p>
      </dgm:t>
    </dgm:pt>
    <dgm:pt modelId="{EBDB0A63-2A90-424E-B1E0-0250BE1A127D}">
      <dgm:prSet/>
      <dgm:spPr/>
      <dgm:t>
        <a:bodyPr/>
        <a:lstStyle/>
        <a:p>
          <a:r>
            <a:rPr lang="en-US" b="0" i="0"/>
            <a:t>NewsWise from The National Literacy Trust helped children develop their media literacy skills. Over that time, the children able to accurately assess news as false or true increased from 49.2% to 68%. This demonstrates the importance of teaching media literacy.</a:t>
          </a:r>
          <a:endParaRPr lang="en-US"/>
        </a:p>
      </dgm:t>
    </dgm:pt>
    <dgm:pt modelId="{F2879A73-A149-46EF-8894-30A9AF11230B}" type="parTrans" cxnId="{78A573CF-0F2A-4311-B345-E1243E61EAEF}">
      <dgm:prSet/>
      <dgm:spPr/>
      <dgm:t>
        <a:bodyPr/>
        <a:lstStyle/>
        <a:p>
          <a:endParaRPr lang="en-US"/>
        </a:p>
      </dgm:t>
    </dgm:pt>
    <dgm:pt modelId="{93F2F5F6-6D9A-439F-952F-8C287E2AC87A}" type="sibTrans" cxnId="{78A573CF-0F2A-4311-B345-E1243E61EAEF}">
      <dgm:prSet/>
      <dgm:spPr/>
      <dgm:t>
        <a:bodyPr/>
        <a:lstStyle/>
        <a:p>
          <a:endParaRPr lang="en-US"/>
        </a:p>
      </dgm:t>
    </dgm:pt>
    <dgm:pt modelId="{BB461443-2775-4786-8C11-0CA7973706DE}" type="pres">
      <dgm:prSet presAssocID="{19DDE343-557D-4114-A8D5-BA18C60AD88E}" presName="diagram" presStyleCnt="0">
        <dgm:presLayoutVars>
          <dgm:dir/>
          <dgm:resizeHandles val="exact"/>
        </dgm:presLayoutVars>
      </dgm:prSet>
      <dgm:spPr/>
    </dgm:pt>
    <dgm:pt modelId="{92F260C2-D29D-47D4-9819-3BD23F596BFF}" type="pres">
      <dgm:prSet presAssocID="{B39496AD-CD26-4574-AE5D-2A99BCE87778}" presName="node" presStyleLbl="node1" presStyleIdx="0" presStyleCnt="6">
        <dgm:presLayoutVars>
          <dgm:bulletEnabled val="1"/>
        </dgm:presLayoutVars>
      </dgm:prSet>
      <dgm:spPr/>
    </dgm:pt>
    <dgm:pt modelId="{2E54E43D-CD96-432B-8B66-CD0D23242FB6}" type="pres">
      <dgm:prSet presAssocID="{452F85DA-C91A-4FA3-B8B4-A36D3B0C3D42}" presName="sibTrans" presStyleCnt="0"/>
      <dgm:spPr/>
    </dgm:pt>
    <dgm:pt modelId="{627D6273-F3B8-45C5-AA7C-936B35D1F413}" type="pres">
      <dgm:prSet presAssocID="{78125EB0-8EA5-46CC-BE9C-74D1617AF7E0}" presName="node" presStyleLbl="node1" presStyleIdx="1" presStyleCnt="6">
        <dgm:presLayoutVars>
          <dgm:bulletEnabled val="1"/>
        </dgm:presLayoutVars>
      </dgm:prSet>
      <dgm:spPr/>
    </dgm:pt>
    <dgm:pt modelId="{3B8585E5-4AAB-43B0-9633-FB9F36E9E5E8}" type="pres">
      <dgm:prSet presAssocID="{D35A4BB3-F8F6-4840-B75C-E5EBD89AE316}" presName="sibTrans" presStyleCnt="0"/>
      <dgm:spPr/>
    </dgm:pt>
    <dgm:pt modelId="{33E361F6-D92E-4420-8DEC-FB1D46B0CED8}" type="pres">
      <dgm:prSet presAssocID="{FFDA3446-54C3-4B7B-8780-C47431D82E54}" presName="node" presStyleLbl="node1" presStyleIdx="2" presStyleCnt="6">
        <dgm:presLayoutVars>
          <dgm:bulletEnabled val="1"/>
        </dgm:presLayoutVars>
      </dgm:prSet>
      <dgm:spPr/>
    </dgm:pt>
    <dgm:pt modelId="{70701FFB-17D4-4DDA-9573-608391D04F8A}" type="pres">
      <dgm:prSet presAssocID="{CF622886-C065-4C8C-A3FB-9B800815CE4C}" presName="sibTrans" presStyleCnt="0"/>
      <dgm:spPr/>
    </dgm:pt>
    <dgm:pt modelId="{1138A6E5-3E50-436E-8D30-A4CF23BA515C}" type="pres">
      <dgm:prSet presAssocID="{F67F8EE0-32F1-4A99-B546-B246E73BA767}" presName="node" presStyleLbl="node1" presStyleIdx="3" presStyleCnt="6">
        <dgm:presLayoutVars>
          <dgm:bulletEnabled val="1"/>
        </dgm:presLayoutVars>
      </dgm:prSet>
      <dgm:spPr/>
    </dgm:pt>
    <dgm:pt modelId="{2205D2AE-AB55-4F3D-BF7E-B812697F8323}" type="pres">
      <dgm:prSet presAssocID="{B2F6CCAB-3516-414F-AF87-2CE1593C7636}" presName="sibTrans" presStyleCnt="0"/>
      <dgm:spPr/>
    </dgm:pt>
    <dgm:pt modelId="{125FFACC-7427-4F4A-A467-A5EEE6DC5E83}" type="pres">
      <dgm:prSet presAssocID="{CB803F25-D522-430D-8B7A-E6B1C20B15BE}" presName="node" presStyleLbl="node1" presStyleIdx="4" presStyleCnt="6">
        <dgm:presLayoutVars>
          <dgm:bulletEnabled val="1"/>
        </dgm:presLayoutVars>
      </dgm:prSet>
      <dgm:spPr/>
    </dgm:pt>
    <dgm:pt modelId="{74AE6550-9ACC-438E-BB7A-AE076AE9C48F}" type="pres">
      <dgm:prSet presAssocID="{44464B31-3B83-4BD0-B55C-B2E9FCEFACBB}" presName="sibTrans" presStyleCnt="0"/>
      <dgm:spPr/>
    </dgm:pt>
    <dgm:pt modelId="{B556B6B5-236F-4399-A3CB-BE9B114EDA87}" type="pres">
      <dgm:prSet presAssocID="{EBDB0A63-2A90-424E-B1E0-0250BE1A127D}" presName="node" presStyleLbl="node1" presStyleIdx="5" presStyleCnt="6">
        <dgm:presLayoutVars>
          <dgm:bulletEnabled val="1"/>
        </dgm:presLayoutVars>
      </dgm:prSet>
      <dgm:spPr/>
    </dgm:pt>
  </dgm:ptLst>
  <dgm:cxnLst>
    <dgm:cxn modelId="{F74A1210-4A59-4F70-B4F8-7BB50E3F2F1B}" type="presOf" srcId="{78125EB0-8EA5-46CC-BE9C-74D1617AF7E0}" destId="{627D6273-F3B8-45C5-AA7C-936B35D1F413}" srcOrd="0" destOrd="0" presId="urn:microsoft.com/office/officeart/2005/8/layout/default"/>
    <dgm:cxn modelId="{062FBF1D-065A-426C-BFDB-3F9FD965397E}" srcId="{19DDE343-557D-4114-A8D5-BA18C60AD88E}" destId="{B39496AD-CD26-4574-AE5D-2A99BCE87778}" srcOrd="0" destOrd="0" parTransId="{AF73C110-253E-4B12-B1F7-A6F50800E8A8}" sibTransId="{452F85DA-C91A-4FA3-B8B4-A36D3B0C3D42}"/>
    <dgm:cxn modelId="{BE7AFA2B-B412-4366-916C-338BE1375F61}" type="presOf" srcId="{EBDB0A63-2A90-424E-B1E0-0250BE1A127D}" destId="{B556B6B5-236F-4399-A3CB-BE9B114EDA87}" srcOrd="0" destOrd="0" presId="urn:microsoft.com/office/officeart/2005/8/layout/default"/>
    <dgm:cxn modelId="{AA22506F-BB81-44B7-8306-15D2B33D3DF9}" type="presOf" srcId="{FFDA3446-54C3-4B7B-8780-C47431D82E54}" destId="{33E361F6-D92E-4420-8DEC-FB1D46B0CED8}" srcOrd="0" destOrd="0" presId="urn:microsoft.com/office/officeart/2005/8/layout/default"/>
    <dgm:cxn modelId="{7BF01F5A-99DA-40C4-9BC7-7797C5B6300B}" type="presOf" srcId="{CB803F25-D522-430D-8B7A-E6B1C20B15BE}" destId="{125FFACC-7427-4F4A-A467-A5EEE6DC5E83}" srcOrd="0" destOrd="0" presId="urn:microsoft.com/office/officeart/2005/8/layout/default"/>
    <dgm:cxn modelId="{FC60B48E-7EB9-4A2A-8C41-971BEFEEE5A3}" srcId="{19DDE343-557D-4114-A8D5-BA18C60AD88E}" destId="{FFDA3446-54C3-4B7B-8780-C47431D82E54}" srcOrd="2" destOrd="0" parTransId="{9A0A2360-894C-4013-8755-DBD583290161}" sibTransId="{CF622886-C065-4C8C-A3FB-9B800815CE4C}"/>
    <dgm:cxn modelId="{13F08D99-792F-4BC2-B10D-856E2A345890}" srcId="{19DDE343-557D-4114-A8D5-BA18C60AD88E}" destId="{CB803F25-D522-430D-8B7A-E6B1C20B15BE}" srcOrd="4" destOrd="0" parTransId="{FDA26C2D-036A-4845-8C6A-9271419C637A}" sibTransId="{44464B31-3B83-4BD0-B55C-B2E9FCEFACBB}"/>
    <dgm:cxn modelId="{52C8B39D-6375-4A28-B3DF-D8E935F4ED3C}" srcId="{19DDE343-557D-4114-A8D5-BA18C60AD88E}" destId="{78125EB0-8EA5-46CC-BE9C-74D1617AF7E0}" srcOrd="1" destOrd="0" parTransId="{F22BF948-415D-43AD-8E98-D59939621BC7}" sibTransId="{D35A4BB3-F8F6-4840-B75C-E5EBD89AE316}"/>
    <dgm:cxn modelId="{6D89E1A8-29DD-4D0B-9AD6-396DD9B87387}" type="presOf" srcId="{F67F8EE0-32F1-4A99-B546-B246E73BA767}" destId="{1138A6E5-3E50-436E-8D30-A4CF23BA515C}" srcOrd="0" destOrd="0" presId="urn:microsoft.com/office/officeart/2005/8/layout/default"/>
    <dgm:cxn modelId="{5BD67EBC-43CE-4B8A-9303-B6508D39637E}" srcId="{19DDE343-557D-4114-A8D5-BA18C60AD88E}" destId="{F67F8EE0-32F1-4A99-B546-B246E73BA767}" srcOrd="3" destOrd="0" parTransId="{80C7BB18-8B2C-4FAD-9DED-B77E11367E22}" sibTransId="{B2F6CCAB-3516-414F-AF87-2CE1593C7636}"/>
    <dgm:cxn modelId="{78A573CF-0F2A-4311-B345-E1243E61EAEF}" srcId="{19DDE343-557D-4114-A8D5-BA18C60AD88E}" destId="{EBDB0A63-2A90-424E-B1E0-0250BE1A127D}" srcOrd="5" destOrd="0" parTransId="{F2879A73-A149-46EF-8894-30A9AF11230B}" sibTransId="{93F2F5F6-6D9A-439F-952F-8C287E2AC87A}"/>
    <dgm:cxn modelId="{FE8A88D3-850E-4D03-B292-1FABC23D6E62}" type="presOf" srcId="{B39496AD-CD26-4574-AE5D-2A99BCE87778}" destId="{92F260C2-D29D-47D4-9819-3BD23F596BFF}" srcOrd="0" destOrd="0" presId="urn:microsoft.com/office/officeart/2005/8/layout/default"/>
    <dgm:cxn modelId="{CAA71DEE-B1C5-4367-8377-E7F810CEC2BF}" type="presOf" srcId="{19DDE343-557D-4114-A8D5-BA18C60AD88E}" destId="{BB461443-2775-4786-8C11-0CA7973706DE}" srcOrd="0" destOrd="0" presId="urn:microsoft.com/office/officeart/2005/8/layout/default"/>
    <dgm:cxn modelId="{901B73FB-B258-4227-BBBA-4DCA65956FA2}" type="presParOf" srcId="{BB461443-2775-4786-8C11-0CA7973706DE}" destId="{92F260C2-D29D-47D4-9819-3BD23F596BFF}" srcOrd="0" destOrd="0" presId="urn:microsoft.com/office/officeart/2005/8/layout/default"/>
    <dgm:cxn modelId="{20D37E4D-AA35-4B50-8660-EE6137D6A66F}" type="presParOf" srcId="{BB461443-2775-4786-8C11-0CA7973706DE}" destId="{2E54E43D-CD96-432B-8B66-CD0D23242FB6}" srcOrd="1" destOrd="0" presId="urn:microsoft.com/office/officeart/2005/8/layout/default"/>
    <dgm:cxn modelId="{E1CF8DFF-3D41-49D8-A147-9335DC98CACB}" type="presParOf" srcId="{BB461443-2775-4786-8C11-0CA7973706DE}" destId="{627D6273-F3B8-45C5-AA7C-936B35D1F413}" srcOrd="2" destOrd="0" presId="urn:microsoft.com/office/officeart/2005/8/layout/default"/>
    <dgm:cxn modelId="{18914427-1D4B-4EA6-9952-2370D85D6A26}" type="presParOf" srcId="{BB461443-2775-4786-8C11-0CA7973706DE}" destId="{3B8585E5-4AAB-43B0-9633-FB9F36E9E5E8}" srcOrd="3" destOrd="0" presId="urn:microsoft.com/office/officeart/2005/8/layout/default"/>
    <dgm:cxn modelId="{BC0FF309-DEEC-442B-BE03-01207B4B3A6E}" type="presParOf" srcId="{BB461443-2775-4786-8C11-0CA7973706DE}" destId="{33E361F6-D92E-4420-8DEC-FB1D46B0CED8}" srcOrd="4" destOrd="0" presId="urn:microsoft.com/office/officeart/2005/8/layout/default"/>
    <dgm:cxn modelId="{09550589-30C6-4F6A-907C-C2EC9F573A72}" type="presParOf" srcId="{BB461443-2775-4786-8C11-0CA7973706DE}" destId="{70701FFB-17D4-4DDA-9573-608391D04F8A}" srcOrd="5" destOrd="0" presId="urn:microsoft.com/office/officeart/2005/8/layout/default"/>
    <dgm:cxn modelId="{F5B87D1D-CA12-4174-ABD7-08C0A0FA2D55}" type="presParOf" srcId="{BB461443-2775-4786-8C11-0CA7973706DE}" destId="{1138A6E5-3E50-436E-8D30-A4CF23BA515C}" srcOrd="6" destOrd="0" presId="urn:microsoft.com/office/officeart/2005/8/layout/default"/>
    <dgm:cxn modelId="{E052960B-FF77-4E38-997A-832A98B398F0}" type="presParOf" srcId="{BB461443-2775-4786-8C11-0CA7973706DE}" destId="{2205D2AE-AB55-4F3D-BF7E-B812697F8323}" srcOrd="7" destOrd="0" presId="urn:microsoft.com/office/officeart/2005/8/layout/default"/>
    <dgm:cxn modelId="{6F80BC14-DE48-4E11-AF63-707162FA655F}" type="presParOf" srcId="{BB461443-2775-4786-8C11-0CA7973706DE}" destId="{125FFACC-7427-4F4A-A467-A5EEE6DC5E83}" srcOrd="8" destOrd="0" presId="urn:microsoft.com/office/officeart/2005/8/layout/default"/>
    <dgm:cxn modelId="{BBD38624-FB75-4415-8FC2-41E00AC64364}" type="presParOf" srcId="{BB461443-2775-4786-8C11-0CA7973706DE}" destId="{74AE6550-9ACC-438E-BB7A-AE076AE9C48F}" srcOrd="9" destOrd="0" presId="urn:microsoft.com/office/officeart/2005/8/layout/default"/>
    <dgm:cxn modelId="{E7012B11-E873-4B8E-A557-397CAB795F32}" type="presParOf" srcId="{BB461443-2775-4786-8C11-0CA7973706DE}" destId="{B556B6B5-236F-4399-A3CB-BE9B114EDA87}"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1EA9771-1633-4AF0-B63C-A7ABC35D15F4}"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B49E655-8627-4722-A940-745C87649976}">
      <dgm:prSet/>
      <dgm:spPr/>
      <dgm:t>
        <a:bodyPr/>
        <a:lstStyle/>
        <a:p>
          <a:r>
            <a:rPr lang="en-US"/>
            <a:t>There are different types of spreaders and we focus on those who spread misinformation in social networks, and our research particularly focuses on those who spread it on purpose. Traditional approaches mainly focus on their excessive suspicious content and network topology, which obviously distance themselves from normal users.</a:t>
          </a:r>
        </a:p>
      </dgm:t>
    </dgm:pt>
    <dgm:pt modelId="{53CDE720-EC97-43E8-B0EF-3F34CE222191}" type="parTrans" cxnId="{FFFB434B-F89A-48CC-8B79-9365A4E38534}">
      <dgm:prSet/>
      <dgm:spPr/>
      <dgm:t>
        <a:bodyPr/>
        <a:lstStyle/>
        <a:p>
          <a:endParaRPr lang="en-US"/>
        </a:p>
      </dgm:t>
    </dgm:pt>
    <dgm:pt modelId="{A1678C4A-B242-4A5D-832D-BF19DB575346}" type="sibTrans" cxnId="{FFFB434B-F89A-48CC-8B79-9365A4E38534}">
      <dgm:prSet/>
      <dgm:spPr/>
      <dgm:t>
        <a:bodyPr/>
        <a:lstStyle/>
        <a:p>
          <a:endParaRPr lang="en-US"/>
        </a:p>
      </dgm:t>
    </dgm:pt>
    <dgm:pt modelId="{0266D192-A441-46C9-9883-D02FBD557245}">
      <dgm:prSet/>
      <dgm:spPr/>
      <dgm:t>
        <a:bodyPr/>
        <a:lstStyle/>
        <a:p>
          <a:r>
            <a:rPr lang="en-US" b="1" u="sng"/>
            <a:t>Manipulation of Networks </a:t>
          </a:r>
          <a:r>
            <a:rPr lang="en-US"/>
            <a:t>:-Since many users follow back when they are followed by someone for the sake of courtesy, misinformation spreaders could establish a decent number of links with legitimate users [37]. These noisy links no longer reflects homophily between two nodes, which undermine the performance of existing approaches. In addition, misinformation spreaders may even form a group by connecting with each other, and such coordinated behaviors are particularly challenging for a traditional method. </a:t>
          </a:r>
        </a:p>
      </dgm:t>
    </dgm:pt>
    <dgm:pt modelId="{E840F87E-382D-4C70-8827-60BDEC45AD9A}" type="parTrans" cxnId="{4B70C55E-4B7D-46BE-8F83-64B9E73DFF3C}">
      <dgm:prSet/>
      <dgm:spPr/>
      <dgm:t>
        <a:bodyPr/>
        <a:lstStyle/>
        <a:p>
          <a:endParaRPr lang="en-US"/>
        </a:p>
      </dgm:t>
    </dgm:pt>
    <dgm:pt modelId="{868E64A5-78DD-4BDE-969D-D114720C4062}" type="sibTrans" cxnId="{4B70C55E-4B7D-46BE-8F83-64B9E73DFF3C}">
      <dgm:prSet/>
      <dgm:spPr/>
      <dgm:t>
        <a:bodyPr/>
        <a:lstStyle/>
        <a:p>
          <a:endParaRPr lang="en-US"/>
        </a:p>
      </dgm:t>
    </dgm:pt>
    <dgm:pt modelId="{57A1DA62-3F4F-4E86-8F82-6B6CBF7574B0}">
      <dgm:prSet/>
      <dgm:spPr/>
      <dgm:t>
        <a:bodyPr/>
        <a:lstStyle/>
        <a:p>
          <a:r>
            <a:rPr lang="en-US" b="1" u="sng"/>
            <a:t>Manipulation of Content </a:t>
          </a:r>
          <a:r>
            <a:rPr lang="en-US"/>
            <a:t>:-It is easy for a misinformation spreader to copy a significant portion of content from legitimate accounts. The misinformation that they intend to spread is camouflaged by the legitimate messages to avoid being detected. Traditional approaches merge posts of an account altogether as an attribute vector, which would be less distinguishable to capture the signal of misinformation.</a:t>
          </a:r>
        </a:p>
      </dgm:t>
    </dgm:pt>
    <dgm:pt modelId="{FED5B35B-EB54-44FF-9F66-5BB2CABC8FEA}" type="parTrans" cxnId="{FD982334-AF25-4E19-BD83-04D1BA8BE113}">
      <dgm:prSet/>
      <dgm:spPr/>
      <dgm:t>
        <a:bodyPr/>
        <a:lstStyle/>
        <a:p>
          <a:endParaRPr lang="en-US"/>
        </a:p>
      </dgm:t>
    </dgm:pt>
    <dgm:pt modelId="{38457C9E-3A6B-47F1-8935-496F46F46488}" type="sibTrans" cxnId="{FD982334-AF25-4E19-BD83-04D1BA8BE113}">
      <dgm:prSet/>
      <dgm:spPr/>
      <dgm:t>
        <a:bodyPr/>
        <a:lstStyle/>
        <a:p>
          <a:endParaRPr lang="en-US"/>
        </a:p>
      </dgm:t>
    </dgm:pt>
    <dgm:pt modelId="{E381AE3F-BF03-48EC-AF11-6A7BF1F1FAF1}" type="pres">
      <dgm:prSet presAssocID="{F1EA9771-1633-4AF0-B63C-A7ABC35D15F4}" presName="root" presStyleCnt="0">
        <dgm:presLayoutVars>
          <dgm:dir/>
          <dgm:resizeHandles val="exact"/>
        </dgm:presLayoutVars>
      </dgm:prSet>
      <dgm:spPr/>
    </dgm:pt>
    <dgm:pt modelId="{9F905798-51CB-424D-98D5-E4BB439AA248}" type="pres">
      <dgm:prSet presAssocID="{9B49E655-8627-4722-A940-745C87649976}" presName="compNode" presStyleCnt="0"/>
      <dgm:spPr/>
    </dgm:pt>
    <dgm:pt modelId="{3D736EAD-8043-404F-9904-307C6D1B8518}" type="pres">
      <dgm:prSet presAssocID="{9B49E655-8627-4722-A940-745C87649976}" presName="bgRect" presStyleLbl="bgShp" presStyleIdx="0" presStyleCnt="3"/>
      <dgm:spPr/>
    </dgm:pt>
    <dgm:pt modelId="{1DF6EC77-A1B8-45C5-B643-A1F44F7BB0CB}" type="pres">
      <dgm:prSet presAssocID="{9B49E655-8627-4722-A940-745C8764997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A1C45BFD-807C-4F1A-9AEC-2578A71A80A9}" type="pres">
      <dgm:prSet presAssocID="{9B49E655-8627-4722-A940-745C87649976}" presName="spaceRect" presStyleCnt="0"/>
      <dgm:spPr/>
    </dgm:pt>
    <dgm:pt modelId="{097D0CB3-FACE-47E5-9E9D-F8D323113C4D}" type="pres">
      <dgm:prSet presAssocID="{9B49E655-8627-4722-A940-745C87649976}" presName="parTx" presStyleLbl="revTx" presStyleIdx="0" presStyleCnt="3">
        <dgm:presLayoutVars>
          <dgm:chMax val="0"/>
          <dgm:chPref val="0"/>
        </dgm:presLayoutVars>
      </dgm:prSet>
      <dgm:spPr/>
    </dgm:pt>
    <dgm:pt modelId="{C0B831B8-9848-4082-A85B-0FC23A6247B6}" type="pres">
      <dgm:prSet presAssocID="{A1678C4A-B242-4A5D-832D-BF19DB575346}" presName="sibTrans" presStyleCnt="0"/>
      <dgm:spPr/>
    </dgm:pt>
    <dgm:pt modelId="{1A11A4CA-267E-4BE9-82A7-7C12C4334B2A}" type="pres">
      <dgm:prSet presAssocID="{0266D192-A441-46C9-9883-D02FBD557245}" presName="compNode" presStyleCnt="0"/>
      <dgm:spPr/>
    </dgm:pt>
    <dgm:pt modelId="{A15BF71A-028E-4BE3-9B03-20766E2CE3C0}" type="pres">
      <dgm:prSet presAssocID="{0266D192-A441-46C9-9883-D02FBD557245}" presName="bgRect" presStyleLbl="bgShp" presStyleIdx="1" presStyleCnt="3"/>
      <dgm:spPr/>
    </dgm:pt>
    <dgm:pt modelId="{AC451173-7288-4E0E-9579-445021CF172F}" type="pres">
      <dgm:prSet presAssocID="{0266D192-A441-46C9-9883-D02FBD55724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Network"/>
        </a:ext>
      </dgm:extLst>
    </dgm:pt>
    <dgm:pt modelId="{DE441EC5-B684-4841-9900-BD0CDA4506B5}" type="pres">
      <dgm:prSet presAssocID="{0266D192-A441-46C9-9883-D02FBD557245}" presName="spaceRect" presStyleCnt="0"/>
      <dgm:spPr/>
    </dgm:pt>
    <dgm:pt modelId="{7C834A00-2702-4310-B1EC-DE032F19F54E}" type="pres">
      <dgm:prSet presAssocID="{0266D192-A441-46C9-9883-D02FBD557245}" presName="parTx" presStyleLbl="revTx" presStyleIdx="1" presStyleCnt="3">
        <dgm:presLayoutVars>
          <dgm:chMax val="0"/>
          <dgm:chPref val="0"/>
        </dgm:presLayoutVars>
      </dgm:prSet>
      <dgm:spPr/>
    </dgm:pt>
    <dgm:pt modelId="{69C88FB0-5E88-499C-AD6C-8E25414F3A48}" type="pres">
      <dgm:prSet presAssocID="{868E64A5-78DD-4BDE-969D-D114720C4062}" presName="sibTrans" presStyleCnt="0"/>
      <dgm:spPr/>
    </dgm:pt>
    <dgm:pt modelId="{4B3FB441-5321-4541-8168-451DBAC06C0F}" type="pres">
      <dgm:prSet presAssocID="{57A1DA62-3F4F-4E86-8F82-6B6CBF7574B0}" presName="compNode" presStyleCnt="0"/>
      <dgm:spPr/>
    </dgm:pt>
    <dgm:pt modelId="{54A2CC3E-0396-4FC4-97EF-1F791784C6AE}" type="pres">
      <dgm:prSet presAssocID="{57A1DA62-3F4F-4E86-8F82-6B6CBF7574B0}" presName="bgRect" presStyleLbl="bgShp" presStyleIdx="2" presStyleCnt="3"/>
      <dgm:spPr/>
    </dgm:pt>
    <dgm:pt modelId="{2B02322F-89DE-43B5-AF6C-463B15BB3DE8}" type="pres">
      <dgm:prSet presAssocID="{57A1DA62-3F4F-4E86-8F82-6B6CBF7574B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E1CD6A8F-8999-48A6-804B-597882EAFF56}" type="pres">
      <dgm:prSet presAssocID="{57A1DA62-3F4F-4E86-8F82-6B6CBF7574B0}" presName="spaceRect" presStyleCnt="0"/>
      <dgm:spPr/>
    </dgm:pt>
    <dgm:pt modelId="{989B0012-D4CB-4FD7-A899-0834941C149E}" type="pres">
      <dgm:prSet presAssocID="{57A1DA62-3F4F-4E86-8F82-6B6CBF7574B0}" presName="parTx" presStyleLbl="revTx" presStyleIdx="2" presStyleCnt="3">
        <dgm:presLayoutVars>
          <dgm:chMax val="0"/>
          <dgm:chPref val="0"/>
        </dgm:presLayoutVars>
      </dgm:prSet>
      <dgm:spPr/>
    </dgm:pt>
  </dgm:ptLst>
  <dgm:cxnLst>
    <dgm:cxn modelId="{FD982334-AF25-4E19-BD83-04D1BA8BE113}" srcId="{F1EA9771-1633-4AF0-B63C-A7ABC35D15F4}" destId="{57A1DA62-3F4F-4E86-8F82-6B6CBF7574B0}" srcOrd="2" destOrd="0" parTransId="{FED5B35B-EB54-44FF-9F66-5BB2CABC8FEA}" sibTransId="{38457C9E-3A6B-47F1-8935-496F46F46488}"/>
    <dgm:cxn modelId="{4B70C55E-4B7D-46BE-8F83-64B9E73DFF3C}" srcId="{F1EA9771-1633-4AF0-B63C-A7ABC35D15F4}" destId="{0266D192-A441-46C9-9883-D02FBD557245}" srcOrd="1" destOrd="0" parTransId="{E840F87E-382D-4C70-8827-60BDEC45AD9A}" sibTransId="{868E64A5-78DD-4BDE-969D-D114720C4062}"/>
    <dgm:cxn modelId="{FFFB434B-F89A-48CC-8B79-9365A4E38534}" srcId="{F1EA9771-1633-4AF0-B63C-A7ABC35D15F4}" destId="{9B49E655-8627-4722-A940-745C87649976}" srcOrd="0" destOrd="0" parTransId="{53CDE720-EC97-43E8-B0EF-3F34CE222191}" sibTransId="{A1678C4A-B242-4A5D-832D-BF19DB575346}"/>
    <dgm:cxn modelId="{B50D9A57-2046-44BD-B7D1-71AD35C52EFB}" type="presOf" srcId="{0266D192-A441-46C9-9883-D02FBD557245}" destId="{7C834A00-2702-4310-B1EC-DE032F19F54E}" srcOrd="0" destOrd="0" presId="urn:microsoft.com/office/officeart/2018/2/layout/IconVerticalSolidList"/>
    <dgm:cxn modelId="{12B60EB2-DB53-4DFD-BE51-319D13D6EC2D}" type="presOf" srcId="{57A1DA62-3F4F-4E86-8F82-6B6CBF7574B0}" destId="{989B0012-D4CB-4FD7-A899-0834941C149E}" srcOrd="0" destOrd="0" presId="urn:microsoft.com/office/officeart/2018/2/layout/IconVerticalSolidList"/>
    <dgm:cxn modelId="{90ADF1B5-4DAF-4CBD-9E12-CAA5866EDDA3}" type="presOf" srcId="{9B49E655-8627-4722-A940-745C87649976}" destId="{097D0CB3-FACE-47E5-9E9D-F8D323113C4D}" srcOrd="0" destOrd="0" presId="urn:microsoft.com/office/officeart/2018/2/layout/IconVerticalSolidList"/>
    <dgm:cxn modelId="{393788C0-64BE-4874-B174-29D2FB357C88}" type="presOf" srcId="{F1EA9771-1633-4AF0-B63C-A7ABC35D15F4}" destId="{E381AE3F-BF03-48EC-AF11-6A7BF1F1FAF1}" srcOrd="0" destOrd="0" presId="urn:microsoft.com/office/officeart/2018/2/layout/IconVerticalSolidList"/>
    <dgm:cxn modelId="{6FFE0B8B-5068-4E26-AE6C-7292F9E5F36F}" type="presParOf" srcId="{E381AE3F-BF03-48EC-AF11-6A7BF1F1FAF1}" destId="{9F905798-51CB-424D-98D5-E4BB439AA248}" srcOrd="0" destOrd="0" presId="urn:microsoft.com/office/officeart/2018/2/layout/IconVerticalSolidList"/>
    <dgm:cxn modelId="{355D6955-4184-4067-A815-8D78814686BD}" type="presParOf" srcId="{9F905798-51CB-424D-98D5-E4BB439AA248}" destId="{3D736EAD-8043-404F-9904-307C6D1B8518}" srcOrd="0" destOrd="0" presId="urn:microsoft.com/office/officeart/2018/2/layout/IconVerticalSolidList"/>
    <dgm:cxn modelId="{FB5A95FE-8ED1-4677-86A5-E99E30DBA9CE}" type="presParOf" srcId="{9F905798-51CB-424D-98D5-E4BB439AA248}" destId="{1DF6EC77-A1B8-45C5-B643-A1F44F7BB0CB}" srcOrd="1" destOrd="0" presId="urn:microsoft.com/office/officeart/2018/2/layout/IconVerticalSolidList"/>
    <dgm:cxn modelId="{9D6E3B4D-C714-45E6-9839-3FD07A62E141}" type="presParOf" srcId="{9F905798-51CB-424D-98D5-E4BB439AA248}" destId="{A1C45BFD-807C-4F1A-9AEC-2578A71A80A9}" srcOrd="2" destOrd="0" presId="urn:microsoft.com/office/officeart/2018/2/layout/IconVerticalSolidList"/>
    <dgm:cxn modelId="{71286CD4-621A-48DE-BEAE-073CAECB841B}" type="presParOf" srcId="{9F905798-51CB-424D-98D5-E4BB439AA248}" destId="{097D0CB3-FACE-47E5-9E9D-F8D323113C4D}" srcOrd="3" destOrd="0" presId="urn:microsoft.com/office/officeart/2018/2/layout/IconVerticalSolidList"/>
    <dgm:cxn modelId="{57DF9B15-A7A5-4449-9009-B8A87833ED9E}" type="presParOf" srcId="{E381AE3F-BF03-48EC-AF11-6A7BF1F1FAF1}" destId="{C0B831B8-9848-4082-A85B-0FC23A6247B6}" srcOrd="1" destOrd="0" presId="urn:microsoft.com/office/officeart/2018/2/layout/IconVerticalSolidList"/>
    <dgm:cxn modelId="{3CE06474-AA7F-4031-8C31-FC7BA0C5F110}" type="presParOf" srcId="{E381AE3F-BF03-48EC-AF11-6A7BF1F1FAF1}" destId="{1A11A4CA-267E-4BE9-82A7-7C12C4334B2A}" srcOrd="2" destOrd="0" presId="urn:microsoft.com/office/officeart/2018/2/layout/IconVerticalSolidList"/>
    <dgm:cxn modelId="{FBF45C55-6575-42A1-A978-653BB18BA1E1}" type="presParOf" srcId="{1A11A4CA-267E-4BE9-82A7-7C12C4334B2A}" destId="{A15BF71A-028E-4BE3-9B03-20766E2CE3C0}" srcOrd="0" destOrd="0" presId="urn:microsoft.com/office/officeart/2018/2/layout/IconVerticalSolidList"/>
    <dgm:cxn modelId="{68722C8A-3DB1-4DF2-B2D6-8D8AC6884623}" type="presParOf" srcId="{1A11A4CA-267E-4BE9-82A7-7C12C4334B2A}" destId="{AC451173-7288-4E0E-9579-445021CF172F}" srcOrd="1" destOrd="0" presId="urn:microsoft.com/office/officeart/2018/2/layout/IconVerticalSolidList"/>
    <dgm:cxn modelId="{DD9C06DB-49B9-4765-859B-747802B452F5}" type="presParOf" srcId="{1A11A4CA-267E-4BE9-82A7-7C12C4334B2A}" destId="{DE441EC5-B684-4841-9900-BD0CDA4506B5}" srcOrd="2" destOrd="0" presId="urn:microsoft.com/office/officeart/2018/2/layout/IconVerticalSolidList"/>
    <dgm:cxn modelId="{AB3511A1-1819-42CB-A439-15D75F90E9A6}" type="presParOf" srcId="{1A11A4CA-267E-4BE9-82A7-7C12C4334B2A}" destId="{7C834A00-2702-4310-B1EC-DE032F19F54E}" srcOrd="3" destOrd="0" presId="urn:microsoft.com/office/officeart/2018/2/layout/IconVerticalSolidList"/>
    <dgm:cxn modelId="{F310D450-431A-4FA9-B971-00B9EC296A1D}" type="presParOf" srcId="{E381AE3F-BF03-48EC-AF11-6A7BF1F1FAF1}" destId="{69C88FB0-5E88-499C-AD6C-8E25414F3A48}" srcOrd="3" destOrd="0" presId="urn:microsoft.com/office/officeart/2018/2/layout/IconVerticalSolidList"/>
    <dgm:cxn modelId="{BA671320-F4A4-42CC-BE1F-3983B2D00127}" type="presParOf" srcId="{E381AE3F-BF03-48EC-AF11-6A7BF1F1FAF1}" destId="{4B3FB441-5321-4541-8168-451DBAC06C0F}" srcOrd="4" destOrd="0" presId="urn:microsoft.com/office/officeart/2018/2/layout/IconVerticalSolidList"/>
    <dgm:cxn modelId="{EEDB6BED-9430-4910-BE6E-98E005C134B5}" type="presParOf" srcId="{4B3FB441-5321-4541-8168-451DBAC06C0F}" destId="{54A2CC3E-0396-4FC4-97EF-1F791784C6AE}" srcOrd="0" destOrd="0" presId="urn:microsoft.com/office/officeart/2018/2/layout/IconVerticalSolidList"/>
    <dgm:cxn modelId="{D1CAFE76-A884-4A50-B39D-EE6F56078B16}" type="presParOf" srcId="{4B3FB441-5321-4541-8168-451DBAC06C0F}" destId="{2B02322F-89DE-43B5-AF6C-463B15BB3DE8}" srcOrd="1" destOrd="0" presId="urn:microsoft.com/office/officeart/2018/2/layout/IconVerticalSolidList"/>
    <dgm:cxn modelId="{A697B38E-97B0-40D1-AF4A-891BF9613A89}" type="presParOf" srcId="{4B3FB441-5321-4541-8168-451DBAC06C0F}" destId="{E1CD6A8F-8999-48A6-804B-597882EAFF56}" srcOrd="2" destOrd="0" presId="urn:microsoft.com/office/officeart/2018/2/layout/IconVerticalSolidList"/>
    <dgm:cxn modelId="{45D073E7-C392-4A26-8951-D1736379878F}" type="presParOf" srcId="{4B3FB441-5321-4541-8168-451DBAC06C0F}" destId="{989B0012-D4CB-4FD7-A899-0834941C149E}"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A6D34E-56A5-404D-A1C5-8CA61DCB32F4}"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C6753BB5-3361-4AEC-8DEA-4DCB34967C74}">
      <dgm:prSet/>
      <dgm:spPr/>
      <dgm:t>
        <a:bodyPr/>
        <a:lstStyle/>
        <a:p>
          <a:r>
            <a:rPr lang="en-US"/>
            <a:t>Highlight a few notorious examples of fake news, such as:</a:t>
          </a:r>
        </a:p>
      </dgm:t>
    </dgm:pt>
    <dgm:pt modelId="{23CE60D2-3E4E-4248-8660-481BCA137059}" type="parTrans" cxnId="{E94F9468-5E79-40D0-AE46-18B1E1EC3F0C}">
      <dgm:prSet/>
      <dgm:spPr/>
      <dgm:t>
        <a:bodyPr/>
        <a:lstStyle/>
        <a:p>
          <a:endParaRPr lang="en-US"/>
        </a:p>
      </dgm:t>
    </dgm:pt>
    <dgm:pt modelId="{369C52E8-D58D-4B9A-B80E-8043ADE49581}" type="sibTrans" cxnId="{E94F9468-5E79-40D0-AE46-18B1E1EC3F0C}">
      <dgm:prSet/>
      <dgm:spPr/>
      <dgm:t>
        <a:bodyPr/>
        <a:lstStyle/>
        <a:p>
          <a:endParaRPr lang="en-US"/>
        </a:p>
      </dgm:t>
    </dgm:pt>
    <dgm:pt modelId="{1F83E87A-0FC8-4F07-9F0D-0900FF589FEA}">
      <dgm:prSet/>
      <dgm:spPr/>
      <dgm:t>
        <a:bodyPr/>
        <a:lstStyle/>
        <a:p>
          <a:r>
            <a:rPr lang="en-US"/>
            <a:t>The “Pizzagate” conspiracy theory.</a:t>
          </a:r>
        </a:p>
      </dgm:t>
    </dgm:pt>
    <dgm:pt modelId="{B798EE69-3F76-42BA-BF63-B2F69D9A1FDE}" type="parTrans" cxnId="{57296923-F199-41FD-BBD2-E0EE4E4C7318}">
      <dgm:prSet/>
      <dgm:spPr/>
      <dgm:t>
        <a:bodyPr/>
        <a:lstStyle/>
        <a:p>
          <a:endParaRPr lang="en-US"/>
        </a:p>
      </dgm:t>
    </dgm:pt>
    <dgm:pt modelId="{B5F7F10B-C84B-4E73-97FA-FAFD15EAA2AE}" type="sibTrans" cxnId="{57296923-F199-41FD-BBD2-E0EE4E4C7318}">
      <dgm:prSet/>
      <dgm:spPr/>
      <dgm:t>
        <a:bodyPr/>
        <a:lstStyle/>
        <a:p>
          <a:endParaRPr lang="en-US"/>
        </a:p>
      </dgm:t>
    </dgm:pt>
    <dgm:pt modelId="{5AB28E80-0A4C-42A4-A099-23A21A719BCA}">
      <dgm:prSet/>
      <dgm:spPr/>
      <dgm:t>
        <a:bodyPr/>
        <a:lstStyle/>
        <a:p>
          <a:r>
            <a:rPr lang="en-US"/>
            <a:t>False claims about election rigging in 2020.</a:t>
          </a:r>
        </a:p>
      </dgm:t>
    </dgm:pt>
    <dgm:pt modelId="{BD03C266-9DE7-48DB-9B3E-4E3A724D5D7E}" type="parTrans" cxnId="{9D24B3F5-0A4F-49F2-BAC9-AF2170B6AACC}">
      <dgm:prSet/>
      <dgm:spPr/>
      <dgm:t>
        <a:bodyPr/>
        <a:lstStyle/>
        <a:p>
          <a:endParaRPr lang="en-US"/>
        </a:p>
      </dgm:t>
    </dgm:pt>
    <dgm:pt modelId="{D49A5AB1-1244-4E6A-8B77-AA3B492FAAD5}" type="sibTrans" cxnId="{9D24B3F5-0A4F-49F2-BAC9-AF2170B6AACC}">
      <dgm:prSet/>
      <dgm:spPr/>
      <dgm:t>
        <a:bodyPr/>
        <a:lstStyle/>
        <a:p>
          <a:endParaRPr lang="en-US"/>
        </a:p>
      </dgm:t>
    </dgm:pt>
    <dgm:pt modelId="{386AD673-8DBE-46DF-9D1B-D94C675AB731}">
      <dgm:prSet/>
      <dgm:spPr/>
      <dgm:t>
        <a:bodyPr/>
        <a:lstStyle/>
        <a:p>
          <a:r>
            <a:rPr lang="en-US"/>
            <a:t>Anti-vaccine misinformati</a:t>
          </a:r>
        </a:p>
      </dgm:t>
    </dgm:pt>
    <dgm:pt modelId="{CB803C7D-6141-48F6-8284-E824B00F7B34}" type="parTrans" cxnId="{EA4700DE-0449-4ECC-A791-643D6717958C}">
      <dgm:prSet/>
      <dgm:spPr/>
      <dgm:t>
        <a:bodyPr/>
        <a:lstStyle/>
        <a:p>
          <a:endParaRPr lang="en-US"/>
        </a:p>
      </dgm:t>
    </dgm:pt>
    <dgm:pt modelId="{2BEE3C24-D33E-4863-996A-26D1AF5ADCC2}" type="sibTrans" cxnId="{EA4700DE-0449-4ECC-A791-643D6717958C}">
      <dgm:prSet/>
      <dgm:spPr/>
      <dgm:t>
        <a:bodyPr/>
        <a:lstStyle/>
        <a:p>
          <a:endParaRPr lang="en-US"/>
        </a:p>
      </dgm:t>
    </dgm:pt>
    <dgm:pt modelId="{A16DF93B-1AA1-4DC3-B019-5724C9FA90C8}" type="pres">
      <dgm:prSet presAssocID="{DCA6D34E-56A5-404D-A1C5-8CA61DCB32F4}" presName="linear" presStyleCnt="0">
        <dgm:presLayoutVars>
          <dgm:animLvl val="lvl"/>
          <dgm:resizeHandles val="exact"/>
        </dgm:presLayoutVars>
      </dgm:prSet>
      <dgm:spPr/>
    </dgm:pt>
    <dgm:pt modelId="{8669DA05-53CC-4A37-A0AD-1E2CB6187893}" type="pres">
      <dgm:prSet presAssocID="{C6753BB5-3361-4AEC-8DEA-4DCB34967C74}" presName="parentText" presStyleLbl="node1" presStyleIdx="0" presStyleCnt="4">
        <dgm:presLayoutVars>
          <dgm:chMax val="0"/>
          <dgm:bulletEnabled val="1"/>
        </dgm:presLayoutVars>
      </dgm:prSet>
      <dgm:spPr/>
    </dgm:pt>
    <dgm:pt modelId="{2764619B-C446-4857-A733-340208DCD93E}" type="pres">
      <dgm:prSet presAssocID="{369C52E8-D58D-4B9A-B80E-8043ADE49581}" presName="spacer" presStyleCnt="0"/>
      <dgm:spPr/>
    </dgm:pt>
    <dgm:pt modelId="{06B131B1-387C-4B4E-9F22-08C2E47CB768}" type="pres">
      <dgm:prSet presAssocID="{1F83E87A-0FC8-4F07-9F0D-0900FF589FEA}" presName="parentText" presStyleLbl="node1" presStyleIdx="1" presStyleCnt="4">
        <dgm:presLayoutVars>
          <dgm:chMax val="0"/>
          <dgm:bulletEnabled val="1"/>
        </dgm:presLayoutVars>
      </dgm:prSet>
      <dgm:spPr/>
    </dgm:pt>
    <dgm:pt modelId="{EE46A482-9CAE-4009-B3FE-7083194E0BD4}" type="pres">
      <dgm:prSet presAssocID="{B5F7F10B-C84B-4E73-97FA-FAFD15EAA2AE}" presName="spacer" presStyleCnt="0"/>
      <dgm:spPr/>
    </dgm:pt>
    <dgm:pt modelId="{19A922D5-5670-4094-BA0E-C05278FF16F3}" type="pres">
      <dgm:prSet presAssocID="{5AB28E80-0A4C-42A4-A099-23A21A719BCA}" presName="parentText" presStyleLbl="node1" presStyleIdx="2" presStyleCnt="4">
        <dgm:presLayoutVars>
          <dgm:chMax val="0"/>
          <dgm:bulletEnabled val="1"/>
        </dgm:presLayoutVars>
      </dgm:prSet>
      <dgm:spPr/>
    </dgm:pt>
    <dgm:pt modelId="{C96505A2-C049-4EE1-8677-BBF2DB48BE1E}" type="pres">
      <dgm:prSet presAssocID="{D49A5AB1-1244-4E6A-8B77-AA3B492FAAD5}" presName="spacer" presStyleCnt="0"/>
      <dgm:spPr/>
    </dgm:pt>
    <dgm:pt modelId="{553A8190-0253-466C-9EF0-027B0FC1FD12}" type="pres">
      <dgm:prSet presAssocID="{386AD673-8DBE-46DF-9D1B-D94C675AB731}" presName="parentText" presStyleLbl="node1" presStyleIdx="3" presStyleCnt="4">
        <dgm:presLayoutVars>
          <dgm:chMax val="0"/>
          <dgm:bulletEnabled val="1"/>
        </dgm:presLayoutVars>
      </dgm:prSet>
      <dgm:spPr/>
    </dgm:pt>
  </dgm:ptLst>
  <dgm:cxnLst>
    <dgm:cxn modelId="{57296923-F199-41FD-BBD2-E0EE4E4C7318}" srcId="{DCA6D34E-56A5-404D-A1C5-8CA61DCB32F4}" destId="{1F83E87A-0FC8-4F07-9F0D-0900FF589FEA}" srcOrd="1" destOrd="0" parTransId="{B798EE69-3F76-42BA-BF63-B2F69D9A1FDE}" sibTransId="{B5F7F10B-C84B-4E73-97FA-FAFD15EAA2AE}"/>
    <dgm:cxn modelId="{B42F735B-667E-4CE1-949A-3E202B8B28A8}" type="presOf" srcId="{386AD673-8DBE-46DF-9D1B-D94C675AB731}" destId="{553A8190-0253-466C-9EF0-027B0FC1FD12}" srcOrd="0" destOrd="0" presId="urn:microsoft.com/office/officeart/2005/8/layout/vList2"/>
    <dgm:cxn modelId="{E0699C64-92BF-4AE2-B00E-50FE9A2EA409}" type="presOf" srcId="{DCA6D34E-56A5-404D-A1C5-8CA61DCB32F4}" destId="{A16DF93B-1AA1-4DC3-B019-5724C9FA90C8}" srcOrd="0" destOrd="0" presId="urn:microsoft.com/office/officeart/2005/8/layout/vList2"/>
    <dgm:cxn modelId="{E94F9468-5E79-40D0-AE46-18B1E1EC3F0C}" srcId="{DCA6D34E-56A5-404D-A1C5-8CA61DCB32F4}" destId="{C6753BB5-3361-4AEC-8DEA-4DCB34967C74}" srcOrd="0" destOrd="0" parTransId="{23CE60D2-3E4E-4248-8660-481BCA137059}" sibTransId="{369C52E8-D58D-4B9A-B80E-8043ADE49581}"/>
    <dgm:cxn modelId="{E6A0BF4A-1295-4AF1-9D26-7DAB67E9C8B3}" type="presOf" srcId="{1F83E87A-0FC8-4F07-9F0D-0900FF589FEA}" destId="{06B131B1-387C-4B4E-9F22-08C2E47CB768}" srcOrd="0" destOrd="0" presId="urn:microsoft.com/office/officeart/2005/8/layout/vList2"/>
    <dgm:cxn modelId="{3FBD5850-F3FE-4A8F-AA3B-AD85593DC510}" type="presOf" srcId="{C6753BB5-3361-4AEC-8DEA-4DCB34967C74}" destId="{8669DA05-53CC-4A37-A0AD-1E2CB6187893}" srcOrd="0" destOrd="0" presId="urn:microsoft.com/office/officeart/2005/8/layout/vList2"/>
    <dgm:cxn modelId="{4B88A6A1-EDD5-44F9-9AF0-9E61F3A9C6BC}" type="presOf" srcId="{5AB28E80-0A4C-42A4-A099-23A21A719BCA}" destId="{19A922D5-5670-4094-BA0E-C05278FF16F3}" srcOrd="0" destOrd="0" presId="urn:microsoft.com/office/officeart/2005/8/layout/vList2"/>
    <dgm:cxn modelId="{EA4700DE-0449-4ECC-A791-643D6717958C}" srcId="{DCA6D34E-56A5-404D-A1C5-8CA61DCB32F4}" destId="{386AD673-8DBE-46DF-9D1B-D94C675AB731}" srcOrd="3" destOrd="0" parTransId="{CB803C7D-6141-48F6-8284-E824B00F7B34}" sibTransId="{2BEE3C24-D33E-4863-996A-26D1AF5ADCC2}"/>
    <dgm:cxn modelId="{9D24B3F5-0A4F-49F2-BAC9-AF2170B6AACC}" srcId="{DCA6D34E-56A5-404D-A1C5-8CA61DCB32F4}" destId="{5AB28E80-0A4C-42A4-A099-23A21A719BCA}" srcOrd="2" destOrd="0" parTransId="{BD03C266-9DE7-48DB-9B3E-4E3A724D5D7E}" sibTransId="{D49A5AB1-1244-4E6A-8B77-AA3B492FAAD5}"/>
    <dgm:cxn modelId="{B3A404F9-7704-4287-9A22-39AF2C0479D4}" type="presParOf" srcId="{A16DF93B-1AA1-4DC3-B019-5724C9FA90C8}" destId="{8669DA05-53CC-4A37-A0AD-1E2CB6187893}" srcOrd="0" destOrd="0" presId="urn:microsoft.com/office/officeart/2005/8/layout/vList2"/>
    <dgm:cxn modelId="{8E1822F5-D077-4A1B-8F9D-47ECE4B10901}" type="presParOf" srcId="{A16DF93B-1AA1-4DC3-B019-5724C9FA90C8}" destId="{2764619B-C446-4857-A733-340208DCD93E}" srcOrd="1" destOrd="0" presId="urn:microsoft.com/office/officeart/2005/8/layout/vList2"/>
    <dgm:cxn modelId="{3B1E0F77-C0E5-4B4C-A1CD-33151964A7CB}" type="presParOf" srcId="{A16DF93B-1AA1-4DC3-B019-5724C9FA90C8}" destId="{06B131B1-387C-4B4E-9F22-08C2E47CB768}" srcOrd="2" destOrd="0" presId="urn:microsoft.com/office/officeart/2005/8/layout/vList2"/>
    <dgm:cxn modelId="{044D1FB7-E6C7-435D-8886-4E90E65C6D60}" type="presParOf" srcId="{A16DF93B-1AA1-4DC3-B019-5724C9FA90C8}" destId="{EE46A482-9CAE-4009-B3FE-7083194E0BD4}" srcOrd="3" destOrd="0" presId="urn:microsoft.com/office/officeart/2005/8/layout/vList2"/>
    <dgm:cxn modelId="{4007A933-6A48-4101-B138-070F6F56E6CD}" type="presParOf" srcId="{A16DF93B-1AA1-4DC3-B019-5724C9FA90C8}" destId="{19A922D5-5670-4094-BA0E-C05278FF16F3}" srcOrd="4" destOrd="0" presId="urn:microsoft.com/office/officeart/2005/8/layout/vList2"/>
    <dgm:cxn modelId="{76897C23-B125-4726-8334-03E3537406D6}" type="presParOf" srcId="{A16DF93B-1AA1-4DC3-B019-5724C9FA90C8}" destId="{C96505A2-C049-4EE1-8677-BBF2DB48BE1E}" srcOrd="5" destOrd="0" presId="urn:microsoft.com/office/officeart/2005/8/layout/vList2"/>
    <dgm:cxn modelId="{4EEBCD3A-511E-4A87-AA6F-688BED463056}" type="presParOf" srcId="{A16DF93B-1AA1-4DC3-B019-5724C9FA90C8}" destId="{553A8190-0253-466C-9EF0-027B0FC1FD12}"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97B5406-D70C-410F-9F22-863420DEAB25}" type="doc">
      <dgm:prSet loTypeId="urn:microsoft.com/office/officeart/2016/7/layout/LinearBlockProcessNumbered" loCatId="process" qsTypeId="urn:microsoft.com/office/officeart/2005/8/quickstyle/simple1" qsCatId="simple" csTypeId="urn:microsoft.com/office/officeart/2005/8/colors/colorful2" csCatId="colorful"/>
      <dgm:spPr/>
      <dgm:t>
        <a:bodyPr/>
        <a:lstStyle/>
        <a:p>
          <a:endParaRPr lang="en-US"/>
        </a:p>
      </dgm:t>
    </dgm:pt>
    <dgm:pt modelId="{325F859D-43BF-404F-9E3B-28EB7E5B8F68}">
      <dgm:prSet/>
      <dgm:spPr/>
      <dgm:t>
        <a:bodyPr/>
        <a:lstStyle/>
        <a:p>
          <a:r>
            <a:rPr lang="en-US" b="0" i="0" baseline="0"/>
            <a:t>Recap the importance of understanding fake news and misinformation.</a:t>
          </a:r>
          <a:endParaRPr lang="en-US"/>
        </a:p>
      </dgm:t>
    </dgm:pt>
    <dgm:pt modelId="{C75328FE-A3BA-4E5F-8F59-A0938A51F622}" type="parTrans" cxnId="{9F3836B5-3151-4603-BDEF-FAE215E3F361}">
      <dgm:prSet/>
      <dgm:spPr/>
      <dgm:t>
        <a:bodyPr/>
        <a:lstStyle/>
        <a:p>
          <a:endParaRPr lang="en-US"/>
        </a:p>
      </dgm:t>
    </dgm:pt>
    <dgm:pt modelId="{27F661EA-8B1E-46D5-A79B-99CB57D4AF39}" type="sibTrans" cxnId="{9F3836B5-3151-4603-BDEF-FAE215E3F361}">
      <dgm:prSet phldrT="01" phldr="0"/>
      <dgm:spPr/>
      <dgm:t>
        <a:bodyPr/>
        <a:lstStyle/>
        <a:p>
          <a:r>
            <a:rPr lang="en-US"/>
            <a:t>01</a:t>
          </a:r>
        </a:p>
      </dgm:t>
    </dgm:pt>
    <dgm:pt modelId="{83A841B1-4772-4D4A-B70B-D3F6FEC07F3B}">
      <dgm:prSet/>
      <dgm:spPr/>
      <dgm:t>
        <a:bodyPr/>
        <a:lstStyle/>
        <a:p>
          <a:r>
            <a:rPr lang="en-US" b="0" i="0" baseline="0"/>
            <a:t>Emphasize personal responsibility and how we can all help mitigate the spread.</a:t>
          </a:r>
          <a:endParaRPr lang="en-US"/>
        </a:p>
      </dgm:t>
    </dgm:pt>
    <dgm:pt modelId="{1AE995CD-6B43-4A40-8B81-EEA4B0ADA212}" type="parTrans" cxnId="{A3C8B761-585F-42A6-88BE-A0E99DAB8BF8}">
      <dgm:prSet/>
      <dgm:spPr/>
      <dgm:t>
        <a:bodyPr/>
        <a:lstStyle/>
        <a:p>
          <a:endParaRPr lang="en-US"/>
        </a:p>
      </dgm:t>
    </dgm:pt>
    <dgm:pt modelId="{C847DCFF-2DAB-4505-BC5F-0688EABC03F5}" type="sibTrans" cxnId="{A3C8B761-585F-42A6-88BE-A0E99DAB8BF8}">
      <dgm:prSet phldrT="02" phldr="0"/>
      <dgm:spPr/>
      <dgm:t>
        <a:bodyPr/>
        <a:lstStyle/>
        <a:p>
          <a:r>
            <a:rPr lang="en-US"/>
            <a:t>02</a:t>
          </a:r>
        </a:p>
      </dgm:t>
    </dgm:pt>
    <dgm:pt modelId="{518DB482-6B44-47DF-90C3-3A531832A26B}">
      <dgm:prSet/>
      <dgm:spPr/>
      <dgm:t>
        <a:bodyPr/>
        <a:lstStyle/>
        <a:p>
          <a:r>
            <a:rPr lang="en-US" b="0" i="0" baseline="0"/>
            <a:t>Call to action: Encourage the audience to share accurate information and be critical consumers of news. </a:t>
          </a:r>
          <a:endParaRPr lang="en-US"/>
        </a:p>
      </dgm:t>
    </dgm:pt>
    <dgm:pt modelId="{B1352203-3139-4460-A8EF-415424F8BD70}" type="parTrans" cxnId="{5CBBF839-D5DC-4CD4-8798-94AA85F9F9A2}">
      <dgm:prSet/>
      <dgm:spPr/>
      <dgm:t>
        <a:bodyPr/>
        <a:lstStyle/>
        <a:p>
          <a:endParaRPr lang="en-US"/>
        </a:p>
      </dgm:t>
    </dgm:pt>
    <dgm:pt modelId="{D0A3A5B0-BEDB-442B-9B31-B3841324B1A0}" type="sibTrans" cxnId="{5CBBF839-D5DC-4CD4-8798-94AA85F9F9A2}">
      <dgm:prSet phldrT="03" phldr="0"/>
      <dgm:spPr/>
      <dgm:t>
        <a:bodyPr/>
        <a:lstStyle/>
        <a:p>
          <a:r>
            <a:rPr lang="en-US"/>
            <a:t>03</a:t>
          </a:r>
        </a:p>
      </dgm:t>
    </dgm:pt>
    <dgm:pt modelId="{655BD903-654D-4FFE-AD63-396F444056DE}" type="pres">
      <dgm:prSet presAssocID="{E97B5406-D70C-410F-9F22-863420DEAB25}" presName="Name0" presStyleCnt="0">
        <dgm:presLayoutVars>
          <dgm:animLvl val="lvl"/>
          <dgm:resizeHandles val="exact"/>
        </dgm:presLayoutVars>
      </dgm:prSet>
      <dgm:spPr/>
    </dgm:pt>
    <dgm:pt modelId="{71B69E12-D3B3-4894-B22F-034FCBC8E012}" type="pres">
      <dgm:prSet presAssocID="{325F859D-43BF-404F-9E3B-28EB7E5B8F68}" presName="compositeNode" presStyleCnt="0">
        <dgm:presLayoutVars>
          <dgm:bulletEnabled val="1"/>
        </dgm:presLayoutVars>
      </dgm:prSet>
      <dgm:spPr/>
    </dgm:pt>
    <dgm:pt modelId="{3688B3C1-83F6-436A-A39B-B7D34C588BD1}" type="pres">
      <dgm:prSet presAssocID="{325F859D-43BF-404F-9E3B-28EB7E5B8F68}" presName="bgRect" presStyleLbl="alignNode1" presStyleIdx="0" presStyleCnt="3"/>
      <dgm:spPr/>
    </dgm:pt>
    <dgm:pt modelId="{E9D88AED-9DFB-4590-AF52-8A993444FF7F}" type="pres">
      <dgm:prSet presAssocID="{27F661EA-8B1E-46D5-A79B-99CB57D4AF39}" presName="sibTransNodeRect" presStyleLbl="alignNode1" presStyleIdx="0" presStyleCnt="3">
        <dgm:presLayoutVars>
          <dgm:chMax val="0"/>
          <dgm:bulletEnabled val="1"/>
        </dgm:presLayoutVars>
      </dgm:prSet>
      <dgm:spPr/>
    </dgm:pt>
    <dgm:pt modelId="{D3F1A20D-49A7-4883-BB93-558A0224B37C}" type="pres">
      <dgm:prSet presAssocID="{325F859D-43BF-404F-9E3B-28EB7E5B8F68}" presName="nodeRect" presStyleLbl="alignNode1" presStyleIdx="0" presStyleCnt="3">
        <dgm:presLayoutVars>
          <dgm:bulletEnabled val="1"/>
        </dgm:presLayoutVars>
      </dgm:prSet>
      <dgm:spPr/>
    </dgm:pt>
    <dgm:pt modelId="{4C7DD0E1-4590-42E3-A711-CA774B91D3F9}" type="pres">
      <dgm:prSet presAssocID="{27F661EA-8B1E-46D5-A79B-99CB57D4AF39}" presName="sibTrans" presStyleCnt="0"/>
      <dgm:spPr/>
    </dgm:pt>
    <dgm:pt modelId="{08AFD927-B4B4-41D1-B113-E7526C473E60}" type="pres">
      <dgm:prSet presAssocID="{83A841B1-4772-4D4A-B70B-D3F6FEC07F3B}" presName="compositeNode" presStyleCnt="0">
        <dgm:presLayoutVars>
          <dgm:bulletEnabled val="1"/>
        </dgm:presLayoutVars>
      </dgm:prSet>
      <dgm:spPr/>
    </dgm:pt>
    <dgm:pt modelId="{E20D0704-CA86-4D62-B63E-D08D57144F98}" type="pres">
      <dgm:prSet presAssocID="{83A841B1-4772-4D4A-B70B-D3F6FEC07F3B}" presName="bgRect" presStyleLbl="alignNode1" presStyleIdx="1" presStyleCnt="3"/>
      <dgm:spPr/>
    </dgm:pt>
    <dgm:pt modelId="{BD9A7493-DDA5-41B3-814D-C3506602D1E5}" type="pres">
      <dgm:prSet presAssocID="{C847DCFF-2DAB-4505-BC5F-0688EABC03F5}" presName="sibTransNodeRect" presStyleLbl="alignNode1" presStyleIdx="1" presStyleCnt="3">
        <dgm:presLayoutVars>
          <dgm:chMax val="0"/>
          <dgm:bulletEnabled val="1"/>
        </dgm:presLayoutVars>
      </dgm:prSet>
      <dgm:spPr/>
    </dgm:pt>
    <dgm:pt modelId="{0DCC9C89-5C87-4DD1-A654-246A3651DFC5}" type="pres">
      <dgm:prSet presAssocID="{83A841B1-4772-4D4A-B70B-D3F6FEC07F3B}" presName="nodeRect" presStyleLbl="alignNode1" presStyleIdx="1" presStyleCnt="3">
        <dgm:presLayoutVars>
          <dgm:bulletEnabled val="1"/>
        </dgm:presLayoutVars>
      </dgm:prSet>
      <dgm:spPr/>
    </dgm:pt>
    <dgm:pt modelId="{C5D78A04-D0BE-4715-BBF8-CC9283935D21}" type="pres">
      <dgm:prSet presAssocID="{C847DCFF-2DAB-4505-BC5F-0688EABC03F5}" presName="sibTrans" presStyleCnt="0"/>
      <dgm:spPr/>
    </dgm:pt>
    <dgm:pt modelId="{2F588DEC-BD44-46AB-ABFD-9B054E453B48}" type="pres">
      <dgm:prSet presAssocID="{518DB482-6B44-47DF-90C3-3A531832A26B}" presName="compositeNode" presStyleCnt="0">
        <dgm:presLayoutVars>
          <dgm:bulletEnabled val="1"/>
        </dgm:presLayoutVars>
      </dgm:prSet>
      <dgm:spPr/>
    </dgm:pt>
    <dgm:pt modelId="{51FA5006-BA3B-4E37-8413-E9D5E71E3DEF}" type="pres">
      <dgm:prSet presAssocID="{518DB482-6B44-47DF-90C3-3A531832A26B}" presName="bgRect" presStyleLbl="alignNode1" presStyleIdx="2" presStyleCnt="3"/>
      <dgm:spPr/>
    </dgm:pt>
    <dgm:pt modelId="{E949EE6A-25BF-463B-B119-8BE6163FC049}" type="pres">
      <dgm:prSet presAssocID="{D0A3A5B0-BEDB-442B-9B31-B3841324B1A0}" presName="sibTransNodeRect" presStyleLbl="alignNode1" presStyleIdx="2" presStyleCnt="3">
        <dgm:presLayoutVars>
          <dgm:chMax val="0"/>
          <dgm:bulletEnabled val="1"/>
        </dgm:presLayoutVars>
      </dgm:prSet>
      <dgm:spPr/>
    </dgm:pt>
    <dgm:pt modelId="{9BF488AD-F00F-46D8-B68D-539191A0B1BF}" type="pres">
      <dgm:prSet presAssocID="{518DB482-6B44-47DF-90C3-3A531832A26B}" presName="nodeRect" presStyleLbl="alignNode1" presStyleIdx="2" presStyleCnt="3">
        <dgm:presLayoutVars>
          <dgm:bulletEnabled val="1"/>
        </dgm:presLayoutVars>
      </dgm:prSet>
      <dgm:spPr/>
    </dgm:pt>
  </dgm:ptLst>
  <dgm:cxnLst>
    <dgm:cxn modelId="{61EA2215-AA93-4785-8EE5-C6CB24C84DCA}" type="presOf" srcId="{27F661EA-8B1E-46D5-A79B-99CB57D4AF39}" destId="{E9D88AED-9DFB-4590-AF52-8A993444FF7F}" srcOrd="0" destOrd="0" presId="urn:microsoft.com/office/officeart/2016/7/layout/LinearBlockProcessNumbered"/>
    <dgm:cxn modelId="{8C39141D-FEED-4AC8-8DEA-74FBDCA5B8EC}" type="presOf" srcId="{518DB482-6B44-47DF-90C3-3A531832A26B}" destId="{9BF488AD-F00F-46D8-B68D-539191A0B1BF}" srcOrd="1" destOrd="0" presId="urn:microsoft.com/office/officeart/2016/7/layout/LinearBlockProcessNumbered"/>
    <dgm:cxn modelId="{E0999222-876E-4DD7-A6C8-F3D1504B4F91}" type="presOf" srcId="{83A841B1-4772-4D4A-B70B-D3F6FEC07F3B}" destId="{E20D0704-CA86-4D62-B63E-D08D57144F98}" srcOrd="0" destOrd="0" presId="urn:microsoft.com/office/officeart/2016/7/layout/LinearBlockProcessNumbered"/>
    <dgm:cxn modelId="{5CBBF839-D5DC-4CD4-8798-94AA85F9F9A2}" srcId="{E97B5406-D70C-410F-9F22-863420DEAB25}" destId="{518DB482-6B44-47DF-90C3-3A531832A26B}" srcOrd="2" destOrd="0" parTransId="{B1352203-3139-4460-A8EF-415424F8BD70}" sibTransId="{D0A3A5B0-BEDB-442B-9B31-B3841324B1A0}"/>
    <dgm:cxn modelId="{A3C8B761-585F-42A6-88BE-A0E99DAB8BF8}" srcId="{E97B5406-D70C-410F-9F22-863420DEAB25}" destId="{83A841B1-4772-4D4A-B70B-D3F6FEC07F3B}" srcOrd="1" destOrd="0" parTransId="{1AE995CD-6B43-4A40-8B81-EEA4B0ADA212}" sibTransId="{C847DCFF-2DAB-4505-BC5F-0688EABC03F5}"/>
    <dgm:cxn modelId="{6000114E-E273-43F7-B988-B9CA67026D73}" type="presOf" srcId="{325F859D-43BF-404F-9E3B-28EB7E5B8F68}" destId="{D3F1A20D-49A7-4883-BB93-558A0224B37C}" srcOrd="1" destOrd="0" presId="urn:microsoft.com/office/officeart/2016/7/layout/LinearBlockProcessNumbered"/>
    <dgm:cxn modelId="{90F3A576-6494-4591-9944-B7D54A6B19D5}" type="presOf" srcId="{E97B5406-D70C-410F-9F22-863420DEAB25}" destId="{655BD903-654D-4FFE-AD63-396F444056DE}" srcOrd="0" destOrd="0" presId="urn:microsoft.com/office/officeart/2016/7/layout/LinearBlockProcessNumbered"/>
    <dgm:cxn modelId="{4A3BFB56-0D3E-431C-9E9C-5986784A5E3E}" type="presOf" srcId="{C847DCFF-2DAB-4505-BC5F-0688EABC03F5}" destId="{BD9A7493-DDA5-41B3-814D-C3506602D1E5}" srcOrd="0" destOrd="0" presId="urn:microsoft.com/office/officeart/2016/7/layout/LinearBlockProcessNumbered"/>
    <dgm:cxn modelId="{CCC2439F-FD16-483E-8AB1-E6BA0C0C6FB0}" type="presOf" srcId="{D0A3A5B0-BEDB-442B-9B31-B3841324B1A0}" destId="{E949EE6A-25BF-463B-B119-8BE6163FC049}" srcOrd="0" destOrd="0" presId="urn:microsoft.com/office/officeart/2016/7/layout/LinearBlockProcessNumbered"/>
    <dgm:cxn modelId="{BC05A1B3-6F3C-4B71-84B9-35B64A800788}" type="presOf" srcId="{325F859D-43BF-404F-9E3B-28EB7E5B8F68}" destId="{3688B3C1-83F6-436A-A39B-B7D34C588BD1}" srcOrd="0" destOrd="0" presId="urn:microsoft.com/office/officeart/2016/7/layout/LinearBlockProcessNumbered"/>
    <dgm:cxn modelId="{9F3836B5-3151-4603-BDEF-FAE215E3F361}" srcId="{E97B5406-D70C-410F-9F22-863420DEAB25}" destId="{325F859D-43BF-404F-9E3B-28EB7E5B8F68}" srcOrd="0" destOrd="0" parTransId="{C75328FE-A3BA-4E5F-8F59-A0938A51F622}" sibTransId="{27F661EA-8B1E-46D5-A79B-99CB57D4AF39}"/>
    <dgm:cxn modelId="{DE1DB6C2-4E7E-4752-8CE5-1D5FCAE6F3CA}" type="presOf" srcId="{83A841B1-4772-4D4A-B70B-D3F6FEC07F3B}" destId="{0DCC9C89-5C87-4DD1-A654-246A3651DFC5}" srcOrd="1" destOrd="0" presId="urn:microsoft.com/office/officeart/2016/7/layout/LinearBlockProcessNumbered"/>
    <dgm:cxn modelId="{1B3A0EC9-C5A3-414B-AC94-A335137F87B2}" type="presOf" srcId="{518DB482-6B44-47DF-90C3-3A531832A26B}" destId="{51FA5006-BA3B-4E37-8413-E9D5E71E3DEF}" srcOrd="0" destOrd="0" presId="urn:microsoft.com/office/officeart/2016/7/layout/LinearBlockProcessNumbered"/>
    <dgm:cxn modelId="{B9122734-D5BF-4F8D-BC18-38510FEF4BE5}" type="presParOf" srcId="{655BD903-654D-4FFE-AD63-396F444056DE}" destId="{71B69E12-D3B3-4894-B22F-034FCBC8E012}" srcOrd="0" destOrd="0" presId="urn:microsoft.com/office/officeart/2016/7/layout/LinearBlockProcessNumbered"/>
    <dgm:cxn modelId="{53260073-EF8C-4A20-8B9D-F18CA0700BA3}" type="presParOf" srcId="{71B69E12-D3B3-4894-B22F-034FCBC8E012}" destId="{3688B3C1-83F6-436A-A39B-B7D34C588BD1}" srcOrd="0" destOrd="0" presId="urn:microsoft.com/office/officeart/2016/7/layout/LinearBlockProcessNumbered"/>
    <dgm:cxn modelId="{67B047E9-6114-4649-BF17-79AB58FA0B45}" type="presParOf" srcId="{71B69E12-D3B3-4894-B22F-034FCBC8E012}" destId="{E9D88AED-9DFB-4590-AF52-8A993444FF7F}" srcOrd="1" destOrd="0" presId="urn:microsoft.com/office/officeart/2016/7/layout/LinearBlockProcessNumbered"/>
    <dgm:cxn modelId="{DB64763D-5A63-434F-9390-F64FC1D920BC}" type="presParOf" srcId="{71B69E12-D3B3-4894-B22F-034FCBC8E012}" destId="{D3F1A20D-49A7-4883-BB93-558A0224B37C}" srcOrd="2" destOrd="0" presId="urn:microsoft.com/office/officeart/2016/7/layout/LinearBlockProcessNumbered"/>
    <dgm:cxn modelId="{B80F568E-B222-44A0-AC52-9B2A5EDCFA74}" type="presParOf" srcId="{655BD903-654D-4FFE-AD63-396F444056DE}" destId="{4C7DD0E1-4590-42E3-A711-CA774B91D3F9}" srcOrd="1" destOrd="0" presId="urn:microsoft.com/office/officeart/2016/7/layout/LinearBlockProcessNumbered"/>
    <dgm:cxn modelId="{1D0C04B2-A1D5-41F0-AF4F-043172940202}" type="presParOf" srcId="{655BD903-654D-4FFE-AD63-396F444056DE}" destId="{08AFD927-B4B4-41D1-B113-E7526C473E60}" srcOrd="2" destOrd="0" presId="urn:microsoft.com/office/officeart/2016/7/layout/LinearBlockProcessNumbered"/>
    <dgm:cxn modelId="{0C07D868-DD35-4EDA-AEAF-FB0B135988F4}" type="presParOf" srcId="{08AFD927-B4B4-41D1-B113-E7526C473E60}" destId="{E20D0704-CA86-4D62-B63E-D08D57144F98}" srcOrd="0" destOrd="0" presId="urn:microsoft.com/office/officeart/2016/7/layout/LinearBlockProcessNumbered"/>
    <dgm:cxn modelId="{E17CD907-D60B-4BDF-A8C0-ECC62E26EAB7}" type="presParOf" srcId="{08AFD927-B4B4-41D1-B113-E7526C473E60}" destId="{BD9A7493-DDA5-41B3-814D-C3506602D1E5}" srcOrd="1" destOrd="0" presId="urn:microsoft.com/office/officeart/2016/7/layout/LinearBlockProcessNumbered"/>
    <dgm:cxn modelId="{36444AC2-E105-4604-912E-EA78A01EA96D}" type="presParOf" srcId="{08AFD927-B4B4-41D1-B113-E7526C473E60}" destId="{0DCC9C89-5C87-4DD1-A654-246A3651DFC5}" srcOrd="2" destOrd="0" presId="urn:microsoft.com/office/officeart/2016/7/layout/LinearBlockProcessNumbered"/>
    <dgm:cxn modelId="{14711CD6-248E-45B1-9ED6-D2484CA2A9D3}" type="presParOf" srcId="{655BD903-654D-4FFE-AD63-396F444056DE}" destId="{C5D78A04-D0BE-4715-BBF8-CC9283935D21}" srcOrd="3" destOrd="0" presId="urn:microsoft.com/office/officeart/2016/7/layout/LinearBlockProcessNumbered"/>
    <dgm:cxn modelId="{574DD1C3-C0AE-40A5-8BF8-E8B5BE30973F}" type="presParOf" srcId="{655BD903-654D-4FFE-AD63-396F444056DE}" destId="{2F588DEC-BD44-46AB-ABFD-9B054E453B48}" srcOrd="4" destOrd="0" presId="urn:microsoft.com/office/officeart/2016/7/layout/LinearBlockProcessNumbered"/>
    <dgm:cxn modelId="{AA535C17-051E-4B50-938F-DF7AF8C7E570}" type="presParOf" srcId="{2F588DEC-BD44-46AB-ABFD-9B054E453B48}" destId="{51FA5006-BA3B-4E37-8413-E9D5E71E3DEF}" srcOrd="0" destOrd="0" presId="urn:microsoft.com/office/officeart/2016/7/layout/LinearBlockProcessNumbered"/>
    <dgm:cxn modelId="{D9FA203F-8A7C-4351-A14A-C58E4C8CE42F}" type="presParOf" srcId="{2F588DEC-BD44-46AB-ABFD-9B054E453B48}" destId="{E949EE6A-25BF-463B-B119-8BE6163FC049}" srcOrd="1" destOrd="0" presId="urn:microsoft.com/office/officeart/2016/7/layout/LinearBlockProcessNumbered"/>
    <dgm:cxn modelId="{48F40493-5B77-47CC-8E35-0CB08D17F7A3}" type="presParOf" srcId="{2F588DEC-BD44-46AB-ABFD-9B054E453B48}" destId="{9BF488AD-F00F-46D8-B68D-539191A0B1BF}" srcOrd="2" destOrd="0" presId="urn:microsoft.com/office/officeart/2016/7/layout/LinearBlockProcessNumbered"/>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260C2-D29D-47D4-9819-3BD23F596BFF}">
      <dsp:nvSpPr>
        <dsp:cNvPr id="0" name=""/>
        <dsp:cNvSpPr/>
      </dsp:nvSpPr>
      <dsp:spPr>
        <a:xfrm>
          <a:off x="930572" y="3032"/>
          <a:ext cx="2833338" cy="1700003"/>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Below are some figures into how misinformation can affect children and young people.</a:t>
          </a:r>
          <a:endParaRPr lang="en-US" sz="1400" kern="1200"/>
        </a:p>
      </dsp:txBody>
      <dsp:txXfrm>
        <a:off x="930572" y="3032"/>
        <a:ext cx="2833338" cy="1700003"/>
      </dsp:txXfrm>
    </dsp:sp>
    <dsp:sp modelId="{627D6273-F3B8-45C5-AA7C-936B35D1F413}">
      <dsp:nvSpPr>
        <dsp:cNvPr id="0" name=""/>
        <dsp:cNvSpPr/>
      </dsp:nvSpPr>
      <dsp:spPr>
        <a:xfrm>
          <a:off x="4047245" y="3032"/>
          <a:ext cx="2833338" cy="1700003"/>
        </a:xfrm>
        <a:prstGeom prst="rect">
          <a:avLst/>
        </a:prstGeom>
        <a:solidFill>
          <a:schemeClr val="accent2">
            <a:hueOff val="1288723"/>
            <a:satOff val="-3699"/>
            <a:lumOff val="-592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According to Ofcom, 79% of 12-15-year-olds feel that news they hear from family is ‘always’ or ‘mostly’ true.</a:t>
          </a:r>
          <a:endParaRPr lang="en-US" sz="1400" kern="1200"/>
        </a:p>
      </dsp:txBody>
      <dsp:txXfrm>
        <a:off x="4047245" y="3032"/>
        <a:ext cx="2833338" cy="1700003"/>
      </dsp:txXfrm>
    </dsp:sp>
    <dsp:sp modelId="{33E361F6-D92E-4420-8DEC-FB1D46B0CED8}">
      <dsp:nvSpPr>
        <dsp:cNvPr id="0" name=""/>
        <dsp:cNvSpPr/>
      </dsp:nvSpPr>
      <dsp:spPr>
        <a:xfrm>
          <a:off x="7163917" y="3032"/>
          <a:ext cx="2833338" cy="1700003"/>
        </a:xfrm>
        <a:prstGeom prst="rect">
          <a:avLst/>
        </a:prstGeom>
        <a:solidFill>
          <a:schemeClr val="accent2">
            <a:hueOff val="2577445"/>
            <a:satOff val="-7397"/>
            <a:lumOff val="-1184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6 in 10 parents worry about their child ‘being scammed/defrauded/lied to/impersonated’ by someone they didn’t know.</a:t>
          </a:r>
          <a:endParaRPr lang="en-US" sz="1400" kern="1200"/>
        </a:p>
      </dsp:txBody>
      <dsp:txXfrm>
        <a:off x="7163917" y="3032"/>
        <a:ext cx="2833338" cy="1700003"/>
      </dsp:txXfrm>
    </dsp:sp>
    <dsp:sp modelId="{1138A6E5-3E50-436E-8D30-A4CF23BA515C}">
      <dsp:nvSpPr>
        <dsp:cNvPr id="0" name=""/>
        <dsp:cNvSpPr/>
      </dsp:nvSpPr>
      <dsp:spPr>
        <a:xfrm>
          <a:off x="930572" y="1986369"/>
          <a:ext cx="2833338" cy="1700003"/>
        </a:xfrm>
        <a:prstGeom prst="rect">
          <a:avLst/>
        </a:prstGeom>
        <a:solidFill>
          <a:schemeClr val="accent2">
            <a:hueOff val="3866169"/>
            <a:satOff val="-11096"/>
            <a:lumOff val="-1776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28% of children aged 12-15 use </a:t>
          </a:r>
          <a:r>
            <a:rPr lang="en-US" sz="1400" kern="1200"/>
            <a:t>TikTok as a news source</a:t>
          </a:r>
          <a:r>
            <a:rPr lang="en-US" sz="1400" b="0" i="0" kern="1200"/>
            <a:t> (Ofcom).</a:t>
          </a:r>
          <a:endParaRPr lang="en-US" sz="1400" kern="1200"/>
        </a:p>
      </dsp:txBody>
      <dsp:txXfrm>
        <a:off x="930572" y="1986369"/>
        <a:ext cx="2833338" cy="1700003"/>
      </dsp:txXfrm>
    </dsp:sp>
    <dsp:sp modelId="{125FFACC-7427-4F4A-A467-A5EEE6DC5E83}">
      <dsp:nvSpPr>
        <dsp:cNvPr id="0" name=""/>
        <dsp:cNvSpPr/>
      </dsp:nvSpPr>
      <dsp:spPr>
        <a:xfrm>
          <a:off x="4047245" y="1986369"/>
          <a:ext cx="2833338" cy="1700003"/>
        </a:xfrm>
        <a:prstGeom prst="rect">
          <a:avLst/>
        </a:prstGeom>
        <a:solidFill>
          <a:schemeClr val="accent2">
            <a:hueOff val="5154891"/>
            <a:satOff val="-14794"/>
            <a:lumOff val="-2368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Around 4 in 10 children aged 9-16 said they experienced the feeling of ‘being unsure about whether what I see is true’. This was the second most common experience after ‘spending too much time online’.</a:t>
          </a:r>
          <a:endParaRPr lang="en-US" sz="1400" kern="1200"/>
        </a:p>
      </dsp:txBody>
      <dsp:txXfrm>
        <a:off x="4047245" y="1986369"/>
        <a:ext cx="2833338" cy="1700003"/>
      </dsp:txXfrm>
    </dsp:sp>
    <dsp:sp modelId="{B556B6B5-236F-4399-A3CB-BE9B114EDA87}">
      <dsp:nvSpPr>
        <dsp:cNvPr id="0" name=""/>
        <dsp:cNvSpPr/>
      </dsp:nvSpPr>
      <dsp:spPr>
        <a:xfrm>
          <a:off x="7163917" y="1986369"/>
          <a:ext cx="2833338" cy="1700003"/>
        </a:xfrm>
        <a:prstGeom prst="rec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US" sz="1400" b="0" i="0" kern="1200"/>
            <a:t>NewsWise from The National Literacy Trust helped children develop their media literacy skills. Over that time, the children able to accurately assess news as false or true increased from 49.2% to 68%. This demonstrates the importance of teaching media literacy.</a:t>
          </a:r>
          <a:endParaRPr lang="en-US" sz="1400" kern="1200"/>
        </a:p>
      </dsp:txBody>
      <dsp:txXfrm>
        <a:off x="7163917" y="1986369"/>
        <a:ext cx="2833338" cy="17000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736EAD-8043-404F-9904-307C6D1B8518}">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DF6EC77-A1B8-45C5-B643-A1F44F7BB0CB}">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97D0CB3-FACE-47E5-9E9D-F8D323113C4D}">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22300">
            <a:lnSpc>
              <a:spcPct val="90000"/>
            </a:lnSpc>
            <a:spcBef>
              <a:spcPct val="0"/>
            </a:spcBef>
            <a:spcAft>
              <a:spcPct val="35000"/>
            </a:spcAft>
            <a:buNone/>
          </a:pPr>
          <a:r>
            <a:rPr lang="en-US" sz="1400" kern="1200"/>
            <a:t>There are different types of spreaders and we focus on those who spread misinformation in social networks, and our research particularly focuses on those who spread it on purpose. Traditional approaches mainly focus on their excessive suspicious content and network topology, which obviously distance themselves from normal users.</a:t>
          </a:r>
        </a:p>
      </dsp:txBody>
      <dsp:txXfrm>
        <a:off x="1437631" y="531"/>
        <a:ext cx="9077968" cy="1244702"/>
      </dsp:txXfrm>
    </dsp:sp>
    <dsp:sp modelId="{A15BF71A-028E-4BE3-9B03-20766E2CE3C0}">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C451173-7288-4E0E-9579-445021CF172F}">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C834A00-2702-4310-B1EC-DE032F19F54E}">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22300">
            <a:lnSpc>
              <a:spcPct val="90000"/>
            </a:lnSpc>
            <a:spcBef>
              <a:spcPct val="0"/>
            </a:spcBef>
            <a:spcAft>
              <a:spcPct val="35000"/>
            </a:spcAft>
            <a:buNone/>
          </a:pPr>
          <a:r>
            <a:rPr lang="en-US" sz="1400" b="1" u="sng" kern="1200"/>
            <a:t>Manipulation of Networks </a:t>
          </a:r>
          <a:r>
            <a:rPr lang="en-US" sz="1400" kern="1200"/>
            <a:t>:-Since many users follow back when they are followed by someone for the sake of courtesy, misinformation spreaders could establish a decent number of links with legitimate users [37]. These noisy links no longer reflects homophily between two nodes, which undermine the performance of existing approaches. In addition, misinformation spreaders may even form a group by connecting with each other, and such coordinated behaviors are particularly challenging for a traditional method. </a:t>
          </a:r>
        </a:p>
      </dsp:txBody>
      <dsp:txXfrm>
        <a:off x="1437631" y="1556410"/>
        <a:ext cx="9077968" cy="1244702"/>
      </dsp:txXfrm>
    </dsp:sp>
    <dsp:sp modelId="{54A2CC3E-0396-4FC4-97EF-1F791784C6AE}">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B02322F-89DE-43B5-AF6C-463B15BB3DE8}">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89B0012-D4CB-4FD7-A899-0834941C149E}">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622300">
            <a:lnSpc>
              <a:spcPct val="90000"/>
            </a:lnSpc>
            <a:spcBef>
              <a:spcPct val="0"/>
            </a:spcBef>
            <a:spcAft>
              <a:spcPct val="35000"/>
            </a:spcAft>
            <a:buNone/>
          </a:pPr>
          <a:r>
            <a:rPr lang="en-US" sz="1400" b="1" u="sng" kern="1200"/>
            <a:t>Manipulation of Content </a:t>
          </a:r>
          <a:r>
            <a:rPr lang="en-US" sz="1400" kern="1200"/>
            <a:t>:-It is easy for a misinformation spreader to copy a significant portion of content from legitimate accounts. The misinformation that they intend to spread is camouflaged by the legitimate messages to avoid being detected. Traditional approaches merge posts of an account altogether as an attribute vector, which would be less distinguishable to capture the signal of misinformation.</a:t>
          </a:r>
        </a:p>
      </dsp:txBody>
      <dsp:txXfrm>
        <a:off x="1437631" y="3112289"/>
        <a:ext cx="9077968" cy="12447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69DA05-53CC-4A37-A0AD-1E2CB6187893}">
      <dsp:nvSpPr>
        <dsp:cNvPr id="0" name=""/>
        <dsp:cNvSpPr/>
      </dsp:nvSpPr>
      <dsp:spPr>
        <a:xfrm>
          <a:off x="0" y="728977"/>
          <a:ext cx="4828172" cy="994500"/>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Highlight a few notorious examples of fake news, such as:</a:t>
          </a:r>
        </a:p>
      </dsp:txBody>
      <dsp:txXfrm>
        <a:off x="48547" y="777524"/>
        <a:ext cx="4731078" cy="897406"/>
      </dsp:txXfrm>
    </dsp:sp>
    <dsp:sp modelId="{06B131B1-387C-4B4E-9F22-08C2E47CB768}">
      <dsp:nvSpPr>
        <dsp:cNvPr id="0" name=""/>
        <dsp:cNvSpPr/>
      </dsp:nvSpPr>
      <dsp:spPr>
        <a:xfrm>
          <a:off x="0" y="1795477"/>
          <a:ext cx="4828172" cy="994500"/>
        </a:xfrm>
        <a:prstGeom prst="roundRect">
          <a:avLst/>
        </a:prstGeom>
        <a:solidFill>
          <a:schemeClr val="accent5">
            <a:hueOff val="-4050717"/>
            <a:satOff val="-275"/>
            <a:lumOff val="65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The “Pizzagate” conspiracy theory.</a:t>
          </a:r>
        </a:p>
      </dsp:txBody>
      <dsp:txXfrm>
        <a:off x="48547" y="1844024"/>
        <a:ext cx="4731078" cy="897406"/>
      </dsp:txXfrm>
    </dsp:sp>
    <dsp:sp modelId="{19A922D5-5670-4094-BA0E-C05278FF16F3}">
      <dsp:nvSpPr>
        <dsp:cNvPr id="0" name=""/>
        <dsp:cNvSpPr/>
      </dsp:nvSpPr>
      <dsp:spPr>
        <a:xfrm>
          <a:off x="0" y="2861977"/>
          <a:ext cx="4828172" cy="994500"/>
        </a:xfrm>
        <a:prstGeom prst="roundRect">
          <a:avLst/>
        </a:prstGeom>
        <a:solidFill>
          <a:schemeClr val="accent5">
            <a:hueOff val="-8101434"/>
            <a:satOff val="-551"/>
            <a:lumOff val="130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False claims about election rigging in 2020.</a:t>
          </a:r>
        </a:p>
      </dsp:txBody>
      <dsp:txXfrm>
        <a:off x="48547" y="2910524"/>
        <a:ext cx="4731078" cy="897406"/>
      </dsp:txXfrm>
    </dsp:sp>
    <dsp:sp modelId="{553A8190-0253-466C-9EF0-027B0FC1FD12}">
      <dsp:nvSpPr>
        <dsp:cNvPr id="0" name=""/>
        <dsp:cNvSpPr/>
      </dsp:nvSpPr>
      <dsp:spPr>
        <a:xfrm>
          <a:off x="0" y="3928477"/>
          <a:ext cx="4828172" cy="994500"/>
        </a:xfrm>
        <a:prstGeom prst="roundRect">
          <a:avLst/>
        </a:prstGeom>
        <a:solidFill>
          <a:schemeClr val="accent5">
            <a:hueOff val="-12152150"/>
            <a:satOff val="-826"/>
            <a:lumOff val="1961"/>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Anti-vaccine misinformati</a:t>
          </a:r>
        </a:p>
      </dsp:txBody>
      <dsp:txXfrm>
        <a:off x="48547" y="3977024"/>
        <a:ext cx="4731078" cy="897406"/>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88B3C1-83F6-436A-A39B-B7D34C588BD1}">
      <dsp:nvSpPr>
        <dsp:cNvPr id="0" name=""/>
        <dsp:cNvSpPr/>
      </dsp:nvSpPr>
      <dsp:spPr>
        <a:xfrm>
          <a:off x="821" y="179348"/>
          <a:ext cx="3327201" cy="3992641"/>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022350">
            <a:lnSpc>
              <a:spcPct val="90000"/>
            </a:lnSpc>
            <a:spcBef>
              <a:spcPct val="0"/>
            </a:spcBef>
            <a:spcAft>
              <a:spcPct val="35000"/>
            </a:spcAft>
            <a:buNone/>
          </a:pPr>
          <a:r>
            <a:rPr lang="en-US" sz="2300" b="0" i="0" kern="1200" baseline="0"/>
            <a:t>Recap the importance of understanding fake news and misinformation.</a:t>
          </a:r>
          <a:endParaRPr lang="en-US" sz="2300" kern="1200"/>
        </a:p>
      </dsp:txBody>
      <dsp:txXfrm>
        <a:off x="821" y="1776404"/>
        <a:ext cx="3327201" cy="2395585"/>
      </dsp:txXfrm>
    </dsp:sp>
    <dsp:sp modelId="{E9D88AED-9DFB-4590-AF52-8A993444FF7F}">
      <dsp:nvSpPr>
        <dsp:cNvPr id="0" name=""/>
        <dsp:cNvSpPr/>
      </dsp:nvSpPr>
      <dsp:spPr>
        <a:xfrm>
          <a:off x="821" y="179348"/>
          <a:ext cx="3327201" cy="1597056"/>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01</a:t>
          </a:r>
        </a:p>
      </dsp:txBody>
      <dsp:txXfrm>
        <a:off x="821" y="179348"/>
        <a:ext cx="3327201" cy="1597056"/>
      </dsp:txXfrm>
    </dsp:sp>
    <dsp:sp modelId="{E20D0704-CA86-4D62-B63E-D08D57144F98}">
      <dsp:nvSpPr>
        <dsp:cNvPr id="0" name=""/>
        <dsp:cNvSpPr/>
      </dsp:nvSpPr>
      <dsp:spPr>
        <a:xfrm>
          <a:off x="3594199" y="179348"/>
          <a:ext cx="3327201" cy="3992641"/>
        </a:xfrm>
        <a:prstGeom prst="rect">
          <a:avLst/>
        </a:prstGeom>
        <a:solidFill>
          <a:schemeClr val="accent2">
            <a:hueOff val="3221807"/>
            <a:satOff val="-9246"/>
            <a:lumOff val="-14805"/>
            <a:alphaOff val="0"/>
          </a:schemeClr>
        </a:solidFill>
        <a:ln w="19050" cap="flat" cmpd="sng" algn="ctr">
          <a:solidFill>
            <a:schemeClr val="accent2">
              <a:hueOff val="3221807"/>
              <a:satOff val="-9246"/>
              <a:lumOff val="-14805"/>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022350">
            <a:lnSpc>
              <a:spcPct val="90000"/>
            </a:lnSpc>
            <a:spcBef>
              <a:spcPct val="0"/>
            </a:spcBef>
            <a:spcAft>
              <a:spcPct val="35000"/>
            </a:spcAft>
            <a:buNone/>
          </a:pPr>
          <a:r>
            <a:rPr lang="en-US" sz="2300" b="0" i="0" kern="1200" baseline="0"/>
            <a:t>Emphasize personal responsibility and how we can all help mitigate the spread.</a:t>
          </a:r>
          <a:endParaRPr lang="en-US" sz="2300" kern="1200"/>
        </a:p>
      </dsp:txBody>
      <dsp:txXfrm>
        <a:off x="3594199" y="1776404"/>
        <a:ext cx="3327201" cy="2395585"/>
      </dsp:txXfrm>
    </dsp:sp>
    <dsp:sp modelId="{BD9A7493-DDA5-41B3-814D-C3506602D1E5}">
      <dsp:nvSpPr>
        <dsp:cNvPr id="0" name=""/>
        <dsp:cNvSpPr/>
      </dsp:nvSpPr>
      <dsp:spPr>
        <a:xfrm>
          <a:off x="3594199" y="179348"/>
          <a:ext cx="3327201" cy="1597056"/>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02</a:t>
          </a:r>
        </a:p>
      </dsp:txBody>
      <dsp:txXfrm>
        <a:off x="3594199" y="179348"/>
        <a:ext cx="3327201" cy="1597056"/>
      </dsp:txXfrm>
    </dsp:sp>
    <dsp:sp modelId="{51FA5006-BA3B-4E37-8413-E9D5E71E3DEF}">
      <dsp:nvSpPr>
        <dsp:cNvPr id="0" name=""/>
        <dsp:cNvSpPr/>
      </dsp:nvSpPr>
      <dsp:spPr>
        <a:xfrm>
          <a:off x="7187576" y="179348"/>
          <a:ext cx="3327201" cy="3992641"/>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28654" tIns="0" rIns="328654" bIns="330200" numCol="1" spcCol="1270" anchor="t" anchorCtr="0">
          <a:noAutofit/>
        </a:bodyPr>
        <a:lstStyle/>
        <a:p>
          <a:pPr marL="0" lvl="0" indent="0" algn="l" defTabSz="1022350">
            <a:lnSpc>
              <a:spcPct val="90000"/>
            </a:lnSpc>
            <a:spcBef>
              <a:spcPct val="0"/>
            </a:spcBef>
            <a:spcAft>
              <a:spcPct val="35000"/>
            </a:spcAft>
            <a:buNone/>
          </a:pPr>
          <a:r>
            <a:rPr lang="en-US" sz="2300" b="0" i="0" kern="1200" baseline="0"/>
            <a:t>Call to action: Encourage the audience to share accurate information and be critical consumers of news. </a:t>
          </a:r>
          <a:endParaRPr lang="en-US" sz="2300" kern="1200"/>
        </a:p>
      </dsp:txBody>
      <dsp:txXfrm>
        <a:off x="7187576" y="1776404"/>
        <a:ext cx="3327201" cy="2395585"/>
      </dsp:txXfrm>
    </dsp:sp>
    <dsp:sp modelId="{E949EE6A-25BF-463B-B119-8BE6163FC049}">
      <dsp:nvSpPr>
        <dsp:cNvPr id="0" name=""/>
        <dsp:cNvSpPr/>
      </dsp:nvSpPr>
      <dsp:spPr>
        <a:xfrm>
          <a:off x="7187576" y="179348"/>
          <a:ext cx="3327201" cy="1597056"/>
        </a:xfrm>
        <a:prstGeom prst="rect">
          <a:avLst/>
        </a:prstGeom>
        <a:noFill/>
        <a:ln w="19050" cap="flat" cmpd="sng" algn="ctr">
          <a:noFill/>
          <a:prstDash val="solid"/>
          <a:miter lim="800000"/>
        </a:ln>
        <a:effectLst/>
        <a:sp3d/>
      </dsp:spPr>
      <dsp:style>
        <a:lnRef idx="2">
          <a:scrgbClr r="0" g="0" b="0"/>
        </a:lnRef>
        <a:fillRef idx="1">
          <a:scrgbClr r="0" g="0" b="0"/>
        </a:fillRef>
        <a:effectRef idx="0">
          <a:scrgbClr r="0" g="0" b="0"/>
        </a:effectRef>
        <a:fontRef idx="minor">
          <a:schemeClr val="lt1"/>
        </a:fontRef>
      </dsp:style>
      <dsp:txBody>
        <a:bodyPr spcFirstLastPara="0" vert="horz" wrap="square" lIns="328654" tIns="165100" rIns="328654" bIns="165100" numCol="1" spcCol="1270" anchor="ctr" anchorCtr="0">
          <a:noAutofit/>
        </a:bodyPr>
        <a:lstStyle/>
        <a:p>
          <a:pPr marL="0" lvl="0" indent="0" algn="l" defTabSz="2933700">
            <a:lnSpc>
              <a:spcPct val="90000"/>
            </a:lnSpc>
            <a:spcBef>
              <a:spcPct val="0"/>
            </a:spcBef>
            <a:spcAft>
              <a:spcPct val="35000"/>
            </a:spcAft>
            <a:buNone/>
          </a:pPr>
          <a:r>
            <a:rPr lang="en-US" sz="6600" kern="1200"/>
            <a:t>03</a:t>
          </a:r>
        </a:p>
      </dsp:txBody>
      <dsp:txXfrm>
        <a:off x="7187576" y="179348"/>
        <a:ext cx="3327201" cy="159705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6/7/layout/LinearBlockProcessNumbered">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01</a:t>
              </a:r>
            </a:p>
          </dgm:t>
        </dgm:pt>
        <dgm:pt modelId="201" type="sibTrans" cxnId="5">
          <dgm:prSet phldrT="2"/>
          <dgm:t>
            <a:bodyPr/>
            <a:lstStyle/>
            <a:p>
              <a:r>
                <a:t>02</a:t>
              </a:r>
            </a:p>
          </dgm:t>
        </dgm:pt>
        <dgm:pt modelId="301" type="sibTrans" cxnId="6">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18E2E4-3F04-9B23-59EA-497ACF7FE52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BFA820F-DFD0-768A-3506-664A723297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DB98907-D156-FAC3-8E03-C970CD014908}"/>
              </a:ext>
            </a:extLst>
          </p:cNvPr>
          <p:cNvSpPr>
            <a:spLocks noGrp="1"/>
          </p:cNvSpPr>
          <p:nvPr>
            <p:ph type="dt" sz="half" idx="10"/>
          </p:nvPr>
        </p:nvSpPr>
        <p:spPr/>
        <p:txBody>
          <a:bodyPr/>
          <a:lstStyle/>
          <a:p>
            <a:fld id="{72EA7947-E287-4738-8C82-07CE4F01EF03}" type="datetime2">
              <a:rPr lang="en-US" smtClean="0"/>
              <a:t>Thursday, May 1, 2025</a:t>
            </a:fld>
            <a:endParaRPr lang="en-US" dirty="0"/>
          </a:p>
        </p:txBody>
      </p:sp>
      <p:sp>
        <p:nvSpPr>
          <p:cNvPr id="5" name="Footer Placeholder 4">
            <a:extLst>
              <a:ext uri="{FF2B5EF4-FFF2-40B4-BE49-F238E27FC236}">
                <a16:creationId xmlns:a16="http://schemas.microsoft.com/office/drawing/2014/main" id="{297727CA-CDF4-75E0-D32C-368A10A3BC03}"/>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B0F40BF8-C5EE-75DC-84AF-2AB3C5937584}"/>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696288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0C61-A4A2-7EAD-1674-240649768B3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4076D5D-497B-EDA1-4F32-6CB3D1A5BD6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A437B9-4BC8-0B3D-1BD3-E922958B2001}"/>
              </a:ext>
            </a:extLst>
          </p:cNvPr>
          <p:cNvSpPr>
            <a:spLocks noGrp="1"/>
          </p:cNvSpPr>
          <p:nvPr>
            <p:ph type="dt" sz="half" idx="10"/>
          </p:nvPr>
        </p:nvSpPr>
        <p:spPr/>
        <p:txBody>
          <a:bodyPr/>
          <a:lstStyle/>
          <a:p>
            <a:fld id="{EE2EBD84-71F4-4271-8C46-0D47C0A9B12E}" type="datetime2">
              <a:rPr lang="en-US" smtClean="0"/>
              <a:t>Thursday, May 1, 2025</a:t>
            </a:fld>
            <a:endParaRPr lang="en-US"/>
          </a:p>
        </p:txBody>
      </p:sp>
      <p:sp>
        <p:nvSpPr>
          <p:cNvPr id="5" name="Footer Placeholder 4">
            <a:extLst>
              <a:ext uri="{FF2B5EF4-FFF2-40B4-BE49-F238E27FC236}">
                <a16:creationId xmlns:a16="http://schemas.microsoft.com/office/drawing/2014/main" id="{7E37968E-7680-D0E2-4669-F7D3A9BE8AEF}"/>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8A619FB8-C7F3-0B3F-F6C9-95A661584C0B}"/>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7919563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1034DC-CFC9-A697-8C89-623305644B8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78AE36B-101E-A3EE-B4BD-CC40C08B022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00D0CCE-D48E-E771-FFDE-807C444DD652}"/>
              </a:ext>
            </a:extLst>
          </p:cNvPr>
          <p:cNvSpPr>
            <a:spLocks noGrp="1"/>
          </p:cNvSpPr>
          <p:nvPr>
            <p:ph type="dt" sz="half" idx="10"/>
          </p:nvPr>
        </p:nvSpPr>
        <p:spPr/>
        <p:txBody>
          <a:bodyPr/>
          <a:lstStyle/>
          <a:p>
            <a:fld id="{ABAE0CE1-F450-4107-B2CB-17B18F8A3F4A}" type="datetime2">
              <a:rPr lang="en-US" smtClean="0"/>
              <a:t>Thursday, May 1, 2025</a:t>
            </a:fld>
            <a:endParaRPr lang="en-US"/>
          </a:p>
        </p:txBody>
      </p:sp>
      <p:sp>
        <p:nvSpPr>
          <p:cNvPr id="5" name="Footer Placeholder 4">
            <a:extLst>
              <a:ext uri="{FF2B5EF4-FFF2-40B4-BE49-F238E27FC236}">
                <a16:creationId xmlns:a16="http://schemas.microsoft.com/office/drawing/2014/main" id="{7F87A90A-AE4F-58C1-1CAA-8C627F1EAF42}"/>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4C22FD91-7485-26B0-6D58-C88C48BAFAEC}"/>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623274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C564C-5D47-36D1-5AEF-34C28D79D6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B472A62-7836-303E-801D-65282764EA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4CC492E-DF6E-DEEF-4E2D-1F4967D39369}"/>
              </a:ext>
            </a:extLst>
          </p:cNvPr>
          <p:cNvSpPr>
            <a:spLocks noGrp="1"/>
          </p:cNvSpPr>
          <p:nvPr>
            <p:ph type="dt" sz="half" idx="10"/>
          </p:nvPr>
        </p:nvSpPr>
        <p:spPr/>
        <p:txBody>
          <a:bodyPr/>
          <a:lstStyle/>
          <a:p>
            <a:fld id="{6FE8C025-CD7A-4966-867E-81CF82B15267}" type="datetime2">
              <a:rPr lang="en-US" smtClean="0"/>
              <a:t>Thursday, May 1, 2025</a:t>
            </a:fld>
            <a:endParaRPr lang="en-US"/>
          </a:p>
        </p:txBody>
      </p:sp>
      <p:sp>
        <p:nvSpPr>
          <p:cNvPr id="5" name="Footer Placeholder 4">
            <a:extLst>
              <a:ext uri="{FF2B5EF4-FFF2-40B4-BE49-F238E27FC236}">
                <a16:creationId xmlns:a16="http://schemas.microsoft.com/office/drawing/2014/main" id="{530A2FB9-5727-E548-F4DE-995C43342D16}"/>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2F983C21-5F8B-14AF-6D49-75A4E31D70EF}"/>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7503462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5EFE8-9ABD-9EA0-7B10-44AFD42E1CB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95E203E-3566-83D2-9293-4DE28C7E97E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3D1FA36-2C32-1D1E-2547-18A4129AD061}"/>
              </a:ext>
            </a:extLst>
          </p:cNvPr>
          <p:cNvSpPr>
            <a:spLocks noGrp="1"/>
          </p:cNvSpPr>
          <p:nvPr>
            <p:ph type="dt" sz="half" idx="10"/>
          </p:nvPr>
        </p:nvSpPr>
        <p:spPr/>
        <p:txBody>
          <a:bodyPr/>
          <a:lstStyle/>
          <a:p>
            <a:fld id="{FE809929-0719-4517-94D6-FDF7F99E70F6}" type="datetime2">
              <a:rPr lang="en-US" smtClean="0"/>
              <a:t>Thursday, May 1, 2025</a:t>
            </a:fld>
            <a:endParaRPr lang="en-US"/>
          </a:p>
        </p:txBody>
      </p:sp>
      <p:sp>
        <p:nvSpPr>
          <p:cNvPr id="5" name="Footer Placeholder 4">
            <a:extLst>
              <a:ext uri="{FF2B5EF4-FFF2-40B4-BE49-F238E27FC236}">
                <a16:creationId xmlns:a16="http://schemas.microsoft.com/office/drawing/2014/main" id="{6433872F-2CF2-0989-93FD-123A8956AD24}"/>
              </a:ext>
            </a:extLst>
          </p:cNvPr>
          <p:cNvSpPr>
            <a:spLocks noGrp="1"/>
          </p:cNvSpPr>
          <p:nvPr>
            <p:ph type="ftr" sz="quarter" idx="11"/>
          </p:nvPr>
        </p:nvSpPr>
        <p:spPr/>
        <p:txBody>
          <a:bodyPr/>
          <a:lstStyle/>
          <a:p>
            <a:r>
              <a:rPr lang="en-US"/>
              <a:t>Sample Footer</a:t>
            </a:r>
          </a:p>
        </p:txBody>
      </p:sp>
      <p:sp>
        <p:nvSpPr>
          <p:cNvPr id="6" name="Slide Number Placeholder 5">
            <a:extLst>
              <a:ext uri="{FF2B5EF4-FFF2-40B4-BE49-F238E27FC236}">
                <a16:creationId xmlns:a16="http://schemas.microsoft.com/office/drawing/2014/main" id="{BE724E49-D172-C3C4-0140-94F1B0E0C8C7}"/>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621932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8C223-AEF5-79D7-640F-CC28B38283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EE51C69-1BF8-0151-DBA6-3971C9B6F3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B7D25DA3-7F62-F691-A564-975BBA3C27B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4C6F0F-BF0B-C2AC-BA40-4A51EDB105C3}"/>
              </a:ext>
            </a:extLst>
          </p:cNvPr>
          <p:cNvSpPr>
            <a:spLocks noGrp="1"/>
          </p:cNvSpPr>
          <p:nvPr>
            <p:ph type="dt" sz="half" idx="10"/>
          </p:nvPr>
        </p:nvSpPr>
        <p:spPr/>
        <p:txBody>
          <a:bodyPr/>
          <a:lstStyle/>
          <a:p>
            <a:fld id="{20E95673-5512-4AAA-9AEB-E00C61EC65D5}" type="datetime2">
              <a:rPr lang="en-US" smtClean="0"/>
              <a:t>Thursday, May 1, 2025</a:t>
            </a:fld>
            <a:endParaRPr lang="en-US"/>
          </a:p>
        </p:txBody>
      </p:sp>
      <p:sp>
        <p:nvSpPr>
          <p:cNvPr id="6" name="Footer Placeholder 5">
            <a:extLst>
              <a:ext uri="{FF2B5EF4-FFF2-40B4-BE49-F238E27FC236}">
                <a16:creationId xmlns:a16="http://schemas.microsoft.com/office/drawing/2014/main" id="{A9443197-A26C-82E9-F19F-0E1F3F617483}"/>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EEB0B807-1A44-4326-3F31-C6B3DBD337FB}"/>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0600508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5A26D-9705-A603-5536-5FEB03DA4B4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3E12C3-3065-A813-8474-992B2F96FB5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7F6324D-5651-B538-5D26-39C90FF75E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9DBFCEF-227D-7B04-2C3D-C7F4F9F11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D4B1E53-82C4-2845-498D-4E76014CFD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1676E29-EC77-E8DD-E770-20B8B25F8814}"/>
              </a:ext>
            </a:extLst>
          </p:cNvPr>
          <p:cNvSpPr>
            <a:spLocks noGrp="1"/>
          </p:cNvSpPr>
          <p:nvPr>
            <p:ph type="dt" sz="half" idx="10"/>
          </p:nvPr>
        </p:nvSpPr>
        <p:spPr/>
        <p:txBody>
          <a:bodyPr/>
          <a:lstStyle/>
          <a:p>
            <a:fld id="{C13138FA-2E87-4873-8BBA-13E447C9A99A}" type="datetime2">
              <a:rPr lang="en-US" smtClean="0"/>
              <a:t>Thursday, May 1, 2025</a:t>
            </a:fld>
            <a:endParaRPr lang="en-US"/>
          </a:p>
        </p:txBody>
      </p:sp>
      <p:sp>
        <p:nvSpPr>
          <p:cNvPr id="8" name="Footer Placeholder 7">
            <a:extLst>
              <a:ext uri="{FF2B5EF4-FFF2-40B4-BE49-F238E27FC236}">
                <a16:creationId xmlns:a16="http://schemas.microsoft.com/office/drawing/2014/main" id="{2245D055-FF3D-7263-8D0B-33AB6A3CCCF8}"/>
              </a:ext>
            </a:extLst>
          </p:cNvPr>
          <p:cNvSpPr>
            <a:spLocks noGrp="1"/>
          </p:cNvSpPr>
          <p:nvPr>
            <p:ph type="ftr" sz="quarter" idx="11"/>
          </p:nvPr>
        </p:nvSpPr>
        <p:spPr/>
        <p:txBody>
          <a:bodyPr/>
          <a:lstStyle/>
          <a:p>
            <a:r>
              <a:rPr lang="en-US"/>
              <a:t>Sample Footer</a:t>
            </a:r>
          </a:p>
        </p:txBody>
      </p:sp>
      <p:sp>
        <p:nvSpPr>
          <p:cNvPr id="9" name="Slide Number Placeholder 8">
            <a:extLst>
              <a:ext uri="{FF2B5EF4-FFF2-40B4-BE49-F238E27FC236}">
                <a16:creationId xmlns:a16="http://schemas.microsoft.com/office/drawing/2014/main" id="{C21AC24C-FE30-0E3D-BE97-3AA9FFB803EF}"/>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7967714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E8FB7-8754-6D3E-AB27-3290253DC2A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A20F5B8-DD39-218C-2CB5-FD40C2A1FC26}"/>
              </a:ext>
            </a:extLst>
          </p:cNvPr>
          <p:cNvSpPr>
            <a:spLocks noGrp="1"/>
          </p:cNvSpPr>
          <p:nvPr>
            <p:ph type="dt" sz="half" idx="10"/>
          </p:nvPr>
        </p:nvSpPr>
        <p:spPr/>
        <p:txBody>
          <a:bodyPr/>
          <a:lstStyle/>
          <a:p>
            <a:fld id="{D75BB40A-97BD-4BFB-B639-0BFF95FDE8B7}" type="datetime2">
              <a:rPr lang="en-US" smtClean="0"/>
              <a:t>Thursday, May 1, 2025</a:t>
            </a:fld>
            <a:endParaRPr lang="en-US"/>
          </a:p>
        </p:txBody>
      </p:sp>
      <p:sp>
        <p:nvSpPr>
          <p:cNvPr id="4" name="Footer Placeholder 3">
            <a:extLst>
              <a:ext uri="{FF2B5EF4-FFF2-40B4-BE49-F238E27FC236}">
                <a16:creationId xmlns:a16="http://schemas.microsoft.com/office/drawing/2014/main" id="{C500189A-D441-1C93-EC06-4FA9E119EEA0}"/>
              </a:ext>
            </a:extLst>
          </p:cNvPr>
          <p:cNvSpPr>
            <a:spLocks noGrp="1"/>
          </p:cNvSpPr>
          <p:nvPr>
            <p:ph type="ftr" sz="quarter" idx="11"/>
          </p:nvPr>
        </p:nvSpPr>
        <p:spPr/>
        <p:txBody>
          <a:bodyPr/>
          <a:lstStyle/>
          <a:p>
            <a:r>
              <a:rPr lang="en-US"/>
              <a:t>Sample Footer</a:t>
            </a:r>
          </a:p>
        </p:txBody>
      </p:sp>
      <p:sp>
        <p:nvSpPr>
          <p:cNvPr id="5" name="Slide Number Placeholder 4">
            <a:extLst>
              <a:ext uri="{FF2B5EF4-FFF2-40B4-BE49-F238E27FC236}">
                <a16:creationId xmlns:a16="http://schemas.microsoft.com/office/drawing/2014/main" id="{5F192904-F49E-4052-FC51-868222BB14D9}"/>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119903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AA9BD43-7828-BFE8-0845-EB3F91D7DBF3}"/>
              </a:ext>
            </a:extLst>
          </p:cNvPr>
          <p:cNvSpPr>
            <a:spLocks noGrp="1"/>
          </p:cNvSpPr>
          <p:nvPr>
            <p:ph type="dt" sz="half" idx="10"/>
          </p:nvPr>
        </p:nvSpPr>
        <p:spPr/>
        <p:txBody>
          <a:bodyPr/>
          <a:lstStyle/>
          <a:p>
            <a:fld id="{9EE9E0E3-ECF6-4CFE-8698-AEFEBCECC3C0}" type="datetime2">
              <a:rPr lang="en-US" smtClean="0"/>
              <a:t>Thursday, May 1, 2025</a:t>
            </a:fld>
            <a:endParaRPr lang="en-US"/>
          </a:p>
        </p:txBody>
      </p:sp>
      <p:sp>
        <p:nvSpPr>
          <p:cNvPr id="3" name="Footer Placeholder 2">
            <a:extLst>
              <a:ext uri="{FF2B5EF4-FFF2-40B4-BE49-F238E27FC236}">
                <a16:creationId xmlns:a16="http://schemas.microsoft.com/office/drawing/2014/main" id="{00660072-FD4A-73AA-5994-DD1B4F1A0083}"/>
              </a:ext>
            </a:extLst>
          </p:cNvPr>
          <p:cNvSpPr>
            <a:spLocks noGrp="1"/>
          </p:cNvSpPr>
          <p:nvPr>
            <p:ph type="ftr" sz="quarter" idx="11"/>
          </p:nvPr>
        </p:nvSpPr>
        <p:spPr/>
        <p:txBody>
          <a:bodyPr/>
          <a:lstStyle/>
          <a:p>
            <a:r>
              <a:rPr lang="en-US"/>
              <a:t>Sample Footer</a:t>
            </a:r>
          </a:p>
        </p:txBody>
      </p:sp>
      <p:sp>
        <p:nvSpPr>
          <p:cNvPr id="4" name="Slide Number Placeholder 3">
            <a:extLst>
              <a:ext uri="{FF2B5EF4-FFF2-40B4-BE49-F238E27FC236}">
                <a16:creationId xmlns:a16="http://schemas.microsoft.com/office/drawing/2014/main" id="{E6BB540E-A730-5A95-442F-0D6FE8804884}"/>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1486157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5F951-20A5-34C4-BDF7-1BDA6CBF75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7E4006-5043-3539-6DF2-ACABC3AF40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5031891-92BA-2A48-7E35-061DCEB0A6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D7C819-8C1A-1196-5A7A-CB99FC5857C1}"/>
              </a:ext>
            </a:extLst>
          </p:cNvPr>
          <p:cNvSpPr>
            <a:spLocks noGrp="1"/>
          </p:cNvSpPr>
          <p:nvPr>
            <p:ph type="dt" sz="half" idx="10"/>
          </p:nvPr>
        </p:nvSpPr>
        <p:spPr/>
        <p:txBody>
          <a:bodyPr/>
          <a:lstStyle/>
          <a:p>
            <a:fld id="{251462FC-960E-4740-921F-B36862979F21}" type="datetime2">
              <a:rPr lang="en-US" smtClean="0"/>
              <a:t>Thursday, May 1, 2025</a:t>
            </a:fld>
            <a:endParaRPr lang="en-US"/>
          </a:p>
        </p:txBody>
      </p:sp>
      <p:sp>
        <p:nvSpPr>
          <p:cNvPr id="6" name="Footer Placeholder 5">
            <a:extLst>
              <a:ext uri="{FF2B5EF4-FFF2-40B4-BE49-F238E27FC236}">
                <a16:creationId xmlns:a16="http://schemas.microsoft.com/office/drawing/2014/main" id="{166AEBB5-D5BE-8E56-5040-F259D2B4CE5D}"/>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56A513BE-AD5A-B0EA-2797-858863B01DC8}"/>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33284866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D660-CE82-D4DB-62E2-10BDF8B97B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0EC6B9E-6166-BE96-5376-B0E27B7367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86369CC-A9E3-AB6E-B68A-49D08DE5DF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78F165-E387-8656-885E-11582D12CB12}"/>
              </a:ext>
            </a:extLst>
          </p:cNvPr>
          <p:cNvSpPr>
            <a:spLocks noGrp="1"/>
          </p:cNvSpPr>
          <p:nvPr>
            <p:ph type="dt" sz="half" idx="10"/>
          </p:nvPr>
        </p:nvSpPr>
        <p:spPr/>
        <p:txBody>
          <a:bodyPr/>
          <a:lstStyle/>
          <a:p>
            <a:fld id="{E50BC9E2-CB44-4C05-9BB5-496C18A241E0}" type="datetime2">
              <a:rPr lang="en-US" smtClean="0"/>
              <a:t>Thursday, May 1, 2025</a:t>
            </a:fld>
            <a:endParaRPr lang="en-US"/>
          </a:p>
        </p:txBody>
      </p:sp>
      <p:sp>
        <p:nvSpPr>
          <p:cNvPr id="6" name="Footer Placeholder 5">
            <a:extLst>
              <a:ext uri="{FF2B5EF4-FFF2-40B4-BE49-F238E27FC236}">
                <a16:creationId xmlns:a16="http://schemas.microsoft.com/office/drawing/2014/main" id="{5EF16159-9C05-795D-0355-77F077EBE45F}"/>
              </a:ext>
            </a:extLst>
          </p:cNvPr>
          <p:cNvSpPr>
            <a:spLocks noGrp="1"/>
          </p:cNvSpPr>
          <p:nvPr>
            <p:ph type="ftr" sz="quarter" idx="11"/>
          </p:nvPr>
        </p:nvSpPr>
        <p:spPr/>
        <p:txBody>
          <a:bodyPr/>
          <a:lstStyle/>
          <a:p>
            <a:r>
              <a:rPr lang="en-US"/>
              <a:t>Sample Footer</a:t>
            </a:r>
          </a:p>
        </p:txBody>
      </p:sp>
      <p:sp>
        <p:nvSpPr>
          <p:cNvPr id="7" name="Slide Number Placeholder 6">
            <a:extLst>
              <a:ext uri="{FF2B5EF4-FFF2-40B4-BE49-F238E27FC236}">
                <a16:creationId xmlns:a16="http://schemas.microsoft.com/office/drawing/2014/main" id="{41455D42-8F93-148D-8DCE-91BD0476AE7F}"/>
              </a:ext>
            </a:extLst>
          </p:cNvPr>
          <p:cNvSpPr>
            <a:spLocks noGrp="1"/>
          </p:cNvSpPr>
          <p:nvPr>
            <p:ph type="sldNum" sz="quarter" idx="12"/>
          </p:nvPr>
        </p:nvSpPr>
        <p:spPr/>
        <p:txBody>
          <a:bodyPr/>
          <a:lstStyle/>
          <a:p>
            <a:fld id="{DBA1B0FB-D917-4C8C-928F-313BD683BF39}" type="slidenum">
              <a:rPr lang="en-US" smtClean="0"/>
              <a:t>‹#›</a:t>
            </a:fld>
            <a:endParaRPr lang="en-US"/>
          </a:p>
        </p:txBody>
      </p:sp>
    </p:spTree>
    <p:extLst>
      <p:ext uri="{BB962C8B-B14F-4D97-AF65-F5344CB8AC3E}">
        <p14:creationId xmlns:p14="http://schemas.microsoft.com/office/powerpoint/2010/main" val="2730885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BC185AA-08D3-7EF5-ED41-3B7A07683F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9F5973A-7D0A-7C96-809E-B3774B906DD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A2586CF-D5F8-7DD1-004E-BE1C2004E7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6CB39B-5F4C-4A7E-9BE3-AAFD45576D16}" type="datetime2">
              <a:rPr lang="en-US" smtClean="0"/>
              <a:t>Thursday, May 1, 2025</a:t>
            </a:fld>
            <a:endParaRPr lang="en-US" dirty="0"/>
          </a:p>
        </p:txBody>
      </p:sp>
      <p:sp>
        <p:nvSpPr>
          <p:cNvPr id="5" name="Footer Placeholder 4">
            <a:extLst>
              <a:ext uri="{FF2B5EF4-FFF2-40B4-BE49-F238E27FC236}">
                <a16:creationId xmlns:a16="http://schemas.microsoft.com/office/drawing/2014/main" id="{20291BA3-623C-1EB3-B1F9-28B455EC23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Sample Footer</a:t>
            </a:r>
            <a:endParaRPr lang="en-US" dirty="0"/>
          </a:p>
        </p:txBody>
      </p:sp>
      <p:sp>
        <p:nvSpPr>
          <p:cNvPr id="6" name="Slide Number Placeholder 5">
            <a:extLst>
              <a:ext uri="{FF2B5EF4-FFF2-40B4-BE49-F238E27FC236}">
                <a16:creationId xmlns:a16="http://schemas.microsoft.com/office/drawing/2014/main" id="{9BE28B3A-A70E-7097-455B-21E23E93B09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BA1B0FB-D917-4C8C-928F-313BD683BF39}" type="slidenum">
              <a:rPr lang="en-US" smtClean="0"/>
              <a:pPr/>
              <a:t>‹#›</a:t>
            </a:fld>
            <a:endParaRPr lang="en-US"/>
          </a:p>
        </p:txBody>
      </p:sp>
    </p:spTree>
    <p:extLst>
      <p:ext uri="{BB962C8B-B14F-4D97-AF65-F5344CB8AC3E}">
        <p14:creationId xmlns:p14="http://schemas.microsoft.com/office/powerpoint/2010/main" val="2758855577"/>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hyperlink" Target="https://www.flickr.com/photos/143601516@N03/28208489145" TargetMode="External"/><Relationship Id="rId2" Type="http://schemas.openxmlformats.org/officeDocument/2006/relationships/image" Target="../media/image14.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here2there.ca/connecting-to-change-the-world/" TargetMode="External"/><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hyperlink" Target="https://creativecommons.org/licenses/by-nc/3.0/" TargetMode="Externa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17.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knightfoundation.org/articles/study-online-disinformation-fuels-mistrust-of-science/" TargetMode="External"/><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hyperlink" Target="https://creativecommons.org/licenses/by-nc/3.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hyperlink" Target="https://pixabay.com/tr/spam-dur-i%C5%9Fareti-%C4%B1v%C4%B1r-z%C4%B1v%C4%B1r-web-940521/" TargetMode="External"/><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educacionysociedad2infantil.blogspot.com/2016/" TargetMode="External"/><Relationship Id="rId2" Type="http://schemas.openxmlformats.org/officeDocument/2006/relationships/image" Target="../media/image7.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87" name="Image 37">
            <a:extLst>
              <a:ext uri="{FF2B5EF4-FFF2-40B4-BE49-F238E27FC236}">
                <a16:creationId xmlns:a16="http://schemas.microsoft.com/office/drawing/2014/main" id="{6FCBCF73-30ED-63F0-FE7D-E7FDACF83C4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02800" y="4600137"/>
            <a:ext cx="3779848" cy="99972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a:extLst>
              <a:ext uri="{FF2B5EF4-FFF2-40B4-BE49-F238E27FC236}">
                <a16:creationId xmlns:a16="http://schemas.microsoft.com/office/drawing/2014/main" id="{10C72030-46DC-02C0-612F-BFA854E3C728}"/>
              </a:ext>
            </a:extLst>
          </p:cNvPr>
          <p:cNvGrpSpPr>
            <a:grpSpLocks/>
          </p:cNvGrpSpPr>
          <p:nvPr/>
        </p:nvGrpSpPr>
        <p:grpSpPr>
          <a:xfrm>
            <a:off x="0" y="-1"/>
            <a:ext cx="12192000" cy="228595"/>
            <a:chOff x="-2304415" y="-2379345"/>
            <a:chExt cx="4484858" cy="140335"/>
          </a:xfrm>
        </p:grpSpPr>
        <p:sp>
          <p:nvSpPr>
            <p:cNvPr id="21" name="Graphic 35">
              <a:extLst>
                <a:ext uri="{FF2B5EF4-FFF2-40B4-BE49-F238E27FC236}">
                  <a16:creationId xmlns:a16="http://schemas.microsoft.com/office/drawing/2014/main" id="{30570472-6D78-2285-85AF-8D386895FB51}"/>
                </a:ext>
              </a:extLst>
            </p:cNvPr>
            <p:cNvSpPr/>
            <p:nvPr/>
          </p:nvSpPr>
          <p:spPr>
            <a:xfrm>
              <a:off x="-2304415" y="-2379345"/>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A30000"/>
            </a:solidFill>
          </p:spPr>
          <p:txBody>
            <a:bodyPr wrap="square" lIns="0" tIns="0" rIns="0" bIns="0" rtlCol="0">
              <a:prstTxWarp prst="textNoShape">
                <a:avLst/>
              </a:prstTxWarp>
              <a:noAutofit/>
            </a:bodyPr>
            <a:lstStyle/>
            <a:p>
              <a:endParaRPr lang="en-IN"/>
            </a:p>
          </p:txBody>
        </p:sp>
        <p:sp>
          <p:nvSpPr>
            <p:cNvPr id="22" name="Graphic 36">
              <a:extLst>
                <a:ext uri="{FF2B5EF4-FFF2-40B4-BE49-F238E27FC236}">
                  <a16:creationId xmlns:a16="http://schemas.microsoft.com/office/drawing/2014/main" id="{461F874D-5A78-4FA3-C6FB-6D4BD54FC320}"/>
                </a:ext>
              </a:extLst>
            </p:cNvPr>
            <p:cNvSpPr/>
            <p:nvPr/>
          </p:nvSpPr>
          <p:spPr>
            <a:xfrm>
              <a:off x="-123972" y="-2379345"/>
              <a:ext cx="2304415" cy="140335"/>
            </a:xfrm>
            <a:custGeom>
              <a:avLst/>
              <a:gdLst/>
              <a:ahLst/>
              <a:cxnLst/>
              <a:rect l="l" t="t" r="r" b="b"/>
              <a:pathLst>
                <a:path w="2304415" h="140335">
                  <a:moveTo>
                    <a:pt x="2303995" y="0"/>
                  </a:moveTo>
                  <a:lnTo>
                    <a:pt x="0" y="0"/>
                  </a:lnTo>
                  <a:lnTo>
                    <a:pt x="0" y="139877"/>
                  </a:lnTo>
                  <a:lnTo>
                    <a:pt x="2303995" y="139877"/>
                  </a:lnTo>
                  <a:lnTo>
                    <a:pt x="2303995" y="0"/>
                  </a:lnTo>
                  <a:close/>
                </a:path>
              </a:pathLst>
            </a:custGeom>
            <a:solidFill>
              <a:srgbClr val="D8D8D8"/>
            </a:solidFill>
          </p:spPr>
          <p:txBody>
            <a:bodyPr wrap="square" lIns="0" tIns="0" rIns="0" bIns="0" rtlCol="0">
              <a:prstTxWarp prst="textNoShape">
                <a:avLst/>
              </a:prstTxWarp>
              <a:noAutofit/>
            </a:bodyPr>
            <a:lstStyle/>
            <a:p>
              <a:endParaRPr lang="en-IN" dirty="0"/>
            </a:p>
          </p:txBody>
        </p:sp>
      </p:grpSp>
      <p:sp>
        <p:nvSpPr>
          <p:cNvPr id="23" name="Rectangle 19">
            <a:extLst>
              <a:ext uri="{FF2B5EF4-FFF2-40B4-BE49-F238E27FC236}">
                <a16:creationId xmlns:a16="http://schemas.microsoft.com/office/drawing/2014/main" id="{98F39BA2-0764-928D-76F0-8DBF5C180EC4}"/>
              </a:ext>
            </a:extLst>
          </p:cNvPr>
          <p:cNvSpPr>
            <a:spLocks noChangeArrowheads="1"/>
          </p:cNvSpPr>
          <p:nvPr/>
        </p:nvSpPr>
        <p:spPr bwMode="auto">
          <a:xfrm>
            <a:off x="2382715" y="23971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24" name="Rectangle 20">
            <a:extLst>
              <a:ext uri="{FF2B5EF4-FFF2-40B4-BE49-F238E27FC236}">
                <a16:creationId xmlns:a16="http://schemas.microsoft.com/office/drawing/2014/main" id="{FE3DD0CA-B7AC-C3B2-BD50-C225E854BF24}"/>
              </a:ext>
            </a:extLst>
          </p:cNvPr>
          <p:cNvSpPr>
            <a:spLocks noChangeArrowheads="1"/>
          </p:cNvSpPr>
          <p:nvPr/>
        </p:nvSpPr>
        <p:spPr bwMode="auto">
          <a:xfrm>
            <a:off x="4502800" y="2531160"/>
            <a:ext cx="3153973" cy="2085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12696" tIns="130134" rIns="88872"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chemeClr val="tx1"/>
              </a:solidFill>
              <a:effectLst/>
              <a:latin typeface="Arial" panose="020B0604020202020204" pitchFamily="34" charset="0"/>
              <a:ea typeface="Arial MT"/>
              <a:cs typeface="Arial MT"/>
            </a:endParaRP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panose="020B0604020202020204" pitchFamily="34" charset="0"/>
                <a:ea typeface="Arial MT"/>
                <a:cs typeface="Arial MT"/>
              </a:rPr>
              <a:t>Madhu Sharma(2401010103)</a:t>
            </a:r>
            <a:r>
              <a:rPr kumimoji="0" lang="en-US" altLang="en-US" sz="1400" b="0" i="0" u="none" strike="noStrike" cap="none" normalizeH="0" baseline="0" dirty="0">
                <a:ln>
                  <a:noFill/>
                </a:ln>
                <a:solidFill>
                  <a:schemeClr val="tx1"/>
                </a:solidFill>
                <a:effectLst/>
                <a:latin typeface="Arial" panose="020B0604020202020204" pitchFamily="34" charset="0"/>
                <a:ea typeface="Arial MT"/>
                <a:cs typeface="Arial MT"/>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Arial MT"/>
                <a:cs typeface="Arial MT"/>
              </a:rPr>
              <a:t>Tanisq Goel(),</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400" dirty="0">
                <a:latin typeface="Arial" panose="020B0604020202020204" pitchFamily="34" charset="0"/>
                <a:ea typeface="Arial MT"/>
                <a:cs typeface="Arial MT"/>
              </a:rPr>
              <a:t>Adars Rai</a:t>
            </a:r>
            <a:r>
              <a:rPr kumimoji="0" lang="en-US" altLang="en-US" sz="1400" b="0" i="0" u="none" strike="noStrike" cap="none" normalizeH="0" baseline="0" dirty="0">
                <a:ln>
                  <a:noFill/>
                </a:ln>
                <a:solidFill>
                  <a:schemeClr val="tx1"/>
                </a:solidFill>
                <a:effectLst/>
                <a:latin typeface="Arial" panose="020B0604020202020204" pitchFamily="34" charset="0"/>
                <a:ea typeface="Arial MT"/>
                <a:cs typeface="Arial MT"/>
              </a:rPr>
              <a:t> (2401010018),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Arial MT"/>
                <a:cs typeface="Arial MT"/>
              </a:rPr>
              <a:t>Vaibhav Goel(2401010288)</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Arial MT"/>
                <a:cs typeface="Arial MT"/>
              </a:rPr>
              <a:t>Under </a:t>
            </a:r>
            <a:r>
              <a:rPr kumimoji="0" lang="en-US" altLang="en-US" sz="1400" b="0" i="0" u="none" strike="noStrike" cap="none" normalizeH="0" baseline="0" dirty="0" err="1">
                <a:ln>
                  <a:noFill/>
                </a:ln>
                <a:solidFill>
                  <a:schemeClr val="tx1"/>
                </a:solidFill>
                <a:effectLst/>
                <a:latin typeface="Arial" panose="020B0604020202020204" pitchFamily="34" charset="0"/>
                <a:ea typeface="Arial MT"/>
                <a:cs typeface="Arial MT"/>
              </a:rPr>
              <a:t>Supervison</a:t>
            </a:r>
            <a:r>
              <a:rPr kumimoji="0" lang="en-US" altLang="en-US" sz="1400" b="0" i="0" u="none" strike="noStrike" cap="none" normalizeH="0" baseline="0" dirty="0">
                <a:ln>
                  <a:noFill/>
                </a:ln>
                <a:solidFill>
                  <a:schemeClr val="tx1"/>
                </a:solidFill>
                <a:effectLst/>
                <a:latin typeface="Arial" panose="020B0604020202020204" pitchFamily="34" charset="0"/>
                <a:ea typeface="Arial MT"/>
                <a:cs typeface="Arial MT"/>
              </a:rPr>
              <a:t> of</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Arial MT"/>
                <a:cs typeface="Arial MT"/>
              </a:rPr>
              <a:t>Internal: Deepak Kaushik</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ea typeface="Arial MT"/>
                <a:cs typeface="Arial MT"/>
              </a:rPr>
              <a:t>School of Engineering and Technology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25" name="Rectangle 21">
            <a:extLst>
              <a:ext uri="{FF2B5EF4-FFF2-40B4-BE49-F238E27FC236}">
                <a16:creationId xmlns:a16="http://schemas.microsoft.com/office/drawing/2014/main" id="{536E84AB-AAE9-74F8-CA1E-29C70E4D3C2C}"/>
              </a:ext>
            </a:extLst>
          </p:cNvPr>
          <p:cNvSpPr>
            <a:spLocks noChangeArrowheads="1"/>
          </p:cNvSpPr>
          <p:nvPr/>
        </p:nvSpPr>
        <p:spPr bwMode="auto">
          <a:xfrm>
            <a:off x="2382715" y="29083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600" b="0" i="0" u="none" strike="noStrike" cap="none" normalizeH="0" baseline="0">
                <a:ln>
                  <a:noFill/>
                </a:ln>
                <a:solidFill>
                  <a:schemeClr val="tx1"/>
                </a:solidFill>
                <a:effectLst/>
                <a:latin typeface="Arial" panose="020B0604020202020204" pitchFamily="34" charset="0"/>
                <a:ea typeface="Arial MT"/>
                <a:cs typeface="Arial MT"/>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grpSp>
        <p:nvGrpSpPr>
          <p:cNvPr id="26" name="Group 25">
            <a:extLst>
              <a:ext uri="{FF2B5EF4-FFF2-40B4-BE49-F238E27FC236}">
                <a16:creationId xmlns:a16="http://schemas.microsoft.com/office/drawing/2014/main" id="{9081B3E0-6BF8-DA4C-23EC-F5D7CF2FD6E3}"/>
              </a:ext>
            </a:extLst>
          </p:cNvPr>
          <p:cNvGrpSpPr>
            <a:grpSpLocks/>
          </p:cNvGrpSpPr>
          <p:nvPr/>
        </p:nvGrpSpPr>
        <p:grpSpPr>
          <a:xfrm>
            <a:off x="-1338974" y="912438"/>
            <a:ext cx="13530974" cy="1430712"/>
            <a:chOff x="-492422" y="-7505"/>
            <a:chExt cx="4976157" cy="532852"/>
          </a:xfrm>
        </p:grpSpPr>
        <p:sp>
          <p:nvSpPr>
            <p:cNvPr id="27" name="Graphic 31">
              <a:extLst>
                <a:ext uri="{FF2B5EF4-FFF2-40B4-BE49-F238E27FC236}">
                  <a16:creationId xmlns:a16="http://schemas.microsoft.com/office/drawing/2014/main" id="{BC49104D-354E-DBB2-6DFB-A6F1AD841007}"/>
                </a:ext>
              </a:extLst>
            </p:cNvPr>
            <p:cNvSpPr/>
            <p:nvPr/>
          </p:nvSpPr>
          <p:spPr>
            <a:xfrm>
              <a:off x="50800" y="18836"/>
              <a:ext cx="4432935" cy="486409"/>
            </a:xfrm>
            <a:custGeom>
              <a:avLst/>
              <a:gdLst/>
              <a:ahLst/>
              <a:cxnLst/>
              <a:rect l="l" t="t" r="r" b="b"/>
              <a:pathLst>
                <a:path w="4432935" h="486409">
                  <a:moveTo>
                    <a:pt x="4432567" y="0"/>
                  </a:moveTo>
                  <a:lnTo>
                    <a:pt x="0" y="0"/>
                  </a:lnTo>
                  <a:lnTo>
                    <a:pt x="0" y="486338"/>
                  </a:lnTo>
                  <a:lnTo>
                    <a:pt x="4432567" y="486338"/>
                  </a:lnTo>
                  <a:lnTo>
                    <a:pt x="4432567" y="0"/>
                  </a:lnTo>
                  <a:close/>
                </a:path>
              </a:pathLst>
            </a:custGeom>
            <a:solidFill>
              <a:srgbClr val="000000"/>
            </a:solidFill>
          </p:spPr>
          <p:txBody>
            <a:bodyPr wrap="square" lIns="0" tIns="0" rIns="0" bIns="0" rtlCol="0">
              <a:prstTxWarp prst="textNoShape">
                <a:avLst/>
              </a:prstTxWarp>
              <a:noAutofit/>
            </a:bodyPr>
            <a:lstStyle/>
            <a:p>
              <a:endParaRPr lang="en-IN"/>
            </a:p>
          </p:txBody>
        </p:sp>
        <p:sp>
          <p:nvSpPr>
            <p:cNvPr id="28" name="Graphic 32">
              <a:extLst>
                <a:ext uri="{FF2B5EF4-FFF2-40B4-BE49-F238E27FC236}">
                  <a16:creationId xmlns:a16="http://schemas.microsoft.com/office/drawing/2014/main" id="{290600CC-781A-B9CC-59C2-5C0919C87D70}"/>
                </a:ext>
              </a:extLst>
            </p:cNvPr>
            <p:cNvSpPr/>
            <p:nvPr/>
          </p:nvSpPr>
          <p:spPr>
            <a:xfrm>
              <a:off x="0" y="-7505"/>
              <a:ext cx="4432935" cy="454659"/>
            </a:xfrm>
            <a:custGeom>
              <a:avLst/>
              <a:gdLst/>
              <a:ahLst/>
              <a:cxnLst/>
              <a:rect l="l" t="t" r="r" b="b"/>
              <a:pathLst>
                <a:path w="4432935" h="454659">
                  <a:moveTo>
                    <a:pt x="4432567" y="0"/>
                  </a:moveTo>
                  <a:lnTo>
                    <a:pt x="0" y="0"/>
                  </a:lnTo>
                  <a:lnTo>
                    <a:pt x="0" y="403574"/>
                  </a:lnTo>
                  <a:lnTo>
                    <a:pt x="4008" y="423298"/>
                  </a:lnTo>
                  <a:lnTo>
                    <a:pt x="14922" y="439451"/>
                  </a:lnTo>
                  <a:lnTo>
                    <a:pt x="31075" y="450366"/>
                  </a:lnTo>
                  <a:lnTo>
                    <a:pt x="50800" y="454374"/>
                  </a:lnTo>
                  <a:lnTo>
                    <a:pt x="4381766" y="454374"/>
                  </a:lnTo>
                  <a:lnTo>
                    <a:pt x="4401491" y="450366"/>
                  </a:lnTo>
                  <a:lnTo>
                    <a:pt x="4417644" y="439451"/>
                  </a:lnTo>
                  <a:lnTo>
                    <a:pt x="4428558" y="423298"/>
                  </a:lnTo>
                  <a:lnTo>
                    <a:pt x="4432567" y="403574"/>
                  </a:lnTo>
                  <a:lnTo>
                    <a:pt x="4432567" y="0"/>
                  </a:lnTo>
                  <a:close/>
                </a:path>
              </a:pathLst>
            </a:custGeom>
            <a:solidFill>
              <a:srgbClr val="FFFFFF"/>
            </a:solidFill>
          </p:spPr>
          <p:txBody>
            <a:bodyPr wrap="square" lIns="0" tIns="0" rIns="0" bIns="0" rtlCol="0">
              <a:prstTxWarp prst="textNoShape">
                <a:avLst/>
              </a:prstTxWarp>
              <a:noAutofit/>
            </a:bodyPr>
            <a:lstStyle/>
            <a:p>
              <a:endParaRPr lang="en-IN" dirty="0"/>
            </a:p>
          </p:txBody>
        </p:sp>
        <p:sp>
          <p:nvSpPr>
            <p:cNvPr id="29" name="Textbox 33">
              <a:extLst>
                <a:ext uri="{FF2B5EF4-FFF2-40B4-BE49-F238E27FC236}">
                  <a16:creationId xmlns:a16="http://schemas.microsoft.com/office/drawing/2014/main" id="{BC2167B9-A69B-8BBF-2A33-A5F828696072}"/>
                </a:ext>
              </a:extLst>
            </p:cNvPr>
            <p:cNvSpPr txBox="1"/>
            <p:nvPr/>
          </p:nvSpPr>
          <p:spPr>
            <a:xfrm>
              <a:off x="-492422" y="38938"/>
              <a:ext cx="4432935" cy="486409"/>
            </a:xfrm>
            <a:prstGeom prst="rect">
              <a:avLst/>
            </a:prstGeom>
          </p:spPr>
          <p:txBody>
            <a:bodyPr wrap="square" lIns="0" tIns="0" rIns="0" bIns="0" rtlCol="0">
              <a:noAutofit/>
            </a:bodyPr>
            <a:lstStyle/>
            <a:p>
              <a:pPr marL="1238885" algn="ctr">
                <a:spcBef>
                  <a:spcPts val="610"/>
                </a:spcBef>
              </a:pPr>
              <a:r>
                <a:rPr lang="en-US" sz="1400" dirty="0">
                  <a:solidFill>
                    <a:srgbClr val="CC0000"/>
                  </a:solidFill>
                  <a:effectLst/>
                  <a:latin typeface="Arial MT"/>
                  <a:ea typeface="Arial MT"/>
                  <a:cs typeface="Arial MT"/>
                </a:rPr>
                <a:t>                                                              </a:t>
              </a:r>
              <a:r>
                <a:rPr lang="en-US" sz="2400" dirty="0">
                  <a:solidFill>
                    <a:srgbClr val="CC0000"/>
                  </a:solidFill>
                  <a:latin typeface="Arial MT"/>
                  <a:ea typeface="Arial MT"/>
                  <a:cs typeface="Arial MT"/>
                </a:rPr>
                <a:t>Fake News and Misinformation on Social Media</a:t>
              </a:r>
              <a:endParaRPr lang="en-IN" sz="2400" dirty="0">
                <a:effectLst/>
                <a:latin typeface="Arial MT"/>
                <a:ea typeface="Arial MT"/>
                <a:cs typeface="Arial MT"/>
              </a:endParaRPr>
            </a:p>
          </p:txBody>
        </p:sp>
      </p:grpSp>
    </p:spTree>
    <p:extLst>
      <p:ext uri="{BB962C8B-B14F-4D97-AF65-F5344CB8AC3E}">
        <p14:creationId xmlns:p14="http://schemas.microsoft.com/office/powerpoint/2010/main" val="2040281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itle 5">
            <a:extLst>
              <a:ext uri="{FF2B5EF4-FFF2-40B4-BE49-F238E27FC236}">
                <a16:creationId xmlns:a16="http://schemas.microsoft.com/office/drawing/2014/main" id="{6F38A3E0-3449-246E-7D37-3C876F7C03D5}"/>
              </a:ext>
            </a:extLst>
          </p:cNvPr>
          <p:cNvSpPr txBox="1">
            <a:spLocks noGrp="1"/>
          </p:cNvSpPr>
          <p:nvPr>
            <p:ph type="title"/>
          </p:nvPr>
        </p:nvSpPr>
        <p:spPr>
          <a:xfrm>
            <a:off x="841248" y="256032"/>
            <a:ext cx="10506456" cy="1014984"/>
          </a:xfrm>
          <a:prstGeom prst="rect">
            <a:avLst/>
          </a:prstGeom>
        </p:spPr>
        <p:txBody>
          <a:bodyPr anchor="b">
            <a:normAutofit/>
          </a:bodyPr>
          <a:lstStyle/>
          <a:p>
            <a:r>
              <a:rPr lang="en-IN" b="1" u="sng" dirty="0"/>
              <a:t>MANIPULATION OF MISINFORMATION</a:t>
            </a:r>
          </a:p>
        </p:txBody>
      </p:sp>
      <p:sp>
        <p:nvSpPr>
          <p:cNvPr id="25" name="Rectangle 24">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6" name="Rectangle 15">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26" name="Content Placeholder 4">
            <a:extLst>
              <a:ext uri="{FF2B5EF4-FFF2-40B4-BE49-F238E27FC236}">
                <a16:creationId xmlns:a16="http://schemas.microsoft.com/office/drawing/2014/main" id="{59990DF3-699D-D91F-6ED1-C832EFABE75E}"/>
              </a:ext>
            </a:extLst>
          </p:cNvPr>
          <p:cNvGraphicFramePr>
            <a:graphicFrameLocks noGrp="1"/>
          </p:cNvGraphicFramePr>
          <p:nvPr>
            <p:ph idx="1"/>
            <p:extLst>
              <p:ext uri="{D42A27DB-BD31-4B8C-83A1-F6EECF244321}">
                <p14:modId xmlns:p14="http://schemas.microsoft.com/office/powerpoint/2010/main" val="3977357850"/>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929076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877513-077D-ED19-1598-286E24FA62EA}"/>
              </a:ext>
            </a:extLst>
          </p:cNvPr>
          <p:cNvSpPr>
            <a:spLocks noGrp="1"/>
          </p:cNvSpPr>
          <p:nvPr>
            <p:ph type="title"/>
          </p:nvPr>
        </p:nvSpPr>
        <p:spPr>
          <a:xfrm>
            <a:off x="481013" y="3752849"/>
            <a:ext cx="3290887" cy="2452687"/>
          </a:xfrm>
        </p:spPr>
        <p:txBody>
          <a:bodyPr anchor="ctr">
            <a:normAutofit/>
          </a:bodyPr>
          <a:lstStyle/>
          <a:p>
            <a:r>
              <a:rPr lang="en-US" sz="3600" b="1" u="sng"/>
              <a:t>The Role of Social Media Platforms</a:t>
            </a:r>
            <a:endParaRPr lang="en-IN" sz="3600" b="1" u="sng"/>
          </a:p>
        </p:txBody>
      </p:sp>
      <p:pic>
        <p:nvPicPr>
          <p:cNvPr id="6" name="Picture 5" descr="A group of wooden spoons with different colored powder&#10;&#10;Description automatically generated">
            <a:extLst>
              <a:ext uri="{FF2B5EF4-FFF2-40B4-BE49-F238E27FC236}">
                <a16:creationId xmlns:a16="http://schemas.microsoft.com/office/drawing/2014/main" id="{A0F5FD73-82DD-08CE-3C74-AD8C808558A9}"/>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b="33110"/>
          <a:stretch/>
        </p:blipFill>
        <p:spPr>
          <a:xfrm>
            <a:off x="20" y="10"/>
            <a:ext cx="12191980" cy="3710603"/>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6EAC24F2-2732-6EB6-233A-92D39A7C857B}"/>
              </a:ext>
            </a:extLst>
          </p:cNvPr>
          <p:cNvSpPr>
            <a:spLocks noGrp="1"/>
          </p:cNvSpPr>
          <p:nvPr>
            <p:ph idx="1"/>
          </p:nvPr>
        </p:nvSpPr>
        <p:spPr>
          <a:xfrm>
            <a:off x="4223982" y="3752850"/>
            <a:ext cx="7485413" cy="2452687"/>
          </a:xfrm>
        </p:spPr>
        <p:txBody>
          <a:bodyPr anchor="ctr">
            <a:normAutofit/>
          </a:bodyPr>
          <a:lstStyle/>
          <a:p>
            <a:pPr>
              <a:buFont typeface="Arial" panose="020B0604020202020204" pitchFamily="34" charset="0"/>
              <a:buChar char="•"/>
            </a:pPr>
            <a:r>
              <a:rPr lang="en-US" sz="1800"/>
              <a:t>Discuss major platforms (Facebook, Twitter, Instagram, TikTok) and their role in spreading misinformation.</a:t>
            </a:r>
          </a:p>
          <a:p>
            <a:pPr>
              <a:buFont typeface="Arial" panose="020B0604020202020204" pitchFamily="34" charset="0"/>
              <a:buChar char="•"/>
            </a:pPr>
            <a:r>
              <a:rPr lang="en-US" sz="1800"/>
              <a:t>Mention how these platforms have been criticized for not doing enough to control fake news.</a:t>
            </a:r>
          </a:p>
          <a:p>
            <a:pPr>
              <a:buFont typeface="Arial" panose="020B0604020202020204" pitchFamily="34" charset="0"/>
              <a:buChar char="•"/>
            </a:pPr>
            <a:r>
              <a:rPr lang="en-US" sz="1800"/>
              <a:t>Example: Facebook’s issues with political misinformation during elections.</a:t>
            </a:r>
          </a:p>
          <a:p>
            <a:endParaRPr lang="en-IN" sz="1800"/>
          </a:p>
        </p:txBody>
      </p:sp>
    </p:spTree>
    <p:extLst>
      <p:ext uri="{BB962C8B-B14F-4D97-AF65-F5344CB8AC3E}">
        <p14:creationId xmlns:p14="http://schemas.microsoft.com/office/powerpoint/2010/main" val="28662501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AA72BD9-2C5A-4EDC-931F-5AA08EACA0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group of colorful people connected to each other&#10;&#10;Description automatically generated">
            <a:extLst>
              <a:ext uri="{FF2B5EF4-FFF2-40B4-BE49-F238E27FC236}">
                <a16:creationId xmlns:a16="http://schemas.microsoft.com/office/drawing/2014/main" id="{9E483FD5-D7AC-6247-7204-A50BAE1409C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9091" r="13808"/>
          <a:stretch/>
        </p:blipFill>
        <p:spPr>
          <a:xfrm>
            <a:off x="3522468" y="10"/>
            <a:ext cx="8669532" cy="6857990"/>
          </a:xfrm>
          <a:prstGeom prst="rect">
            <a:avLst/>
          </a:prstGeom>
        </p:spPr>
      </p:pic>
      <p:sp>
        <p:nvSpPr>
          <p:cNvPr id="14" name="Rectangle 13">
            <a:extLst>
              <a:ext uri="{FF2B5EF4-FFF2-40B4-BE49-F238E27FC236}">
                <a16:creationId xmlns:a16="http://schemas.microsoft.com/office/drawing/2014/main" id="{DD3981AC-7B61-4947-BCF3-F7AA7FA385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tx1"/>
              </a:gs>
              <a:gs pos="35000">
                <a:schemeClr val="tx1">
                  <a:alpha val="78000"/>
                </a:schemeClr>
              </a:gs>
              <a:gs pos="19000">
                <a:schemeClr val="tx1">
                  <a:alpha val="38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5CAED68-555A-D257-5B51-4301A79390E2}"/>
              </a:ext>
            </a:extLst>
          </p:cNvPr>
          <p:cNvSpPr>
            <a:spLocks noGrp="1"/>
          </p:cNvSpPr>
          <p:nvPr>
            <p:ph type="title"/>
          </p:nvPr>
        </p:nvSpPr>
        <p:spPr>
          <a:xfrm>
            <a:off x="371094" y="1161288"/>
            <a:ext cx="3438144" cy="1124712"/>
          </a:xfrm>
        </p:spPr>
        <p:txBody>
          <a:bodyPr anchor="b">
            <a:normAutofit/>
          </a:bodyPr>
          <a:lstStyle/>
          <a:p>
            <a:r>
              <a:rPr lang="en-US" sz="2400" b="1" u="sng">
                <a:solidFill>
                  <a:schemeClr val="bg1"/>
                </a:solidFill>
              </a:rPr>
              <a:t>Consequences of Fake News and Misinformation</a:t>
            </a:r>
            <a:endParaRPr lang="en-IN" sz="2400" b="1" u="sng">
              <a:solidFill>
                <a:schemeClr val="bg1"/>
              </a:solidFill>
            </a:endParaRPr>
          </a:p>
        </p:txBody>
      </p:sp>
      <p:sp>
        <p:nvSpPr>
          <p:cNvPr id="16" name="Rectangle 15">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1"/>
          </a:soli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Rectangle 1">
            <a:extLst>
              <a:ext uri="{FF2B5EF4-FFF2-40B4-BE49-F238E27FC236}">
                <a16:creationId xmlns:a16="http://schemas.microsoft.com/office/drawing/2014/main" id="{D643BD2C-26BB-4442-AAE3-C1AD6C5BE017}"/>
              </a:ext>
            </a:extLst>
          </p:cNvPr>
          <p:cNvSpPr>
            <a:spLocks noGrp="1" noChangeArrowheads="1"/>
          </p:cNvSpPr>
          <p:nvPr>
            <p:ph idx="1"/>
          </p:nvPr>
        </p:nvSpPr>
        <p:spPr bwMode="auto">
          <a:xfrm>
            <a:off x="371094" y="2718054"/>
            <a:ext cx="3438906" cy="320725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dirty="0">
                <a:ln>
                  <a:noFill/>
                </a:ln>
                <a:solidFill>
                  <a:schemeClr val="bg1"/>
                </a:solidFill>
                <a:effectLst/>
                <a:latin typeface="Arial" panose="020B0604020202020204" pitchFamily="34" charset="0"/>
              </a:rPr>
              <a:t>Public Health</a:t>
            </a:r>
            <a:r>
              <a:rPr kumimoji="0" lang="en-US" altLang="en-US" sz="1700" b="0" i="0" u="none" strike="noStrike" cap="none" normalizeH="0" baseline="0" dirty="0">
                <a:ln>
                  <a:noFill/>
                </a:ln>
                <a:solidFill>
                  <a:schemeClr val="bg1"/>
                </a:solidFill>
                <a:effectLst/>
                <a:latin typeface="Arial" panose="020B0604020202020204" pitchFamily="34" charset="0"/>
              </a:rPr>
              <a:t>: Misinformation about vaccines, COVID-19, and other health topics leading to harmful consequences.</a:t>
            </a:r>
          </a:p>
          <a:p>
            <a:pPr marL="0" marR="0" lvl="0"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dirty="0">
                <a:ln>
                  <a:noFill/>
                </a:ln>
                <a:solidFill>
                  <a:schemeClr val="bg1"/>
                </a:solidFill>
                <a:effectLst/>
                <a:latin typeface="Arial" panose="020B0604020202020204" pitchFamily="34" charset="0"/>
              </a:rPr>
              <a:t>Politics</a:t>
            </a:r>
            <a:r>
              <a:rPr kumimoji="0" lang="en-US" altLang="en-US" sz="1700" b="0" i="0" u="none" strike="noStrike" cap="none" normalizeH="0" baseline="0" dirty="0">
                <a:ln>
                  <a:noFill/>
                </a:ln>
                <a:solidFill>
                  <a:schemeClr val="bg1"/>
                </a:solidFill>
                <a:effectLst/>
                <a:latin typeface="Arial" panose="020B0604020202020204" pitchFamily="34" charset="0"/>
              </a:rPr>
              <a:t>: Fake news can influence elections and public opinion (e.g., misinformation in political campaigns).</a:t>
            </a:r>
          </a:p>
          <a:p>
            <a:pPr marL="0" marR="0" lvl="0" indent="0" defTabSz="914400" rtl="0" eaLnBrk="0" fontAlgn="base" latinLnBrk="0" hangingPunct="0">
              <a:spcBef>
                <a:spcPct val="0"/>
              </a:spcBef>
              <a:spcAft>
                <a:spcPts val="600"/>
              </a:spcAft>
              <a:buClrTx/>
              <a:buSzTx/>
              <a:buFontTx/>
              <a:buChar char="•"/>
              <a:tabLst/>
            </a:pPr>
            <a:r>
              <a:rPr kumimoji="0" lang="en-US" altLang="en-US" sz="1700" b="1" i="0" u="none" strike="noStrike" cap="none" normalizeH="0" baseline="0" dirty="0">
                <a:ln>
                  <a:noFill/>
                </a:ln>
                <a:solidFill>
                  <a:schemeClr val="bg1"/>
                </a:solidFill>
                <a:effectLst/>
                <a:latin typeface="Arial" panose="020B0604020202020204" pitchFamily="34" charset="0"/>
              </a:rPr>
              <a:t>Social Impact</a:t>
            </a:r>
            <a:r>
              <a:rPr kumimoji="0" lang="en-US" altLang="en-US" sz="1700" b="0" i="0" u="none" strike="noStrike" cap="none" normalizeH="0" baseline="0" dirty="0">
                <a:ln>
                  <a:noFill/>
                </a:ln>
                <a:solidFill>
                  <a:schemeClr val="bg1"/>
                </a:solidFill>
                <a:effectLst/>
                <a:latin typeface="Arial" panose="020B0604020202020204" pitchFamily="34" charset="0"/>
              </a:rPr>
              <a:t>: Erosion of trust in media and public institutions. </a:t>
            </a:r>
          </a:p>
        </p:txBody>
      </p:sp>
      <p:sp>
        <p:nvSpPr>
          <p:cNvPr id="7" name="TextBox 6">
            <a:extLst>
              <a:ext uri="{FF2B5EF4-FFF2-40B4-BE49-F238E27FC236}">
                <a16:creationId xmlns:a16="http://schemas.microsoft.com/office/drawing/2014/main" id="{5F5ACCE4-0C4E-9D2F-BB5E-8612117F916D}"/>
              </a:ext>
            </a:extLst>
          </p:cNvPr>
          <p:cNvSpPr txBox="1"/>
          <p:nvPr/>
        </p:nvSpPr>
        <p:spPr>
          <a:xfrm>
            <a:off x="9737482" y="6657945"/>
            <a:ext cx="2454518"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here2there.ca/connecting-to-change-the-world/">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IN" sz="700">
              <a:solidFill>
                <a:srgbClr val="FFFFFF"/>
              </a:solidFill>
            </a:endParaRPr>
          </a:p>
        </p:txBody>
      </p:sp>
    </p:spTree>
    <p:extLst>
      <p:ext uri="{BB962C8B-B14F-4D97-AF65-F5344CB8AC3E}">
        <p14:creationId xmlns:p14="http://schemas.microsoft.com/office/powerpoint/2010/main" val="7002722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Slide background fill">
            <a:extLst>
              <a:ext uri="{FF2B5EF4-FFF2-40B4-BE49-F238E27FC236}">
                <a16:creationId xmlns:a16="http://schemas.microsoft.com/office/drawing/2014/main" id="{8DF67618-B87B-4195-8E24-3B126F79FF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Color 2">
            <a:extLst>
              <a:ext uri="{FF2B5EF4-FFF2-40B4-BE49-F238E27FC236}">
                <a16:creationId xmlns:a16="http://schemas.microsoft.com/office/drawing/2014/main" id="{64960379-9FF9-400A-A8A8-F5AB633FD3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2C491629-AE25-486B-9B22-2CE4EE8F7E4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6218159" cy="6858000"/>
            <a:chOff x="651279" y="598259"/>
            <a:chExt cx="10889442" cy="5680742"/>
          </a:xfrm>
        </p:grpSpPr>
        <p:sp>
          <p:nvSpPr>
            <p:cNvPr id="14" name="Color">
              <a:extLst>
                <a:ext uri="{FF2B5EF4-FFF2-40B4-BE49-F238E27FC236}">
                  <a16:creationId xmlns:a16="http://schemas.microsoft.com/office/drawing/2014/main" id="{590EB173-7DC2-4BE8-BC08-19BC09DBD9C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a:extLst>
                <a:ext uri="{FF2B5EF4-FFF2-40B4-BE49-F238E27FC236}">
                  <a16:creationId xmlns:a16="http://schemas.microsoft.com/office/drawing/2014/main" id="{0731E2C9-2CF0-48B4-9CEA-35B2199AF40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43F5E015-E085-4624-B431-B424144486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18" name="Freeform: Shape 17">
              <a:extLst>
                <a:ext uri="{FF2B5EF4-FFF2-40B4-BE49-F238E27FC236}">
                  <a16:creationId xmlns:a16="http://schemas.microsoft.com/office/drawing/2014/main" id="{4DDB60AE-8B9C-4BA0-93DC-F8C9EBF6D8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1" name="Freeform: Shape 60">
              <a:extLst>
                <a:ext uri="{FF2B5EF4-FFF2-40B4-BE49-F238E27FC236}">
                  <a16:creationId xmlns:a16="http://schemas.microsoft.com/office/drawing/2014/main" id="{9F247760-BE07-41A2-969E-570081E655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2" name="Freeform: Shape 61">
              <a:extLst>
                <a:ext uri="{FF2B5EF4-FFF2-40B4-BE49-F238E27FC236}">
                  <a16:creationId xmlns:a16="http://schemas.microsoft.com/office/drawing/2014/main" id="{57A70BD2-76FC-4BDD-9E64-3B93D5EF36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3" name="Freeform: Shape 62">
              <a:extLst>
                <a:ext uri="{FF2B5EF4-FFF2-40B4-BE49-F238E27FC236}">
                  <a16:creationId xmlns:a16="http://schemas.microsoft.com/office/drawing/2014/main" id="{AADD9643-5489-42CB-9762-FBAC2AAE9F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4" name="Freeform: Shape 63">
              <a:extLst>
                <a:ext uri="{FF2B5EF4-FFF2-40B4-BE49-F238E27FC236}">
                  <a16:creationId xmlns:a16="http://schemas.microsoft.com/office/drawing/2014/main" id="{09A2C16E-2745-4E3D-BECC-D66755221E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5" name="Freeform: Shape 64">
              <a:extLst>
                <a:ext uri="{FF2B5EF4-FFF2-40B4-BE49-F238E27FC236}">
                  <a16:creationId xmlns:a16="http://schemas.microsoft.com/office/drawing/2014/main" id="{52E5A063-571D-4461-9869-B3E93F6E69D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6" name="Freeform: Shape 65">
              <a:extLst>
                <a:ext uri="{FF2B5EF4-FFF2-40B4-BE49-F238E27FC236}">
                  <a16:creationId xmlns:a16="http://schemas.microsoft.com/office/drawing/2014/main" id="{366019AD-E33B-4DBF-BAD3-AE36116031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8348145E-898B-B851-B631-797EC6F16761}"/>
              </a:ext>
            </a:extLst>
          </p:cNvPr>
          <p:cNvSpPr>
            <a:spLocks noGrp="1"/>
          </p:cNvSpPr>
          <p:nvPr>
            <p:ph type="title"/>
          </p:nvPr>
        </p:nvSpPr>
        <p:spPr>
          <a:xfrm>
            <a:off x="786385" y="841248"/>
            <a:ext cx="5129600" cy="5340097"/>
          </a:xfrm>
        </p:spPr>
        <p:txBody>
          <a:bodyPr anchor="ctr">
            <a:normAutofit/>
          </a:bodyPr>
          <a:lstStyle/>
          <a:p>
            <a:r>
              <a:rPr lang="en-US" sz="4800" b="1" u="sng">
                <a:solidFill>
                  <a:schemeClr val="bg1"/>
                </a:solidFill>
              </a:rPr>
              <a:t>Examples of Fake News Campaigns</a:t>
            </a:r>
            <a:endParaRPr lang="en-IN" sz="4800" b="1" u="sng">
              <a:solidFill>
                <a:schemeClr val="bg1"/>
              </a:solidFill>
            </a:endParaRPr>
          </a:p>
        </p:txBody>
      </p:sp>
      <p:graphicFrame>
        <p:nvGraphicFramePr>
          <p:cNvPr id="67" name="Content Placeholder 2">
            <a:extLst>
              <a:ext uri="{FF2B5EF4-FFF2-40B4-BE49-F238E27FC236}">
                <a16:creationId xmlns:a16="http://schemas.microsoft.com/office/drawing/2014/main" id="{A1C62AE1-4C8E-85A5-5722-8ED9AFEB436F}"/>
              </a:ext>
            </a:extLst>
          </p:cNvPr>
          <p:cNvGraphicFramePr>
            <a:graphicFrameLocks noGrp="1"/>
          </p:cNvGraphicFramePr>
          <p:nvPr>
            <p:ph idx="1"/>
            <p:extLst>
              <p:ext uri="{D42A27DB-BD31-4B8C-83A1-F6EECF244321}">
                <p14:modId xmlns:p14="http://schemas.microsoft.com/office/powerpoint/2010/main" val="543537471"/>
              </p:ext>
            </p:extLst>
          </p:nvPr>
        </p:nvGraphicFramePr>
        <p:xfrm>
          <a:off x="6525628" y="529388"/>
          <a:ext cx="4828172" cy="565195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646093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descr="A stack of newspaper">
            <a:extLst>
              <a:ext uri="{FF2B5EF4-FFF2-40B4-BE49-F238E27FC236}">
                <a16:creationId xmlns:a16="http://schemas.microsoft.com/office/drawing/2014/main" id="{4860C5AD-F952-E00F-FEAE-2A7A731818F4}"/>
              </a:ext>
            </a:extLst>
          </p:cNvPr>
          <p:cNvPicPr>
            <a:picLocks noChangeAspect="1"/>
          </p:cNvPicPr>
          <p:nvPr/>
        </p:nvPicPr>
        <p:blipFill>
          <a:blip r:embed="rId2"/>
          <a:srcRect t="807"/>
          <a:stretch/>
        </p:blipFill>
        <p:spPr>
          <a:xfrm>
            <a:off x="1" y="10"/>
            <a:ext cx="9669642" cy="6857990"/>
          </a:xfrm>
          <a:prstGeom prst="rect">
            <a:avLst/>
          </a:prstGeom>
        </p:spPr>
      </p:pic>
      <p:sp>
        <p:nvSpPr>
          <p:cNvPr id="26" name="Rectangle 25">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F02F3B2-4EEE-8A96-7474-ECD72A4484C6}"/>
              </a:ext>
            </a:extLst>
          </p:cNvPr>
          <p:cNvSpPr>
            <a:spLocks noGrp="1"/>
          </p:cNvSpPr>
          <p:nvPr>
            <p:ph type="title"/>
          </p:nvPr>
        </p:nvSpPr>
        <p:spPr>
          <a:xfrm>
            <a:off x="7107108" y="373917"/>
            <a:ext cx="3822189" cy="1899912"/>
          </a:xfrm>
        </p:spPr>
        <p:txBody>
          <a:bodyPr>
            <a:normAutofit/>
          </a:bodyPr>
          <a:lstStyle/>
          <a:p>
            <a:r>
              <a:rPr lang="en-US" sz="4000" b="1" u="sng"/>
              <a:t>How to Identify Fake News</a:t>
            </a:r>
            <a:endParaRPr lang="en-IN" sz="4000" b="1" u="sng" dirty="0"/>
          </a:p>
        </p:txBody>
      </p:sp>
      <p:sp>
        <p:nvSpPr>
          <p:cNvPr id="3" name="Content Placeholder 2">
            <a:extLst>
              <a:ext uri="{FF2B5EF4-FFF2-40B4-BE49-F238E27FC236}">
                <a16:creationId xmlns:a16="http://schemas.microsoft.com/office/drawing/2014/main" id="{7F87BCD1-1806-2E55-53BA-2F15253BADDA}"/>
              </a:ext>
            </a:extLst>
          </p:cNvPr>
          <p:cNvSpPr>
            <a:spLocks noGrp="1"/>
          </p:cNvSpPr>
          <p:nvPr>
            <p:ph idx="1"/>
          </p:nvPr>
        </p:nvSpPr>
        <p:spPr>
          <a:xfrm>
            <a:off x="6898564" y="2399031"/>
            <a:ext cx="3822189" cy="3742762"/>
          </a:xfrm>
        </p:spPr>
        <p:txBody>
          <a:bodyPr>
            <a:normAutofit/>
          </a:bodyPr>
          <a:lstStyle/>
          <a:p>
            <a:pPr>
              <a:buFont typeface="Arial" panose="020B0604020202020204" pitchFamily="34" charset="0"/>
              <a:buChar char="•"/>
            </a:pPr>
            <a:r>
              <a:rPr lang="en-US" sz="1900" b="1"/>
              <a:t>Check the Source</a:t>
            </a:r>
            <a:r>
              <a:rPr lang="en-US" sz="1900"/>
              <a:t>: Is the website reliable? Is the author credible?</a:t>
            </a:r>
          </a:p>
          <a:p>
            <a:pPr>
              <a:buFont typeface="Arial" panose="020B0604020202020204" pitchFamily="34" charset="0"/>
              <a:buChar char="•"/>
            </a:pPr>
            <a:r>
              <a:rPr lang="en-US" sz="1900" b="1"/>
              <a:t>Cross-Verify</a:t>
            </a:r>
            <a:r>
              <a:rPr lang="en-US" sz="1900"/>
              <a:t>: Look for other reputable sources reporting the same information.</a:t>
            </a:r>
          </a:p>
          <a:p>
            <a:pPr>
              <a:buFont typeface="Arial" panose="020B0604020202020204" pitchFamily="34" charset="0"/>
              <a:buChar char="•"/>
            </a:pPr>
            <a:r>
              <a:rPr lang="en-US" sz="1900" b="1"/>
              <a:t>Check Dates</a:t>
            </a:r>
            <a:r>
              <a:rPr lang="en-US" sz="1900"/>
              <a:t>: Ensure the news is current and not outdated or manipulated.</a:t>
            </a:r>
          </a:p>
          <a:p>
            <a:pPr>
              <a:buFont typeface="Arial" panose="020B0604020202020204" pitchFamily="34" charset="0"/>
              <a:buChar char="•"/>
            </a:pPr>
            <a:r>
              <a:rPr lang="en-US" sz="1900" b="1"/>
              <a:t>Read Beyond the Headline</a:t>
            </a:r>
            <a:r>
              <a:rPr lang="en-US" sz="1900"/>
              <a:t>: Headlines can be misleading; always read the full article.</a:t>
            </a:r>
          </a:p>
          <a:p>
            <a:endParaRPr lang="en-IN" sz="1900" dirty="0"/>
          </a:p>
        </p:txBody>
      </p:sp>
    </p:spTree>
    <p:extLst>
      <p:ext uri="{BB962C8B-B14F-4D97-AF65-F5344CB8AC3E}">
        <p14:creationId xmlns:p14="http://schemas.microsoft.com/office/powerpoint/2010/main" val="10495322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close up of a colorful swirl&#10;&#10;Description automatically generated">
            <a:extLst>
              <a:ext uri="{FF2B5EF4-FFF2-40B4-BE49-F238E27FC236}">
                <a16:creationId xmlns:a16="http://schemas.microsoft.com/office/drawing/2014/main" id="{FE0CBF45-0FFF-2C7E-A1FD-25DB35E51917}"/>
              </a:ext>
            </a:extLst>
          </p:cNvPr>
          <p:cNvPicPr>
            <a:picLocks noChangeAspect="1"/>
          </p:cNvPicPr>
          <p:nvPr/>
        </p:nvPicPr>
        <p:blipFill>
          <a:blip r:embed="rId2">
            <a:alphaModFix amt="35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2474B137-FF30-4222-CBFB-EA581957B504}"/>
              </a:ext>
            </a:extLst>
          </p:cNvPr>
          <p:cNvSpPr>
            <a:spLocks noGrp="1"/>
          </p:cNvSpPr>
          <p:nvPr>
            <p:ph type="title"/>
          </p:nvPr>
        </p:nvSpPr>
        <p:spPr>
          <a:xfrm>
            <a:off x="838200" y="365125"/>
            <a:ext cx="10515600" cy="1325563"/>
          </a:xfrm>
        </p:spPr>
        <p:txBody>
          <a:bodyPr>
            <a:normAutofit/>
          </a:bodyPr>
          <a:lstStyle/>
          <a:p>
            <a:r>
              <a:rPr lang="en-IN" b="1" u="sng">
                <a:solidFill>
                  <a:srgbClr val="FFFFFF"/>
                </a:solidFill>
              </a:rPr>
              <a:t>Conclusion</a:t>
            </a:r>
          </a:p>
        </p:txBody>
      </p:sp>
      <p:graphicFrame>
        <p:nvGraphicFramePr>
          <p:cNvPr id="6" name="Rectangle 1">
            <a:extLst>
              <a:ext uri="{FF2B5EF4-FFF2-40B4-BE49-F238E27FC236}">
                <a16:creationId xmlns:a16="http://schemas.microsoft.com/office/drawing/2014/main" id="{00341FCB-7997-8C8E-9B1C-AD99DFB8A3A1}"/>
              </a:ext>
            </a:extLst>
          </p:cNvPr>
          <p:cNvGraphicFramePr>
            <a:graphicFrameLocks noGrp="1"/>
          </p:cNvGraphicFramePr>
          <p:nvPr>
            <p:ph idx="1"/>
            <p:extLst>
              <p:ext uri="{D42A27DB-BD31-4B8C-83A1-F6EECF244321}">
                <p14:modId xmlns:p14="http://schemas.microsoft.com/office/powerpoint/2010/main" val="22879701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31103836"/>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751229-0244-4FBB-BED1-407467F4C9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1052E12-4207-E46E-14B7-302396625ECB}"/>
              </a:ext>
            </a:extLst>
          </p:cNvPr>
          <p:cNvSpPr>
            <a:spLocks noGrp="1"/>
          </p:cNvSpPr>
          <p:nvPr>
            <p:ph type="title"/>
          </p:nvPr>
        </p:nvSpPr>
        <p:spPr>
          <a:xfrm>
            <a:off x="2197101" y="735283"/>
            <a:ext cx="4978399" cy="3165045"/>
          </a:xfrm>
        </p:spPr>
        <p:txBody>
          <a:bodyPr vert="horz" lIns="91440" tIns="45720" rIns="91440" bIns="45720" rtlCol="0" anchor="b">
            <a:normAutofit/>
          </a:bodyPr>
          <a:lstStyle/>
          <a:p>
            <a:r>
              <a:rPr lang="en-US" sz="5200" kern="1200">
                <a:solidFill>
                  <a:schemeClr val="tx1"/>
                </a:solidFill>
                <a:latin typeface="+mj-lt"/>
                <a:ea typeface="+mj-ea"/>
                <a:cs typeface="+mj-cs"/>
              </a:rPr>
              <a:t>THANK YOU</a:t>
            </a:r>
          </a:p>
        </p:txBody>
      </p:sp>
      <p:pic>
        <p:nvPicPr>
          <p:cNvPr id="7" name="Graphic 6" descr="Smiling Face with No Fill">
            <a:extLst>
              <a:ext uri="{FF2B5EF4-FFF2-40B4-BE49-F238E27FC236}">
                <a16:creationId xmlns:a16="http://schemas.microsoft.com/office/drawing/2014/main" id="{B190A477-FD89-07D1-7C67-C5A7B3EEC6C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7549" y="2776619"/>
            <a:ext cx="1289051" cy="1289051"/>
          </a:xfrm>
          <a:prstGeom prst="rect">
            <a:avLst/>
          </a:prstGeom>
        </p:spPr>
      </p:pic>
      <p:pic>
        <p:nvPicPr>
          <p:cNvPr id="9" name="Graphic 8" descr="Smiling Face with No Fill">
            <a:extLst>
              <a:ext uri="{FF2B5EF4-FFF2-40B4-BE49-F238E27FC236}">
                <a16:creationId xmlns:a16="http://schemas.microsoft.com/office/drawing/2014/main" id="{28B5F1EA-7D6A-4FE5-8EB6-B3918D255CE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mt="15000"/>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7815" y="716407"/>
            <a:ext cx="5411343" cy="5411343"/>
          </a:xfrm>
          <a:prstGeom prst="rect">
            <a:avLst/>
          </a:prstGeom>
        </p:spPr>
      </p:pic>
    </p:spTree>
    <p:extLst>
      <p:ext uri="{BB962C8B-B14F-4D97-AF65-F5344CB8AC3E}">
        <p14:creationId xmlns:p14="http://schemas.microsoft.com/office/powerpoint/2010/main" val="2700742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Rolls of Newspaper">
            <a:extLst>
              <a:ext uri="{FF2B5EF4-FFF2-40B4-BE49-F238E27FC236}">
                <a16:creationId xmlns:a16="http://schemas.microsoft.com/office/drawing/2014/main" id="{728054CF-26A5-F123-F6AB-67BEC63D600B}"/>
              </a:ext>
            </a:extLst>
          </p:cNvPr>
          <p:cNvPicPr>
            <a:picLocks noChangeAspect="1"/>
          </p:cNvPicPr>
          <p:nvPr/>
        </p:nvPicPr>
        <p:blipFill>
          <a:blip r:embed="rId2"/>
          <a:srcRect t="177" r="23010" b="8572"/>
          <a:stretch/>
        </p:blipFill>
        <p:spPr>
          <a:xfrm>
            <a:off x="3523488" y="10"/>
            <a:ext cx="8668512" cy="6857990"/>
          </a:xfrm>
          <a:prstGeom prst="rect">
            <a:avLst/>
          </a:prstGeom>
        </p:spPr>
      </p:pic>
      <p:sp>
        <p:nvSpPr>
          <p:cNvPr id="18" name="Rectangle 17">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C903092-B335-4429-344B-843FFDAEAF79}"/>
              </a:ext>
            </a:extLst>
          </p:cNvPr>
          <p:cNvSpPr>
            <a:spLocks noGrp="1"/>
          </p:cNvSpPr>
          <p:nvPr>
            <p:ph type="ctrTitle"/>
          </p:nvPr>
        </p:nvSpPr>
        <p:spPr>
          <a:xfrm>
            <a:off x="477981" y="1122363"/>
            <a:ext cx="4023360" cy="3204134"/>
          </a:xfrm>
        </p:spPr>
        <p:txBody>
          <a:bodyPr anchor="b">
            <a:normAutofit/>
          </a:bodyPr>
          <a:lstStyle/>
          <a:p>
            <a:pPr algn="l"/>
            <a:r>
              <a:rPr lang="en-US" sz="4800">
                <a:solidFill>
                  <a:schemeClr val="bg1"/>
                </a:solidFill>
              </a:rPr>
              <a:t>Fake News and Misinformation on Social Media</a:t>
            </a:r>
            <a:endParaRPr lang="en-IN" sz="4800">
              <a:solidFill>
                <a:schemeClr val="bg1"/>
              </a:solidFill>
            </a:endParaRPr>
          </a:p>
        </p:txBody>
      </p:sp>
      <p:sp>
        <p:nvSpPr>
          <p:cNvPr id="3" name="Subtitle 2">
            <a:extLst>
              <a:ext uri="{FF2B5EF4-FFF2-40B4-BE49-F238E27FC236}">
                <a16:creationId xmlns:a16="http://schemas.microsoft.com/office/drawing/2014/main" id="{EE2EF9EC-BD9A-C6FD-3FBF-5F2BE4B130BA}"/>
              </a:ext>
            </a:extLst>
          </p:cNvPr>
          <p:cNvSpPr>
            <a:spLocks noGrp="1"/>
          </p:cNvSpPr>
          <p:nvPr>
            <p:ph type="subTitle" idx="1"/>
          </p:nvPr>
        </p:nvSpPr>
        <p:spPr>
          <a:xfrm>
            <a:off x="477980" y="4872922"/>
            <a:ext cx="4023359" cy="1208141"/>
          </a:xfrm>
        </p:spPr>
        <p:txBody>
          <a:bodyPr>
            <a:normAutofit/>
          </a:bodyPr>
          <a:lstStyle/>
          <a:p>
            <a:pPr algn="l"/>
            <a:r>
              <a:rPr lang="en-US" sz="2000">
                <a:solidFill>
                  <a:schemeClr val="bg1"/>
                </a:solidFill>
              </a:rPr>
              <a:t>Understanding the Impact and How to Combat It</a:t>
            </a:r>
          </a:p>
          <a:p>
            <a:pPr algn="l"/>
            <a:endParaRPr lang="en-IN" sz="2000">
              <a:solidFill>
                <a:schemeClr val="bg1"/>
              </a:solidFill>
            </a:endParaRPr>
          </a:p>
        </p:txBody>
      </p:sp>
      <p:sp>
        <p:nvSpPr>
          <p:cNvPr id="20" name="Rectangle 19">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2" name="Rectangle 21">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094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1F618-D672-9111-2DF9-FD68A938FD42}"/>
              </a:ext>
            </a:extLst>
          </p:cNvPr>
          <p:cNvSpPr>
            <a:spLocks noGrp="1"/>
          </p:cNvSpPr>
          <p:nvPr>
            <p:ph type="ctrTitle"/>
          </p:nvPr>
        </p:nvSpPr>
        <p:spPr>
          <a:xfrm>
            <a:off x="550863" y="549275"/>
            <a:ext cx="5437185" cy="1997855"/>
          </a:xfrm>
        </p:spPr>
        <p:txBody>
          <a:bodyPr vert="horz" wrap="square" lIns="0" tIns="0" rIns="0" bIns="0" rtlCol="0" anchor="b" anchorCtr="0">
            <a:normAutofit/>
          </a:bodyPr>
          <a:lstStyle/>
          <a:p>
            <a:pPr>
              <a:lnSpc>
                <a:spcPct val="90000"/>
              </a:lnSpc>
            </a:pPr>
            <a:br>
              <a:rPr lang="en-US" sz="4800"/>
            </a:br>
            <a:r>
              <a:rPr lang="en-US" sz="4800" b="1" i="0">
                <a:effectLst/>
              </a:rPr>
              <a:t>What is misinformation?</a:t>
            </a:r>
            <a:endParaRPr lang="en-US" sz="4800"/>
          </a:p>
        </p:txBody>
      </p:sp>
      <p:sp>
        <p:nvSpPr>
          <p:cNvPr id="3" name="Subtitle 2">
            <a:extLst>
              <a:ext uri="{FF2B5EF4-FFF2-40B4-BE49-F238E27FC236}">
                <a16:creationId xmlns:a16="http://schemas.microsoft.com/office/drawing/2014/main" id="{AFE6C24B-83CE-A4EA-B823-E5CE68137D88}"/>
              </a:ext>
            </a:extLst>
          </p:cNvPr>
          <p:cNvSpPr>
            <a:spLocks noGrp="1"/>
          </p:cNvSpPr>
          <p:nvPr>
            <p:ph type="subTitle" idx="1"/>
          </p:nvPr>
        </p:nvSpPr>
        <p:spPr>
          <a:xfrm>
            <a:off x="550863" y="2677306"/>
            <a:ext cx="5437187" cy="3415519"/>
          </a:xfrm>
        </p:spPr>
        <p:txBody>
          <a:bodyPr vert="horz" wrap="square" lIns="0" tIns="0" rIns="0" bIns="0" rtlCol="0" anchor="t">
            <a:normAutofit/>
          </a:bodyPr>
          <a:lstStyle/>
          <a:p>
            <a:pPr indent="-228600" fontAlgn="base">
              <a:buFont typeface="Arial" panose="020B0604020202020204" pitchFamily="34" charset="0"/>
              <a:buChar char="•"/>
            </a:pPr>
            <a:r>
              <a:rPr lang="en-US" sz="1400" b="0" i="0" dirty="0">
                <a:solidFill>
                  <a:schemeClr val="tx1">
                    <a:alpha val="60000"/>
                  </a:schemeClr>
                </a:solidFill>
                <a:effectLst/>
              </a:rPr>
              <a:t>Misinformation is false information that is spread by people who think it's true. This is different from 'fake news' and disinformation.</a:t>
            </a:r>
          </a:p>
          <a:p>
            <a:pPr indent="-228600" fontAlgn="base">
              <a:buFont typeface="Arial" panose="020B0604020202020204" pitchFamily="34" charset="0"/>
              <a:buChar char="•"/>
            </a:pPr>
            <a:r>
              <a:rPr lang="en-US" sz="1400" b="0" i="0" dirty="0">
                <a:solidFill>
                  <a:schemeClr val="tx1">
                    <a:alpha val="60000"/>
                  </a:schemeClr>
                </a:solidFill>
                <a:effectLst/>
              </a:rPr>
              <a:t>Fake news refers to websites that share mis or disinformation. This might be via satire sites like the onion, but it also refers to those pretending to be trustworthy news sources.</a:t>
            </a:r>
          </a:p>
          <a:p>
            <a:pPr indent="-228600" fontAlgn="base">
              <a:buFont typeface="Arial" panose="020B0604020202020204" pitchFamily="34" charset="0"/>
              <a:buChar char="•"/>
            </a:pPr>
            <a:r>
              <a:rPr lang="en-US" sz="1400" b="0" i="0" dirty="0">
                <a:solidFill>
                  <a:schemeClr val="tx1">
                    <a:alpha val="60000"/>
                  </a:schemeClr>
                </a:solidFill>
                <a:effectLst/>
              </a:rPr>
              <a:t>Sometimes, people use the term ‘fake news’ to discredit true information. As such, it’s better to use more general terms such as ‘misinformation’ and ‘disinformation’.</a:t>
            </a:r>
          </a:p>
          <a:p>
            <a:pPr indent="-228600" fontAlgn="base">
              <a:buFont typeface="Arial" panose="020B0604020202020204" pitchFamily="34" charset="0"/>
              <a:buChar char="•"/>
            </a:pPr>
            <a:r>
              <a:rPr lang="en-US" sz="1400" b="0" i="0" dirty="0">
                <a:solidFill>
                  <a:schemeClr val="tx1">
                    <a:alpha val="60000"/>
                  </a:schemeClr>
                </a:solidFill>
                <a:effectLst/>
              </a:rPr>
              <a:t>Disinformation is false information that someone or a group spreads online while knowing it’s false. Generally, they do this for a specific intention, usually for the purpose of influencing others to believe their point of view.</a:t>
            </a:r>
          </a:p>
          <a:p>
            <a:pPr indent="-228600">
              <a:buFont typeface="Arial" panose="020B0604020202020204" pitchFamily="34" charset="0"/>
              <a:buChar char="•"/>
            </a:pPr>
            <a:endParaRPr lang="en-US" sz="1400" dirty="0">
              <a:solidFill>
                <a:schemeClr val="tx1">
                  <a:alpha val="60000"/>
                </a:schemeClr>
              </a:solidFill>
            </a:endParaRPr>
          </a:p>
        </p:txBody>
      </p:sp>
      <p:pic>
        <p:nvPicPr>
          <p:cNvPr id="5" name="Picture 4" descr="A hand holding a phone&#10;&#10;Description automatically generated">
            <a:extLst>
              <a:ext uri="{FF2B5EF4-FFF2-40B4-BE49-F238E27FC236}">
                <a16:creationId xmlns:a16="http://schemas.microsoft.com/office/drawing/2014/main" id="{27B0A845-E686-A7AC-220E-C3D93E84F1E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6924675" y="1072039"/>
            <a:ext cx="4713922" cy="4713922"/>
          </a:xfrm>
          <a:custGeom>
            <a:avLst/>
            <a:gdLst/>
            <a:ahLst/>
            <a:cxnLst/>
            <a:rect l="l" t="t" r="r" b="b"/>
            <a:pathLst>
              <a:path w="4713922" h="5759450">
                <a:moveTo>
                  <a:pt x="0" y="0"/>
                </a:moveTo>
                <a:lnTo>
                  <a:pt x="4713922" y="0"/>
                </a:lnTo>
                <a:lnTo>
                  <a:pt x="4713922" y="5759450"/>
                </a:lnTo>
                <a:lnTo>
                  <a:pt x="0" y="5759450"/>
                </a:lnTo>
                <a:close/>
              </a:path>
            </a:pathLst>
          </a:custGeom>
        </p:spPr>
      </p:pic>
      <p:sp>
        <p:nvSpPr>
          <p:cNvPr id="6" name="TextBox 5">
            <a:extLst>
              <a:ext uri="{FF2B5EF4-FFF2-40B4-BE49-F238E27FC236}">
                <a16:creationId xmlns:a16="http://schemas.microsoft.com/office/drawing/2014/main" id="{AA7F047B-523E-8C70-9E7F-15AA9967C8A8}"/>
              </a:ext>
            </a:extLst>
          </p:cNvPr>
          <p:cNvSpPr txBox="1"/>
          <p:nvPr/>
        </p:nvSpPr>
        <p:spPr>
          <a:xfrm>
            <a:off x="9737482" y="6657945"/>
            <a:ext cx="2454518" cy="200055"/>
          </a:xfrm>
          <a:prstGeom prst="rect">
            <a:avLst/>
          </a:prstGeom>
          <a:solidFill>
            <a:srgbClr val="000000"/>
          </a:solidFill>
        </p:spPr>
        <p:txBody>
          <a:bodyPr wrap="none" rtlCol="0">
            <a:spAutoFit/>
          </a:bodyPr>
          <a:lstStyle/>
          <a:p>
            <a:pPr algn="r">
              <a:spcAft>
                <a:spcPts val="600"/>
              </a:spcAft>
            </a:pPr>
            <a:r>
              <a:rPr lang="en-IN" sz="700">
                <a:solidFill>
                  <a:srgbClr val="FFFFFF"/>
                </a:solidFill>
                <a:hlinkClick r:id="rId3" tooltip="https://knightfoundation.org/articles/study-online-disinformation-fuels-mistrust-of-science/">
                  <a:extLst>
                    <a:ext uri="{A12FA001-AC4F-418D-AE19-62706E023703}">
                      <ahyp:hlinkClr xmlns:ahyp="http://schemas.microsoft.com/office/drawing/2018/hyperlinkcolor" val="tx"/>
                    </a:ext>
                  </a:extLst>
                </a:hlinkClick>
              </a:rPr>
              <a:t>This Photo</a:t>
            </a:r>
            <a:r>
              <a:rPr lang="en-IN" sz="700">
                <a:solidFill>
                  <a:srgbClr val="FFFFFF"/>
                </a:solidFill>
              </a:rPr>
              <a:t> by Unknown Author is licensed under </a:t>
            </a:r>
            <a:r>
              <a:rPr lang="en-IN" sz="700">
                <a:solidFill>
                  <a:srgbClr val="FFFFFF"/>
                </a:solidFill>
                <a:hlinkClick r:id="rId4" tooltip="https://creativecommons.org/licenses/by-nc/3.0/">
                  <a:extLst>
                    <a:ext uri="{A12FA001-AC4F-418D-AE19-62706E023703}">
                      <ahyp:hlinkClr xmlns:ahyp="http://schemas.microsoft.com/office/drawing/2018/hyperlinkcolor" val="tx"/>
                    </a:ext>
                  </a:extLst>
                </a:hlinkClick>
              </a:rPr>
              <a:t>CC BY-NC</a:t>
            </a:r>
            <a:endParaRPr lang="en-IN" sz="700">
              <a:solidFill>
                <a:srgbClr val="FFFFFF"/>
              </a:solidFill>
            </a:endParaRPr>
          </a:p>
        </p:txBody>
      </p:sp>
    </p:spTree>
    <p:extLst>
      <p:ext uri="{BB962C8B-B14F-4D97-AF65-F5344CB8AC3E}">
        <p14:creationId xmlns:p14="http://schemas.microsoft.com/office/powerpoint/2010/main" val="388303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2" name="Title 1">
            <a:extLst>
              <a:ext uri="{FF2B5EF4-FFF2-40B4-BE49-F238E27FC236}">
                <a16:creationId xmlns:a16="http://schemas.microsoft.com/office/drawing/2014/main" id="{85432CDF-4DF8-2BCA-E697-08C00601CC40}"/>
              </a:ext>
            </a:extLst>
          </p:cNvPr>
          <p:cNvSpPr>
            <a:spLocks noGrp="1"/>
          </p:cNvSpPr>
          <p:nvPr>
            <p:ph type="title"/>
          </p:nvPr>
        </p:nvSpPr>
        <p:spPr>
          <a:xfrm>
            <a:off x="1014141" y="1450655"/>
            <a:ext cx="3932030" cy="3956690"/>
          </a:xfrm>
        </p:spPr>
        <p:txBody>
          <a:bodyPr anchor="ctr">
            <a:normAutofit/>
          </a:bodyPr>
          <a:lstStyle/>
          <a:p>
            <a:r>
              <a:rPr lang="en-US" sz="3800" b="1" i="0">
                <a:solidFill>
                  <a:schemeClr val="bg1"/>
                </a:solidFill>
                <a:effectLst/>
                <a:latin typeface="Montserrat" panose="00000500000000000000" pitchFamily="2" charset="0"/>
              </a:rPr>
              <a:t>What impact can fake news have on young people?</a:t>
            </a:r>
            <a:br>
              <a:rPr lang="en-US" sz="3800" b="1" i="0">
                <a:solidFill>
                  <a:schemeClr val="bg1"/>
                </a:solidFill>
                <a:effectLst/>
                <a:latin typeface="Montserrat" panose="00000500000000000000" pitchFamily="2" charset="0"/>
              </a:rPr>
            </a:br>
            <a:endParaRPr lang="en-IN" sz="3800">
              <a:solidFill>
                <a:schemeClr val="bg1"/>
              </a:solidFill>
            </a:endParaRPr>
          </a:p>
        </p:txBody>
      </p:sp>
      <p:cxnSp>
        <p:nvCxnSpPr>
          <p:cNvPr id="10" name="Straight Connector 9">
            <a:extLst>
              <a:ext uri="{FF2B5EF4-FFF2-40B4-BE49-F238E27FC236}">
                <a16:creationId xmlns:a16="http://schemas.microsoft.com/office/drawing/2014/main" id="{067633D1-6EE6-4118-B9F0-B363477BEE7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1450655"/>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7FFC6-42A9-49CB-B5E9-B3F6B038331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014141" y="5408571"/>
            <a:ext cx="393203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82012EAA-E2A5-5559-14B0-F8C5AE9044DD}"/>
              </a:ext>
            </a:extLst>
          </p:cNvPr>
          <p:cNvSpPr>
            <a:spLocks noGrp="1"/>
          </p:cNvSpPr>
          <p:nvPr>
            <p:ph idx="1"/>
          </p:nvPr>
        </p:nvSpPr>
        <p:spPr>
          <a:xfrm>
            <a:off x="6096000" y="1108061"/>
            <a:ext cx="5008901" cy="4571972"/>
          </a:xfrm>
        </p:spPr>
        <p:txBody>
          <a:bodyPr anchor="ctr">
            <a:normAutofit/>
          </a:bodyPr>
          <a:lstStyle/>
          <a:p>
            <a:pPr fontAlgn="base">
              <a:spcBef>
                <a:spcPts val="1125"/>
              </a:spcBef>
              <a:buFont typeface="Arial" panose="020B0604020202020204" pitchFamily="34" charset="0"/>
              <a:buChar char="•"/>
            </a:pPr>
            <a:r>
              <a:rPr lang="en-US" sz="1700" b="1" i="0">
                <a:solidFill>
                  <a:schemeClr val="bg1"/>
                </a:solidFill>
                <a:effectLst/>
                <a:latin typeface="inherit"/>
              </a:rPr>
              <a:t>Scams</a:t>
            </a:r>
            <a:r>
              <a:rPr lang="en-US" sz="1700" b="0" i="0">
                <a:solidFill>
                  <a:schemeClr val="bg1"/>
                </a:solidFill>
                <a:effectLst/>
                <a:latin typeface="inherit"/>
              </a:rPr>
              <a:t>: falling for scams could lead to data breaches, financial loss, impacts on credit score and more.</a:t>
            </a:r>
          </a:p>
          <a:p>
            <a:pPr fontAlgn="base">
              <a:spcBef>
                <a:spcPts val="1125"/>
              </a:spcBef>
              <a:buFont typeface="Arial" panose="020B0604020202020204" pitchFamily="34" charset="0"/>
              <a:buChar char="•"/>
            </a:pPr>
            <a:r>
              <a:rPr lang="en-US" sz="1700" b="1" i="0">
                <a:solidFill>
                  <a:schemeClr val="bg1"/>
                </a:solidFill>
                <a:effectLst/>
                <a:latin typeface="inherit"/>
              </a:rPr>
              <a:t>Harmful belief systems</a:t>
            </a:r>
            <a:r>
              <a:rPr lang="en-US" sz="1700" b="0" i="0">
                <a:solidFill>
                  <a:schemeClr val="bg1"/>
                </a:solidFill>
                <a:effectLst/>
                <a:latin typeface="inherit"/>
              </a:rPr>
              <a:t>: if children watch content that spreads hate, this can become a part of their worldview. This could lead to mistreatment of people different from them or even lead to radicalisation and extremism.</a:t>
            </a:r>
          </a:p>
          <a:p>
            <a:pPr fontAlgn="base">
              <a:spcBef>
                <a:spcPts val="1125"/>
              </a:spcBef>
              <a:buFont typeface="Arial" panose="020B0604020202020204" pitchFamily="34" charset="0"/>
              <a:buChar char="•"/>
            </a:pPr>
            <a:r>
              <a:rPr lang="en-US" sz="1700" b="1" i="0">
                <a:solidFill>
                  <a:schemeClr val="bg1"/>
                </a:solidFill>
                <a:effectLst/>
                <a:latin typeface="inherit"/>
              </a:rPr>
              <a:t>Dangerous challenges or hacks</a:t>
            </a:r>
            <a:r>
              <a:rPr lang="en-US" sz="1700" b="0" i="0">
                <a:solidFill>
                  <a:schemeClr val="bg1"/>
                </a:solidFill>
                <a:effectLst/>
                <a:latin typeface="inherit"/>
              </a:rPr>
              <a:t>: some videos online might promote dangerous challange or ‘life hacks’ that can cause serious harm. These hacks are common in </a:t>
            </a:r>
            <a:r>
              <a:rPr lang="en-US" sz="1700">
                <a:solidFill>
                  <a:schemeClr val="bg1"/>
                </a:solidFill>
                <a:latin typeface="inherit"/>
              </a:rPr>
              <a:t>videos from content farm</a:t>
            </a:r>
            <a:r>
              <a:rPr lang="en-US" sz="1700" b="0" i="0">
                <a:solidFill>
                  <a:schemeClr val="bg1"/>
                </a:solidFill>
                <a:effectLst/>
                <a:latin typeface="inherit"/>
              </a:rPr>
              <a:t>.</a:t>
            </a:r>
          </a:p>
          <a:p>
            <a:pPr fontAlgn="base">
              <a:spcBef>
                <a:spcPts val="1125"/>
              </a:spcBef>
              <a:buFont typeface="Arial" panose="020B0604020202020204" pitchFamily="34" charset="0"/>
              <a:buChar char="•"/>
            </a:pPr>
            <a:r>
              <a:rPr lang="en-US" sz="1700" b="1" i="0">
                <a:solidFill>
                  <a:schemeClr val="bg1"/>
                </a:solidFill>
                <a:effectLst/>
                <a:latin typeface="inherit"/>
              </a:rPr>
              <a:t>Confusion and distrust</a:t>
            </a:r>
            <a:r>
              <a:rPr lang="en-US" sz="1700" b="0" i="0">
                <a:solidFill>
                  <a:schemeClr val="bg1"/>
                </a:solidFill>
                <a:effectLst/>
                <a:latin typeface="inherit"/>
              </a:rPr>
              <a:t>: If a child becomes a victim of dis or misinformation, they might struggle with new information. This can lead to distrust, confusion and maybe anxiety, depending on the extent of the misinformation.</a:t>
            </a:r>
          </a:p>
          <a:p>
            <a:endParaRPr lang="en-IN" sz="1700">
              <a:solidFill>
                <a:schemeClr val="bg1"/>
              </a:solidFill>
            </a:endParaRPr>
          </a:p>
        </p:txBody>
      </p:sp>
    </p:spTree>
    <p:extLst>
      <p:ext uri="{BB962C8B-B14F-4D97-AF65-F5344CB8AC3E}">
        <p14:creationId xmlns:p14="http://schemas.microsoft.com/office/powerpoint/2010/main" val="4766509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E7D75FA-C4D0-87D0-8EA1-1188C9492927}"/>
              </a:ext>
            </a:extLst>
          </p:cNvPr>
          <p:cNvSpPr>
            <a:spLocks noGrp="1"/>
          </p:cNvSpPr>
          <p:nvPr>
            <p:ph type="title"/>
          </p:nvPr>
        </p:nvSpPr>
        <p:spPr>
          <a:xfrm>
            <a:off x="1383564" y="348865"/>
            <a:ext cx="9718111" cy="1576446"/>
          </a:xfrm>
        </p:spPr>
        <p:txBody>
          <a:bodyPr anchor="ctr">
            <a:normAutofit/>
          </a:bodyPr>
          <a:lstStyle/>
          <a:p>
            <a:r>
              <a:rPr lang="en-US" sz="3400" b="1" i="0">
                <a:solidFill>
                  <a:srgbClr val="FFFFFF"/>
                </a:solidFill>
                <a:effectLst/>
                <a:latin typeface="Montserrat" panose="00000500000000000000" pitchFamily="2" charset="0"/>
              </a:rPr>
              <a:t>Research into misinformation and fake news</a:t>
            </a:r>
            <a:br>
              <a:rPr lang="en-US" sz="3400" b="1" i="0">
                <a:solidFill>
                  <a:srgbClr val="FFFFFF"/>
                </a:solidFill>
                <a:effectLst/>
                <a:latin typeface="Montserrat" panose="00000500000000000000" pitchFamily="2" charset="0"/>
              </a:rPr>
            </a:br>
            <a:endParaRPr lang="en-IN" sz="3400">
              <a:solidFill>
                <a:srgbClr val="FFFFFF"/>
              </a:solidFill>
            </a:endParaRPr>
          </a:p>
        </p:txBody>
      </p:sp>
      <p:graphicFrame>
        <p:nvGraphicFramePr>
          <p:cNvPr id="5" name="Content Placeholder 2">
            <a:extLst>
              <a:ext uri="{FF2B5EF4-FFF2-40B4-BE49-F238E27FC236}">
                <a16:creationId xmlns:a16="http://schemas.microsoft.com/office/drawing/2014/main" id="{DDBE8E22-7982-0DFC-A2F5-98D5448C2111}"/>
              </a:ext>
            </a:extLst>
          </p:cNvPr>
          <p:cNvGraphicFramePr>
            <a:graphicFrameLocks noGrp="1"/>
          </p:cNvGraphicFramePr>
          <p:nvPr>
            <p:ph idx="1"/>
            <p:extLst>
              <p:ext uri="{D42A27DB-BD31-4B8C-83A1-F6EECF244321}">
                <p14:modId xmlns:p14="http://schemas.microsoft.com/office/powerpoint/2010/main" val="2756890303"/>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169457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6" name="Slide Background Fill">
            <a:extLst>
              <a:ext uri="{FF2B5EF4-FFF2-40B4-BE49-F238E27FC236}">
                <a16:creationId xmlns:a16="http://schemas.microsoft.com/office/drawing/2014/main" id="{03AF1C04-3FEF-41BD-BB84-2F263765BE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1"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7" name="Group 76">
            <a:extLst>
              <a:ext uri="{FF2B5EF4-FFF2-40B4-BE49-F238E27FC236}">
                <a16:creationId xmlns:a16="http://schemas.microsoft.com/office/drawing/2014/main" id="{2DD5E267-EB6F-47DF-ABEF-2C1BED44DAC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848" y="0"/>
            <a:ext cx="12188949" cy="6858000"/>
            <a:chOff x="-2848" y="0"/>
            <a:chExt cx="12188949" cy="6858000"/>
          </a:xfrm>
        </p:grpSpPr>
        <p:sp>
          <p:nvSpPr>
            <p:cNvPr id="14" name="Color Cover">
              <a:extLst>
                <a:ext uri="{FF2B5EF4-FFF2-40B4-BE49-F238E27FC236}">
                  <a16:creationId xmlns:a16="http://schemas.microsoft.com/office/drawing/2014/main" id="{4BA86AA3-0623-4268-861E-ADA01A7C07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5">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Color Cover">
              <a:extLst>
                <a:ext uri="{FF2B5EF4-FFF2-40B4-BE49-F238E27FC236}">
                  <a16:creationId xmlns:a16="http://schemas.microsoft.com/office/drawing/2014/main" id="{72692EF2-4C1F-4ED7-9C00-6CF92783E2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848" y="0"/>
              <a:ext cx="12188949" cy="6858000"/>
            </a:xfrm>
            <a:prstGeom prst="rect">
              <a:avLst/>
            </a:prstGeom>
            <a:solidFill>
              <a:schemeClr val="accent6">
                <a:alpha val="1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6828D02-A05D-412B-9F20-B68E970B9FC2}"/>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51279" y="598259"/>
            <a:ext cx="10889442" cy="5680742"/>
            <a:chOff x="651279" y="598259"/>
            <a:chExt cx="10889442" cy="5680742"/>
          </a:xfrm>
        </p:grpSpPr>
        <p:sp>
          <p:nvSpPr>
            <p:cNvPr id="18" name="Color">
              <a:extLst>
                <a:ext uri="{FF2B5EF4-FFF2-40B4-BE49-F238E27FC236}">
                  <a16:creationId xmlns:a16="http://schemas.microsoft.com/office/drawing/2014/main" id="{A1A8E50E-11DE-480E-A93B-F503760BCC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Color">
              <a:extLst>
                <a:ext uri="{FF2B5EF4-FFF2-40B4-BE49-F238E27FC236}">
                  <a16:creationId xmlns:a16="http://schemas.microsoft.com/office/drawing/2014/main" id="{D2E2EE99-89A4-435B-B61A-3C8B5B2B2D9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6" name="Picture 5" descr="A blue emoji with a white hand covering mouth&#10;&#10;Description automatically generated">
            <a:extLst>
              <a:ext uri="{FF2B5EF4-FFF2-40B4-BE49-F238E27FC236}">
                <a16:creationId xmlns:a16="http://schemas.microsoft.com/office/drawing/2014/main" id="{CE5F8649-5FFE-72B3-45F6-15134F6203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7026" y="1131373"/>
            <a:ext cx="4571936" cy="4571936"/>
          </a:xfrm>
          <a:prstGeom prst="rect">
            <a:avLst/>
          </a:prstGeom>
        </p:spPr>
      </p:pic>
      <p:grpSp>
        <p:nvGrpSpPr>
          <p:cNvPr id="21" name="Group 20">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2" name="Freeform: Shape 21">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3" name="Freeform: Shape 22">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4" name="Freeform: Shape 23">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9982F837-8442-A2BE-54A6-083C4A91D837}"/>
              </a:ext>
            </a:extLst>
          </p:cNvPr>
          <p:cNvSpPr>
            <a:spLocks noGrp="1"/>
          </p:cNvSpPr>
          <p:nvPr>
            <p:ph type="title"/>
          </p:nvPr>
        </p:nvSpPr>
        <p:spPr>
          <a:xfrm>
            <a:off x="1014985" y="819015"/>
            <a:ext cx="5501548" cy="2353362"/>
          </a:xfrm>
        </p:spPr>
        <p:txBody>
          <a:bodyPr anchor="b">
            <a:normAutofit/>
          </a:bodyPr>
          <a:lstStyle/>
          <a:p>
            <a:r>
              <a:rPr lang="en-US" sz="3000">
                <a:solidFill>
                  <a:schemeClr val="bg1"/>
                </a:solidFill>
              </a:rPr>
              <a:t>To better understanding misinformation in social media, we organize different types of misinformation below, though the categorization is not exclusive.</a:t>
            </a:r>
            <a:endParaRPr lang="en-IN" sz="3000">
              <a:solidFill>
                <a:schemeClr val="bg1"/>
              </a:solidFill>
            </a:endParaRPr>
          </a:p>
        </p:txBody>
      </p:sp>
      <p:sp>
        <p:nvSpPr>
          <p:cNvPr id="78" name="Content Placeholder 2">
            <a:extLst>
              <a:ext uri="{FF2B5EF4-FFF2-40B4-BE49-F238E27FC236}">
                <a16:creationId xmlns:a16="http://schemas.microsoft.com/office/drawing/2014/main" id="{A7E56D8A-E1DA-8422-AB1D-25BB791DAA80}"/>
              </a:ext>
            </a:extLst>
          </p:cNvPr>
          <p:cNvSpPr>
            <a:spLocks noGrp="1"/>
          </p:cNvSpPr>
          <p:nvPr>
            <p:ph idx="1"/>
          </p:nvPr>
        </p:nvSpPr>
        <p:spPr>
          <a:xfrm>
            <a:off x="1014985" y="3442089"/>
            <a:ext cx="5501548" cy="2573579"/>
          </a:xfrm>
        </p:spPr>
        <p:txBody>
          <a:bodyPr anchor="t">
            <a:normAutofit/>
          </a:bodyPr>
          <a:lstStyle/>
          <a:p>
            <a:pPr marL="0" indent="0">
              <a:buNone/>
            </a:pPr>
            <a:r>
              <a:rPr lang="en-IN" sz="1100">
                <a:solidFill>
                  <a:schemeClr val="bg1"/>
                </a:solidFill>
              </a:rPr>
              <a:t> Unintentionally-Spread Misinformation:</a:t>
            </a:r>
          </a:p>
          <a:p>
            <a:pPr marL="0" indent="0">
              <a:buNone/>
            </a:pPr>
            <a:r>
              <a:rPr lang="en-US" sz="1100">
                <a:solidFill>
                  <a:schemeClr val="bg1"/>
                </a:solidFill>
              </a:rPr>
              <a:t>Some misinformation is unintentional to deceive its recipients. Regular and benign users may contribute to the propagation merely due to their trust of information sources, such as their friends, family, colleagues or influential users in the social network. Instead of wanting to deceive, they usually try to inform their social network friends of a certain issue or situation. An example is the widespread misinformation about Ebola.</a:t>
            </a:r>
          </a:p>
          <a:p>
            <a:pPr marL="0" indent="0">
              <a:buNone/>
            </a:pPr>
            <a:r>
              <a:rPr lang="en-IN" sz="1100">
                <a:solidFill>
                  <a:schemeClr val="bg1"/>
                </a:solidFill>
              </a:rPr>
              <a:t>• Intentionally-Spread Misinformation: </a:t>
            </a:r>
            <a:endParaRPr lang="en-US" sz="1100">
              <a:solidFill>
                <a:schemeClr val="bg1"/>
              </a:solidFill>
            </a:endParaRPr>
          </a:p>
          <a:p>
            <a:pPr marL="0" indent="0">
              <a:buNone/>
            </a:pPr>
            <a:r>
              <a:rPr lang="en-US" sz="1100">
                <a:solidFill>
                  <a:schemeClr val="bg1"/>
                </a:solidFill>
              </a:rPr>
              <a:t>Some misinformation is intentionally spread to deceive its recipients, which has triggered the intensive discussion about misinformation and fake news recently. There are usually writers and coordinated groups of spreaders behind the popularity, who have a clear goal and agenda to compile and promote the misinformation. For example, a fake-news writer, Paul Horner6 , has claimed credits for several pieces of fake news that went viral in 2017.</a:t>
            </a:r>
            <a:endParaRPr lang="en-IN" sz="1100">
              <a:solidFill>
                <a:schemeClr val="bg1"/>
              </a:solidFill>
            </a:endParaRPr>
          </a:p>
        </p:txBody>
      </p:sp>
    </p:spTree>
    <p:extLst>
      <p:ext uri="{BB962C8B-B14F-4D97-AF65-F5344CB8AC3E}">
        <p14:creationId xmlns:p14="http://schemas.microsoft.com/office/powerpoint/2010/main" val="1301968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4" name="Rectangle 43">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itle 33">
            <a:extLst>
              <a:ext uri="{FF2B5EF4-FFF2-40B4-BE49-F238E27FC236}">
                <a16:creationId xmlns:a16="http://schemas.microsoft.com/office/drawing/2014/main" id="{2659AD04-2698-0EE8-B25A-81E5E903D65E}"/>
              </a:ext>
            </a:extLst>
          </p:cNvPr>
          <p:cNvSpPr>
            <a:spLocks noGrp="1"/>
          </p:cNvSpPr>
          <p:nvPr>
            <p:ph type="title"/>
          </p:nvPr>
        </p:nvSpPr>
        <p:spPr>
          <a:xfrm>
            <a:off x="728663" y="369277"/>
            <a:ext cx="5367337" cy="5873261"/>
          </a:xfrm>
        </p:spPr>
        <p:txBody>
          <a:bodyPr vert="horz" lIns="91440" tIns="45720" rIns="91440" bIns="45720" rtlCol="0" anchor="b">
            <a:normAutofit fontScale="90000"/>
          </a:bodyPr>
          <a:lstStyle/>
          <a:p>
            <a:r>
              <a:rPr lang="en-US" sz="2400" dirty="0">
                <a:solidFill>
                  <a:schemeClr val="bg1"/>
                </a:solidFill>
                <a:highlight>
                  <a:srgbClr val="800000"/>
                </a:highlight>
              </a:rPr>
              <a:t>• Urban Legend :-</a:t>
            </a:r>
            <a:r>
              <a:rPr lang="en-US" sz="2400" dirty="0">
                <a:solidFill>
                  <a:schemeClr val="bg1"/>
                </a:solidFill>
              </a:rPr>
              <a:t>Urban legend is intentionally-spread misinformation that is related to fictional stories about local events. The purpose can often be entertainment.</a:t>
            </a:r>
            <a:br>
              <a:rPr lang="en-US" sz="2400" dirty="0">
                <a:solidFill>
                  <a:schemeClr val="bg1"/>
                </a:solidFill>
              </a:rPr>
            </a:br>
            <a:r>
              <a:rPr lang="en-US" sz="2400" dirty="0">
                <a:solidFill>
                  <a:schemeClr val="bg1"/>
                </a:solidFill>
                <a:highlight>
                  <a:srgbClr val="800000"/>
                </a:highlight>
              </a:rPr>
              <a:t>• Fake News :-</a:t>
            </a:r>
            <a:r>
              <a:rPr lang="en-US" sz="2400" dirty="0">
                <a:solidFill>
                  <a:schemeClr val="bg1"/>
                </a:solidFill>
              </a:rPr>
              <a:t>Fake news is intentionally-spread misinformation that is in the format of news. Recent incidents reveal that fake news can be used as propaganda and get viral through news media and social media.</a:t>
            </a:r>
            <a:br>
              <a:rPr lang="en-US" sz="2400" dirty="0">
                <a:solidFill>
                  <a:schemeClr val="bg1"/>
                </a:solidFill>
              </a:rPr>
            </a:br>
            <a:r>
              <a:rPr lang="en-US" sz="2400" dirty="0">
                <a:solidFill>
                  <a:schemeClr val="bg1"/>
                </a:solidFill>
                <a:highlight>
                  <a:srgbClr val="800000"/>
                </a:highlight>
              </a:rPr>
              <a:t>• Rumor :-</a:t>
            </a:r>
            <a:r>
              <a:rPr lang="en-US" sz="2400" dirty="0">
                <a:solidFill>
                  <a:schemeClr val="bg1"/>
                </a:solidFill>
              </a:rPr>
              <a:t>Rumor is unverified information that can be true (true rumor). An example of true rumor is about deaths of several ducks in Guangxi, China, which were claimed to be caused by avian influenza7 . It had been a true rumor until it was verified to be true by the government8 . A similar example of avian influenza, which turned out to be false, was that some people had been infected through eating well cooked chicken.</a:t>
            </a:r>
            <a:endParaRPr lang="en-US" sz="5000" kern="1200" dirty="0">
              <a:solidFill>
                <a:schemeClr val="bg1"/>
              </a:solidFill>
              <a:latin typeface="+mj-lt"/>
              <a:ea typeface="+mj-ea"/>
              <a:cs typeface="+mj-cs"/>
            </a:endParaRPr>
          </a:p>
        </p:txBody>
      </p:sp>
      <p:sp>
        <p:nvSpPr>
          <p:cNvPr id="46" name="Rectangle 45">
            <a:extLst>
              <a:ext uri="{FF2B5EF4-FFF2-40B4-BE49-F238E27FC236}">
                <a16:creationId xmlns:a16="http://schemas.microsoft.com/office/drawing/2014/main" id="{1A89CBBC-7743-43D9-A324-25CB472E9B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34112" y="638849"/>
            <a:ext cx="5505449" cy="547564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descr="A close-up of a magnifying glass&#10;&#10;Description automatically generated">
            <a:extLst>
              <a:ext uri="{FF2B5EF4-FFF2-40B4-BE49-F238E27FC236}">
                <a16:creationId xmlns:a16="http://schemas.microsoft.com/office/drawing/2014/main" id="{091247DC-63FA-8CB6-7A4F-F27D9311ED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83776" y="1921531"/>
            <a:ext cx="4806120" cy="2910280"/>
          </a:xfrm>
          <a:prstGeom prst="rect">
            <a:avLst/>
          </a:prstGeom>
        </p:spPr>
      </p:pic>
    </p:spTree>
    <p:extLst>
      <p:ext uri="{BB962C8B-B14F-4D97-AF65-F5344CB8AC3E}">
        <p14:creationId xmlns:p14="http://schemas.microsoft.com/office/powerpoint/2010/main" val="1014710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6" name="Rectangle 55">
            <a:extLst>
              <a:ext uri="{FF2B5EF4-FFF2-40B4-BE49-F238E27FC236}">
                <a16:creationId xmlns:a16="http://schemas.microsoft.com/office/drawing/2014/main" id="{B95B9BA8-1D69-4796-85F5-B6D0BD5235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EA89C33-D4DC-9B83-3EEE-1AB575A74704}"/>
              </a:ext>
            </a:extLst>
          </p:cNvPr>
          <p:cNvSpPr txBox="1"/>
          <p:nvPr/>
        </p:nvSpPr>
        <p:spPr>
          <a:xfrm>
            <a:off x="838200" y="756138"/>
            <a:ext cx="4391025" cy="4844562"/>
          </a:xfrm>
          <a:prstGeom prst="rect">
            <a:avLst/>
          </a:prstGeom>
        </p:spPr>
        <p:txBody>
          <a:bodyPr vert="horz" lIns="91440" tIns="45720" rIns="91440" bIns="45720" rtlCol="0">
            <a:noAutofit/>
          </a:bodyPr>
          <a:lstStyle/>
          <a:p>
            <a:pPr indent="-228600">
              <a:lnSpc>
                <a:spcPct val="90000"/>
              </a:lnSpc>
              <a:spcAft>
                <a:spcPts val="600"/>
              </a:spcAft>
              <a:buFont typeface="Arial" panose="020B0604020202020204" pitchFamily="34" charset="0"/>
              <a:buChar char="•"/>
            </a:pPr>
            <a:r>
              <a:rPr lang="en-US" dirty="0">
                <a:solidFill>
                  <a:schemeClr val="bg1">
                    <a:alpha val="80000"/>
                  </a:schemeClr>
                </a:solidFill>
              </a:rPr>
              <a:t> </a:t>
            </a:r>
            <a:r>
              <a:rPr lang="en-US" b="1" u="sng" dirty="0" err="1">
                <a:solidFill>
                  <a:schemeClr val="bg1">
                    <a:alpha val="80000"/>
                  </a:schemeClr>
                </a:solidFill>
              </a:rPr>
              <a:t>Crowdturfing</a:t>
            </a:r>
            <a:r>
              <a:rPr lang="en-US" dirty="0">
                <a:solidFill>
                  <a:schemeClr val="bg1">
                    <a:alpha val="80000"/>
                  </a:schemeClr>
                </a:solidFill>
              </a:rPr>
              <a:t> :- </a:t>
            </a:r>
            <a:r>
              <a:rPr lang="en-US" dirty="0" err="1">
                <a:solidFill>
                  <a:schemeClr val="bg1">
                    <a:alpha val="80000"/>
                  </a:schemeClr>
                </a:solidFill>
              </a:rPr>
              <a:t>Crowdturfing</a:t>
            </a:r>
            <a:r>
              <a:rPr lang="en-US" dirty="0">
                <a:solidFill>
                  <a:schemeClr val="bg1">
                    <a:alpha val="80000"/>
                  </a:schemeClr>
                </a:solidFill>
              </a:rPr>
              <a:t> is a concept originated from astroturfing, which means the campaign masks its supporters and sponsors to make it appear to be launched by grassroots participants.</a:t>
            </a:r>
          </a:p>
          <a:p>
            <a:pPr indent="-228600">
              <a:lnSpc>
                <a:spcPct val="90000"/>
              </a:lnSpc>
              <a:spcAft>
                <a:spcPts val="600"/>
              </a:spcAft>
              <a:buFont typeface="Arial" panose="020B0604020202020204" pitchFamily="34" charset="0"/>
              <a:buChar char="•"/>
            </a:pPr>
            <a:r>
              <a:rPr lang="en-US" b="1" u="sng" dirty="0">
                <a:solidFill>
                  <a:schemeClr val="bg1">
                    <a:alpha val="80000"/>
                  </a:schemeClr>
                </a:solidFill>
              </a:rPr>
              <a:t>Spam</a:t>
            </a:r>
            <a:r>
              <a:rPr lang="en-US" dirty="0">
                <a:solidFill>
                  <a:schemeClr val="bg1">
                    <a:alpha val="80000"/>
                  </a:schemeClr>
                </a:solidFill>
              </a:rPr>
              <a:t> :-Spam is unsolicited information that unfairly overwhelms its recipients. It has been found on various platforms including instant messaging, email and social media.</a:t>
            </a:r>
          </a:p>
          <a:p>
            <a:pPr indent="-228600">
              <a:lnSpc>
                <a:spcPct val="90000"/>
              </a:lnSpc>
              <a:spcAft>
                <a:spcPts val="600"/>
              </a:spcAft>
              <a:buFont typeface="Arial" panose="020B0604020202020204" pitchFamily="34" charset="0"/>
              <a:buChar char="•"/>
            </a:pPr>
            <a:r>
              <a:rPr lang="en-US" dirty="0">
                <a:solidFill>
                  <a:schemeClr val="bg1">
                    <a:alpha val="80000"/>
                  </a:schemeClr>
                </a:solidFill>
              </a:rPr>
              <a:t> </a:t>
            </a:r>
            <a:r>
              <a:rPr lang="en-US" b="1" u="sng" dirty="0">
                <a:solidFill>
                  <a:schemeClr val="bg1">
                    <a:alpha val="80000"/>
                  </a:schemeClr>
                </a:solidFill>
              </a:rPr>
              <a:t>Troll</a:t>
            </a:r>
            <a:r>
              <a:rPr lang="en-US" dirty="0">
                <a:solidFill>
                  <a:schemeClr val="bg1">
                    <a:alpha val="80000"/>
                  </a:schemeClr>
                </a:solidFill>
              </a:rPr>
              <a:t> :- Another kind of misinformation we focus on is troll. Troll aims to cause disruption and argument towards a certain group of people. Different from other types of misinformation that try to convince its recipients, trolling aims to increase the tension between ideas and ultimately to deepen the hatred and widen the gap.</a:t>
            </a:r>
          </a:p>
        </p:txBody>
      </p:sp>
      <p:pic>
        <p:nvPicPr>
          <p:cNvPr id="6" name="Picture 5" descr="A pile of red and white signs&#10;&#10;Description automatically generated">
            <a:extLst>
              <a:ext uri="{FF2B5EF4-FFF2-40B4-BE49-F238E27FC236}">
                <a16:creationId xmlns:a16="http://schemas.microsoft.com/office/drawing/2014/main" id="{5A0A0002-0921-7367-55E5-573BCBDA3BE3}"/>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791" r="11967" b="-1"/>
          <a:stretch/>
        </p:blipFill>
        <p:spPr>
          <a:xfrm>
            <a:off x="6592809" y="1429488"/>
            <a:ext cx="4267355" cy="3960000"/>
          </a:xfrm>
          <a:prstGeom prst="rect">
            <a:avLst/>
          </a:prstGeom>
        </p:spPr>
      </p:pic>
    </p:spTree>
    <p:extLst>
      <p:ext uri="{BB962C8B-B14F-4D97-AF65-F5344CB8AC3E}">
        <p14:creationId xmlns:p14="http://schemas.microsoft.com/office/powerpoint/2010/main" val="783844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E8A8EAB8-D2FF-444D-B34B-7D32F106AD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pic>
        <p:nvPicPr>
          <p:cNvPr id="43" name="Picture 42" descr="A cartoon of a person with his head in pain&#10;&#10;Description automatically generated">
            <a:extLst>
              <a:ext uri="{FF2B5EF4-FFF2-40B4-BE49-F238E27FC236}">
                <a16:creationId xmlns:a16="http://schemas.microsoft.com/office/drawing/2014/main" id="{B83A0BD3-CF0B-16A8-D18E-655AE1ECAF3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1233" t="9091" r="2" b="2"/>
          <a:stretch/>
        </p:blipFill>
        <p:spPr>
          <a:xfrm>
            <a:off x="-2346" y="1187481"/>
            <a:ext cx="5666547" cy="4483038"/>
          </a:xfrm>
          <a:prstGeom prst="rect">
            <a:avLst/>
          </a:prstGeom>
        </p:spPr>
      </p:pic>
      <p:cxnSp>
        <p:nvCxnSpPr>
          <p:cNvPr id="60" name="Straight Connector 59">
            <a:extLst>
              <a:ext uri="{FF2B5EF4-FFF2-40B4-BE49-F238E27FC236}">
                <a16:creationId xmlns:a16="http://schemas.microsoft.com/office/drawing/2014/main" id="{EEA38897-7BA3-4408-8083-3235339C4A6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1749756"/>
            <a:ext cx="4718304"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423DD06B-AE2B-F98E-0AE9-A7D382468C0A}"/>
              </a:ext>
            </a:extLst>
          </p:cNvPr>
          <p:cNvSpPr txBox="1"/>
          <p:nvPr/>
        </p:nvSpPr>
        <p:spPr>
          <a:xfrm>
            <a:off x="6096000" y="1922781"/>
            <a:ext cx="4713997" cy="3647710"/>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700" b="1" u="sng" dirty="0">
                <a:solidFill>
                  <a:schemeClr val="bg1"/>
                </a:solidFill>
              </a:rPr>
              <a:t>Hate speech </a:t>
            </a:r>
            <a:r>
              <a:rPr lang="en-US" sz="1700" b="1" dirty="0">
                <a:solidFill>
                  <a:schemeClr val="bg1"/>
                </a:solidFill>
              </a:rPr>
              <a:t>:-</a:t>
            </a:r>
            <a:r>
              <a:rPr lang="en-US" sz="1700" dirty="0">
                <a:solidFill>
                  <a:schemeClr val="bg1"/>
                </a:solidFill>
              </a:rPr>
              <a:t>Hate speech refers to abusive content on social media that targets certain groups of people, expressing prejudice and threatening. A dynamic interplay was found between the 2016 presidential election and hate speech against some protected groups, and the peak of hate speech was reached during the election day.</a:t>
            </a:r>
          </a:p>
          <a:p>
            <a:pPr indent="-228600">
              <a:lnSpc>
                <a:spcPct val="90000"/>
              </a:lnSpc>
              <a:spcAft>
                <a:spcPts val="600"/>
              </a:spcAft>
              <a:buFont typeface="Arial" panose="020B0604020202020204" pitchFamily="34" charset="0"/>
              <a:buChar char="•"/>
            </a:pPr>
            <a:r>
              <a:rPr lang="en-US" sz="1700" b="1" u="sng" dirty="0">
                <a:solidFill>
                  <a:schemeClr val="bg1"/>
                </a:solidFill>
              </a:rPr>
              <a:t>Cyberbullying </a:t>
            </a:r>
            <a:r>
              <a:rPr lang="en-US" sz="1700" b="1" dirty="0">
                <a:solidFill>
                  <a:schemeClr val="bg1"/>
                </a:solidFill>
              </a:rPr>
              <a:t>:-</a:t>
            </a:r>
            <a:r>
              <a:rPr lang="en-US" sz="1700" dirty="0">
                <a:solidFill>
                  <a:schemeClr val="bg1"/>
                </a:solidFill>
              </a:rPr>
              <a:t> Cyberbullying is a form of bullying happening online, usually in social media, that may consist of any form of misinformation, such as rumor and hate speech.</a:t>
            </a:r>
          </a:p>
        </p:txBody>
      </p:sp>
      <p:cxnSp>
        <p:nvCxnSpPr>
          <p:cNvPr id="66" name="Straight Connector 65">
            <a:extLst>
              <a:ext uri="{FF2B5EF4-FFF2-40B4-BE49-F238E27FC236}">
                <a16:creationId xmlns:a16="http://schemas.microsoft.com/office/drawing/2014/main" id="{F11AD06B-AB20-4097-8606-5DA00DBACE8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6527800" y="5707672"/>
            <a:ext cx="471399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93859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125</TotalTime>
  <Words>1514</Words>
  <Application>Microsoft Office PowerPoint</Application>
  <PresentationFormat>Widescreen</PresentationFormat>
  <Paragraphs>72</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Aptos</vt:lpstr>
      <vt:lpstr>Aptos Display</vt:lpstr>
      <vt:lpstr>Arial</vt:lpstr>
      <vt:lpstr>Arial MT</vt:lpstr>
      <vt:lpstr>Calibri</vt:lpstr>
      <vt:lpstr>inherit</vt:lpstr>
      <vt:lpstr>Montserrat</vt:lpstr>
      <vt:lpstr>Office Theme</vt:lpstr>
      <vt:lpstr>PowerPoint Presentation</vt:lpstr>
      <vt:lpstr>Fake News and Misinformation on Social Media</vt:lpstr>
      <vt:lpstr> What is misinformation?</vt:lpstr>
      <vt:lpstr>What impact can fake news have on young people? </vt:lpstr>
      <vt:lpstr>Research into misinformation and fake news </vt:lpstr>
      <vt:lpstr>To better understanding misinformation in social media, we organize different types of misinformation below, though the categorization is not exclusive.</vt:lpstr>
      <vt:lpstr>• Urban Legend :-Urban legend is intentionally-spread misinformation that is related to fictional stories about local events. The purpose can often be entertainment. • Fake News :-Fake news is intentionally-spread misinformation that is in the format of news. Recent incidents reveal that fake news can be used as propaganda and get viral through news media and social media. • Rumor :-Rumor is unverified information that can be true (true rumor). An example of true rumor is about deaths of several ducks in Guangxi, China, which were claimed to be caused by avian influenza7 . It had been a true rumor until it was verified to be true by the government8 . A similar example of avian influenza, which turned out to be false, was that some people had been infected through eating well cooked chicken.</vt:lpstr>
      <vt:lpstr>PowerPoint Presentation</vt:lpstr>
      <vt:lpstr>PowerPoint Presentation</vt:lpstr>
      <vt:lpstr>MANIPULATION OF MISINFORMATION</vt:lpstr>
      <vt:lpstr>The Role of Social Media Platforms</vt:lpstr>
      <vt:lpstr>Consequences of Fake News and Misinformation</vt:lpstr>
      <vt:lpstr>Examples of Fake News Campaigns</vt:lpstr>
      <vt:lpstr>How to Identify Fake News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Riya Bhardwaj</dc:creator>
  <cp:lastModifiedBy>madhu sharma</cp:lastModifiedBy>
  <cp:revision>2</cp:revision>
  <dcterms:created xsi:type="dcterms:W3CDTF">2025-02-01T12:30:58Z</dcterms:created>
  <dcterms:modified xsi:type="dcterms:W3CDTF">2025-05-01T12:45:46Z</dcterms:modified>
</cp:coreProperties>
</file>