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4" r:id="rId2"/>
    <p:sldId id="257" r:id="rId3"/>
    <p:sldId id="266" r:id="rId4"/>
    <p:sldId id="258" r:id="rId5"/>
    <p:sldId id="260" r:id="rId6"/>
    <p:sldId id="261" r:id="rId7"/>
    <p:sldId id="262" r:id="rId8"/>
    <p:sldId id="263" r:id="rId9"/>
    <p:sldId id="267"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56" d="100"/>
          <a:sy n="56" d="100"/>
        </p:scale>
        <p:origin x="62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7541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C9738B-9172-8DDA-D0F2-67C23713B9AC}"/>
              </a:ext>
            </a:extLst>
          </p:cNvPr>
          <p:cNvPicPr>
            <a:picLocks noChangeAspect="1"/>
          </p:cNvPicPr>
          <p:nvPr/>
        </p:nvPicPr>
        <p:blipFill>
          <a:blip r:embed="rId2" cstate="print"/>
          <a:srcRect/>
          <a:stretch>
            <a:fillRect/>
          </a:stretch>
        </p:blipFill>
        <p:spPr bwMode="auto">
          <a:xfrm>
            <a:off x="0" y="433138"/>
            <a:ext cx="13739037" cy="2273662"/>
          </a:xfrm>
          <a:prstGeom prst="rect">
            <a:avLst/>
          </a:prstGeom>
          <a:noFill/>
          <a:ln w="9525">
            <a:noFill/>
            <a:miter lim="800000"/>
            <a:headEnd/>
            <a:tailEnd/>
          </a:ln>
        </p:spPr>
      </p:pic>
      <p:sp>
        <p:nvSpPr>
          <p:cNvPr id="4" name="TextBox 3">
            <a:extLst>
              <a:ext uri="{FF2B5EF4-FFF2-40B4-BE49-F238E27FC236}">
                <a16:creationId xmlns:a16="http://schemas.microsoft.com/office/drawing/2014/main" id="{C25E4A43-5FFA-7F9A-B862-AE465E584CB3}"/>
              </a:ext>
            </a:extLst>
          </p:cNvPr>
          <p:cNvSpPr txBox="1"/>
          <p:nvPr/>
        </p:nvSpPr>
        <p:spPr>
          <a:xfrm>
            <a:off x="266330" y="2465407"/>
            <a:ext cx="12975108" cy="3416320"/>
          </a:xfrm>
          <a:prstGeom prst="rect">
            <a:avLst/>
          </a:prstGeom>
          <a:noFill/>
        </p:spPr>
        <p:txBody>
          <a:bodyPr wrap="square">
            <a:spAutoFit/>
          </a:bodyPr>
          <a:lstStyle/>
          <a:p>
            <a:pPr algn="ctr"/>
            <a:endParaRPr lang="en-IN" sz="3600" b="1" dirty="0">
              <a:solidFill>
                <a:schemeClr val="accent2">
                  <a:lumMod val="75000"/>
                </a:schemeClr>
              </a:solidFill>
              <a:latin typeface="Times New Roman" panose="02020603050405020304" pitchFamily="18" charset="0"/>
              <a:cs typeface="Times New Roman" panose="02020603050405020304" pitchFamily="18" charset="0"/>
            </a:endParaRPr>
          </a:p>
          <a:p>
            <a:pPr algn="ctr"/>
            <a:r>
              <a:rPr lang="en-IN" sz="3600" b="1" dirty="0">
                <a:solidFill>
                  <a:schemeClr val="accent2">
                    <a:lumMod val="75000"/>
                  </a:schemeClr>
                </a:solidFill>
                <a:latin typeface="Times New Roman" panose="02020603050405020304" pitchFamily="18" charset="0"/>
                <a:cs typeface="Times New Roman" panose="02020603050405020304" pitchFamily="18" charset="0"/>
              </a:rPr>
              <a:t>A SEMINAR PRESENTATION</a:t>
            </a:r>
          </a:p>
          <a:p>
            <a:pPr algn="ctr"/>
            <a:r>
              <a:rPr lang="en-IN" sz="3600" b="1" dirty="0">
                <a:solidFill>
                  <a:schemeClr val="accent2">
                    <a:lumMod val="75000"/>
                  </a:schemeClr>
                </a:solidFill>
                <a:latin typeface="Times New Roman" panose="02020603050405020304" pitchFamily="18" charset="0"/>
                <a:cs typeface="Times New Roman" panose="02020603050405020304" pitchFamily="18" charset="0"/>
              </a:rPr>
              <a:t>ON</a:t>
            </a:r>
          </a:p>
          <a:p>
            <a:pPr algn="ctr"/>
            <a:endParaRPr lang="en-IN" sz="3600" b="1" dirty="0">
              <a:solidFill>
                <a:schemeClr val="accent2">
                  <a:lumMod val="75000"/>
                </a:schemeClr>
              </a:solidFill>
              <a:latin typeface="Times New Roman" panose="02020603050405020304" pitchFamily="18" charset="0"/>
              <a:cs typeface="Times New Roman" panose="02020603050405020304" pitchFamily="18" charset="0"/>
            </a:endParaRPr>
          </a:p>
          <a:p>
            <a:pPr algn="ctr"/>
            <a:r>
              <a:rPr lang="en-IN" sz="3600" b="1" dirty="0">
                <a:latin typeface="Times New Roman" panose="02020603050405020304" pitchFamily="18" charset="0"/>
                <a:cs typeface="Times New Roman" panose="02020603050405020304" pitchFamily="18" charset="0"/>
              </a:rPr>
              <a:t>“A Framework for Efficient Emergency Services</a:t>
            </a:r>
          </a:p>
          <a:p>
            <a:pPr algn="ctr"/>
            <a:r>
              <a:rPr lang="en-IN" sz="3600" b="1" dirty="0">
                <a:latin typeface="Times New Roman" panose="02020603050405020304" pitchFamily="18" charset="0"/>
                <a:cs typeface="Times New Roman" panose="02020603050405020304" pitchFamily="18" charset="0"/>
              </a:rPr>
              <a:t>&amp; its Comparative Review”</a:t>
            </a:r>
          </a:p>
        </p:txBody>
      </p:sp>
      <p:sp>
        <p:nvSpPr>
          <p:cNvPr id="6" name="TextBox 5">
            <a:extLst>
              <a:ext uri="{FF2B5EF4-FFF2-40B4-BE49-F238E27FC236}">
                <a16:creationId xmlns:a16="http://schemas.microsoft.com/office/drawing/2014/main" id="{7774B962-577D-01CE-FB2B-B18EDE34C59C}"/>
              </a:ext>
            </a:extLst>
          </p:cNvPr>
          <p:cNvSpPr txBox="1"/>
          <p:nvPr/>
        </p:nvSpPr>
        <p:spPr>
          <a:xfrm>
            <a:off x="1018571" y="6402070"/>
            <a:ext cx="3507130" cy="123110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COORDINATOR NAME</a:t>
            </a:r>
            <a:r>
              <a:rPr lang="en-IN" sz="2000" b="1" dirty="0"/>
              <a:t>:</a:t>
            </a:r>
          </a:p>
          <a:p>
            <a:r>
              <a:rPr lang="en-IN" sz="1800" dirty="0">
                <a:latin typeface="Times New Roman" panose="02020603050405020304" pitchFamily="18" charset="0"/>
                <a:cs typeface="Times New Roman" panose="02020603050405020304" pitchFamily="18" charset="0"/>
              </a:rPr>
              <a:t>Mrs. Aarti Sharma</a:t>
            </a:r>
          </a:p>
          <a:p>
            <a:endParaRPr lang="en-IN" sz="20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6305605-A488-A1EB-5B9F-8B43AF7A0183}"/>
              </a:ext>
            </a:extLst>
          </p:cNvPr>
          <p:cNvSpPr txBox="1"/>
          <p:nvPr/>
        </p:nvSpPr>
        <p:spPr>
          <a:xfrm>
            <a:off x="10972800" y="6402071"/>
            <a:ext cx="2939970" cy="92333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SUBMITTED BY:</a:t>
            </a:r>
          </a:p>
          <a:p>
            <a:r>
              <a:rPr lang="en-IN" sz="1800" dirty="0">
                <a:latin typeface="Times New Roman" panose="02020603050405020304" pitchFamily="18" charset="0"/>
                <a:cs typeface="Times New Roman" panose="02020603050405020304" pitchFamily="18" charset="0"/>
              </a:rPr>
              <a:t>Madhu Kanwar</a:t>
            </a:r>
          </a:p>
          <a:p>
            <a:r>
              <a:rPr lang="en-IN" sz="1800" dirty="0">
                <a:latin typeface="Times New Roman" panose="02020603050405020304" pitchFamily="18" charset="0"/>
                <a:cs typeface="Times New Roman" panose="02020603050405020304" pitchFamily="18" charset="0"/>
              </a:rPr>
              <a:t>20EARCS092</a:t>
            </a:r>
          </a:p>
        </p:txBody>
      </p:sp>
    </p:spTree>
    <p:extLst>
      <p:ext uri="{BB962C8B-B14F-4D97-AF65-F5344CB8AC3E}">
        <p14:creationId xmlns:p14="http://schemas.microsoft.com/office/powerpoint/2010/main" val="3347177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44379"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3166713"/>
            <a:ext cx="7543800" cy="779646"/>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What are Emergency Services?</a:t>
            </a:r>
            <a:endParaRPr lang="en-US" sz="4374" dirty="0"/>
          </a:p>
        </p:txBody>
      </p:sp>
      <p:sp>
        <p:nvSpPr>
          <p:cNvPr id="5" name="Text 2"/>
          <p:cNvSpPr/>
          <p:nvPr/>
        </p:nvSpPr>
        <p:spPr>
          <a:xfrm>
            <a:off x="2037993" y="4283242"/>
            <a:ext cx="10554414" cy="2704699"/>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Emergency services refer to the organizations that respond to public emergencies and provide help in critical situations. They are essential in maintaining social order and protecting human life and property. Emergency services include police, fire and rescue, and ambulance services.</a:t>
            </a:r>
          </a:p>
          <a:p>
            <a:pPr>
              <a:lnSpc>
                <a:spcPts val="2799"/>
              </a:lnSpc>
            </a:pPr>
            <a:r>
              <a:rPr lang="en-IN" sz="1800" dirty="0">
                <a:latin typeface="Söhne"/>
              </a:rPr>
              <a:t>Our Basic idea is to help other people as by digitalization and e-emergency</a:t>
            </a:r>
            <a:r>
              <a:rPr lang="en-IN" dirty="0">
                <a:latin typeface="Söhne"/>
              </a:rPr>
              <a:t>. </a:t>
            </a:r>
            <a:r>
              <a:rPr lang="en-IN" sz="1800" dirty="0">
                <a:latin typeface="Söhne"/>
              </a:rPr>
              <a:t>so as to save life of other people</a:t>
            </a:r>
            <a:r>
              <a:rPr lang="en-IN" sz="1800" dirty="0"/>
              <a:t>.</a:t>
            </a:r>
          </a:p>
          <a:p>
            <a:pPr marL="0" indent="0">
              <a:lnSpc>
                <a:spcPts val="2799"/>
              </a:lnSpc>
              <a:buNone/>
            </a:pPr>
            <a:endParaRPr lang="en-US" sz="1750" dirty="0">
              <a:solidFill>
                <a:srgbClr val="272525"/>
              </a:solidFill>
              <a:latin typeface="Lato" pitchFamily="34" charset="0"/>
              <a:ea typeface="Lato" pitchFamily="34" charset="-122"/>
              <a:cs typeface="Lato" pitchFamily="34" charset="-120"/>
            </a:endParaRPr>
          </a:p>
          <a:p>
            <a:pPr marL="0" indent="0">
              <a:lnSpc>
                <a:spcPts val="2799"/>
              </a:lnSpc>
              <a:buNone/>
            </a:pPr>
            <a:endParaRPr lang="en-US" sz="1750" dirty="0">
              <a:solidFill>
                <a:srgbClr val="272525"/>
              </a:solidFill>
              <a:latin typeface="Lato" pitchFamily="34" charset="0"/>
              <a:ea typeface="Lato" pitchFamily="34" charset="-122"/>
              <a:cs typeface="Lato" pitchFamily="34" charset="-120"/>
            </a:endParaRPr>
          </a:p>
          <a:p>
            <a:pPr marL="0" indent="0">
              <a:lnSpc>
                <a:spcPts val="2799"/>
              </a:lnSpc>
              <a:buNone/>
            </a:pPr>
            <a:endParaRPr lang="en-US" sz="1750" dirty="0"/>
          </a:p>
        </p:txBody>
      </p:sp>
      <p:pic>
        <p:nvPicPr>
          <p:cNvPr id="6" name="Image 1" descr="preencoded.png"/>
          <p:cNvPicPr>
            <a:picLocks noChangeAspect="1"/>
          </p:cNvPicPr>
          <p:nvPr/>
        </p:nvPicPr>
        <p:blipFill>
          <a:blip r:embed="rId4"/>
          <a:stretch>
            <a:fillRect/>
          </a:stretch>
        </p:blipFill>
        <p:spPr>
          <a:xfrm>
            <a:off x="0" y="0"/>
            <a:ext cx="14630400" cy="27774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2037993" y="859512"/>
            <a:ext cx="1052322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The Different Types of Emergency Services</a:t>
            </a:r>
            <a:endParaRPr lang="en-US" sz="4374" dirty="0"/>
          </a:p>
        </p:txBody>
      </p:sp>
      <p:sp>
        <p:nvSpPr>
          <p:cNvPr id="6" name="Text 2"/>
          <p:cNvSpPr/>
          <p:nvPr/>
        </p:nvSpPr>
        <p:spPr>
          <a:xfrm>
            <a:off x="1759352" y="2419110"/>
            <a:ext cx="2551330" cy="451413"/>
          </a:xfrm>
          <a:prstGeom prst="rect">
            <a:avLst/>
          </a:prstGeom>
          <a:noFill/>
          <a:ln/>
        </p:spPr>
        <p:txBody>
          <a:bodyPr wrap="none" rtlCol="0" anchor="t"/>
          <a:lstStyle/>
          <a:p>
            <a:pPr marL="0" indent="0" algn="l">
              <a:lnSpc>
                <a:spcPts val="2734"/>
              </a:lnSpc>
              <a:buNone/>
            </a:pPr>
            <a:r>
              <a:rPr lang="en-US" sz="2187" b="1" dirty="0">
                <a:solidFill>
                  <a:srgbClr val="312F2B"/>
                </a:solidFill>
                <a:latin typeface="Gelasio" pitchFamily="34" charset="0"/>
                <a:ea typeface="Gelasio" pitchFamily="34" charset="-122"/>
                <a:cs typeface="Gelasio" pitchFamily="34" charset="-120"/>
              </a:rPr>
              <a:t>Ambulance Services</a:t>
            </a:r>
            <a:endParaRPr lang="en-US" sz="2187" b="1" dirty="0"/>
          </a:p>
        </p:txBody>
      </p:sp>
      <p:sp>
        <p:nvSpPr>
          <p:cNvPr id="7" name="Text 3"/>
          <p:cNvSpPr/>
          <p:nvPr/>
        </p:nvSpPr>
        <p:spPr>
          <a:xfrm>
            <a:off x="1759352" y="2870522"/>
            <a:ext cx="3574529" cy="3287209"/>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Their primary function is to transport patients who require immediate medical attention. They provide a range of services including first aid, triage, advanced life support, and transportation to hospitals.</a:t>
            </a:r>
            <a:endParaRPr lang="en-US" sz="1750" dirty="0"/>
          </a:p>
        </p:txBody>
      </p:sp>
      <p:sp>
        <p:nvSpPr>
          <p:cNvPr id="9" name="Text 4"/>
          <p:cNvSpPr/>
          <p:nvPr/>
        </p:nvSpPr>
        <p:spPr>
          <a:xfrm>
            <a:off x="5593231" y="2419109"/>
            <a:ext cx="2221944" cy="347186"/>
          </a:xfrm>
          <a:prstGeom prst="rect">
            <a:avLst/>
          </a:prstGeom>
          <a:noFill/>
          <a:ln/>
        </p:spPr>
        <p:txBody>
          <a:bodyPr wrap="none" rtlCol="0" anchor="t"/>
          <a:lstStyle/>
          <a:p>
            <a:pPr marL="0" indent="0" algn="l">
              <a:lnSpc>
                <a:spcPts val="2734"/>
              </a:lnSpc>
              <a:buNone/>
            </a:pPr>
            <a:r>
              <a:rPr lang="en-US" sz="2187" b="1" dirty="0">
                <a:solidFill>
                  <a:srgbClr val="312F2B"/>
                </a:solidFill>
                <a:latin typeface="Gelasio" pitchFamily="34" charset="0"/>
                <a:ea typeface="Gelasio" pitchFamily="34" charset="-122"/>
                <a:cs typeface="Gelasio" pitchFamily="34" charset="-120"/>
              </a:rPr>
              <a:t>Fire Services</a:t>
            </a:r>
            <a:endParaRPr lang="en-US" sz="2187" b="1" dirty="0"/>
          </a:p>
        </p:txBody>
      </p:sp>
      <p:sp>
        <p:nvSpPr>
          <p:cNvPr id="10" name="Text 5"/>
          <p:cNvSpPr/>
          <p:nvPr/>
        </p:nvSpPr>
        <p:spPr>
          <a:xfrm>
            <a:off x="5667137" y="2870523"/>
            <a:ext cx="3574529" cy="2685325"/>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Their primary function is to provide assistance during fires, road accidents, water emergencies, and other disasters. They also educate the public about how to prevent emergencies from occurring.</a:t>
            </a:r>
            <a:endParaRPr lang="en-US" sz="1750" dirty="0"/>
          </a:p>
        </p:txBody>
      </p:sp>
      <p:sp>
        <p:nvSpPr>
          <p:cNvPr id="12" name="Text 6"/>
          <p:cNvSpPr/>
          <p:nvPr/>
        </p:nvSpPr>
        <p:spPr>
          <a:xfrm>
            <a:off x="9296400" y="2419109"/>
            <a:ext cx="2221944" cy="347186"/>
          </a:xfrm>
          <a:prstGeom prst="rect">
            <a:avLst/>
          </a:prstGeom>
          <a:noFill/>
          <a:ln/>
        </p:spPr>
        <p:txBody>
          <a:bodyPr wrap="none" rtlCol="0" anchor="t"/>
          <a:lstStyle/>
          <a:p>
            <a:pPr marL="0" indent="0" algn="l">
              <a:lnSpc>
                <a:spcPts val="2734"/>
              </a:lnSpc>
              <a:buNone/>
            </a:pPr>
            <a:r>
              <a:rPr lang="en-US" sz="2187" b="1" dirty="0">
                <a:solidFill>
                  <a:srgbClr val="312F2B"/>
                </a:solidFill>
                <a:latin typeface="Gelasio" pitchFamily="34" charset="0"/>
                <a:ea typeface="Gelasio" pitchFamily="34" charset="-122"/>
                <a:cs typeface="Gelasio" pitchFamily="34" charset="-120"/>
              </a:rPr>
              <a:t>Police Services</a:t>
            </a:r>
            <a:endParaRPr lang="en-US" sz="2187" b="1" dirty="0"/>
          </a:p>
        </p:txBody>
      </p:sp>
      <p:sp>
        <p:nvSpPr>
          <p:cNvPr id="13" name="Text 7"/>
          <p:cNvSpPr/>
          <p:nvPr/>
        </p:nvSpPr>
        <p:spPr>
          <a:xfrm>
            <a:off x="9296400" y="2963119"/>
            <a:ext cx="3840866" cy="2500187"/>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Their primary function is to maintain law and order, prevent crime, and protect the public. They also provide emergency response services, investigate crimes, and arrest criminals.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037153"/>
            <a:ext cx="957834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The Importance of Emergency Services</a:t>
            </a:r>
            <a:endParaRPr lang="en-US" sz="4374" dirty="0"/>
          </a:p>
        </p:txBody>
      </p:sp>
      <p:pic>
        <p:nvPicPr>
          <p:cNvPr id="5" name="Image 1" descr="preencoded.png"/>
          <p:cNvPicPr>
            <a:picLocks noChangeAspect="1"/>
          </p:cNvPicPr>
          <p:nvPr/>
        </p:nvPicPr>
        <p:blipFill>
          <a:blip r:embed="rId4"/>
          <a:stretch>
            <a:fillRect/>
          </a:stretch>
        </p:blipFill>
        <p:spPr>
          <a:xfrm>
            <a:off x="2037993" y="2175867"/>
            <a:ext cx="3295888" cy="2036921"/>
          </a:xfrm>
          <a:prstGeom prst="rect">
            <a:avLst/>
          </a:prstGeom>
        </p:spPr>
      </p:pic>
      <p:sp>
        <p:nvSpPr>
          <p:cNvPr id="6" name="Text 2"/>
          <p:cNvSpPr/>
          <p:nvPr/>
        </p:nvSpPr>
        <p:spPr>
          <a:xfrm>
            <a:off x="2037993" y="4490442"/>
            <a:ext cx="2221944" cy="347186"/>
          </a:xfrm>
          <a:prstGeom prst="rect">
            <a:avLst/>
          </a:prstGeom>
          <a:noFill/>
          <a:ln/>
        </p:spPr>
        <p:txBody>
          <a:bodyPr wrap="none" rtlCol="0" anchor="t"/>
          <a:lstStyle/>
          <a:p>
            <a:pPr marL="0" indent="0" algn="l">
              <a:lnSpc>
                <a:spcPts val="2734"/>
              </a:lnSpc>
              <a:buNone/>
            </a:pPr>
            <a:r>
              <a:rPr lang="en-US" sz="2187" dirty="0">
                <a:solidFill>
                  <a:srgbClr val="312F2B"/>
                </a:solidFill>
                <a:latin typeface="Gelasio" pitchFamily="34" charset="0"/>
                <a:ea typeface="Gelasio" pitchFamily="34" charset="-122"/>
                <a:cs typeface="Gelasio" pitchFamily="34" charset="-120"/>
              </a:rPr>
              <a:t>Law Enforcement</a:t>
            </a:r>
            <a:endParaRPr lang="en-US" sz="2187" dirty="0"/>
          </a:p>
        </p:txBody>
      </p:sp>
      <p:sp>
        <p:nvSpPr>
          <p:cNvPr id="7" name="Text 3"/>
          <p:cNvSpPr/>
          <p:nvPr/>
        </p:nvSpPr>
        <p:spPr>
          <a:xfrm>
            <a:off x="2037993" y="5059799"/>
            <a:ext cx="3295888" cy="2132409"/>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Emergency services are responsible for enforcing the law and maintaining public order. Police services are the primary law enforcement agencies in the UK.</a:t>
            </a:r>
            <a:endParaRPr lang="en-US" sz="1750" dirty="0"/>
          </a:p>
        </p:txBody>
      </p:sp>
      <p:pic>
        <p:nvPicPr>
          <p:cNvPr id="8" name="Image 2" descr="preencoded.png"/>
          <p:cNvPicPr>
            <a:picLocks noChangeAspect="1"/>
          </p:cNvPicPr>
          <p:nvPr/>
        </p:nvPicPr>
        <p:blipFill>
          <a:blip r:embed="rId5"/>
          <a:stretch>
            <a:fillRect/>
          </a:stretch>
        </p:blipFill>
        <p:spPr>
          <a:xfrm>
            <a:off x="5667137" y="2175867"/>
            <a:ext cx="3296007" cy="2037040"/>
          </a:xfrm>
          <a:prstGeom prst="rect">
            <a:avLst/>
          </a:prstGeom>
        </p:spPr>
      </p:pic>
      <p:sp>
        <p:nvSpPr>
          <p:cNvPr id="9" name="Text 4"/>
          <p:cNvSpPr/>
          <p:nvPr/>
        </p:nvSpPr>
        <p:spPr>
          <a:xfrm>
            <a:off x="5667137" y="4490561"/>
            <a:ext cx="2583180" cy="347186"/>
          </a:xfrm>
          <a:prstGeom prst="rect">
            <a:avLst/>
          </a:prstGeom>
          <a:noFill/>
          <a:ln/>
        </p:spPr>
        <p:txBody>
          <a:bodyPr wrap="none" rtlCol="0" anchor="t"/>
          <a:lstStyle/>
          <a:p>
            <a:pPr marL="0" indent="0" algn="l">
              <a:lnSpc>
                <a:spcPts val="2734"/>
              </a:lnSpc>
              <a:buNone/>
            </a:pPr>
            <a:r>
              <a:rPr lang="en-US" sz="2187" dirty="0">
                <a:solidFill>
                  <a:srgbClr val="312F2B"/>
                </a:solidFill>
                <a:latin typeface="Gelasio" pitchFamily="34" charset="0"/>
                <a:ea typeface="Gelasio" pitchFamily="34" charset="-122"/>
                <a:cs typeface="Gelasio" pitchFamily="34" charset="-120"/>
              </a:rPr>
              <a:t>Emergency Response</a:t>
            </a:r>
            <a:endParaRPr lang="en-US" sz="2187" dirty="0"/>
          </a:p>
        </p:txBody>
      </p:sp>
      <p:sp>
        <p:nvSpPr>
          <p:cNvPr id="10" name="Text 5"/>
          <p:cNvSpPr/>
          <p:nvPr/>
        </p:nvSpPr>
        <p:spPr>
          <a:xfrm>
            <a:off x="5667137" y="5059918"/>
            <a:ext cx="3296007" cy="1777008"/>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The fire and rescue services protect people from fires, accidents and natural disasters, and provide rescue services to people and animals.</a:t>
            </a:r>
            <a:endParaRPr lang="en-US" sz="1750" dirty="0"/>
          </a:p>
        </p:txBody>
      </p:sp>
      <p:pic>
        <p:nvPicPr>
          <p:cNvPr id="11" name="Image 3" descr="preencoded.png"/>
          <p:cNvPicPr>
            <a:picLocks noChangeAspect="1"/>
          </p:cNvPicPr>
          <p:nvPr/>
        </p:nvPicPr>
        <p:blipFill>
          <a:blip r:embed="rId6"/>
          <a:stretch>
            <a:fillRect/>
          </a:stretch>
        </p:blipFill>
        <p:spPr>
          <a:xfrm>
            <a:off x="9296400" y="2175867"/>
            <a:ext cx="3296007" cy="2037040"/>
          </a:xfrm>
          <a:prstGeom prst="rect">
            <a:avLst/>
          </a:prstGeom>
        </p:spPr>
      </p:pic>
      <p:sp>
        <p:nvSpPr>
          <p:cNvPr id="12" name="Text 6"/>
          <p:cNvSpPr/>
          <p:nvPr/>
        </p:nvSpPr>
        <p:spPr>
          <a:xfrm>
            <a:off x="9296400" y="4490561"/>
            <a:ext cx="2301240" cy="347186"/>
          </a:xfrm>
          <a:prstGeom prst="rect">
            <a:avLst/>
          </a:prstGeom>
          <a:noFill/>
          <a:ln/>
        </p:spPr>
        <p:txBody>
          <a:bodyPr wrap="none" rtlCol="0" anchor="t"/>
          <a:lstStyle/>
          <a:p>
            <a:pPr marL="0" indent="0" algn="l">
              <a:lnSpc>
                <a:spcPts val="2734"/>
              </a:lnSpc>
              <a:buNone/>
            </a:pPr>
            <a:r>
              <a:rPr lang="en-US" sz="2187" dirty="0">
                <a:solidFill>
                  <a:srgbClr val="312F2B"/>
                </a:solidFill>
                <a:latin typeface="Gelasio" pitchFamily="34" charset="0"/>
                <a:ea typeface="Gelasio" pitchFamily="34" charset="-122"/>
                <a:cs typeface="Gelasio" pitchFamily="34" charset="-120"/>
              </a:rPr>
              <a:t>Medical Assistance</a:t>
            </a:r>
            <a:endParaRPr lang="en-US" sz="2187" dirty="0"/>
          </a:p>
        </p:txBody>
      </p:sp>
      <p:sp>
        <p:nvSpPr>
          <p:cNvPr id="13" name="Text 7"/>
          <p:cNvSpPr/>
          <p:nvPr/>
        </p:nvSpPr>
        <p:spPr>
          <a:xfrm>
            <a:off x="9296400" y="5059918"/>
            <a:ext cx="3296007" cy="2132409"/>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Ambulance services provide immediate medical assistance to people in medical emergencies, including transporting patients to hospitals and other medical facilities.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801886"/>
            <a:ext cx="10554414" cy="1388745"/>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The Roles and Responsibilities of Emergency Services</a:t>
            </a:r>
            <a:endParaRPr lang="en-US" sz="4374" dirty="0"/>
          </a:p>
        </p:txBody>
      </p:sp>
      <p:sp>
        <p:nvSpPr>
          <p:cNvPr id="5" name="Shape 2"/>
          <p:cNvSpPr/>
          <p:nvPr/>
        </p:nvSpPr>
        <p:spPr>
          <a:xfrm>
            <a:off x="2037993" y="2634972"/>
            <a:ext cx="5166122" cy="2462927"/>
          </a:xfrm>
          <a:prstGeom prst="roundRect">
            <a:avLst>
              <a:gd name="adj" fmla="val 4060"/>
            </a:avLst>
          </a:prstGeom>
          <a:solidFill>
            <a:srgbClr val="E8E8E3"/>
          </a:solidFill>
          <a:ln w="13811">
            <a:solidFill>
              <a:srgbClr val="D1D1C7"/>
            </a:solidFill>
            <a:prstDash val="solid"/>
          </a:ln>
        </p:spPr>
      </p:sp>
      <p:sp>
        <p:nvSpPr>
          <p:cNvPr id="6" name="Text 3"/>
          <p:cNvSpPr/>
          <p:nvPr/>
        </p:nvSpPr>
        <p:spPr>
          <a:xfrm>
            <a:off x="2273975" y="2870954"/>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Crime Prevention</a:t>
            </a:r>
            <a:endParaRPr lang="en-US" sz="2187" dirty="0"/>
          </a:p>
        </p:txBody>
      </p:sp>
      <p:sp>
        <p:nvSpPr>
          <p:cNvPr id="7" name="Text 4"/>
          <p:cNvSpPr/>
          <p:nvPr/>
        </p:nvSpPr>
        <p:spPr>
          <a:xfrm>
            <a:off x="2273975" y="3440311"/>
            <a:ext cx="4694158"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Police services are responsible for preventing crimes, investigating criminal activities, and maintaining public order.</a:t>
            </a:r>
            <a:endParaRPr lang="en-US" sz="1750" dirty="0"/>
          </a:p>
        </p:txBody>
      </p:sp>
      <p:sp>
        <p:nvSpPr>
          <p:cNvPr id="8" name="Shape 5"/>
          <p:cNvSpPr/>
          <p:nvPr/>
        </p:nvSpPr>
        <p:spPr>
          <a:xfrm>
            <a:off x="7426285" y="2634972"/>
            <a:ext cx="5166122" cy="2462927"/>
          </a:xfrm>
          <a:prstGeom prst="roundRect">
            <a:avLst>
              <a:gd name="adj" fmla="val 4060"/>
            </a:avLst>
          </a:prstGeom>
          <a:solidFill>
            <a:srgbClr val="E8E8E3"/>
          </a:solidFill>
          <a:ln w="13811">
            <a:solidFill>
              <a:srgbClr val="D1D1C7"/>
            </a:solidFill>
            <a:prstDash val="solid"/>
          </a:ln>
        </p:spPr>
      </p:sp>
      <p:sp>
        <p:nvSpPr>
          <p:cNvPr id="9" name="Text 6"/>
          <p:cNvSpPr/>
          <p:nvPr/>
        </p:nvSpPr>
        <p:spPr>
          <a:xfrm>
            <a:off x="7662267" y="2870954"/>
            <a:ext cx="461772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Firefighting and Emergency Response</a:t>
            </a:r>
            <a:endParaRPr lang="en-US" sz="2187" dirty="0"/>
          </a:p>
        </p:txBody>
      </p:sp>
      <p:sp>
        <p:nvSpPr>
          <p:cNvPr id="10" name="Text 7"/>
          <p:cNvSpPr/>
          <p:nvPr/>
        </p:nvSpPr>
        <p:spPr>
          <a:xfrm>
            <a:off x="7662267" y="3440311"/>
            <a:ext cx="4694158"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 fire and rescue services are responsible for responding to fires, accidents, natural disasters, and other emergencies to protect people and property.</a:t>
            </a:r>
            <a:endParaRPr lang="en-US" sz="1750" dirty="0"/>
          </a:p>
        </p:txBody>
      </p:sp>
      <p:sp>
        <p:nvSpPr>
          <p:cNvPr id="11" name="Shape 8"/>
          <p:cNvSpPr/>
          <p:nvPr/>
        </p:nvSpPr>
        <p:spPr>
          <a:xfrm>
            <a:off x="2037993" y="5320070"/>
            <a:ext cx="5166122" cy="2107525"/>
          </a:xfrm>
          <a:prstGeom prst="roundRect">
            <a:avLst>
              <a:gd name="adj" fmla="val 4744"/>
            </a:avLst>
          </a:prstGeom>
          <a:solidFill>
            <a:srgbClr val="E8E8E3"/>
          </a:solidFill>
          <a:ln w="13811">
            <a:solidFill>
              <a:srgbClr val="D1D1C7"/>
            </a:solidFill>
            <a:prstDash val="solid"/>
          </a:ln>
        </p:spPr>
      </p:sp>
      <p:sp>
        <p:nvSpPr>
          <p:cNvPr id="12" name="Text 9"/>
          <p:cNvSpPr/>
          <p:nvPr/>
        </p:nvSpPr>
        <p:spPr>
          <a:xfrm>
            <a:off x="2273975" y="5556052"/>
            <a:ext cx="438150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Medical Assistance and Patient Care</a:t>
            </a:r>
            <a:endParaRPr lang="en-US" sz="2187" dirty="0"/>
          </a:p>
        </p:txBody>
      </p:sp>
      <p:sp>
        <p:nvSpPr>
          <p:cNvPr id="13" name="Text 10"/>
          <p:cNvSpPr/>
          <p:nvPr/>
        </p:nvSpPr>
        <p:spPr>
          <a:xfrm>
            <a:off x="2273975" y="6125408"/>
            <a:ext cx="4694158"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Ambulance services provide medical assistance and patient care in emergency and non-emergency situations.</a:t>
            </a:r>
            <a:endParaRPr lang="en-US" sz="1750" dirty="0"/>
          </a:p>
        </p:txBody>
      </p:sp>
      <p:sp>
        <p:nvSpPr>
          <p:cNvPr id="14" name="Shape 11"/>
          <p:cNvSpPr/>
          <p:nvPr/>
        </p:nvSpPr>
        <p:spPr>
          <a:xfrm>
            <a:off x="7426285" y="5320070"/>
            <a:ext cx="5166122" cy="2107525"/>
          </a:xfrm>
          <a:prstGeom prst="roundRect">
            <a:avLst>
              <a:gd name="adj" fmla="val 4744"/>
            </a:avLst>
          </a:prstGeom>
          <a:solidFill>
            <a:srgbClr val="E8E8E3"/>
          </a:solidFill>
          <a:ln w="13811">
            <a:solidFill>
              <a:srgbClr val="D1D1C7"/>
            </a:solidFill>
            <a:prstDash val="solid"/>
          </a:ln>
        </p:spPr>
      </p:sp>
      <p:sp>
        <p:nvSpPr>
          <p:cNvPr id="15" name="Text 12"/>
          <p:cNvSpPr/>
          <p:nvPr/>
        </p:nvSpPr>
        <p:spPr>
          <a:xfrm>
            <a:off x="7662267" y="5556052"/>
            <a:ext cx="368046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Search and Rescue Operations</a:t>
            </a:r>
            <a:endParaRPr lang="en-US" sz="2187" dirty="0"/>
          </a:p>
        </p:txBody>
      </p:sp>
      <p:sp>
        <p:nvSpPr>
          <p:cNvPr id="16" name="Text 13"/>
          <p:cNvSpPr/>
          <p:nvPr/>
        </p:nvSpPr>
        <p:spPr>
          <a:xfrm>
            <a:off x="7662267" y="6125408"/>
            <a:ext cx="4694158"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All emergency services may participate in search and rescue operations if needed.</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863560"/>
            <a:ext cx="1001268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Challenges Faced by Emergency Services</a:t>
            </a:r>
            <a:endParaRPr lang="en-US" sz="4374" dirty="0"/>
          </a:p>
        </p:txBody>
      </p:sp>
      <p:pic>
        <p:nvPicPr>
          <p:cNvPr id="5" name="Image 1" descr="preencoded.png"/>
          <p:cNvPicPr>
            <a:picLocks noChangeAspect="1"/>
          </p:cNvPicPr>
          <p:nvPr/>
        </p:nvPicPr>
        <p:blipFill>
          <a:blip r:embed="rId4"/>
          <a:stretch>
            <a:fillRect/>
          </a:stretch>
        </p:blipFill>
        <p:spPr>
          <a:xfrm>
            <a:off x="2037993" y="2002274"/>
            <a:ext cx="3295888" cy="2036921"/>
          </a:xfrm>
          <a:prstGeom prst="rect">
            <a:avLst/>
          </a:prstGeom>
        </p:spPr>
      </p:pic>
      <p:sp>
        <p:nvSpPr>
          <p:cNvPr id="6" name="Text 2"/>
          <p:cNvSpPr/>
          <p:nvPr/>
        </p:nvSpPr>
        <p:spPr>
          <a:xfrm>
            <a:off x="2037993" y="4316849"/>
            <a:ext cx="2221944" cy="347186"/>
          </a:xfrm>
          <a:prstGeom prst="rect">
            <a:avLst/>
          </a:prstGeom>
          <a:noFill/>
          <a:ln/>
        </p:spPr>
        <p:txBody>
          <a:bodyPr wrap="none" rtlCol="0" anchor="t"/>
          <a:lstStyle/>
          <a:p>
            <a:pPr marL="0" indent="0" algn="l">
              <a:lnSpc>
                <a:spcPts val="2734"/>
              </a:lnSpc>
              <a:buNone/>
            </a:pPr>
            <a:r>
              <a:rPr lang="en-US" sz="2187" dirty="0">
                <a:solidFill>
                  <a:srgbClr val="312F2B"/>
                </a:solidFill>
                <a:latin typeface="Gelasio" pitchFamily="34" charset="0"/>
                <a:ea typeface="Gelasio" pitchFamily="34" charset="-122"/>
                <a:cs typeface="Gelasio" pitchFamily="34" charset="-120"/>
              </a:rPr>
              <a:t>High Demand</a:t>
            </a:r>
            <a:endParaRPr lang="en-US" sz="2187" dirty="0"/>
          </a:p>
        </p:txBody>
      </p:sp>
      <p:sp>
        <p:nvSpPr>
          <p:cNvPr id="7" name="Text 3"/>
          <p:cNvSpPr/>
          <p:nvPr/>
        </p:nvSpPr>
        <p:spPr>
          <a:xfrm>
            <a:off x="2037993" y="4886206"/>
            <a:ext cx="3295888" cy="1777008"/>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The demand for emergency services has increased significantly over the years, putting a strain on resources and staff.</a:t>
            </a:r>
            <a:endParaRPr lang="en-US" sz="1750" dirty="0"/>
          </a:p>
        </p:txBody>
      </p:sp>
      <p:pic>
        <p:nvPicPr>
          <p:cNvPr id="8" name="Image 2" descr="preencoded.png"/>
          <p:cNvPicPr>
            <a:picLocks noChangeAspect="1"/>
          </p:cNvPicPr>
          <p:nvPr/>
        </p:nvPicPr>
        <p:blipFill>
          <a:blip r:embed="rId5"/>
          <a:stretch>
            <a:fillRect/>
          </a:stretch>
        </p:blipFill>
        <p:spPr>
          <a:xfrm>
            <a:off x="5667137" y="2002274"/>
            <a:ext cx="3296007" cy="2037040"/>
          </a:xfrm>
          <a:prstGeom prst="rect">
            <a:avLst/>
          </a:prstGeom>
        </p:spPr>
      </p:pic>
      <p:sp>
        <p:nvSpPr>
          <p:cNvPr id="9" name="Text 4"/>
          <p:cNvSpPr/>
          <p:nvPr/>
        </p:nvSpPr>
        <p:spPr>
          <a:xfrm>
            <a:off x="5667137" y="4316968"/>
            <a:ext cx="3296007" cy="694373"/>
          </a:xfrm>
          <a:prstGeom prst="rect">
            <a:avLst/>
          </a:prstGeom>
          <a:noFill/>
          <a:ln/>
        </p:spPr>
        <p:txBody>
          <a:bodyPr wrap="square" rtlCol="0" anchor="t"/>
          <a:lstStyle/>
          <a:p>
            <a:pPr marL="0" indent="0" algn="l">
              <a:lnSpc>
                <a:spcPts val="2734"/>
              </a:lnSpc>
              <a:buNone/>
            </a:pPr>
            <a:r>
              <a:rPr lang="en-US" sz="2187" dirty="0">
                <a:solidFill>
                  <a:srgbClr val="312F2B"/>
                </a:solidFill>
                <a:latin typeface="Gelasio" pitchFamily="34" charset="0"/>
                <a:ea typeface="Gelasio" pitchFamily="34" charset="-122"/>
                <a:cs typeface="Gelasio" pitchFamily="34" charset="-120"/>
              </a:rPr>
              <a:t>Limited Resources and Funding</a:t>
            </a:r>
            <a:endParaRPr lang="en-US" sz="2187" dirty="0"/>
          </a:p>
        </p:txBody>
      </p:sp>
      <p:sp>
        <p:nvSpPr>
          <p:cNvPr id="10" name="Text 5"/>
          <p:cNvSpPr/>
          <p:nvPr/>
        </p:nvSpPr>
        <p:spPr>
          <a:xfrm>
            <a:off x="5667137" y="5233511"/>
            <a:ext cx="3296007" cy="2132409"/>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Emergency services depend on adequate funding from the government and local authorities. Budget cuts can impact their ability to perform their duties effectively.</a:t>
            </a:r>
            <a:endParaRPr lang="en-US" sz="1750" dirty="0"/>
          </a:p>
        </p:txBody>
      </p:sp>
      <p:pic>
        <p:nvPicPr>
          <p:cNvPr id="11" name="Image 3" descr="preencoded.png"/>
          <p:cNvPicPr>
            <a:picLocks noChangeAspect="1"/>
          </p:cNvPicPr>
          <p:nvPr/>
        </p:nvPicPr>
        <p:blipFill>
          <a:blip r:embed="rId6"/>
          <a:stretch>
            <a:fillRect/>
          </a:stretch>
        </p:blipFill>
        <p:spPr>
          <a:xfrm>
            <a:off x="9296400" y="2002274"/>
            <a:ext cx="3296007" cy="2037040"/>
          </a:xfrm>
          <a:prstGeom prst="rect">
            <a:avLst/>
          </a:prstGeom>
        </p:spPr>
      </p:pic>
      <p:sp>
        <p:nvSpPr>
          <p:cNvPr id="12" name="Text 6"/>
          <p:cNvSpPr/>
          <p:nvPr/>
        </p:nvSpPr>
        <p:spPr>
          <a:xfrm>
            <a:off x="9296400" y="4316968"/>
            <a:ext cx="3296007" cy="694373"/>
          </a:xfrm>
          <a:prstGeom prst="rect">
            <a:avLst/>
          </a:prstGeom>
          <a:noFill/>
          <a:ln/>
        </p:spPr>
        <p:txBody>
          <a:bodyPr wrap="square" rtlCol="0" anchor="t"/>
          <a:lstStyle/>
          <a:p>
            <a:pPr marL="0" indent="0" algn="l">
              <a:lnSpc>
                <a:spcPts val="2734"/>
              </a:lnSpc>
              <a:buNone/>
            </a:pPr>
            <a:r>
              <a:rPr lang="en-US" sz="2187" dirty="0">
                <a:solidFill>
                  <a:srgbClr val="312F2B"/>
                </a:solidFill>
                <a:latin typeface="Gelasio" pitchFamily="34" charset="0"/>
                <a:ea typeface="Gelasio" pitchFamily="34" charset="-122"/>
                <a:cs typeface="Gelasio" pitchFamily="34" charset="-120"/>
              </a:rPr>
              <a:t>Emotional and Physical Toll on Personnel</a:t>
            </a:r>
            <a:endParaRPr lang="en-US" sz="2187" dirty="0"/>
          </a:p>
        </p:txBody>
      </p:sp>
      <p:sp>
        <p:nvSpPr>
          <p:cNvPr id="13" name="Text 7"/>
          <p:cNvSpPr/>
          <p:nvPr/>
        </p:nvSpPr>
        <p:spPr>
          <a:xfrm>
            <a:off x="9296400" y="5233511"/>
            <a:ext cx="3296007" cy="1777008"/>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Emergency service personnel are exposed to traumatic events, which can lead to emotional and physical stress and affect their ability to perform their duties.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029"/>
          </a:xfrm>
          <a:prstGeom prst="rect">
            <a:avLst/>
          </a:prstGeom>
          <a:solidFill>
            <a:srgbClr val="FFFFFF">
              <a:alpha val="75000"/>
            </a:srgbClr>
          </a:solidFill>
          <a:ln w="13692">
            <a:solidFill>
              <a:srgbClr val="FFFFFF">
                <a:alpha val="64000"/>
              </a:srgbClr>
            </a:solidFill>
            <a:prstDash val="solid"/>
          </a:ln>
        </p:spPr>
      </p:sp>
      <p:sp>
        <p:nvSpPr>
          <p:cNvPr id="4" name="Text 1"/>
          <p:cNvSpPr/>
          <p:nvPr/>
        </p:nvSpPr>
        <p:spPr>
          <a:xfrm>
            <a:off x="2105501" y="603171"/>
            <a:ext cx="8275320" cy="685443"/>
          </a:xfrm>
          <a:prstGeom prst="rect">
            <a:avLst/>
          </a:prstGeom>
          <a:noFill/>
          <a:ln/>
        </p:spPr>
        <p:txBody>
          <a:bodyPr wrap="none" rtlCol="0" anchor="t"/>
          <a:lstStyle/>
          <a:p>
            <a:pPr marL="0" indent="0">
              <a:lnSpc>
                <a:spcPts val="5398"/>
              </a:lnSpc>
              <a:buNone/>
            </a:pPr>
            <a:r>
              <a:rPr lang="en-US" sz="4318" dirty="0">
                <a:solidFill>
                  <a:srgbClr val="312F2B"/>
                </a:solidFill>
                <a:latin typeface="Gelasio" pitchFamily="34" charset="0"/>
                <a:ea typeface="Gelasio" pitchFamily="34" charset="-122"/>
                <a:cs typeface="Gelasio" pitchFamily="34" charset="-120"/>
              </a:rPr>
              <a:t>The Future of Emergency Services</a:t>
            </a:r>
            <a:endParaRPr lang="en-US" sz="4318" dirty="0"/>
          </a:p>
        </p:txBody>
      </p:sp>
      <p:sp>
        <p:nvSpPr>
          <p:cNvPr id="5" name="Shape 2"/>
          <p:cNvSpPr/>
          <p:nvPr/>
        </p:nvSpPr>
        <p:spPr>
          <a:xfrm>
            <a:off x="7293173" y="1727240"/>
            <a:ext cx="43815" cy="5900618"/>
          </a:xfrm>
          <a:prstGeom prst="rect">
            <a:avLst/>
          </a:prstGeom>
          <a:solidFill>
            <a:srgbClr val="D1D1C7"/>
          </a:solidFill>
          <a:ln/>
        </p:spPr>
      </p:sp>
      <p:sp>
        <p:nvSpPr>
          <p:cNvPr id="6" name="Shape 3"/>
          <p:cNvSpPr/>
          <p:nvPr/>
        </p:nvSpPr>
        <p:spPr>
          <a:xfrm>
            <a:off x="7561838" y="2123361"/>
            <a:ext cx="767715" cy="43815"/>
          </a:xfrm>
          <a:prstGeom prst="rect">
            <a:avLst/>
          </a:prstGeom>
          <a:solidFill>
            <a:srgbClr val="D1D1C7"/>
          </a:solidFill>
          <a:ln/>
        </p:spPr>
      </p:sp>
      <p:sp>
        <p:nvSpPr>
          <p:cNvPr id="7" name="Shape 4"/>
          <p:cNvSpPr/>
          <p:nvPr/>
        </p:nvSpPr>
        <p:spPr>
          <a:xfrm>
            <a:off x="7068324" y="1898571"/>
            <a:ext cx="493514" cy="493514"/>
          </a:xfrm>
          <a:prstGeom prst="roundRect">
            <a:avLst>
              <a:gd name="adj" fmla="val 20002"/>
            </a:avLst>
          </a:prstGeom>
          <a:solidFill>
            <a:srgbClr val="E8E8E3"/>
          </a:solidFill>
          <a:ln w="13692">
            <a:solidFill>
              <a:srgbClr val="D1D1C7"/>
            </a:solidFill>
            <a:prstDash val="solid"/>
          </a:ln>
        </p:spPr>
      </p:sp>
      <p:sp>
        <p:nvSpPr>
          <p:cNvPr id="8" name="Text 5"/>
          <p:cNvSpPr/>
          <p:nvPr/>
        </p:nvSpPr>
        <p:spPr>
          <a:xfrm>
            <a:off x="7246441" y="1939647"/>
            <a:ext cx="137160" cy="411361"/>
          </a:xfrm>
          <a:prstGeom prst="rect">
            <a:avLst/>
          </a:prstGeom>
          <a:noFill/>
          <a:ln/>
        </p:spPr>
        <p:txBody>
          <a:bodyPr wrap="none" rtlCol="0" anchor="t"/>
          <a:lstStyle/>
          <a:p>
            <a:pPr marL="0" indent="0" algn="ctr">
              <a:lnSpc>
                <a:spcPts val="3239"/>
              </a:lnSpc>
              <a:buNone/>
            </a:pPr>
            <a:r>
              <a:rPr lang="en-US" sz="2591" dirty="0">
                <a:solidFill>
                  <a:srgbClr val="272525"/>
                </a:solidFill>
                <a:latin typeface="Gelasio" pitchFamily="34" charset="0"/>
                <a:ea typeface="Gelasio" pitchFamily="34" charset="-122"/>
                <a:cs typeface="Gelasio" pitchFamily="34" charset="-120"/>
              </a:rPr>
              <a:t>1</a:t>
            </a:r>
            <a:endParaRPr lang="en-US" sz="2591" dirty="0"/>
          </a:p>
        </p:txBody>
      </p:sp>
      <p:sp>
        <p:nvSpPr>
          <p:cNvPr id="9" name="Text 6"/>
          <p:cNvSpPr/>
          <p:nvPr/>
        </p:nvSpPr>
        <p:spPr>
          <a:xfrm>
            <a:off x="8521422" y="1946553"/>
            <a:ext cx="3535680" cy="342662"/>
          </a:xfrm>
          <a:prstGeom prst="rect">
            <a:avLst/>
          </a:prstGeom>
          <a:noFill/>
          <a:ln/>
        </p:spPr>
        <p:txBody>
          <a:bodyPr wrap="none" rtlCol="0" anchor="t"/>
          <a:lstStyle/>
          <a:p>
            <a:pPr marL="0" indent="0" algn="l">
              <a:lnSpc>
                <a:spcPts val="2699"/>
              </a:lnSpc>
              <a:buNone/>
            </a:pPr>
            <a:r>
              <a:rPr lang="en-US" sz="2159" dirty="0">
                <a:solidFill>
                  <a:srgbClr val="272525"/>
                </a:solidFill>
                <a:latin typeface="Gelasio" pitchFamily="34" charset="0"/>
                <a:ea typeface="Gelasio" pitchFamily="34" charset="-122"/>
                <a:cs typeface="Gelasio" pitchFamily="34" charset="-120"/>
              </a:rPr>
              <a:t>Advancements in Technology</a:t>
            </a:r>
            <a:endParaRPr lang="en-US" sz="2159" dirty="0"/>
          </a:p>
        </p:txBody>
      </p:sp>
      <p:sp>
        <p:nvSpPr>
          <p:cNvPr id="10" name="Text 7"/>
          <p:cNvSpPr/>
          <p:nvPr/>
        </p:nvSpPr>
        <p:spPr>
          <a:xfrm>
            <a:off x="8521422" y="2508528"/>
            <a:ext cx="4003358" cy="2105263"/>
          </a:xfrm>
          <a:prstGeom prst="rect">
            <a:avLst/>
          </a:prstGeom>
          <a:noFill/>
          <a:ln/>
        </p:spPr>
        <p:txBody>
          <a:bodyPr wrap="square" rtlCol="0" anchor="t"/>
          <a:lstStyle/>
          <a:p>
            <a:pPr marL="0" indent="0" algn="l">
              <a:lnSpc>
                <a:spcPts val="2764"/>
              </a:lnSpc>
              <a:buNone/>
            </a:pPr>
            <a:r>
              <a:rPr lang="en-US" sz="1727" dirty="0">
                <a:solidFill>
                  <a:srgbClr val="272525"/>
                </a:solidFill>
                <a:latin typeface="Lato" pitchFamily="34" charset="0"/>
                <a:ea typeface="Lato" pitchFamily="34" charset="-122"/>
                <a:cs typeface="Lato" pitchFamily="34" charset="-120"/>
              </a:rPr>
              <a:t>Recent advancements in technology have improved communication and the response time of emergency services. Technological innovation will continue to play a significant role in the future of emergency services.</a:t>
            </a:r>
            <a:endParaRPr lang="en-US" sz="1727" dirty="0"/>
          </a:p>
        </p:txBody>
      </p:sp>
      <p:sp>
        <p:nvSpPr>
          <p:cNvPr id="11" name="Shape 8"/>
          <p:cNvSpPr/>
          <p:nvPr/>
        </p:nvSpPr>
        <p:spPr>
          <a:xfrm>
            <a:off x="6300609" y="3220045"/>
            <a:ext cx="767715" cy="43815"/>
          </a:xfrm>
          <a:prstGeom prst="rect">
            <a:avLst/>
          </a:prstGeom>
          <a:solidFill>
            <a:srgbClr val="D1D1C7"/>
          </a:solidFill>
          <a:ln/>
        </p:spPr>
      </p:sp>
      <p:sp>
        <p:nvSpPr>
          <p:cNvPr id="12" name="Shape 9"/>
          <p:cNvSpPr/>
          <p:nvPr/>
        </p:nvSpPr>
        <p:spPr>
          <a:xfrm>
            <a:off x="7068324" y="2995255"/>
            <a:ext cx="493514" cy="493514"/>
          </a:xfrm>
          <a:prstGeom prst="roundRect">
            <a:avLst>
              <a:gd name="adj" fmla="val 20002"/>
            </a:avLst>
          </a:prstGeom>
          <a:solidFill>
            <a:srgbClr val="E8E8E3"/>
          </a:solidFill>
          <a:ln w="13692">
            <a:solidFill>
              <a:srgbClr val="D1D1C7"/>
            </a:solidFill>
            <a:prstDash val="solid"/>
          </a:ln>
        </p:spPr>
      </p:sp>
      <p:sp>
        <p:nvSpPr>
          <p:cNvPr id="13" name="Text 10"/>
          <p:cNvSpPr/>
          <p:nvPr/>
        </p:nvSpPr>
        <p:spPr>
          <a:xfrm>
            <a:off x="7223581" y="3036332"/>
            <a:ext cx="182880" cy="411361"/>
          </a:xfrm>
          <a:prstGeom prst="rect">
            <a:avLst/>
          </a:prstGeom>
          <a:noFill/>
          <a:ln/>
        </p:spPr>
        <p:txBody>
          <a:bodyPr wrap="none" rtlCol="0" anchor="t"/>
          <a:lstStyle/>
          <a:p>
            <a:pPr marL="0" indent="0" algn="ctr">
              <a:lnSpc>
                <a:spcPts val="3239"/>
              </a:lnSpc>
              <a:buNone/>
            </a:pPr>
            <a:r>
              <a:rPr lang="en-US" sz="2591" dirty="0">
                <a:solidFill>
                  <a:srgbClr val="272525"/>
                </a:solidFill>
                <a:latin typeface="Gelasio" pitchFamily="34" charset="0"/>
                <a:ea typeface="Gelasio" pitchFamily="34" charset="-122"/>
                <a:cs typeface="Gelasio" pitchFamily="34" charset="-120"/>
              </a:rPr>
              <a:t>2</a:t>
            </a:r>
            <a:endParaRPr lang="en-US" sz="2591" dirty="0"/>
          </a:p>
        </p:txBody>
      </p:sp>
      <p:sp>
        <p:nvSpPr>
          <p:cNvPr id="14" name="Text 11"/>
          <p:cNvSpPr/>
          <p:nvPr/>
        </p:nvSpPr>
        <p:spPr>
          <a:xfrm>
            <a:off x="2105501" y="3043237"/>
            <a:ext cx="4003238" cy="685324"/>
          </a:xfrm>
          <a:prstGeom prst="rect">
            <a:avLst/>
          </a:prstGeom>
          <a:noFill/>
          <a:ln/>
        </p:spPr>
        <p:txBody>
          <a:bodyPr wrap="square" rtlCol="0" anchor="t"/>
          <a:lstStyle/>
          <a:p>
            <a:pPr marL="0" indent="0" algn="r">
              <a:lnSpc>
                <a:spcPts val="2699"/>
              </a:lnSpc>
              <a:buNone/>
            </a:pPr>
            <a:r>
              <a:rPr lang="en-US" sz="2159" dirty="0">
                <a:solidFill>
                  <a:srgbClr val="272525"/>
                </a:solidFill>
                <a:latin typeface="Gelasio" pitchFamily="34" charset="0"/>
                <a:ea typeface="Gelasio" pitchFamily="34" charset="-122"/>
                <a:cs typeface="Gelasio" pitchFamily="34" charset="-120"/>
              </a:rPr>
              <a:t>Integration of Emergency Services</a:t>
            </a:r>
            <a:endParaRPr lang="en-US" sz="2159" dirty="0"/>
          </a:p>
        </p:txBody>
      </p:sp>
      <p:sp>
        <p:nvSpPr>
          <p:cNvPr id="15" name="Text 12"/>
          <p:cNvSpPr/>
          <p:nvPr/>
        </p:nvSpPr>
        <p:spPr>
          <a:xfrm>
            <a:off x="2105501" y="3947874"/>
            <a:ext cx="4003238" cy="1403509"/>
          </a:xfrm>
          <a:prstGeom prst="rect">
            <a:avLst/>
          </a:prstGeom>
          <a:noFill/>
          <a:ln/>
        </p:spPr>
        <p:txBody>
          <a:bodyPr wrap="square" rtlCol="0" anchor="t"/>
          <a:lstStyle/>
          <a:p>
            <a:pPr marL="0" indent="0" algn="r">
              <a:lnSpc>
                <a:spcPts val="2764"/>
              </a:lnSpc>
              <a:buNone/>
            </a:pPr>
            <a:r>
              <a:rPr lang="en-US" sz="1727" dirty="0">
                <a:solidFill>
                  <a:srgbClr val="272525"/>
                </a:solidFill>
                <a:latin typeface="Lato" pitchFamily="34" charset="0"/>
                <a:ea typeface="Lato" pitchFamily="34" charset="-122"/>
                <a:cs typeface="Lato" pitchFamily="34" charset="-120"/>
              </a:rPr>
              <a:t>Integration and coordination between different emergency services will lead to more effective and efficient service delivery.</a:t>
            </a:r>
            <a:endParaRPr lang="en-US" sz="1727" dirty="0"/>
          </a:p>
        </p:txBody>
      </p:sp>
      <p:sp>
        <p:nvSpPr>
          <p:cNvPr id="16" name="Shape 13"/>
          <p:cNvSpPr/>
          <p:nvPr/>
        </p:nvSpPr>
        <p:spPr>
          <a:xfrm>
            <a:off x="7561838" y="5448538"/>
            <a:ext cx="767715" cy="43815"/>
          </a:xfrm>
          <a:prstGeom prst="rect">
            <a:avLst/>
          </a:prstGeom>
          <a:solidFill>
            <a:srgbClr val="D1D1C7"/>
          </a:solidFill>
          <a:ln/>
        </p:spPr>
      </p:sp>
      <p:sp>
        <p:nvSpPr>
          <p:cNvPr id="17" name="Shape 14"/>
          <p:cNvSpPr/>
          <p:nvPr/>
        </p:nvSpPr>
        <p:spPr>
          <a:xfrm>
            <a:off x="7068324" y="5223748"/>
            <a:ext cx="493514" cy="493514"/>
          </a:xfrm>
          <a:prstGeom prst="roundRect">
            <a:avLst>
              <a:gd name="adj" fmla="val 20002"/>
            </a:avLst>
          </a:prstGeom>
          <a:solidFill>
            <a:srgbClr val="E8E8E3"/>
          </a:solidFill>
          <a:ln w="13692">
            <a:solidFill>
              <a:srgbClr val="D1D1C7"/>
            </a:solidFill>
            <a:prstDash val="solid"/>
          </a:ln>
        </p:spPr>
      </p:sp>
      <p:sp>
        <p:nvSpPr>
          <p:cNvPr id="18" name="Text 15"/>
          <p:cNvSpPr/>
          <p:nvPr/>
        </p:nvSpPr>
        <p:spPr>
          <a:xfrm>
            <a:off x="7223581" y="5264825"/>
            <a:ext cx="182880" cy="411361"/>
          </a:xfrm>
          <a:prstGeom prst="rect">
            <a:avLst/>
          </a:prstGeom>
          <a:noFill/>
          <a:ln/>
        </p:spPr>
        <p:txBody>
          <a:bodyPr wrap="none" rtlCol="0" anchor="t"/>
          <a:lstStyle/>
          <a:p>
            <a:pPr marL="0" indent="0" algn="ctr">
              <a:lnSpc>
                <a:spcPts val="3239"/>
              </a:lnSpc>
              <a:buNone/>
            </a:pPr>
            <a:r>
              <a:rPr lang="en-US" sz="2591" dirty="0">
                <a:solidFill>
                  <a:srgbClr val="272525"/>
                </a:solidFill>
                <a:latin typeface="Gelasio" pitchFamily="34" charset="0"/>
                <a:ea typeface="Gelasio" pitchFamily="34" charset="-122"/>
                <a:cs typeface="Gelasio" pitchFamily="34" charset="-120"/>
              </a:rPr>
              <a:t>3</a:t>
            </a:r>
            <a:endParaRPr lang="en-US" sz="2591" dirty="0"/>
          </a:p>
        </p:txBody>
      </p:sp>
      <p:sp>
        <p:nvSpPr>
          <p:cNvPr id="19" name="Text 16"/>
          <p:cNvSpPr/>
          <p:nvPr/>
        </p:nvSpPr>
        <p:spPr>
          <a:xfrm>
            <a:off x="8521422" y="5271730"/>
            <a:ext cx="3025140" cy="342662"/>
          </a:xfrm>
          <a:prstGeom prst="rect">
            <a:avLst/>
          </a:prstGeom>
          <a:noFill/>
          <a:ln/>
        </p:spPr>
        <p:txBody>
          <a:bodyPr wrap="none" rtlCol="0" anchor="t"/>
          <a:lstStyle/>
          <a:p>
            <a:pPr marL="0" indent="0" algn="l">
              <a:lnSpc>
                <a:spcPts val="2699"/>
              </a:lnSpc>
              <a:buNone/>
            </a:pPr>
            <a:r>
              <a:rPr lang="en-US" sz="2159" dirty="0">
                <a:solidFill>
                  <a:srgbClr val="272525"/>
                </a:solidFill>
                <a:latin typeface="Gelasio" pitchFamily="34" charset="0"/>
                <a:ea typeface="Gelasio" pitchFamily="34" charset="-122"/>
                <a:cs typeface="Gelasio" pitchFamily="34" charset="-120"/>
              </a:rPr>
              <a:t>Community Involvement</a:t>
            </a:r>
            <a:endParaRPr lang="en-US" sz="2159" dirty="0"/>
          </a:p>
        </p:txBody>
      </p:sp>
      <p:sp>
        <p:nvSpPr>
          <p:cNvPr id="20" name="Text 17"/>
          <p:cNvSpPr/>
          <p:nvPr/>
        </p:nvSpPr>
        <p:spPr>
          <a:xfrm>
            <a:off x="8521422" y="5833705"/>
            <a:ext cx="4003358" cy="1403509"/>
          </a:xfrm>
          <a:prstGeom prst="rect">
            <a:avLst/>
          </a:prstGeom>
          <a:noFill/>
          <a:ln/>
        </p:spPr>
        <p:txBody>
          <a:bodyPr wrap="square" rtlCol="0" anchor="t"/>
          <a:lstStyle/>
          <a:p>
            <a:pPr marL="0" indent="0" algn="l">
              <a:lnSpc>
                <a:spcPts val="2764"/>
              </a:lnSpc>
              <a:buNone/>
            </a:pPr>
            <a:r>
              <a:rPr lang="en-US" sz="1727" dirty="0">
                <a:solidFill>
                  <a:srgbClr val="272525"/>
                </a:solidFill>
                <a:latin typeface="Lato" pitchFamily="34" charset="0"/>
                <a:ea typeface="Lato" pitchFamily="34" charset="-122"/>
                <a:cs typeface="Lato" pitchFamily="34" charset="-120"/>
              </a:rPr>
              <a:t>Engaging and educating communities on the importance of emergency services will lead to increased support and active participation.</a:t>
            </a:r>
            <a:endParaRPr lang="en-US" sz="1727"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FFF">
              <a:alpha val="85000"/>
            </a:srgbClr>
          </a:solidFill>
          <a:ln/>
        </p:spPr>
      </p:sp>
      <p:sp>
        <p:nvSpPr>
          <p:cNvPr id="6" name="Text 2"/>
          <p:cNvSpPr/>
          <p:nvPr/>
        </p:nvSpPr>
        <p:spPr>
          <a:xfrm>
            <a:off x="2037993" y="3067883"/>
            <a:ext cx="4443889"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Conclusion</a:t>
            </a:r>
            <a:endParaRPr lang="en-US" sz="4374" dirty="0"/>
          </a:p>
        </p:txBody>
      </p:sp>
      <p:sp>
        <p:nvSpPr>
          <p:cNvPr id="7" name="Text 3"/>
          <p:cNvSpPr/>
          <p:nvPr/>
        </p:nvSpPr>
        <p:spPr>
          <a:xfrm>
            <a:off x="2037993" y="4095512"/>
            <a:ext cx="10554414" cy="1066205"/>
          </a:xfrm>
          <a:prstGeom prst="rect">
            <a:avLst/>
          </a:prstGeom>
          <a:noFill/>
          <a:ln/>
        </p:spPr>
        <p:txBody>
          <a:bodyPr wrap="square" rtlCol="0" anchor="t"/>
          <a:lstStyle/>
          <a:p>
            <a:pPr marL="0" indent="0">
              <a:lnSpc>
                <a:spcPts val="2799"/>
              </a:lnSpc>
              <a:buNone/>
            </a:pPr>
            <a:r>
              <a:rPr lang="en-US" sz="2000" dirty="0">
                <a:solidFill>
                  <a:srgbClr val="272525"/>
                </a:solidFill>
                <a:latin typeface="Lato" pitchFamily="34" charset="0"/>
                <a:ea typeface="Lato" pitchFamily="34" charset="-122"/>
                <a:cs typeface="Lato" pitchFamily="34" charset="-120"/>
              </a:rPr>
              <a:t>Emergency services are a vital part of society. They ensure public safety, maintain social order, and protect human life and property. Despite the challenges they face, emergency services will continue to evolve and improve in response to new technological advancements and community needs.</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8672B9-37EB-5777-C599-75CD4C1E0EF7}"/>
              </a:ext>
            </a:extLst>
          </p:cNvPr>
          <p:cNvSpPr txBox="1"/>
          <p:nvPr/>
        </p:nvSpPr>
        <p:spPr>
          <a:xfrm>
            <a:off x="3657599" y="3930134"/>
            <a:ext cx="7396223" cy="1323439"/>
          </a:xfrm>
          <a:prstGeom prst="rect">
            <a:avLst/>
          </a:prstGeom>
          <a:noFill/>
        </p:spPr>
        <p:txBody>
          <a:bodyPr wrap="square">
            <a:spAutoFit/>
          </a:bodyPr>
          <a:lstStyle/>
          <a:p>
            <a:pPr algn="ctr"/>
            <a:r>
              <a:rPr lang="en-US" sz="8000" b="1" dirty="0">
                <a:latin typeface="Times New Roman" panose="02020603050405020304" pitchFamily="18" charset="0"/>
                <a:cs typeface="Times New Roman" panose="02020603050405020304" pitchFamily="18" charset="0"/>
              </a:rPr>
              <a:t>Thank You!!</a:t>
            </a:r>
            <a:endParaRPr lang="en-IN" sz="8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6697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619</Words>
  <Application>Microsoft Office PowerPoint</Application>
  <PresentationFormat>Custom</PresentationFormat>
  <Paragraphs>65</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Gelasio</vt:lpstr>
      <vt:lpstr>Lato</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Madhu Shekhawat</cp:lastModifiedBy>
  <cp:revision>2</cp:revision>
  <dcterms:created xsi:type="dcterms:W3CDTF">2023-10-03T06:43:28Z</dcterms:created>
  <dcterms:modified xsi:type="dcterms:W3CDTF">2023-10-03T08:58:15Z</dcterms:modified>
</cp:coreProperties>
</file>