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61" r:id="rId4"/>
    <p:sldId id="269" r:id="rId5"/>
    <p:sldId id="258" r:id="rId6"/>
    <p:sldId id="267" r:id="rId7"/>
    <p:sldId id="274" r:id="rId8"/>
    <p:sldId id="271" r:id="rId9"/>
    <p:sldId id="273" r:id="rId10"/>
    <p:sldId id="286" r:id="rId11"/>
    <p:sldId id="275" r:id="rId12"/>
    <p:sldId id="276" r:id="rId13"/>
    <p:sldId id="277" r:id="rId14"/>
    <p:sldId id="265" r:id="rId15"/>
    <p:sldId id="259" r:id="rId16"/>
    <p:sldId id="260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2F46-189F-4AA6-B791-EA7A358A5979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BD3-6BEC-4712-86AE-FB651CA31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2F46-189F-4AA6-B791-EA7A358A5979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BD3-6BEC-4712-86AE-FB651CA31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2F46-189F-4AA6-B791-EA7A358A5979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BD3-6BEC-4712-86AE-FB651CA31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2F46-189F-4AA6-B791-EA7A358A5979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BD3-6BEC-4712-86AE-FB651CA31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2F46-189F-4AA6-B791-EA7A358A5979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BD3-6BEC-4712-86AE-FB651CA31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2F46-189F-4AA6-B791-EA7A358A5979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BD3-6BEC-4712-86AE-FB651CA31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2F46-189F-4AA6-B791-EA7A358A5979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BD3-6BEC-4712-86AE-FB651CA31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2F46-189F-4AA6-B791-EA7A358A5979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BD3-6BEC-4712-86AE-FB651CA31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2F46-189F-4AA6-B791-EA7A358A5979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BD3-6BEC-4712-86AE-FB651CA31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2F46-189F-4AA6-B791-EA7A358A5979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BD3-6BEC-4712-86AE-FB651CA317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2F46-189F-4AA6-B791-EA7A358A5979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EC6BD3-6BEC-4712-86AE-FB651CA317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AEC6BD3-6BEC-4712-86AE-FB651CA317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7692F46-189F-4AA6-B791-EA7A358A5979}" type="datetimeFigureOut">
              <a:rPr lang="en-US" smtClean="0"/>
              <a:t>3/5/2012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athanbauman.com/seoulhero/nfblog/?p=31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Models of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Peter </a:t>
            </a:r>
            <a:r>
              <a:rPr lang="en-US" dirty="0" smtClean="0"/>
              <a:t>Grabowski ’13</a:t>
            </a:r>
          </a:p>
          <a:p>
            <a:r>
              <a:rPr lang="en-US" dirty="0" smtClean="0"/>
              <a:t>Professor Matthew </a:t>
            </a:r>
            <a:r>
              <a:rPr lang="en-US" dirty="0" err="1" smtClean="0"/>
              <a:t>Botvinick</a:t>
            </a:r>
            <a:r>
              <a:rPr lang="en-US" dirty="0" smtClean="0"/>
              <a:t> and Alec </a:t>
            </a:r>
            <a:r>
              <a:rPr lang="en-US" dirty="0" err="1" smtClean="0"/>
              <a:t>Solway</a:t>
            </a:r>
            <a:endParaRPr lang="en-US" dirty="0" smtClean="0"/>
          </a:p>
          <a:p>
            <a:r>
              <a:rPr lang="en-US" dirty="0" smtClean="0"/>
              <a:t>March 6</a:t>
            </a:r>
            <a:r>
              <a:rPr lang="en-US" baseline="30000" dirty="0" smtClean="0"/>
              <a:t>th</a:t>
            </a:r>
            <a:r>
              <a:rPr lang="en-US" dirty="0" smtClean="0"/>
              <a:t>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13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2 3"/>
          <p:cNvSpPr/>
          <p:nvPr/>
        </p:nvSpPr>
        <p:spPr>
          <a:xfrm>
            <a:off x="5086350" y="1552575"/>
            <a:ext cx="2514600" cy="2247900"/>
          </a:xfrm>
          <a:prstGeom prst="irregularSeal2">
            <a:avLst/>
          </a:prstGeom>
          <a:solidFill>
            <a:schemeClr val="bg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24062"/>
            <a:ext cx="2258018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</a:t>
            </a:r>
            <a:endParaRPr lang="en-US" dirty="0"/>
          </a:p>
        </p:txBody>
      </p:sp>
      <p:pic>
        <p:nvPicPr>
          <p:cNvPr id="1026" name="Picture 2" descr="https://encrypted-tbn3.google.com/images?q=tbn:ANd9GcRXv4plNYkfFD-Hfq3LeMX819CuOFoffHTBr6skBQLnTua9B0M1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20574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7" y="2232370"/>
            <a:ext cx="1114425" cy="88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https://encrypted-tbn2.google.com/images?q=tbn:ANd9GcTY8VNUn3Q2LwyCZCr1TQWzTRNAP9uvkgy49xOQDUU731ZPJu6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215" y="4229100"/>
            <a:ext cx="20955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ultiply 8"/>
          <p:cNvSpPr/>
          <p:nvPr/>
        </p:nvSpPr>
        <p:spPr>
          <a:xfrm>
            <a:off x="1700509" y="1556238"/>
            <a:ext cx="3429000" cy="2667000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9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Free</a:t>
            </a:r>
            <a:endParaRPr lang="en-US" dirty="0"/>
          </a:p>
        </p:txBody>
      </p:sp>
      <p:pic>
        <p:nvPicPr>
          <p:cNvPr id="1026" name="Picture 2" descr="https://encrypted-tbn3.google.com/images?q=tbn:ANd9GcRXv4plNYkfFD-Hfq3LeMX819CuOFoffHTBr6skBQLnTua9B0M1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20574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18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24062"/>
            <a:ext cx="2258018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Free</a:t>
            </a:r>
            <a:endParaRPr lang="en-US" dirty="0"/>
          </a:p>
        </p:txBody>
      </p:sp>
      <p:pic>
        <p:nvPicPr>
          <p:cNvPr id="1026" name="Picture 2" descr="https://encrypted-tbn3.google.com/images?q=tbn:ANd9GcRXv4plNYkfFD-Hfq3LeMX819CuOFoffHTBr6skBQLnTua9B0M1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20574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32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24062"/>
            <a:ext cx="2258018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Free</a:t>
            </a:r>
            <a:endParaRPr lang="en-US" dirty="0"/>
          </a:p>
        </p:txBody>
      </p:sp>
      <p:pic>
        <p:nvPicPr>
          <p:cNvPr id="1026" name="Picture 2" descr="https://encrypted-tbn3.google.com/images?q=tbn:ANd9GcRXv4plNYkfFD-Hfq3LeMX819CuOFoffHTBr6skBQLnTua9B0M1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20574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ultiply 2"/>
          <p:cNvSpPr/>
          <p:nvPr/>
        </p:nvSpPr>
        <p:spPr>
          <a:xfrm>
            <a:off x="1700509" y="1556238"/>
            <a:ext cx="3429000" cy="2667000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9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Free Vs. Model Based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07" y="1600199"/>
            <a:ext cx="60579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31577" y="5895991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Sutton and </a:t>
            </a:r>
            <a:r>
              <a:rPr lang="en-US" sz="800" dirty="0" err="1" smtClean="0"/>
              <a:t>Barto</a:t>
            </a:r>
            <a:r>
              <a:rPr lang="en-US" sz="800" dirty="0" smtClean="0"/>
              <a:t>, 1998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09820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Daw’s</a:t>
            </a:r>
            <a:r>
              <a:rPr lang="en-US" dirty="0" smtClean="0"/>
              <a:t> Study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54006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6200" y="5880556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Daw</a:t>
            </a:r>
            <a:r>
              <a:rPr lang="en-US" sz="1000" dirty="0" smtClean="0"/>
              <a:t> et al, 2011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289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Daw’s</a:t>
            </a:r>
            <a:r>
              <a:rPr lang="en-US" dirty="0" smtClean="0"/>
              <a:t> Study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8077200" cy="289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70711" y="5355869"/>
            <a:ext cx="103586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/>
              <a:t>Daw</a:t>
            </a:r>
            <a:r>
              <a:rPr lang="en-US" sz="1050" dirty="0"/>
              <a:t> et al, 2011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17250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Machine Learning, Sutton and </a:t>
            </a:r>
            <a:r>
              <a:rPr lang="en-US" sz="2800" dirty="0" err="1" smtClean="0"/>
              <a:t>Barto</a:t>
            </a:r>
            <a:r>
              <a:rPr lang="en-US" sz="2800" dirty="0"/>
              <a:t> </a:t>
            </a:r>
            <a:r>
              <a:rPr lang="en-US" sz="2800" dirty="0" smtClean="0"/>
              <a:t>1998</a:t>
            </a:r>
          </a:p>
          <a:p>
            <a:endParaRPr lang="en-US" sz="2800" dirty="0" smtClean="0"/>
          </a:p>
          <a:p>
            <a:r>
              <a:rPr lang="en-US" sz="2800" i="1" dirty="0"/>
              <a:t>Model-Based Influences on Humans’ </a:t>
            </a:r>
            <a:r>
              <a:rPr lang="en-US" sz="2800" i="1" dirty="0" smtClean="0"/>
              <a:t>Choices and </a:t>
            </a:r>
            <a:r>
              <a:rPr lang="en-US" sz="2800" i="1" dirty="0"/>
              <a:t>Striatal Prediction </a:t>
            </a:r>
            <a:r>
              <a:rPr lang="en-US" sz="2800" i="1" dirty="0" smtClean="0"/>
              <a:t>Errors</a:t>
            </a:r>
            <a:r>
              <a:rPr lang="en-US" sz="2800" dirty="0" smtClean="0"/>
              <a:t>, </a:t>
            </a:r>
            <a:r>
              <a:rPr lang="en-US" sz="2800" dirty="0" err="1" smtClean="0"/>
              <a:t>Daw</a:t>
            </a:r>
            <a:r>
              <a:rPr lang="en-US" sz="2800" dirty="0" smtClean="0"/>
              <a:t> et al 2011</a:t>
            </a:r>
          </a:p>
          <a:p>
            <a:endParaRPr lang="en-US" sz="2800" dirty="0" smtClean="0"/>
          </a:p>
          <a:p>
            <a:r>
              <a:rPr lang="en-US" sz="2800" dirty="0"/>
              <a:t>Goal-Directed Decision Making as Probabilistic </a:t>
            </a:r>
            <a:r>
              <a:rPr lang="en-US" sz="2800" dirty="0" err="1" smtClean="0"/>
              <a:t>Inference:A</a:t>
            </a:r>
            <a:r>
              <a:rPr lang="en-US" sz="2800" dirty="0" smtClean="0"/>
              <a:t> </a:t>
            </a:r>
            <a:r>
              <a:rPr lang="en-US" sz="2800" dirty="0"/>
              <a:t>Computational Framework and </a:t>
            </a:r>
            <a:r>
              <a:rPr lang="en-US" sz="2800" dirty="0" smtClean="0"/>
              <a:t>Potential </a:t>
            </a:r>
            <a:r>
              <a:rPr lang="en-US" sz="2800" dirty="0"/>
              <a:t>Neural </a:t>
            </a:r>
            <a:r>
              <a:rPr lang="en-US" sz="2800" dirty="0" smtClean="0"/>
              <a:t>Correlates, </a:t>
            </a:r>
            <a:r>
              <a:rPr lang="en-US" sz="2800" dirty="0" err="1" smtClean="0"/>
              <a:t>Solway</a:t>
            </a:r>
            <a:r>
              <a:rPr lang="en-US" sz="2800" dirty="0" smtClean="0"/>
              <a:t> and </a:t>
            </a:r>
            <a:r>
              <a:rPr lang="en-US" sz="2800" dirty="0" err="1" smtClean="0"/>
              <a:t>Botvinick</a:t>
            </a:r>
            <a:r>
              <a:rPr lang="en-US" sz="2800" dirty="0" smtClean="0"/>
              <a:t> 2012</a:t>
            </a:r>
          </a:p>
          <a:p>
            <a:endParaRPr lang="en-US" sz="2800" dirty="0" smtClean="0"/>
          </a:p>
          <a:p>
            <a:r>
              <a:rPr lang="en-US" sz="2800" dirty="0" smtClean="0"/>
              <a:t>Preliminary Data Analysis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75312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Two Weeks</a:t>
            </a:r>
          </a:p>
          <a:p>
            <a:pPr lvl="1"/>
            <a:r>
              <a:rPr lang="en-US" sz="1800" dirty="0" smtClean="0"/>
              <a:t>Increase familiarity with SARSA (model based learning) and hybrid algorithms </a:t>
            </a:r>
            <a:endParaRPr lang="en-US" sz="1800" dirty="0"/>
          </a:p>
          <a:p>
            <a:pPr lvl="1"/>
            <a:r>
              <a:rPr lang="en-US" sz="1800" dirty="0" smtClean="0"/>
              <a:t>Continue writing code to construct models</a:t>
            </a:r>
          </a:p>
          <a:p>
            <a:pPr lvl="1"/>
            <a:r>
              <a:rPr lang="en-US" sz="1800" dirty="0" smtClean="0"/>
              <a:t>Tweak code to optimize models</a:t>
            </a:r>
          </a:p>
          <a:p>
            <a:r>
              <a:rPr lang="en-US" b="1" dirty="0" smtClean="0"/>
              <a:t>Four Weeks</a:t>
            </a:r>
          </a:p>
          <a:p>
            <a:pPr lvl="1"/>
            <a:r>
              <a:rPr lang="en-US" sz="1800" dirty="0" smtClean="0"/>
              <a:t>Determine contribution of model-free and model-based agents</a:t>
            </a:r>
          </a:p>
          <a:p>
            <a:pPr lvl="1"/>
            <a:r>
              <a:rPr lang="en-US" sz="1800" dirty="0" smtClean="0"/>
              <a:t>Analyze correlation with reaction times</a:t>
            </a:r>
          </a:p>
          <a:p>
            <a:r>
              <a:rPr lang="en-US" b="1" dirty="0" smtClean="0"/>
              <a:t>Long Term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/>
              <a:t>reaction times as constraints to build more accurate computational models</a:t>
            </a:r>
          </a:p>
          <a:p>
            <a:pPr lvl="1"/>
            <a:r>
              <a:rPr lang="en-US" sz="1800" dirty="0" smtClean="0"/>
              <a:t>Examine distribution </a:t>
            </a:r>
            <a:r>
              <a:rPr lang="en-US" sz="1800" dirty="0"/>
              <a:t>of reaction </a:t>
            </a:r>
            <a:r>
              <a:rPr lang="en-US" sz="1800" dirty="0" smtClean="0"/>
              <a:t>using drift </a:t>
            </a:r>
            <a:r>
              <a:rPr lang="en-US" sz="1800" dirty="0"/>
              <a:t>diffusion models to determine which of many model-based learning algorithms the subject used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3763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Model accurately and consistently predicts actual subject’s patterns of decision making</a:t>
            </a:r>
          </a:p>
          <a:p>
            <a:endParaRPr lang="en-US" sz="2400" dirty="0" smtClean="0"/>
          </a:p>
          <a:p>
            <a:r>
              <a:rPr lang="en-US" sz="2400" dirty="0" smtClean="0"/>
              <a:t>Correlation found between model-based decision making and reaction time</a:t>
            </a:r>
          </a:p>
          <a:p>
            <a:endParaRPr lang="en-US" sz="2400" dirty="0" smtClean="0"/>
          </a:p>
          <a:p>
            <a:r>
              <a:rPr lang="en-US" sz="2400" dirty="0" smtClean="0"/>
              <a:t>New model, with RT’s as constraint</a:t>
            </a:r>
          </a:p>
          <a:p>
            <a:endParaRPr lang="en-US" sz="2400" dirty="0" smtClean="0"/>
          </a:p>
          <a:p>
            <a:r>
              <a:rPr lang="en-US" sz="2400" dirty="0" smtClean="0"/>
              <a:t>Use of drift diffusion model to predict specific learning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3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Motivation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895" y="2655277"/>
            <a:ext cx="4257315" cy="2895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1800" y="5642447"/>
            <a:ext cx="2438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http://nathanbauman.com/seoulhero/nfblog/?p=317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38964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Conclusion: Reinforcement Learning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67913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3733800"/>
            <a:ext cx="56959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105400"/>
            <a:ext cx="57340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19800" y="4369028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Sutton and </a:t>
            </a:r>
            <a:r>
              <a:rPr lang="en-US" sz="800" dirty="0" err="1" smtClean="0"/>
              <a:t>Barto</a:t>
            </a:r>
            <a:r>
              <a:rPr lang="en-US" sz="800" dirty="0" smtClean="0"/>
              <a:t>, 1998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50127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2 3"/>
          <p:cNvSpPr/>
          <p:nvPr/>
        </p:nvSpPr>
        <p:spPr>
          <a:xfrm>
            <a:off x="5086350" y="1552575"/>
            <a:ext cx="2514600" cy="2247900"/>
          </a:xfrm>
          <a:prstGeom prst="irregularSeal2">
            <a:avLst/>
          </a:prstGeom>
          <a:solidFill>
            <a:schemeClr val="bg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24062"/>
            <a:ext cx="2258018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:Model Based</a:t>
            </a:r>
            <a:endParaRPr lang="en-US" dirty="0"/>
          </a:p>
        </p:txBody>
      </p:sp>
      <p:pic>
        <p:nvPicPr>
          <p:cNvPr id="1026" name="Picture 2" descr="https://encrypted-tbn3.google.com/images?q=tbn:ANd9GcRXv4plNYkfFD-Hfq3LeMX819CuOFoffHTBr6skBQLnTua9B0M1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20574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7" y="2232370"/>
            <a:ext cx="1114425" cy="88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https://encrypted-tbn2.google.com/images?q=tbn:ANd9GcTY8VNUn3Q2LwyCZCr1TQWzTRNAP9uvkgy49xOQDUU731ZPJu6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215" y="4229100"/>
            <a:ext cx="20955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27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24062"/>
            <a:ext cx="2258018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Model Free</a:t>
            </a:r>
            <a:endParaRPr lang="en-US" dirty="0"/>
          </a:p>
        </p:txBody>
      </p:sp>
      <p:pic>
        <p:nvPicPr>
          <p:cNvPr id="1026" name="Picture 2" descr="https://encrypted-tbn3.google.com/images?q=tbn:ANd9GcRXv4plNYkfFD-Hfq3LeMX819CuOFoffHTBr6skBQLnTua9B0M1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20574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ultiply 2"/>
          <p:cNvSpPr/>
          <p:nvPr/>
        </p:nvSpPr>
        <p:spPr>
          <a:xfrm>
            <a:off x="1700509" y="1556238"/>
            <a:ext cx="3429000" cy="2667000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19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</a:t>
            </a:r>
            <a:r>
              <a:rPr lang="en-US" dirty="0" err="1" smtClean="0"/>
              <a:t>Daw’s</a:t>
            </a:r>
            <a:r>
              <a:rPr lang="en-US" dirty="0" smtClean="0"/>
              <a:t> Study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78" y="2057398"/>
            <a:ext cx="2700337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726457"/>
            <a:ext cx="4014788" cy="218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200" y="5341728"/>
            <a:ext cx="1478616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059" y="5341728"/>
            <a:ext cx="1762125" cy="1489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 rot="7177218">
            <a:off x="3843987" y="4424752"/>
            <a:ext cx="1048273" cy="838200"/>
          </a:xfrm>
          <a:prstGeom prst="rightArrow">
            <a:avLst>
              <a:gd name="adj1" fmla="val 37413"/>
              <a:gd name="adj2" fmla="val 51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4041700">
            <a:off x="5911922" y="4377731"/>
            <a:ext cx="1048273" cy="838200"/>
          </a:xfrm>
          <a:prstGeom prst="rightArrow">
            <a:avLst>
              <a:gd name="adj1" fmla="val 37413"/>
              <a:gd name="adj2" fmla="val 51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1087342">
            <a:off x="2730410" y="2537306"/>
            <a:ext cx="1048273" cy="838200"/>
          </a:xfrm>
          <a:prstGeom prst="rightArrow">
            <a:avLst>
              <a:gd name="adj1" fmla="val 37413"/>
              <a:gd name="adj2" fmla="val 51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72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Daw</a:t>
            </a:r>
            <a:r>
              <a:rPr lang="en-US" dirty="0"/>
              <a:t>, Nathaniel D., Samuel J. </a:t>
            </a:r>
            <a:r>
              <a:rPr lang="en-US" dirty="0" err="1"/>
              <a:t>Gershman</a:t>
            </a:r>
            <a:r>
              <a:rPr lang="en-US" dirty="0"/>
              <a:t>, Ben Seymour, Peter Dayan, and Raymond J. Dolan. "Model-Based Influences on Humans' Choices and Striatal Prediction Errors." Neuron 69.6 (2011): 1204-215.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Botvinick</a:t>
            </a:r>
            <a:r>
              <a:rPr lang="en-US" dirty="0" smtClean="0"/>
              <a:t>, Matthew </a:t>
            </a:r>
            <a:r>
              <a:rPr lang="en-US" dirty="0"/>
              <a:t>and </a:t>
            </a:r>
            <a:r>
              <a:rPr lang="en-US" dirty="0" err="1" smtClean="0"/>
              <a:t>Solway</a:t>
            </a:r>
            <a:r>
              <a:rPr lang="en-US" dirty="0" smtClean="0"/>
              <a:t>, </a:t>
            </a:r>
            <a:r>
              <a:rPr lang="en-US" dirty="0"/>
              <a:t>Alec. "Goal-Directed Decision Making as Probabilistic Inference: A Computational Framework and Potential Neural Correlates." </a:t>
            </a:r>
            <a:r>
              <a:rPr lang="en-US" dirty="0" smtClean="0"/>
              <a:t>Psychological </a:t>
            </a:r>
            <a:r>
              <a:rPr lang="en-US" dirty="0"/>
              <a:t>Review 119.1 (2012): 120-54.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Sutton, R.S., and A.G. </a:t>
            </a:r>
            <a:r>
              <a:rPr lang="en-US" dirty="0" err="1"/>
              <a:t>Barto</a:t>
            </a:r>
            <a:r>
              <a:rPr lang="en-US" dirty="0"/>
              <a:t>. "Reinforcement Learning: An Introduction." IEEE Transactions on Neural Networks 9.5 (1998): 1054. </a:t>
            </a:r>
          </a:p>
        </p:txBody>
      </p:sp>
    </p:spTree>
    <p:extLst>
      <p:ext uri="{BB962C8B-B14F-4D97-AF65-F5344CB8AC3E}">
        <p14:creationId xmlns:p14="http://schemas.microsoft.com/office/powerpoint/2010/main" val="382141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States to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40876"/>
            <a:ext cx="46863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0" y="5054860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Sutton and </a:t>
            </a:r>
            <a:r>
              <a:rPr lang="en-US" sz="800" dirty="0" err="1" smtClean="0"/>
              <a:t>Barto</a:t>
            </a:r>
            <a:r>
              <a:rPr lang="en-US" sz="800" dirty="0" smtClean="0"/>
              <a:t>, 1998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480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States to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67913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3733800"/>
            <a:ext cx="56959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105400"/>
            <a:ext cx="57340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19800" y="4369028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Sutton and </a:t>
            </a:r>
            <a:r>
              <a:rPr lang="en-US" sz="800" dirty="0" err="1" smtClean="0"/>
              <a:t>Barto</a:t>
            </a:r>
            <a:r>
              <a:rPr lang="en-US" sz="800" dirty="0" smtClean="0"/>
              <a:t>, 1998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2252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49244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86112" y="6324600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Sutton and </a:t>
            </a:r>
            <a:r>
              <a:rPr lang="en-US" sz="800" dirty="0" err="1" smtClean="0"/>
              <a:t>Barto</a:t>
            </a:r>
            <a:r>
              <a:rPr lang="en-US" sz="800" dirty="0" smtClean="0"/>
              <a:t>, 1998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0049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</a:t>
            </a:r>
            <a:endParaRPr lang="en-US" dirty="0"/>
          </a:p>
        </p:txBody>
      </p:sp>
      <p:pic>
        <p:nvPicPr>
          <p:cNvPr id="1026" name="Picture 2" descr="https://encrypted-tbn3.google.com/images?q=tbn:ANd9GcRXv4plNYkfFD-Hfq3LeMX819CuOFoffHTBr6skBQLnTua9B0M1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20574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2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24062"/>
            <a:ext cx="2258018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</a:t>
            </a:r>
            <a:endParaRPr lang="en-US" dirty="0"/>
          </a:p>
        </p:txBody>
      </p:sp>
      <p:pic>
        <p:nvPicPr>
          <p:cNvPr id="1026" name="Picture 2" descr="https://encrypted-tbn3.google.com/images?q=tbn:ANd9GcRXv4plNYkfFD-Hfq3LeMX819CuOFoffHTBr6skBQLnTua9B0M1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20574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58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2 3"/>
          <p:cNvSpPr/>
          <p:nvPr/>
        </p:nvSpPr>
        <p:spPr>
          <a:xfrm>
            <a:off x="5086350" y="1552575"/>
            <a:ext cx="2514600" cy="2247900"/>
          </a:xfrm>
          <a:prstGeom prst="irregularSeal2">
            <a:avLst/>
          </a:prstGeom>
          <a:solidFill>
            <a:schemeClr val="bg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24062"/>
            <a:ext cx="2258018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</a:t>
            </a:r>
            <a:endParaRPr lang="en-US" dirty="0"/>
          </a:p>
        </p:txBody>
      </p:sp>
      <p:pic>
        <p:nvPicPr>
          <p:cNvPr id="1026" name="Picture 2" descr="https://encrypted-tbn3.google.com/images?q=tbn:ANd9GcRXv4plNYkfFD-Hfq3LeMX819CuOFoffHTBr6skBQLnTua9B0M1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20574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7" y="2232370"/>
            <a:ext cx="1114425" cy="88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17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2 3"/>
          <p:cNvSpPr/>
          <p:nvPr/>
        </p:nvSpPr>
        <p:spPr>
          <a:xfrm>
            <a:off x="5086350" y="1552575"/>
            <a:ext cx="2514600" cy="2247900"/>
          </a:xfrm>
          <a:prstGeom prst="irregularSeal2">
            <a:avLst/>
          </a:prstGeom>
          <a:solidFill>
            <a:schemeClr val="bg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24062"/>
            <a:ext cx="2258018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</a:t>
            </a:r>
            <a:endParaRPr lang="en-US" dirty="0"/>
          </a:p>
        </p:txBody>
      </p:sp>
      <p:pic>
        <p:nvPicPr>
          <p:cNvPr id="1026" name="Picture 2" descr="https://encrypted-tbn3.google.com/images?q=tbn:ANd9GcRXv4plNYkfFD-Hfq3LeMX819CuOFoffHTBr6skBQLnTua9B0M1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20574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7" y="2232370"/>
            <a:ext cx="1114425" cy="88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https://encrypted-tbn2.google.com/images?q=tbn:ANd9GcTY8VNUn3Q2LwyCZCr1TQWzTRNAP9uvkgy49xOQDUU731ZPJu6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215" y="4229100"/>
            <a:ext cx="20955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809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155</TotalTime>
  <Words>370</Words>
  <Application>Microsoft Office PowerPoint</Application>
  <PresentationFormat>On-screen Show (4:3)</PresentationFormat>
  <Paragraphs>67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Computational Models of Decision Making</vt:lpstr>
      <vt:lpstr>Original Motivation</vt:lpstr>
      <vt:lpstr>Map States to Actions</vt:lpstr>
      <vt:lpstr>Map States to Values</vt:lpstr>
      <vt:lpstr>Model Based Learning</vt:lpstr>
      <vt:lpstr>Model Based</vt:lpstr>
      <vt:lpstr>Model Based</vt:lpstr>
      <vt:lpstr>Model Based</vt:lpstr>
      <vt:lpstr>Model Based</vt:lpstr>
      <vt:lpstr>Model Based</vt:lpstr>
      <vt:lpstr>Model Free</vt:lpstr>
      <vt:lpstr>Model Free</vt:lpstr>
      <vt:lpstr>Model Free</vt:lpstr>
      <vt:lpstr>Model Free Vs. Model Based</vt:lpstr>
      <vt:lpstr>Daw’s Study</vt:lpstr>
      <vt:lpstr>Daw’s Study</vt:lpstr>
      <vt:lpstr>Current State</vt:lpstr>
      <vt:lpstr>To Do Next</vt:lpstr>
      <vt:lpstr>Success Criteria</vt:lpstr>
      <vt:lpstr>Conclusion: Reinforcement Learning</vt:lpstr>
      <vt:lpstr>Conclusion :Model Based</vt:lpstr>
      <vt:lpstr>Conclusion: Model Free</vt:lpstr>
      <vt:lpstr>Conclusion: Daw’s Study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Models of Decision Making</dc:title>
  <dc:creator>Peter Grabowski</dc:creator>
  <cp:lastModifiedBy>Peter Grabowski</cp:lastModifiedBy>
  <cp:revision>12</cp:revision>
  <dcterms:created xsi:type="dcterms:W3CDTF">2012-03-05T04:06:10Z</dcterms:created>
  <dcterms:modified xsi:type="dcterms:W3CDTF">2012-03-06T06:01:30Z</dcterms:modified>
</cp:coreProperties>
</file>