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712" r:id="rId2"/>
    <p:sldMasterId id="2147483730" r:id="rId3"/>
  </p:sldMasterIdLst>
  <p:sldIdLst>
    <p:sldId id="256" r:id="rId4"/>
    <p:sldId id="258" r:id="rId5"/>
    <p:sldId id="259" r:id="rId6"/>
    <p:sldId id="257" r:id="rId7"/>
    <p:sldId id="260" r:id="rId8"/>
    <p:sldId id="273" r:id="rId9"/>
    <p:sldId id="271" r:id="rId10"/>
    <p:sldId id="275" r:id="rId11"/>
    <p:sldId id="276" r:id="rId12"/>
    <p:sldId id="261" r:id="rId13"/>
    <p:sldId id="262" r:id="rId14"/>
    <p:sldId id="263" r:id="rId15"/>
    <p:sldId id="265" r:id="rId16"/>
    <p:sldId id="267" r:id="rId17"/>
    <p:sldId id="277" r:id="rId18"/>
    <p:sldId id="278" r:id="rId19"/>
    <p:sldId id="279" r:id="rId20"/>
    <p:sldId id="280" r:id="rId21"/>
    <p:sldId id="281" r:id="rId22"/>
    <p:sldId id="282" r:id="rId23"/>
    <p:sldId id="285" r:id="rId24"/>
    <p:sldId id="284"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0265001286896421E-2"/>
          <c:y val="0.1042487514304906"/>
          <c:w val="0.81946999742620719"/>
          <c:h val="0.80137618637426611"/>
        </c:manualLayout>
      </c:layout>
      <c:doughnut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1-8F67-4AB0-8A1F-ABE727F4131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3-8F67-4AB0-8A1F-ABE727F4131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5-8F67-4AB0-8A1F-ABE727F41318}"/>
              </c:ext>
            </c:extLst>
          </c:dPt>
          <c:dLbls>
            <c:dLbl>
              <c:idx val="0"/>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1-8F67-4AB0-8A1F-ABE727F41318}"/>
                </c:ext>
                <c:ext xmlns:c15="http://schemas.microsoft.com/office/drawing/2012/chart" uri="{CE6537A1-D6FC-4f65-9D91-7224C49458BB}"/>
              </c:extLst>
            </c:dLbl>
            <c:dLbl>
              <c:idx val="1"/>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3-8F67-4AB0-8A1F-ABE727F41318}"/>
                </c:ext>
                <c:ext xmlns:c15="http://schemas.microsoft.com/office/drawing/2012/chart" uri="{CE6537A1-D6FC-4f65-9D91-7224C49458BB}"/>
              </c:extLst>
            </c:dLbl>
            <c:dLbl>
              <c:idx val="2"/>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5-8F67-4AB0-8A1F-ABE727F41318}"/>
                </c:ext>
                <c:ext xmlns:c15="http://schemas.microsoft.com/office/drawing/2012/chart" uri="{CE6537A1-D6FC-4f65-9D91-7224C49458BB}"/>
              </c:extLst>
            </c:dLbl>
            <c:spPr>
              <a:noFill/>
              <a:ln>
                <a:no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rgbClr val="002060"/>
                    </a:solidFill>
                    <a:latin typeface="+mn-lt"/>
                    <a:ea typeface="+mn-ea"/>
                    <a:cs typeface="+mn-cs"/>
                  </a:defRPr>
                </a:pPr>
                <a:endParaRPr lang="en-US"/>
              </a:p>
            </c:txPr>
            <c:showLegendKey val="0"/>
            <c:showVal val="0"/>
            <c:showCatName val="1"/>
            <c:showSerName val="0"/>
            <c:showPercent val="1"/>
            <c:showBubbleSize val="0"/>
            <c:separator> </c:separator>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Sheet1!$A$1:$A$3</c:f>
              <c:strCache>
                <c:ptCount val="3"/>
                <c:pt idx="0">
                  <c:v>Positive</c:v>
                </c:pt>
                <c:pt idx="1">
                  <c:v>Negative</c:v>
                </c:pt>
                <c:pt idx="2">
                  <c:v>Neutral</c:v>
                </c:pt>
              </c:strCache>
            </c:strRef>
          </c:cat>
          <c:val>
            <c:numRef>
              <c:f>Sheet1!$B$1:$B$3</c:f>
              <c:numCache>
                <c:formatCode>0%</c:formatCode>
                <c:ptCount val="3"/>
                <c:pt idx="0">
                  <c:v>0.7365672734371187</c:v>
                </c:pt>
                <c:pt idx="1">
                  <c:v>0.15684934849446097</c:v>
                </c:pt>
                <c:pt idx="2">
                  <c:v>0.10658337806842028</c:v>
                </c:pt>
              </c:numCache>
            </c:numRef>
          </c:val>
          <c:extLst xmlns:c16r2="http://schemas.microsoft.com/office/drawing/2015/06/chart">
            <c:ext xmlns:c16="http://schemas.microsoft.com/office/drawing/2014/chart" uri="{C3380CC4-5D6E-409C-BE32-E72D297353CC}">
              <c16:uniqueId val="{00000006-8F67-4AB0-8A1F-ABE727F41318}"/>
            </c:ext>
          </c:extLst>
        </c:ser>
        <c:dLbls>
          <c:showLegendKey val="0"/>
          <c:showVal val="0"/>
          <c:showCatName val="0"/>
          <c:showSerName val="0"/>
          <c:showPercent val="0"/>
          <c:showBubbleSize val="0"/>
          <c:showLeaderLines val="0"/>
        </c:dLbls>
        <c:firstSliceAng val="0"/>
        <c:holeSize val="65"/>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bg1"/>
          </a:solidFill>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F2D23-4A70-470F-8207-656B363F57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4FAD6D-D7D6-4D98-808D-38610D089A23}">
      <dgm:prSet/>
      <dgm:spPr/>
      <dgm:t>
        <a:bodyPr/>
        <a:lstStyle/>
        <a:p>
          <a:r>
            <a:rPr lang="en-US" dirty="0"/>
            <a:t>Data contents – Reviews &amp; Rating.</a:t>
          </a:r>
        </a:p>
      </dgm:t>
    </dgm:pt>
    <dgm:pt modelId="{22FD14EF-79EB-46F3-9E56-85D38DC2112E}" type="parTrans" cxnId="{41449EB4-6396-4739-B804-880584CFEC44}">
      <dgm:prSet/>
      <dgm:spPr/>
      <dgm:t>
        <a:bodyPr/>
        <a:lstStyle/>
        <a:p>
          <a:endParaRPr lang="en-US"/>
        </a:p>
      </dgm:t>
    </dgm:pt>
    <dgm:pt modelId="{6EC9B1D6-E0E2-400F-97CA-43EC3C1D6196}" type="sibTrans" cxnId="{41449EB4-6396-4739-B804-880584CFEC44}">
      <dgm:prSet/>
      <dgm:spPr/>
      <dgm:t>
        <a:bodyPr/>
        <a:lstStyle/>
        <a:p>
          <a:endParaRPr lang="en-US"/>
        </a:p>
      </dgm:t>
    </dgm:pt>
    <dgm:pt modelId="{7BC96157-1A03-47F8-99D9-205A69A017BB}">
      <dgm:prSet/>
      <dgm:spPr/>
      <dgm:t>
        <a:bodyPr/>
        <a:lstStyle/>
        <a:p>
          <a:r>
            <a:rPr lang="en-US"/>
            <a:t>Data Size – 20491 Rows &amp; 2 Columns.</a:t>
          </a:r>
        </a:p>
      </dgm:t>
    </dgm:pt>
    <dgm:pt modelId="{D044B9AA-0D6A-46D4-8D4E-618B15EDEA09}" type="parTrans" cxnId="{4370FA33-1745-44B9-820B-BA1900DC2D4F}">
      <dgm:prSet/>
      <dgm:spPr/>
      <dgm:t>
        <a:bodyPr/>
        <a:lstStyle/>
        <a:p>
          <a:endParaRPr lang="en-US"/>
        </a:p>
      </dgm:t>
    </dgm:pt>
    <dgm:pt modelId="{76DF66CA-163D-40EE-B410-E34AA1FF99D9}" type="sibTrans" cxnId="{4370FA33-1745-44B9-820B-BA1900DC2D4F}">
      <dgm:prSet/>
      <dgm:spPr/>
      <dgm:t>
        <a:bodyPr/>
        <a:lstStyle/>
        <a:p>
          <a:endParaRPr lang="en-US"/>
        </a:p>
      </dgm:t>
    </dgm:pt>
    <dgm:pt modelId="{B19279DE-D93F-461B-BD80-C10CBC1E5053}">
      <dgm:prSet/>
      <dgm:spPr/>
      <dgm:t>
        <a:bodyPr/>
        <a:lstStyle/>
        <a:p>
          <a:r>
            <a:rPr lang="en-US" dirty="0"/>
            <a:t>Data Type – Object &amp; Float.</a:t>
          </a:r>
        </a:p>
      </dgm:t>
    </dgm:pt>
    <dgm:pt modelId="{98556626-24B6-4BB7-9154-2EEBA4036DF0}" type="parTrans" cxnId="{9AFD354F-D9BC-4842-B62B-BE6553B481D6}">
      <dgm:prSet/>
      <dgm:spPr/>
      <dgm:t>
        <a:bodyPr/>
        <a:lstStyle/>
        <a:p>
          <a:endParaRPr lang="en-US"/>
        </a:p>
      </dgm:t>
    </dgm:pt>
    <dgm:pt modelId="{F0A0282F-34D9-45AC-987B-C676BE2ADD0A}" type="sibTrans" cxnId="{9AFD354F-D9BC-4842-B62B-BE6553B481D6}">
      <dgm:prSet/>
      <dgm:spPr/>
      <dgm:t>
        <a:bodyPr/>
        <a:lstStyle/>
        <a:p>
          <a:endParaRPr lang="en-US"/>
        </a:p>
      </dgm:t>
    </dgm:pt>
    <dgm:pt modelId="{6A52D174-3EC8-41B5-AA99-87170BB12422}">
      <dgm:prSet/>
      <dgm:spPr/>
      <dgm:t>
        <a:bodyPr/>
        <a:lstStyle/>
        <a:p>
          <a:r>
            <a:rPr lang="en-US" dirty="0"/>
            <a:t>Source – Online platforms</a:t>
          </a:r>
        </a:p>
      </dgm:t>
    </dgm:pt>
    <dgm:pt modelId="{5BAD9670-595B-4637-B268-B7CB27C776EA}" type="parTrans" cxnId="{0898A4FF-3FA5-4F5A-8145-FB88308263DF}">
      <dgm:prSet/>
      <dgm:spPr/>
      <dgm:t>
        <a:bodyPr/>
        <a:lstStyle/>
        <a:p>
          <a:endParaRPr lang="en-US"/>
        </a:p>
      </dgm:t>
    </dgm:pt>
    <dgm:pt modelId="{B967F0C3-0565-4B40-812A-22D64B1286AD}" type="sibTrans" cxnId="{0898A4FF-3FA5-4F5A-8145-FB88308263DF}">
      <dgm:prSet/>
      <dgm:spPr/>
      <dgm:t>
        <a:bodyPr/>
        <a:lstStyle/>
        <a:p>
          <a:endParaRPr lang="en-US"/>
        </a:p>
      </dgm:t>
    </dgm:pt>
    <dgm:pt modelId="{82E473D5-368F-4D8D-BB1C-EDD5BCAE3501}" type="pres">
      <dgm:prSet presAssocID="{7E5F2D23-4A70-470F-8207-656B363F575C}" presName="root" presStyleCnt="0">
        <dgm:presLayoutVars>
          <dgm:dir/>
          <dgm:resizeHandles val="exact"/>
        </dgm:presLayoutVars>
      </dgm:prSet>
      <dgm:spPr/>
      <dgm:t>
        <a:bodyPr/>
        <a:lstStyle/>
        <a:p>
          <a:endParaRPr lang="en-US"/>
        </a:p>
      </dgm:t>
    </dgm:pt>
    <dgm:pt modelId="{CA505733-ED04-42A2-82CC-4B0C8E8F179E}" type="pres">
      <dgm:prSet presAssocID="{1E4FAD6D-D7D6-4D98-808D-38610D089A23}" presName="compNode" presStyleCnt="0"/>
      <dgm:spPr/>
    </dgm:pt>
    <dgm:pt modelId="{12B3FC21-5D24-4989-9709-0E0CA6FD487C}" type="pres">
      <dgm:prSet presAssocID="{1E4FAD6D-D7D6-4D98-808D-38610D089A23}" presName="bgRect" presStyleLbl="bgShp" presStyleIdx="0" presStyleCnt="4"/>
      <dgm:spPr/>
    </dgm:pt>
    <dgm:pt modelId="{E5F21199-0F98-4AA6-9187-4CD27F694A5E}" type="pres">
      <dgm:prSet presAssocID="{1E4FAD6D-D7D6-4D98-808D-38610D089A23}"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heck List"/>
        </a:ext>
      </dgm:extLst>
    </dgm:pt>
    <dgm:pt modelId="{41403FAB-4D73-45AA-812A-59CF8E815F83}" type="pres">
      <dgm:prSet presAssocID="{1E4FAD6D-D7D6-4D98-808D-38610D089A23}" presName="spaceRect" presStyleCnt="0"/>
      <dgm:spPr/>
    </dgm:pt>
    <dgm:pt modelId="{DF836B5F-5E5E-4CE9-8B00-895783CDF1D7}" type="pres">
      <dgm:prSet presAssocID="{1E4FAD6D-D7D6-4D98-808D-38610D089A23}" presName="parTx" presStyleLbl="revTx" presStyleIdx="0" presStyleCnt="4">
        <dgm:presLayoutVars>
          <dgm:chMax val="0"/>
          <dgm:chPref val="0"/>
        </dgm:presLayoutVars>
      </dgm:prSet>
      <dgm:spPr/>
      <dgm:t>
        <a:bodyPr/>
        <a:lstStyle/>
        <a:p>
          <a:endParaRPr lang="en-US"/>
        </a:p>
      </dgm:t>
    </dgm:pt>
    <dgm:pt modelId="{4AA98725-8D78-407E-B423-00C61360F3E8}" type="pres">
      <dgm:prSet presAssocID="{6EC9B1D6-E0E2-400F-97CA-43EC3C1D6196}" presName="sibTrans" presStyleCnt="0"/>
      <dgm:spPr/>
    </dgm:pt>
    <dgm:pt modelId="{2E368771-9171-44F9-ABAA-E19052CF010D}" type="pres">
      <dgm:prSet presAssocID="{7BC96157-1A03-47F8-99D9-205A69A017BB}" presName="compNode" presStyleCnt="0"/>
      <dgm:spPr/>
    </dgm:pt>
    <dgm:pt modelId="{C479E849-7A38-4E11-B5FB-C53895FEBB2E}" type="pres">
      <dgm:prSet presAssocID="{7BC96157-1A03-47F8-99D9-205A69A017BB}" presName="bgRect" presStyleLbl="bgShp" presStyleIdx="1" presStyleCnt="4"/>
      <dgm:spPr/>
    </dgm:pt>
    <dgm:pt modelId="{D9E333E2-FC7B-48AA-A1DB-C3B8150194FC}" type="pres">
      <dgm:prSet presAssocID="{7BC96157-1A03-47F8-99D9-205A69A017BB}"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Table"/>
        </a:ext>
      </dgm:extLst>
    </dgm:pt>
    <dgm:pt modelId="{FD189E52-0454-4A0B-B8E0-84033F139E67}" type="pres">
      <dgm:prSet presAssocID="{7BC96157-1A03-47F8-99D9-205A69A017BB}" presName="spaceRect" presStyleCnt="0"/>
      <dgm:spPr/>
    </dgm:pt>
    <dgm:pt modelId="{EA717C07-0FA6-42A9-84DD-156113041B15}" type="pres">
      <dgm:prSet presAssocID="{7BC96157-1A03-47F8-99D9-205A69A017BB}" presName="parTx" presStyleLbl="revTx" presStyleIdx="1" presStyleCnt="4">
        <dgm:presLayoutVars>
          <dgm:chMax val="0"/>
          <dgm:chPref val="0"/>
        </dgm:presLayoutVars>
      </dgm:prSet>
      <dgm:spPr/>
      <dgm:t>
        <a:bodyPr/>
        <a:lstStyle/>
        <a:p>
          <a:endParaRPr lang="en-US"/>
        </a:p>
      </dgm:t>
    </dgm:pt>
    <dgm:pt modelId="{B441B1A7-6D77-49C9-A0CB-6A0176108EBB}" type="pres">
      <dgm:prSet presAssocID="{76DF66CA-163D-40EE-B410-E34AA1FF99D9}" presName="sibTrans" presStyleCnt="0"/>
      <dgm:spPr/>
    </dgm:pt>
    <dgm:pt modelId="{E0E95A06-E5E2-4CFB-BAB5-6D173D64498A}" type="pres">
      <dgm:prSet presAssocID="{B19279DE-D93F-461B-BD80-C10CBC1E5053}" presName="compNode" presStyleCnt="0"/>
      <dgm:spPr/>
    </dgm:pt>
    <dgm:pt modelId="{1A261F3F-FBBE-4F6B-827A-B251BAA1ED52}" type="pres">
      <dgm:prSet presAssocID="{B19279DE-D93F-461B-BD80-C10CBC1E5053}" presName="bgRect" presStyleLbl="bgShp" presStyleIdx="2" presStyleCnt="4"/>
      <dgm:spPr/>
    </dgm:pt>
    <dgm:pt modelId="{841E1EFE-23F4-4A23-856C-52E83F190EFF}" type="pres">
      <dgm:prSet presAssocID="{B19279DE-D93F-461B-BD80-C10CBC1E5053}"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Rubber duck"/>
        </a:ext>
      </dgm:extLst>
    </dgm:pt>
    <dgm:pt modelId="{F771DA1C-8340-436E-BAAC-9207403ED354}" type="pres">
      <dgm:prSet presAssocID="{B19279DE-D93F-461B-BD80-C10CBC1E5053}" presName="spaceRect" presStyleCnt="0"/>
      <dgm:spPr/>
    </dgm:pt>
    <dgm:pt modelId="{A4B19FAD-79F4-4182-BC9B-2B3EFCA88F98}" type="pres">
      <dgm:prSet presAssocID="{B19279DE-D93F-461B-BD80-C10CBC1E5053}" presName="parTx" presStyleLbl="revTx" presStyleIdx="2" presStyleCnt="4">
        <dgm:presLayoutVars>
          <dgm:chMax val="0"/>
          <dgm:chPref val="0"/>
        </dgm:presLayoutVars>
      </dgm:prSet>
      <dgm:spPr/>
      <dgm:t>
        <a:bodyPr/>
        <a:lstStyle/>
        <a:p>
          <a:endParaRPr lang="en-US"/>
        </a:p>
      </dgm:t>
    </dgm:pt>
    <dgm:pt modelId="{3FFAF2C4-F679-4AAA-858F-B7B381B1C66B}" type="pres">
      <dgm:prSet presAssocID="{F0A0282F-34D9-45AC-987B-C676BE2ADD0A}" presName="sibTrans" presStyleCnt="0"/>
      <dgm:spPr/>
    </dgm:pt>
    <dgm:pt modelId="{1CCCAC89-2F40-4893-8656-062C4AC3FE42}" type="pres">
      <dgm:prSet presAssocID="{6A52D174-3EC8-41B5-AA99-87170BB12422}" presName="compNode" presStyleCnt="0"/>
      <dgm:spPr/>
    </dgm:pt>
    <dgm:pt modelId="{3CEC89DD-5013-48DA-8ECD-A2B9196A0367}" type="pres">
      <dgm:prSet presAssocID="{6A52D174-3EC8-41B5-AA99-87170BB12422}" presName="bgRect" presStyleLbl="bgShp" presStyleIdx="3" presStyleCnt="4" custLinFactNeighborY="2988"/>
      <dgm:spPr/>
    </dgm:pt>
    <dgm:pt modelId="{4E5C1F2A-BB37-43A9-AE55-CF82DFC39686}" type="pres">
      <dgm:prSet presAssocID="{6A52D174-3EC8-41B5-AA99-87170BB12422}"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Television"/>
        </a:ext>
      </dgm:extLst>
    </dgm:pt>
    <dgm:pt modelId="{E97FE7A6-A31D-48AD-BD6C-EEDB5CA64575}" type="pres">
      <dgm:prSet presAssocID="{6A52D174-3EC8-41B5-AA99-87170BB12422}" presName="spaceRect" presStyleCnt="0"/>
      <dgm:spPr/>
    </dgm:pt>
    <dgm:pt modelId="{4DD1EAE1-3326-4CC7-A1E7-B0182DB3B0B0}" type="pres">
      <dgm:prSet presAssocID="{6A52D174-3EC8-41B5-AA99-87170BB12422}" presName="parTx" presStyleLbl="revTx" presStyleIdx="3" presStyleCnt="4">
        <dgm:presLayoutVars>
          <dgm:chMax val="0"/>
          <dgm:chPref val="0"/>
        </dgm:presLayoutVars>
      </dgm:prSet>
      <dgm:spPr/>
      <dgm:t>
        <a:bodyPr/>
        <a:lstStyle/>
        <a:p>
          <a:endParaRPr lang="en-US"/>
        </a:p>
      </dgm:t>
    </dgm:pt>
  </dgm:ptLst>
  <dgm:cxnLst>
    <dgm:cxn modelId="{579FD24B-0CC0-442C-88A6-28E493FFFB4C}" type="presOf" srcId="{7BC96157-1A03-47F8-99D9-205A69A017BB}" destId="{EA717C07-0FA6-42A9-84DD-156113041B15}" srcOrd="0" destOrd="0" presId="urn:microsoft.com/office/officeart/2018/2/layout/IconVerticalSolidList"/>
    <dgm:cxn modelId="{C100C752-3DFD-4C66-B5EC-939334E4B4C0}" type="presOf" srcId="{B19279DE-D93F-461B-BD80-C10CBC1E5053}" destId="{A4B19FAD-79F4-4182-BC9B-2B3EFCA88F98}" srcOrd="0" destOrd="0" presId="urn:microsoft.com/office/officeart/2018/2/layout/IconVerticalSolidList"/>
    <dgm:cxn modelId="{4370FA33-1745-44B9-820B-BA1900DC2D4F}" srcId="{7E5F2D23-4A70-470F-8207-656B363F575C}" destId="{7BC96157-1A03-47F8-99D9-205A69A017BB}" srcOrd="1" destOrd="0" parTransId="{D044B9AA-0D6A-46D4-8D4E-618B15EDEA09}" sibTransId="{76DF66CA-163D-40EE-B410-E34AA1FF99D9}"/>
    <dgm:cxn modelId="{0898A4FF-3FA5-4F5A-8145-FB88308263DF}" srcId="{7E5F2D23-4A70-470F-8207-656B363F575C}" destId="{6A52D174-3EC8-41B5-AA99-87170BB12422}" srcOrd="3" destOrd="0" parTransId="{5BAD9670-595B-4637-B268-B7CB27C776EA}" sibTransId="{B967F0C3-0565-4B40-812A-22D64B1286AD}"/>
    <dgm:cxn modelId="{41449EB4-6396-4739-B804-880584CFEC44}" srcId="{7E5F2D23-4A70-470F-8207-656B363F575C}" destId="{1E4FAD6D-D7D6-4D98-808D-38610D089A23}" srcOrd="0" destOrd="0" parTransId="{22FD14EF-79EB-46F3-9E56-85D38DC2112E}" sibTransId="{6EC9B1D6-E0E2-400F-97CA-43EC3C1D6196}"/>
    <dgm:cxn modelId="{1AA19CF0-FD1A-4653-8C3B-AE1ACB75F1E3}" type="presOf" srcId="{6A52D174-3EC8-41B5-AA99-87170BB12422}" destId="{4DD1EAE1-3326-4CC7-A1E7-B0182DB3B0B0}" srcOrd="0" destOrd="0" presId="urn:microsoft.com/office/officeart/2018/2/layout/IconVerticalSolidList"/>
    <dgm:cxn modelId="{D242CDD8-39CF-4A82-B167-CF89B568709A}" type="presOf" srcId="{1E4FAD6D-D7D6-4D98-808D-38610D089A23}" destId="{DF836B5F-5E5E-4CE9-8B00-895783CDF1D7}" srcOrd="0" destOrd="0" presId="urn:microsoft.com/office/officeart/2018/2/layout/IconVerticalSolidList"/>
    <dgm:cxn modelId="{9AFD354F-D9BC-4842-B62B-BE6553B481D6}" srcId="{7E5F2D23-4A70-470F-8207-656B363F575C}" destId="{B19279DE-D93F-461B-BD80-C10CBC1E5053}" srcOrd="2" destOrd="0" parTransId="{98556626-24B6-4BB7-9154-2EEBA4036DF0}" sibTransId="{F0A0282F-34D9-45AC-987B-C676BE2ADD0A}"/>
    <dgm:cxn modelId="{5C3E08A0-428D-4010-B06E-F3E6C3B9FA77}" type="presOf" srcId="{7E5F2D23-4A70-470F-8207-656B363F575C}" destId="{82E473D5-368F-4D8D-BB1C-EDD5BCAE3501}" srcOrd="0" destOrd="0" presId="urn:microsoft.com/office/officeart/2018/2/layout/IconVerticalSolidList"/>
    <dgm:cxn modelId="{E765CB4E-7141-4C3D-B7EE-A5BCB1467FE3}" type="presParOf" srcId="{82E473D5-368F-4D8D-BB1C-EDD5BCAE3501}" destId="{CA505733-ED04-42A2-82CC-4B0C8E8F179E}" srcOrd="0" destOrd="0" presId="urn:microsoft.com/office/officeart/2018/2/layout/IconVerticalSolidList"/>
    <dgm:cxn modelId="{DFF017A5-3F02-4FAE-9856-9BB0071D4E34}" type="presParOf" srcId="{CA505733-ED04-42A2-82CC-4B0C8E8F179E}" destId="{12B3FC21-5D24-4989-9709-0E0CA6FD487C}" srcOrd="0" destOrd="0" presId="urn:microsoft.com/office/officeart/2018/2/layout/IconVerticalSolidList"/>
    <dgm:cxn modelId="{D4EB1154-E2A9-4C3B-BBDE-71EE66EDC1AC}" type="presParOf" srcId="{CA505733-ED04-42A2-82CC-4B0C8E8F179E}" destId="{E5F21199-0F98-4AA6-9187-4CD27F694A5E}" srcOrd="1" destOrd="0" presId="urn:microsoft.com/office/officeart/2018/2/layout/IconVerticalSolidList"/>
    <dgm:cxn modelId="{BD728A7B-7FEF-43B9-B875-017A3F0F3180}" type="presParOf" srcId="{CA505733-ED04-42A2-82CC-4B0C8E8F179E}" destId="{41403FAB-4D73-45AA-812A-59CF8E815F83}" srcOrd="2" destOrd="0" presId="urn:microsoft.com/office/officeart/2018/2/layout/IconVerticalSolidList"/>
    <dgm:cxn modelId="{28DAE735-4FDF-4D81-A84D-6977D7E9DE8C}" type="presParOf" srcId="{CA505733-ED04-42A2-82CC-4B0C8E8F179E}" destId="{DF836B5F-5E5E-4CE9-8B00-895783CDF1D7}" srcOrd="3" destOrd="0" presId="urn:microsoft.com/office/officeart/2018/2/layout/IconVerticalSolidList"/>
    <dgm:cxn modelId="{488762BF-4B8D-4DCF-A0B3-B10AC9B66A21}" type="presParOf" srcId="{82E473D5-368F-4D8D-BB1C-EDD5BCAE3501}" destId="{4AA98725-8D78-407E-B423-00C61360F3E8}" srcOrd="1" destOrd="0" presId="urn:microsoft.com/office/officeart/2018/2/layout/IconVerticalSolidList"/>
    <dgm:cxn modelId="{720A1EAF-C938-4D07-8E00-E7EBF5410BAC}" type="presParOf" srcId="{82E473D5-368F-4D8D-BB1C-EDD5BCAE3501}" destId="{2E368771-9171-44F9-ABAA-E19052CF010D}" srcOrd="2" destOrd="0" presId="urn:microsoft.com/office/officeart/2018/2/layout/IconVerticalSolidList"/>
    <dgm:cxn modelId="{DCDFF0D5-EB2C-4549-8AA3-2CBDE1917AF7}" type="presParOf" srcId="{2E368771-9171-44F9-ABAA-E19052CF010D}" destId="{C479E849-7A38-4E11-B5FB-C53895FEBB2E}" srcOrd="0" destOrd="0" presId="urn:microsoft.com/office/officeart/2018/2/layout/IconVerticalSolidList"/>
    <dgm:cxn modelId="{72D66348-85AE-48ED-A41D-B3C8689D91DD}" type="presParOf" srcId="{2E368771-9171-44F9-ABAA-E19052CF010D}" destId="{D9E333E2-FC7B-48AA-A1DB-C3B8150194FC}" srcOrd="1" destOrd="0" presId="urn:microsoft.com/office/officeart/2018/2/layout/IconVerticalSolidList"/>
    <dgm:cxn modelId="{2784ACF3-00CB-4B77-98FC-1B474659AE46}" type="presParOf" srcId="{2E368771-9171-44F9-ABAA-E19052CF010D}" destId="{FD189E52-0454-4A0B-B8E0-84033F139E67}" srcOrd="2" destOrd="0" presId="urn:microsoft.com/office/officeart/2018/2/layout/IconVerticalSolidList"/>
    <dgm:cxn modelId="{E41EFECF-7203-46BF-A156-5FE851B68173}" type="presParOf" srcId="{2E368771-9171-44F9-ABAA-E19052CF010D}" destId="{EA717C07-0FA6-42A9-84DD-156113041B15}" srcOrd="3" destOrd="0" presId="urn:microsoft.com/office/officeart/2018/2/layout/IconVerticalSolidList"/>
    <dgm:cxn modelId="{C9957376-B16C-404B-B41A-BDC5DD136F22}" type="presParOf" srcId="{82E473D5-368F-4D8D-BB1C-EDD5BCAE3501}" destId="{B441B1A7-6D77-49C9-A0CB-6A0176108EBB}" srcOrd="3" destOrd="0" presId="urn:microsoft.com/office/officeart/2018/2/layout/IconVerticalSolidList"/>
    <dgm:cxn modelId="{FD3B00C4-C4C0-4376-8C4B-87E832F1AE29}" type="presParOf" srcId="{82E473D5-368F-4D8D-BB1C-EDD5BCAE3501}" destId="{E0E95A06-E5E2-4CFB-BAB5-6D173D64498A}" srcOrd="4" destOrd="0" presId="urn:microsoft.com/office/officeart/2018/2/layout/IconVerticalSolidList"/>
    <dgm:cxn modelId="{2EDD8169-F41A-4FB8-933D-F8AAEFD4EDF9}" type="presParOf" srcId="{E0E95A06-E5E2-4CFB-BAB5-6D173D64498A}" destId="{1A261F3F-FBBE-4F6B-827A-B251BAA1ED52}" srcOrd="0" destOrd="0" presId="urn:microsoft.com/office/officeart/2018/2/layout/IconVerticalSolidList"/>
    <dgm:cxn modelId="{7C29CC74-0332-4CF9-923C-412AC7FFE84F}" type="presParOf" srcId="{E0E95A06-E5E2-4CFB-BAB5-6D173D64498A}" destId="{841E1EFE-23F4-4A23-856C-52E83F190EFF}" srcOrd="1" destOrd="0" presId="urn:microsoft.com/office/officeart/2018/2/layout/IconVerticalSolidList"/>
    <dgm:cxn modelId="{3BA95867-6D40-4B30-B274-82C1092097F9}" type="presParOf" srcId="{E0E95A06-E5E2-4CFB-BAB5-6D173D64498A}" destId="{F771DA1C-8340-436E-BAAC-9207403ED354}" srcOrd="2" destOrd="0" presId="urn:microsoft.com/office/officeart/2018/2/layout/IconVerticalSolidList"/>
    <dgm:cxn modelId="{A3F5A660-DD71-482D-9D08-8EE9F1F0A5A8}" type="presParOf" srcId="{E0E95A06-E5E2-4CFB-BAB5-6D173D64498A}" destId="{A4B19FAD-79F4-4182-BC9B-2B3EFCA88F98}" srcOrd="3" destOrd="0" presId="urn:microsoft.com/office/officeart/2018/2/layout/IconVerticalSolidList"/>
    <dgm:cxn modelId="{1F1ABA2E-1E88-4EE3-A056-9ED840360C6F}" type="presParOf" srcId="{82E473D5-368F-4D8D-BB1C-EDD5BCAE3501}" destId="{3FFAF2C4-F679-4AAA-858F-B7B381B1C66B}" srcOrd="5" destOrd="0" presId="urn:microsoft.com/office/officeart/2018/2/layout/IconVerticalSolidList"/>
    <dgm:cxn modelId="{233B2825-9B90-4BA8-A0E2-3BCD049D06A2}" type="presParOf" srcId="{82E473D5-368F-4D8D-BB1C-EDD5BCAE3501}" destId="{1CCCAC89-2F40-4893-8656-062C4AC3FE42}" srcOrd="6" destOrd="0" presId="urn:microsoft.com/office/officeart/2018/2/layout/IconVerticalSolidList"/>
    <dgm:cxn modelId="{C5A459FD-F917-4FA2-A31D-8656ADA8851C}" type="presParOf" srcId="{1CCCAC89-2F40-4893-8656-062C4AC3FE42}" destId="{3CEC89DD-5013-48DA-8ECD-A2B9196A0367}" srcOrd="0" destOrd="0" presId="urn:microsoft.com/office/officeart/2018/2/layout/IconVerticalSolidList"/>
    <dgm:cxn modelId="{EF1D68F3-5661-4376-9BBD-124030901AB1}" type="presParOf" srcId="{1CCCAC89-2F40-4893-8656-062C4AC3FE42}" destId="{4E5C1F2A-BB37-43A9-AE55-CF82DFC39686}" srcOrd="1" destOrd="0" presId="urn:microsoft.com/office/officeart/2018/2/layout/IconVerticalSolidList"/>
    <dgm:cxn modelId="{9F7BBB95-70AF-4F92-B33A-859A01813C3C}" type="presParOf" srcId="{1CCCAC89-2F40-4893-8656-062C4AC3FE42}" destId="{E97FE7A6-A31D-48AD-BD6C-EEDB5CA64575}" srcOrd="2" destOrd="0" presId="urn:microsoft.com/office/officeart/2018/2/layout/IconVerticalSolidList"/>
    <dgm:cxn modelId="{131715F3-CEC2-422F-9F4E-26C439878DC5}" type="presParOf" srcId="{1CCCAC89-2F40-4893-8656-062C4AC3FE42}" destId="{4DD1EAE1-3326-4CC7-A1E7-B0182DB3B0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3FC21-5D24-4989-9709-0E0CA6FD487C}">
      <dsp:nvSpPr>
        <dsp:cNvPr id="0" name=""/>
        <dsp:cNvSpPr/>
      </dsp:nvSpPr>
      <dsp:spPr>
        <a:xfrm>
          <a:off x="0" y="2020"/>
          <a:ext cx="6105526" cy="1023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21199-0F98-4AA6-9187-4CD27F694A5E}">
      <dsp:nvSpPr>
        <dsp:cNvPr id="0" name=""/>
        <dsp:cNvSpPr/>
      </dsp:nvSpPr>
      <dsp:spPr>
        <a:xfrm>
          <a:off x="309711" y="232383"/>
          <a:ext cx="563111" cy="56311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36B5F-5E5E-4CE9-8B00-895783CDF1D7}">
      <dsp:nvSpPr>
        <dsp:cNvPr id="0" name=""/>
        <dsp:cNvSpPr/>
      </dsp:nvSpPr>
      <dsp:spPr>
        <a:xfrm>
          <a:off x="1182533" y="2020"/>
          <a:ext cx="4922992" cy="102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56" tIns="108356" rIns="108356" bIns="108356" numCol="1" spcCol="1270" anchor="ctr" anchorCtr="0">
          <a:noAutofit/>
        </a:bodyPr>
        <a:lstStyle/>
        <a:p>
          <a:pPr lvl="0" algn="l" defTabSz="977900">
            <a:lnSpc>
              <a:spcPct val="90000"/>
            </a:lnSpc>
            <a:spcBef>
              <a:spcPct val="0"/>
            </a:spcBef>
            <a:spcAft>
              <a:spcPct val="35000"/>
            </a:spcAft>
          </a:pPr>
          <a:r>
            <a:rPr lang="en-US" sz="2200" kern="1200" dirty="0"/>
            <a:t>Data contents – Reviews &amp; Rating.</a:t>
          </a:r>
        </a:p>
      </dsp:txBody>
      <dsp:txXfrm>
        <a:off x="1182533" y="2020"/>
        <a:ext cx="4922992" cy="1023838"/>
      </dsp:txXfrm>
    </dsp:sp>
    <dsp:sp modelId="{C479E849-7A38-4E11-B5FB-C53895FEBB2E}">
      <dsp:nvSpPr>
        <dsp:cNvPr id="0" name=""/>
        <dsp:cNvSpPr/>
      </dsp:nvSpPr>
      <dsp:spPr>
        <a:xfrm>
          <a:off x="0" y="1281818"/>
          <a:ext cx="6105526" cy="1023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333E2-FC7B-48AA-A1DB-C3B8150194FC}">
      <dsp:nvSpPr>
        <dsp:cNvPr id="0" name=""/>
        <dsp:cNvSpPr/>
      </dsp:nvSpPr>
      <dsp:spPr>
        <a:xfrm>
          <a:off x="309711" y="1512182"/>
          <a:ext cx="563111" cy="56311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717C07-0FA6-42A9-84DD-156113041B15}">
      <dsp:nvSpPr>
        <dsp:cNvPr id="0" name=""/>
        <dsp:cNvSpPr/>
      </dsp:nvSpPr>
      <dsp:spPr>
        <a:xfrm>
          <a:off x="1182533" y="1281818"/>
          <a:ext cx="4922992" cy="102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56" tIns="108356" rIns="108356" bIns="108356" numCol="1" spcCol="1270" anchor="ctr" anchorCtr="0">
          <a:noAutofit/>
        </a:bodyPr>
        <a:lstStyle/>
        <a:p>
          <a:pPr lvl="0" algn="l" defTabSz="977900">
            <a:lnSpc>
              <a:spcPct val="90000"/>
            </a:lnSpc>
            <a:spcBef>
              <a:spcPct val="0"/>
            </a:spcBef>
            <a:spcAft>
              <a:spcPct val="35000"/>
            </a:spcAft>
          </a:pPr>
          <a:r>
            <a:rPr lang="en-US" sz="2200" kern="1200"/>
            <a:t>Data Size – 20491 Rows &amp; 2 Columns.</a:t>
          </a:r>
        </a:p>
      </dsp:txBody>
      <dsp:txXfrm>
        <a:off x="1182533" y="1281818"/>
        <a:ext cx="4922992" cy="1023838"/>
      </dsp:txXfrm>
    </dsp:sp>
    <dsp:sp modelId="{1A261F3F-FBBE-4F6B-827A-B251BAA1ED52}">
      <dsp:nvSpPr>
        <dsp:cNvPr id="0" name=""/>
        <dsp:cNvSpPr/>
      </dsp:nvSpPr>
      <dsp:spPr>
        <a:xfrm>
          <a:off x="0" y="2561616"/>
          <a:ext cx="6105526" cy="1023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E1EFE-23F4-4A23-856C-52E83F190EFF}">
      <dsp:nvSpPr>
        <dsp:cNvPr id="0" name=""/>
        <dsp:cNvSpPr/>
      </dsp:nvSpPr>
      <dsp:spPr>
        <a:xfrm>
          <a:off x="309711" y="2791980"/>
          <a:ext cx="563111" cy="56311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B19FAD-79F4-4182-BC9B-2B3EFCA88F98}">
      <dsp:nvSpPr>
        <dsp:cNvPr id="0" name=""/>
        <dsp:cNvSpPr/>
      </dsp:nvSpPr>
      <dsp:spPr>
        <a:xfrm>
          <a:off x="1182533" y="2561616"/>
          <a:ext cx="4922992" cy="102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56" tIns="108356" rIns="108356" bIns="108356" numCol="1" spcCol="1270" anchor="ctr" anchorCtr="0">
          <a:noAutofit/>
        </a:bodyPr>
        <a:lstStyle/>
        <a:p>
          <a:pPr lvl="0" algn="l" defTabSz="977900">
            <a:lnSpc>
              <a:spcPct val="90000"/>
            </a:lnSpc>
            <a:spcBef>
              <a:spcPct val="0"/>
            </a:spcBef>
            <a:spcAft>
              <a:spcPct val="35000"/>
            </a:spcAft>
          </a:pPr>
          <a:r>
            <a:rPr lang="en-US" sz="2200" kern="1200" dirty="0"/>
            <a:t>Data Type – Object &amp; Float.</a:t>
          </a:r>
        </a:p>
      </dsp:txBody>
      <dsp:txXfrm>
        <a:off x="1182533" y="2561616"/>
        <a:ext cx="4922992" cy="1023838"/>
      </dsp:txXfrm>
    </dsp:sp>
    <dsp:sp modelId="{3CEC89DD-5013-48DA-8ECD-A2B9196A0367}">
      <dsp:nvSpPr>
        <dsp:cNvPr id="0" name=""/>
        <dsp:cNvSpPr/>
      </dsp:nvSpPr>
      <dsp:spPr>
        <a:xfrm>
          <a:off x="0" y="3843435"/>
          <a:ext cx="6105526" cy="1023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C1F2A-BB37-43A9-AE55-CF82DFC39686}">
      <dsp:nvSpPr>
        <dsp:cNvPr id="0" name=""/>
        <dsp:cNvSpPr/>
      </dsp:nvSpPr>
      <dsp:spPr>
        <a:xfrm>
          <a:off x="309711" y="4071778"/>
          <a:ext cx="563111" cy="56311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D1EAE1-3326-4CC7-A1E7-B0182DB3B0B0}">
      <dsp:nvSpPr>
        <dsp:cNvPr id="0" name=""/>
        <dsp:cNvSpPr/>
      </dsp:nvSpPr>
      <dsp:spPr>
        <a:xfrm>
          <a:off x="1182533" y="3841415"/>
          <a:ext cx="4922992" cy="102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56" tIns="108356" rIns="108356" bIns="108356" numCol="1" spcCol="1270" anchor="ctr" anchorCtr="0">
          <a:noAutofit/>
        </a:bodyPr>
        <a:lstStyle/>
        <a:p>
          <a:pPr lvl="0" algn="l" defTabSz="977900">
            <a:lnSpc>
              <a:spcPct val="90000"/>
            </a:lnSpc>
            <a:spcBef>
              <a:spcPct val="0"/>
            </a:spcBef>
            <a:spcAft>
              <a:spcPct val="35000"/>
            </a:spcAft>
          </a:pPr>
          <a:r>
            <a:rPr lang="en-US" sz="2200" kern="1200" dirty="0"/>
            <a:t>Source – Online platforms</a:t>
          </a:r>
        </a:p>
      </dsp:txBody>
      <dsp:txXfrm>
        <a:off x="1182533" y="3841415"/>
        <a:ext cx="4922992" cy="10238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0.30867</cdr:x>
      <cdr:y>0.35492</cdr:y>
    </cdr:from>
    <cdr:to>
      <cdr:x>0.69133</cdr:x>
      <cdr:y>0.68585</cdr:y>
    </cdr:to>
    <cdr:sp macro="" textlink="">
      <cdr:nvSpPr>
        <cdr:cNvPr id="3" name="Title 1">
          <a:extLst xmlns:a="http://schemas.openxmlformats.org/drawingml/2006/main">
            <a:ext uri="{FF2B5EF4-FFF2-40B4-BE49-F238E27FC236}">
              <a16:creationId xmlns="" xmlns:a16="http://schemas.microsoft.com/office/drawing/2014/main" id="{46D0DB55-E34F-8C9F-BABA-E4EF4FB0D9BE}"/>
            </a:ext>
          </a:extLst>
        </cdr:cNvPr>
        <cdr:cNvSpPr>
          <a:spLocks xmlns:a="http://schemas.openxmlformats.org/drawingml/2006/main" noGrp="1"/>
        </cdr:cNvSpPr>
      </cdr:nvSpPr>
      <cdr:spPr>
        <a:xfrm xmlns:a="http://schemas.openxmlformats.org/drawingml/2006/main">
          <a:off x="1553068" y="1826095"/>
          <a:ext cx="1925349" cy="1702664"/>
        </a:xfrm>
        <a:prstGeom xmlns:a="http://schemas.openxmlformats.org/drawingml/2006/main" prst="rect">
          <a:avLst/>
        </a:prstGeom>
      </cdr:spPr>
      <cdr:txBody>
        <a:bodyPr xmlns:a="http://schemas.openxmlformats.org/drawingml/2006/main" vert="horz" lIns="91440" tIns="45720" rIns="91440" bIns="45720" rtlCol="0" anchor="t">
          <a:noAutofit/>
        </a:bodyPr>
        <a:lstStyle xmlns:a="http://schemas.openxmlformats.org/drawingml/2006/main">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xmlns:a="http://schemas.openxmlformats.org/drawingml/2006/main">
          <a:pPr algn="ctr"/>
          <a:r>
            <a:rPr lang="en-IN" sz="1400" b="1" i="0" dirty="0">
              <a:solidFill>
                <a:srgbClr val="002060"/>
              </a:solidFill>
              <a:effectLst/>
              <a:latin typeface="Meiryo" panose="020B0604030504040204" pitchFamily="34" charset="-128"/>
              <a:ea typeface="Meiryo" panose="020B0604030504040204" pitchFamily="34" charset="-128"/>
            </a:rPr>
            <a:t>Value Counts</a:t>
          </a:r>
          <a:r>
            <a:rPr lang="en-IN" sz="1400" b="0" i="0" dirty="0">
              <a:solidFill>
                <a:srgbClr val="002060"/>
              </a:solidFill>
              <a:effectLst/>
              <a:latin typeface="Courier New" panose="02070309020205020404" pitchFamily="49" charset="0"/>
            </a:rPr>
            <a:t/>
          </a:r>
          <a:br>
            <a:rPr lang="en-IN" sz="1400" b="0" i="0" dirty="0">
              <a:solidFill>
                <a:srgbClr val="002060"/>
              </a:solidFill>
              <a:effectLst/>
              <a:latin typeface="Courier New" panose="02070309020205020404" pitchFamily="49" charset="0"/>
            </a:rPr>
          </a:br>
          <a:r>
            <a:rPr lang="en-IN" sz="1400" b="0" i="0" dirty="0">
              <a:solidFill>
                <a:srgbClr val="002060"/>
              </a:solidFill>
              <a:effectLst/>
              <a:latin typeface="Meiryo" panose="020B0604030504040204" pitchFamily="34" charset="-128"/>
              <a:ea typeface="Meiryo" panose="020B0604030504040204" pitchFamily="34" charset="-128"/>
            </a:rPr>
            <a:t/>
          </a:r>
          <a:br>
            <a:rPr lang="en-IN" sz="1400" b="0" i="0" dirty="0">
              <a:solidFill>
                <a:srgbClr val="002060"/>
              </a:solidFill>
              <a:effectLst/>
              <a:latin typeface="Meiryo" panose="020B0604030504040204" pitchFamily="34" charset="-128"/>
              <a:ea typeface="Meiryo" panose="020B0604030504040204" pitchFamily="34" charset="-128"/>
            </a:rPr>
          </a:br>
          <a:r>
            <a:rPr lang="en-IN" sz="1400" b="0" i="0" dirty="0">
              <a:solidFill>
                <a:srgbClr val="002060"/>
              </a:solidFill>
              <a:effectLst/>
              <a:latin typeface="Meiryo" panose="020B0604030504040204" pitchFamily="34" charset="-128"/>
              <a:ea typeface="Meiryo" panose="020B0604030504040204" pitchFamily="34" charset="-128"/>
            </a:rPr>
            <a:t>Positive: 15093 </a:t>
          </a:r>
          <a:br>
            <a:rPr lang="en-IN" sz="1400" b="0" i="0" dirty="0">
              <a:solidFill>
                <a:srgbClr val="002060"/>
              </a:solidFill>
              <a:effectLst/>
              <a:latin typeface="Meiryo" panose="020B0604030504040204" pitchFamily="34" charset="-128"/>
              <a:ea typeface="Meiryo" panose="020B0604030504040204" pitchFamily="34" charset="-128"/>
            </a:rPr>
          </a:br>
          <a:r>
            <a:rPr lang="en-IN" sz="1400" b="0" i="0" dirty="0">
              <a:solidFill>
                <a:srgbClr val="002060"/>
              </a:solidFill>
              <a:effectLst/>
              <a:latin typeface="Meiryo" panose="020B0604030504040204" pitchFamily="34" charset="-128"/>
              <a:ea typeface="Meiryo" panose="020B0604030504040204" pitchFamily="34" charset="-128"/>
            </a:rPr>
            <a:t>Negative: 3214 Neutral:   2184</a:t>
          </a:r>
          <a:endParaRPr lang="en-IN" sz="2800" b="0" dirty="0">
            <a:solidFill>
              <a:srgbClr val="002060"/>
            </a:solidFill>
            <a:latin typeface="Meiryo" panose="020B0604030504040204" pitchFamily="34" charset="-128"/>
            <a:ea typeface="Meiryo" panose="020B0604030504040204" pitchFamily="34" charset="-128"/>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0612D3-C670-BF25-415C-C0D7F8246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F0E5697-E74F-7CC4-40EB-7F15AB3D41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709B963-AEC2-0074-D552-553C65200159}"/>
              </a:ext>
            </a:extLst>
          </p:cNvPr>
          <p:cNvSpPr>
            <a:spLocks noGrp="1"/>
          </p:cNvSpPr>
          <p:nvPr>
            <p:ph type="dt" sz="half" idx="10"/>
          </p:nvPr>
        </p:nvSpPr>
        <p:spPr/>
        <p:txBody>
          <a:bodyPr/>
          <a:lstStyle/>
          <a:p>
            <a:fld id="{12241623-A064-4BED-B073-BA4D61433402}" type="datetime1">
              <a:rPr lang="en-US" smtClean="0"/>
              <a:t>12/08/2022</a:t>
            </a:fld>
            <a:endParaRPr lang="en-US" dirty="0"/>
          </a:p>
        </p:txBody>
      </p:sp>
      <p:sp>
        <p:nvSpPr>
          <p:cNvPr id="5" name="Footer Placeholder 4">
            <a:extLst>
              <a:ext uri="{FF2B5EF4-FFF2-40B4-BE49-F238E27FC236}">
                <a16:creationId xmlns="" xmlns:a16="http://schemas.microsoft.com/office/drawing/2014/main" id="{FE67A613-A921-C976-12FA-4ECB30FF55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7BD8824-6F14-959A-DCB0-A7D4DB8BC8AA}"/>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1148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622D18-F134-0035-DD1E-031601B414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6E92D90-A7C5-651E-73F7-B1FDBDFD42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11DE8D5-1208-256D-E004-BF8AA13023D4}"/>
              </a:ext>
            </a:extLst>
          </p:cNvPr>
          <p:cNvSpPr>
            <a:spLocks noGrp="1"/>
          </p:cNvSpPr>
          <p:nvPr>
            <p:ph type="dt" sz="half" idx="10"/>
          </p:nvPr>
        </p:nvSpPr>
        <p:spPr/>
        <p:txBody>
          <a:bodyPr/>
          <a:lstStyle/>
          <a:p>
            <a:fld id="{6F86ED0C-1DA7-41F0-94CF-6218B1FEDFF1}" type="datetime1">
              <a:rPr lang="en-US" smtClean="0"/>
              <a:t>12/08/2022</a:t>
            </a:fld>
            <a:endParaRPr lang="en-US" dirty="0"/>
          </a:p>
        </p:txBody>
      </p:sp>
      <p:sp>
        <p:nvSpPr>
          <p:cNvPr id="5" name="Footer Placeholder 4">
            <a:extLst>
              <a:ext uri="{FF2B5EF4-FFF2-40B4-BE49-F238E27FC236}">
                <a16:creationId xmlns="" xmlns:a16="http://schemas.microsoft.com/office/drawing/2014/main" id="{2CFB2F05-3B96-807D-2E30-6A41F1418F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9EE75E3-26CC-33A0-CC69-05BD3DD49FA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6787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C4C8E93-9D01-0C2D-082A-F6C764B6AD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0C9E88A-9901-3E81-74BB-75BCF3B379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6422062-935D-E5A4-74C6-FD0C166111A4}"/>
              </a:ext>
            </a:extLst>
          </p:cNvPr>
          <p:cNvSpPr>
            <a:spLocks noGrp="1"/>
          </p:cNvSpPr>
          <p:nvPr>
            <p:ph type="dt" sz="half" idx="10"/>
          </p:nvPr>
        </p:nvSpPr>
        <p:spPr/>
        <p:txBody>
          <a:bodyPr/>
          <a:lstStyle/>
          <a:p>
            <a:fld id="{EECF02AB-6034-4B88-BC5A-7C17CB0EF809}" type="datetime1">
              <a:rPr lang="en-US" smtClean="0"/>
              <a:t>12/08/2022</a:t>
            </a:fld>
            <a:endParaRPr lang="en-US" dirty="0"/>
          </a:p>
        </p:txBody>
      </p:sp>
      <p:sp>
        <p:nvSpPr>
          <p:cNvPr id="5" name="Footer Placeholder 4">
            <a:extLst>
              <a:ext uri="{FF2B5EF4-FFF2-40B4-BE49-F238E27FC236}">
                <a16:creationId xmlns="" xmlns:a16="http://schemas.microsoft.com/office/drawing/2014/main" id="{6A0313D0-047C-C2D1-4627-3522C13C46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84E0FE1-524E-D576-A63A-CB1C140521AB}"/>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5220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85710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00586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97483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06010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12/08/2022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19745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12/08/2022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21557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DBD1799-ACB5-4CB2-86A2-5C574F1C8706}" type="datetime1">
              <a:rPr lang="en-US" smtClean="0"/>
              <a:t>12/08/2022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91948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119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EFF20A-83DF-8634-0A1B-86C9A4020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7263E32-B9D9-1DBD-181E-DFFD3C9958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63D790F-ACE4-673E-FC35-1A18B903389E}"/>
              </a:ext>
            </a:extLst>
          </p:cNvPr>
          <p:cNvSpPr>
            <a:spLocks noGrp="1"/>
          </p:cNvSpPr>
          <p:nvPr>
            <p:ph type="dt" sz="half" idx="10"/>
          </p:nvPr>
        </p:nvSpPr>
        <p:spPr/>
        <p:txBody>
          <a:bodyPr/>
          <a:lstStyle/>
          <a:p>
            <a:fld id="{22F3E5F3-28EE-488F-BD53-B744C06C3DEC}" type="datetime1">
              <a:rPr lang="en-US" smtClean="0"/>
              <a:t>12/08/2022</a:t>
            </a:fld>
            <a:endParaRPr lang="en-US" dirty="0"/>
          </a:p>
        </p:txBody>
      </p:sp>
      <p:sp>
        <p:nvSpPr>
          <p:cNvPr id="5" name="Footer Placeholder 4">
            <a:extLst>
              <a:ext uri="{FF2B5EF4-FFF2-40B4-BE49-F238E27FC236}">
                <a16:creationId xmlns="" xmlns:a16="http://schemas.microsoft.com/office/drawing/2014/main" id="{26478637-1E82-0207-5B31-2C7E934770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087854A-A871-B362-7C06-CDBF7EC940BB}"/>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09390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73164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1321755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9105080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pPr algn="l"/>
            <a:fld id="{FAEF9944-A4F6-4C59-AEBD-678D6480B8EA}" type="slidenum">
              <a:rPr lang="en-US" smtClean="0"/>
              <a:pPr algn="l"/>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1790817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0934821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12/08/2022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5554108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12/08/2022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736358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2623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ECF02AB-6034-4B88-BC5A-7C17CB0EF809}" type="datetime1">
              <a:rPr lang="en-US" smtClean="0"/>
              <a:t>12/08/2022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476131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0819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21E52-EA9D-5B4E-1B06-1E7B75B77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800A5D8-2BF0-6BDE-03A4-89CBBA8B8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C63FCF4-0251-261E-C933-B036F7F89560}"/>
              </a:ext>
            </a:extLst>
          </p:cNvPr>
          <p:cNvSpPr>
            <a:spLocks noGrp="1"/>
          </p:cNvSpPr>
          <p:nvPr>
            <p:ph type="dt" sz="half" idx="10"/>
          </p:nvPr>
        </p:nvSpPr>
        <p:spPr/>
        <p:txBody>
          <a:bodyPr/>
          <a:lstStyle/>
          <a:p>
            <a:fld id="{E72EB70D-CD01-44DA-83B3-8FEB3383D307}" type="datetime1">
              <a:rPr lang="en-US" smtClean="0"/>
              <a:t>12/08/2022</a:t>
            </a:fld>
            <a:endParaRPr lang="en-US" dirty="0"/>
          </a:p>
        </p:txBody>
      </p:sp>
      <p:sp>
        <p:nvSpPr>
          <p:cNvPr id="5" name="Footer Placeholder 4">
            <a:extLst>
              <a:ext uri="{FF2B5EF4-FFF2-40B4-BE49-F238E27FC236}">
                <a16:creationId xmlns="" xmlns:a16="http://schemas.microsoft.com/office/drawing/2014/main" id="{425CABD5-4A34-AC52-80D7-9B506DD42A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9468734-FF40-366A-BE84-1B6E6B703F2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243006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812168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7422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49921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12/08/2022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055469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12/08/2022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29871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12/08/2022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219136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355473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50433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98230272"/>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5263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06ED8-F2E9-3117-4C42-E46FC89AD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383E3E1-14C0-F896-0018-2E77E6128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23C4C29-55DD-CA2C-98DB-C45534F0AB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57E7903-A2D0-B00F-12BD-AC597931A4ED}"/>
              </a:ext>
            </a:extLst>
          </p:cNvPr>
          <p:cNvSpPr>
            <a:spLocks noGrp="1"/>
          </p:cNvSpPr>
          <p:nvPr>
            <p:ph type="dt" sz="half" idx="10"/>
          </p:nvPr>
        </p:nvSpPr>
        <p:spPr/>
        <p:txBody>
          <a:bodyPr/>
          <a:lstStyle/>
          <a:p>
            <a:fld id="{D0158CFD-9357-46BE-A189-D637A67C8730}" type="datetime1">
              <a:rPr lang="en-US" smtClean="0"/>
              <a:t>12/08/2022</a:t>
            </a:fld>
            <a:endParaRPr lang="en-US" dirty="0"/>
          </a:p>
        </p:txBody>
      </p:sp>
      <p:sp>
        <p:nvSpPr>
          <p:cNvPr id="6" name="Footer Placeholder 5">
            <a:extLst>
              <a:ext uri="{FF2B5EF4-FFF2-40B4-BE49-F238E27FC236}">
                <a16:creationId xmlns="" xmlns:a16="http://schemas.microsoft.com/office/drawing/2014/main" id="{5ACACF0E-9BD6-2010-6076-150EC90609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CF437D-6587-DC26-F507-202B62712DC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998311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56572547"/>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7440146"/>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99617893"/>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005879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7066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5817C1-F3BA-481F-E4D3-31565EF5D4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9567C02-7620-1472-8F09-6DA444BC3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3158F60-637E-2303-A826-791FC7E50D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D5B9CBD-4138-FF75-ED72-6E2356611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735E6D2-C261-1BB3-05B9-37D602CD5E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A239CA93-8A43-34FC-B984-B824BD520EA1}"/>
              </a:ext>
            </a:extLst>
          </p:cNvPr>
          <p:cNvSpPr>
            <a:spLocks noGrp="1"/>
          </p:cNvSpPr>
          <p:nvPr>
            <p:ph type="dt" sz="half" idx="10"/>
          </p:nvPr>
        </p:nvSpPr>
        <p:spPr/>
        <p:txBody>
          <a:bodyPr/>
          <a:lstStyle/>
          <a:p>
            <a:fld id="{7B4742EE-B331-4632-BD10-A82FED6B6FC0}" type="datetime1">
              <a:rPr lang="en-US" smtClean="0"/>
              <a:t>12/08/2022</a:t>
            </a:fld>
            <a:endParaRPr lang="en-US" dirty="0"/>
          </a:p>
        </p:txBody>
      </p:sp>
      <p:sp>
        <p:nvSpPr>
          <p:cNvPr id="8" name="Footer Placeholder 7">
            <a:extLst>
              <a:ext uri="{FF2B5EF4-FFF2-40B4-BE49-F238E27FC236}">
                <a16:creationId xmlns="" xmlns:a16="http://schemas.microsoft.com/office/drawing/2014/main" id="{26402B76-77FC-FBEE-9F4B-26A13C3FC7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DBCB3E27-AFCD-3B04-C21B-222909DDC29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064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87683C-81D3-E962-CC80-823DD2DDDF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4F2012D-D2CA-73C7-B0F9-7025DD31613A}"/>
              </a:ext>
            </a:extLst>
          </p:cNvPr>
          <p:cNvSpPr>
            <a:spLocks noGrp="1"/>
          </p:cNvSpPr>
          <p:nvPr>
            <p:ph type="dt" sz="half" idx="10"/>
          </p:nvPr>
        </p:nvSpPr>
        <p:spPr/>
        <p:txBody>
          <a:bodyPr/>
          <a:lstStyle/>
          <a:p>
            <a:fld id="{451BA835-D13F-49F4-8F11-5D576AC65FAD}" type="datetime1">
              <a:rPr lang="en-US" smtClean="0"/>
              <a:t>12/08/2022</a:t>
            </a:fld>
            <a:endParaRPr lang="en-US" dirty="0"/>
          </a:p>
        </p:txBody>
      </p:sp>
      <p:sp>
        <p:nvSpPr>
          <p:cNvPr id="4" name="Footer Placeholder 3">
            <a:extLst>
              <a:ext uri="{FF2B5EF4-FFF2-40B4-BE49-F238E27FC236}">
                <a16:creationId xmlns="" xmlns:a16="http://schemas.microsoft.com/office/drawing/2014/main" id="{C9435590-E42F-6DF4-748D-5C6BF527B2C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FEE8D3C8-10A7-C49D-F878-7C29747E30AB}"/>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5199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C45BA51-D80D-3AE4-CAAE-AE9403D8D44F}"/>
              </a:ext>
            </a:extLst>
          </p:cNvPr>
          <p:cNvSpPr>
            <a:spLocks noGrp="1"/>
          </p:cNvSpPr>
          <p:nvPr>
            <p:ph type="dt" sz="half" idx="10"/>
          </p:nvPr>
        </p:nvSpPr>
        <p:spPr/>
        <p:txBody>
          <a:bodyPr/>
          <a:lstStyle/>
          <a:p>
            <a:fld id="{ADBD1799-ACB5-4CB2-86A2-5C574F1C8706}" type="datetime1">
              <a:rPr lang="en-US" smtClean="0"/>
              <a:t>12/08/2022</a:t>
            </a:fld>
            <a:endParaRPr lang="en-US" dirty="0"/>
          </a:p>
        </p:txBody>
      </p:sp>
      <p:sp>
        <p:nvSpPr>
          <p:cNvPr id="3" name="Footer Placeholder 2">
            <a:extLst>
              <a:ext uri="{FF2B5EF4-FFF2-40B4-BE49-F238E27FC236}">
                <a16:creationId xmlns="" xmlns:a16="http://schemas.microsoft.com/office/drawing/2014/main" id="{769A7218-73DD-4742-5542-D98D38E3E46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E2122378-73AB-4981-3BD4-9FC5960F1DB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8833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22D82-7275-EA39-448B-B5C432367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2C48EDF-794E-24B4-75B0-5A0B23BA9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0471D54-87A6-B655-FE2B-FBE5A243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6A2453E-D32B-1CA1-D461-0064A617DF32}"/>
              </a:ext>
            </a:extLst>
          </p:cNvPr>
          <p:cNvSpPr>
            <a:spLocks noGrp="1"/>
          </p:cNvSpPr>
          <p:nvPr>
            <p:ph type="dt" sz="half" idx="10"/>
          </p:nvPr>
        </p:nvSpPr>
        <p:spPr/>
        <p:txBody>
          <a:bodyPr/>
          <a:lstStyle/>
          <a:p>
            <a:fld id="{ED5DD0D6-7A82-473E-879B-C6ECD6CCCFEC}" type="datetime1">
              <a:rPr lang="en-US" smtClean="0"/>
              <a:t>12/08/2022</a:t>
            </a:fld>
            <a:endParaRPr lang="en-US" dirty="0"/>
          </a:p>
        </p:txBody>
      </p:sp>
      <p:sp>
        <p:nvSpPr>
          <p:cNvPr id="6" name="Footer Placeholder 5">
            <a:extLst>
              <a:ext uri="{FF2B5EF4-FFF2-40B4-BE49-F238E27FC236}">
                <a16:creationId xmlns="" xmlns:a16="http://schemas.microsoft.com/office/drawing/2014/main" id="{086B3DA8-27F5-896E-CB29-665C832D7B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ED44F5FC-95A3-98F5-D0E2-A66FE847C0EA}"/>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3858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01DB56-8878-73A5-8D01-8D6CC764C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B6FD3CD-2320-060D-4234-C13D5666E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139077C-CFB7-CAB5-CA04-AE8AF62D1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B3B7848-899A-482A-0147-CED1E6B2C6F8}"/>
              </a:ext>
            </a:extLst>
          </p:cNvPr>
          <p:cNvSpPr>
            <a:spLocks noGrp="1"/>
          </p:cNvSpPr>
          <p:nvPr>
            <p:ph type="dt" sz="half" idx="10"/>
          </p:nvPr>
        </p:nvSpPr>
        <p:spPr/>
        <p:txBody>
          <a:bodyPr/>
          <a:lstStyle/>
          <a:p>
            <a:fld id="{D4605E03-BC17-41A7-854C-DFAB672737DC}" type="datetime1">
              <a:rPr lang="en-US" smtClean="0"/>
              <a:t>12/08/2022</a:t>
            </a:fld>
            <a:endParaRPr lang="en-US" dirty="0"/>
          </a:p>
        </p:txBody>
      </p:sp>
      <p:sp>
        <p:nvSpPr>
          <p:cNvPr id="6" name="Footer Placeholder 5">
            <a:extLst>
              <a:ext uri="{FF2B5EF4-FFF2-40B4-BE49-F238E27FC236}">
                <a16:creationId xmlns="" xmlns:a16="http://schemas.microsoft.com/office/drawing/2014/main" id="{B5DEFB96-8B2B-E4EB-E21F-68BBE92021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19EB2B4-1C9F-8F1F-2611-7039388B3FEB}"/>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6940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43D974D-32DB-2B0B-CF3F-DBB547792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B311005-E7F4-7A01-2C5F-F1393BBA96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FD258AE-F4E7-69D8-FAE6-917CF1A2C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12/08/2022</a:t>
            </a:fld>
            <a:endParaRPr lang="en-US" dirty="0"/>
          </a:p>
        </p:txBody>
      </p:sp>
      <p:sp>
        <p:nvSpPr>
          <p:cNvPr id="5" name="Footer Placeholder 4">
            <a:extLst>
              <a:ext uri="{FF2B5EF4-FFF2-40B4-BE49-F238E27FC236}">
                <a16:creationId xmlns="" xmlns:a16="http://schemas.microsoft.com/office/drawing/2014/main" id="{E747773B-EB41-EA9E-CFAA-E7C65D0E1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3019DB09-C1BF-5670-A97A-65FC2C6BC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95429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408324-A84C-4A45-93B6-78D079CCE772}" type="datetime1">
              <a:rPr lang="en-US" smtClean="0"/>
              <a:t>12/08/2022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3357588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408324-A84C-4A45-93B6-78D079CCE772}" type="datetime1">
              <a:rPr lang="en-US" smtClean="0"/>
              <a:t>12/08/2022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0006316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0.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577751-D078-29AC-990A-007957BAA06D}"/>
              </a:ext>
            </a:extLst>
          </p:cNvPr>
          <p:cNvSpPr>
            <a:spLocks noGrp="1"/>
          </p:cNvSpPr>
          <p:nvPr>
            <p:ph type="ctrTitle"/>
          </p:nvPr>
        </p:nvSpPr>
        <p:spPr>
          <a:xfrm>
            <a:off x="6091271" y="0"/>
            <a:ext cx="5624118" cy="3284538"/>
          </a:xfrm>
        </p:spPr>
        <p:txBody>
          <a:bodyPr anchor="b">
            <a:normAutofit/>
          </a:bodyPr>
          <a:lstStyle/>
          <a:p>
            <a:r>
              <a:rPr lang="en-US" b="1" u="sng" dirty="0"/>
              <a:t>Hotel Rating Classification</a:t>
            </a:r>
            <a:endParaRPr lang="en-IN" b="1" u="sng" dirty="0"/>
          </a:p>
        </p:txBody>
      </p:sp>
      <p:sp>
        <p:nvSpPr>
          <p:cNvPr id="3" name="Subtitle 2">
            <a:extLst>
              <a:ext uri="{FF2B5EF4-FFF2-40B4-BE49-F238E27FC236}">
                <a16:creationId xmlns="" xmlns:a16="http://schemas.microsoft.com/office/drawing/2014/main" id="{F802E007-856E-F3BC-5802-77F82E4C658B}"/>
              </a:ext>
            </a:extLst>
          </p:cNvPr>
          <p:cNvSpPr>
            <a:spLocks noGrp="1"/>
          </p:cNvSpPr>
          <p:nvPr>
            <p:ph type="subTitle" idx="1"/>
          </p:nvPr>
        </p:nvSpPr>
        <p:spPr>
          <a:xfrm>
            <a:off x="7150910" y="4344988"/>
            <a:ext cx="5881654" cy="2303462"/>
          </a:xfrm>
        </p:spPr>
        <p:txBody>
          <a:bodyPr anchor="t">
            <a:normAutofit fontScale="77500" lnSpcReduction="20000"/>
          </a:bodyPr>
          <a:lstStyle/>
          <a:p>
            <a:pPr marL="342900" indent="-342900" algn="l">
              <a:buFont typeface="Arial" panose="020B0604020202020204" pitchFamily="34" charset="0"/>
              <a:buChar char="•"/>
            </a:pPr>
            <a:r>
              <a:rPr lang="en-US" dirty="0" err="1"/>
              <a:t>Dipali</a:t>
            </a:r>
            <a:r>
              <a:rPr lang="en-US" dirty="0"/>
              <a:t> Sagar </a:t>
            </a:r>
            <a:r>
              <a:rPr lang="en-US" dirty="0" err="1"/>
              <a:t>Vidhate</a:t>
            </a:r>
            <a:endParaRPr lang="en-US" dirty="0"/>
          </a:p>
          <a:p>
            <a:pPr marL="342900" indent="-342900" algn="l">
              <a:buFont typeface="Arial" panose="020B0604020202020204" pitchFamily="34" charset="0"/>
              <a:buChar char="•"/>
            </a:pPr>
            <a:r>
              <a:rPr lang="en-US" dirty="0"/>
              <a:t>Tushar </a:t>
            </a:r>
            <a:r>
              <a:rPr lang="en-US" dirty="0" err="1"/>
              <a:t>Vispute</a:t>
            </a:r>
            <a:endParaRPr lang="en-US" dirty="0"/>
          </a:p>
          <a:p>
            <a:pPr marL="342900" indent="-342900" algn="l">
              <a:buFont typeface="Arial" panose="020B0604020202020204" pitchFamily="34" charset="0"/>
              <a:buChar char="•"/>
            </a:pPr>
            <a:r>
              <a:rPr lang="en-IN" dirty="0"/>
              <a:t>Rahul</a:t>
            </a:r>
          </a:p>
          <a:p>
            <a:pPr marL="342900" indent="-342900" algn="l">
              <a:buFont typeface="Arial" panose="020B0604020202020204" pitchFamily="34" charset="0"/>
              <a:buChar char="•"/>
            </a:pPr>
            <a:r>
              <a:rPr lang="en-IN" dirty="0" err="1"/>
              <a:t>Madhusmita</a:t>
            </a:r>
            <a:r>
              <a:rPr lang="en-IN" dirty="0"/>
              <a:t> Pany</a:t>
            </a:r>
          </a:p>
          <a:p>
            <a:pPr marL="342900" indent="-342900" algn="l">
              <a:buFont typeface="Arial" panose="020B0604020202020204" pitchFamily="34" charset="0"/>
              <a:buChar char="•"/>
            </a:pPr>
            <a:r>
              <a:rPr lang="en-IN" dirty="0"/>
              <a:t>Sourav Manav </a:t>
            </a:r>
            <a:r>
              <a:rPr lang="en-IN" dirty="0" err="1"/>
              <a:t>Manik</a:t>
            </a:r>
            <a:endParaRPr lang="en-IN" dirty="0"/>
          </a:p>
          <a:p>
            <a:pPr marL="342900" indent="-342900" algn="l">
              <a:buFont typeface="Arial" panose="020B0604020202020204" pitchFamily="34" charset="0"/>
              <a:buChar char="•"/>
            </a:pPr>
            <a:r>
              <a:rPr lang="en-IN" dirty="0" err="1"/>
              <a:t>Raghvendra</a:t>
            </a:r>
            <a:r>
              <a:rPr lang="en-IN" dirty="0"/>
              <a:t> Pratap Singh</a:t>
            </a:r>
          </a:p>
          <a:p>
            <a:pPr marL="342900" indent="-342900" algn="l">
              <a:buFont typeface="Arial" panose="020B0604020202020204" pitchFamily="34" charset="0"/>
              <a:buChar char="•"/>
            </a:pPr>
            <a:r>
              <a:rPr lang="en-IN" dirty="0"/>
              <a:t>Saikiran Dasari</a:t>
            </a:r>
          </a:p>
        </p:txBody>
      </p:sp>
      <p:pic>
        <p:nvPicPr>
          <p:cNvPr id="4" name="Picture 3" descr="Mountain peak and colorful sky">
            <a:extLst>
              <a:ext uri="{FF2B5EF4-FFF2-40B4-BE49-F238E27FC236}">
                <a16:creationId xmlns="" xmlns:a16="http://schemas.microsoft.com/office/drawing/2014/main" id="{4809C76A-4004-E990-348B-9BBCB20F1C94}"/>
              </a:ext>
            </a:extLst>
          </p:cNvPr>
          <p:cNvPicPr>
            <a:picLocks noChangeAspect="1"/>
          </p:cNvPicPr>
          <p:nvPr/>
        </p:nvPicPr>
        <p:blipFill rotWithShape="1">
          <a:blip r:embed="rId2"/>
          <a:srcRect l="22031" r="28981"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5" name="TextBox 4">
            <a:extLst>
              <a:ext uri="{FF2B5EF4-FFF2-40B4-BE49-F238E27FC236}">
                <a16:creationId xmlns="" xmlns:a16="http://schemas.microsoft.com/office/drawing/2014/main" id="{A683A061-373C-F049-2982-86026A7ACBD3}"/>
              </a:ext>
            </a:extLst>
          </p:cNvPr>
          <p:cNvSpPr txBox="1"/>
          <p:nvPr/>
        </p:nvSpPr>
        <p:spPr>
          <a:xfrm>
            <a:off x="7150910" y="3975656"/>
            <a:ext cx="2119279" cy="369332"/>
          </a:xfrm>
          <a:prstGeom prst="rect">
            <a:avLst/>
          </a:prstGeom>
          <a:noFill/>
        </p:spPr>
        <p:txBody>
          <a:bodyPr wrap="square" rtlCol="0">
            <a:spAutoFit/>
          </a:bodyPr>
          <a:lstStyle/>
          <a:p>
            <a:r>
              <a:rPr lang="en-US" b="1" dirty="0"/>
              <a:t>GROUP - 2:</a:t>
            </a:r>
            <a:endParaRPr lang="en-IN" b="1" dirty="0"/>
          </a:p>
        </p:txBody>
      </p:sp>
    </p:spTree>
    <p:extLst>
      <p:ext uri="{BB962C8B-B14F-4D97-AF65-F5344CB8AC3E}">
        <p14:creationId xmlns:p14="http://schemas.microsoft.com/office/powerpoint/2010/main" val="317649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8294908-8B00-4F58-BBBA-20F71A40AA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 xmlns:a16="http://schemas.microsoft.com/office/drawing/2014/main" id="{4364C879-1404-4203-8E9D-CC5DE0A621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 xmlns:a16="http://schemas.microsoft.com/office/drawing/2014/main" id="{84617302-4B0D-4351-A6BB-6F0930D943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 xmlns:a16="http://schemas.microsoft.com/office/drawing/2014/main" id="{DA2C7802-C2E0-4218-8F89-8DD7CCD2CD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 xmlns:a16="http://schemas.microsoft.com/office/drawing/2014/main" id="{A6D7111A-21E5-4EE9-8A78-10E5530F01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 xmlns:a16="http://schemas.microsoft.com/office/drawing/2014/main" id="{A3969E80-A77B-49FC-9122-D89AFD5EE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 xmlns:a16="http://schemas.microsoft.com/office/drawing/2014/main" id="{1849CA57-76BD-4CF2-80BA-D7A46A01B7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 xmlns:a16="http://schemas.microsoft.com/office/drawing/2014/main" id="{35E9085E-E730-4768-83D4-6CB7E98971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 xmlns:a16="http://schemas.microsoft.com/office/drawing/2014/main" id="{973272FE-A474-4CAE-8CA2-BCC8B476C3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 xmlns:a16="http://schemas.microsoft.com/office/drawing/2014/main" id="{C2718E44-5F8F-0BE5-C34B-6FF3530FB38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b="1" u="sng" kern="1200" dirty="0">
                <a:latin typeface="+mj-lt"/>
                <a:ea typeface="+mj-ea"/>
                <a:cs typeface="+mj-cs"/>
              </a:rPr>
              <a:t>FEATURE ENGINEERING &amp; Sentiment Analysis</a:t>
            </a:r>
          </a:p>
        </p:txBody>
      </p:sp>
      <p:sp>
        <p:nvSpPr>
          <p:cNvPr id="25" name="Freeform: Shape 24">
            <a:extLst>
              <a:ext uri="{FF2B5EF4-FFF2-40B4-BE49-F238E27FC236}">
                <a16:creationId xmlns="" xmlns:a16="http://schemas.microsoft.com/office/drawing/2014/main" id="{E07981EA-05A6-437C-88D7-B377B92B03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 xmlns:a16="http://schemas.microsoft.com/office/drawing/2014/main" id="{15E3C750-986E-4769-B1AE-49289FBEE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769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159F9D-5F8A-92E7-57CE-881FF5A4E02B}"/>
              </a:ext>
            </a:extLst>
          </p:cNvPr>
          <p:cNvSpPr>
            <a:spLocks noGrp="1"/>
          </p:cNvSpPr>
          <p:nvPr>
            <p:ph type="title"/>
          </p:nvPr>
        </p:nvSpPr>
        <p:spPr>
          <a:xfrm>
            <a:off x="752571" y="270284"/>
            <a:ext cx="3013545" cy="2180474"/>
          </a:xfrm>
        </p:spPr>
        <p:txBody>
          <a:bodyPr anchor="ctr">
            <a:normAutofit/>
          </a:bodyPr>
          <a:lstStyle/>
          <a:p>
            <a:r>
              <a:rPr lang="en-US" b="1" u="sng" dirty="0"/>
              <a:t>Analysis: </a:t>
            </a:r>
            <a:r>
              <a:rPr lang="en-US" u="sng" dirty="0"/>
              <a:t>Rating</a:t>
            </a:r>
            <a:endParaRPr lang="en-IN" u="sng" dirty="0"/>
          </a:p>
        </p:txBody>
      </p:sp>
      <p:graphicFrame>
        <p:nvGraphicFramePr>
          <p:cNvPr id="4" name="Content Placeholder 3">
            <a:extLst>
              <a:ext uri="{FF2B5EF4-FFF2-40B4-BE49-F238E27FC236}">
                <a16:creationId xmlns="" xmlns:a16="http://schemas.microsoft.com/office/drawing/2014/main" id="{19989526-5A1F-AFAF-0956-72AF8058AC6E}"/>
              </a:ext>
            </a:extLst>
          </p:cNvPr>
          <p:cNvGraphicFramePr>
            <a:graphicFrameLocks noGrp="1"/>
          </p:cNvGraphicFramePr>
          <p:nvPr>
            <p:ph idx="1"/>
            <p:extLst>
              <p:ext uri="{D42A27DB-BD31-4B8C-83A1-F6EECF244321}">
                <p14:modId xmlns:p14="http://schemas.microsoft.com/office/powerpoint/2010/main" val="3301665885"/>
              </p:ext>
            </p:extLst>
          </p:nvPr>
        </p:nvGraphicFramePr>
        <p:xfrm>
          <a:off x="6449843" y="497305"/>
          <a:ext cx="5321468" cy="546693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 xmlns:a16="http://schemas.microsoft.com/office/drawing/2014/main" id="{F27B847A-0D35-B617-A4B0-D67057D0355B}"/>
              </a:ext>
            </a:extLst>
          </p:cNvPr>
          <p:cNvSpPr txBox="1"/>
          <p:nvPr/>
        </p:nvSpPr>
        <p:spPr>
          <a:xfrm>
            <a:off x="752571" y="2338409"/>
            <a:ext cx="3953900" cy="1384995"/>
          </a:xfrm>
          <a:prstGeom prst="rect">
            <a:avLst/>
          </a:prstGeom>
          <a:noFill/>
        </p:spPr>
        <p:txBody>
          <a:bodyPr wrap="square" rtlCol="0">
            <a:spAutoFit/>
          </a:bodyPr>
          <a:lstStyle/>
          <a:p>
            <a:pPr algn="just"/>
            <a:r>
              <a:rPr lang="en-US" sz="2800" u="sng" dirty="0">
                <a:highlight>
                  <a:srgbClr val="00FF00"/>
                </a:highlight>
              </a:rPr>
              <a:t>Positive</a:t>
            </a:r>
            <a:r>
              <a:rPr lang="en-US" sz="2800" u="sng" dirty="0"/>
              <a:t>: Rating above 3</a:t>
            </a:r>
          </a:p>
          <a:p>
            <a:pPr algn="just"/>
            <a:r>
              <a:rPr lang="en-US" sz="2800" u="sng" dirty="0">
                <a:highlight>
                  <a:srgbClr val="C0C0C0"/>
                </a:highlight>
              </a:rPr>
              <a:t>Neutral</a:t>
            </a:r>
            <a:r>
              <a:rPr lang="en-US" sz="2800" u="sng" dirty="0"/>
              <a:t>: Rating equal to 3</a:t>
            </a:r>
          </a:p>
          <a:p>
            <a:pPr algn="just"/>
            <a:r>
              <a:rPr lang="en-US" sz="2800" u="sng" dirty="0">
                <a:highlight>
                  <a:srgbClr val="FF0000"/>
                </a:highlight>
              </a:rPr>
              <a:t>Negative</a:t>
            </a:r>
            <a:r>
              <a:rPr lang="en-US" sz="2800" u="sng" dirty="0"/>
              <a:t>: Rating below 3</a:t>
            </a:r>
            <a:endParaRPr lang="en-IN" sz="2800" u="sng" dirty="0"/>
          </a:p>
        </p:txBody>
      </p:sp>
      <p:sp>
        <p:nvSpPr>
          <p:cNvPr id="6" name="TextBox 5">
            <a:extLst>
              <a:ext uri="{FF2B5EF4-FFF2-40B4-BE49-F238E27FC236}">
                <a16:creationId xmlns="" xmlns:a16="http://schemas.microsoft.com/office/drawing/2014/main" id="{91CE0F51-7A58-6958-2223-9BE946439C54}"/>
              </a:ext>
            </a:extLst>
          </p:cNvPr>
          <p:cNvSpPr txBox="1"/>
          <p:nvPr/>
        </p:nvSpPr>
        <p:spPr>
          <a:xfrm>
            <a:off x="420689" y="4394578"/>
            <a:ext cx="6298163" cy="1569660"/>
          </a:xfrm>
          <a:prstGeom prst="rect">
            <a:avLst/>
          </a:prstGeom>
          <a:noFill/>
        </p:spPr>
        <p:txBody>
          <a:bodyPr wrap="square" rtlCol="0">
            <a:spAutoFit/>
          </a:bodyPr>
          <a:lstStyle/>
          <a:p>
            <a:pPr algn="just"/>
            <a:r>
              <a:rPr lang="en-US" sz="2400" dirty="0"/>
              <a:t>Here, the analysis is done based on the ratings given by the travelers to the hotel. Where reviews are categorized in Positive, Neutral &amp; Negative.</a:t>
            </a:r>
            <a:endParaRPr lang="en-IN" sz="2400" dirty="0"/>
          </a:p>
        </p:txBody>
      </p:sp>
    </p:spTree>
    <p:extLst>
      <p:ext uri="{BB962C8B-B14F-4D97-AF65-F5344CB8AC3E}">
        <p14:creationId xmlns:p14="http://schemas.microsoft.com/office/powerpoint/2010/main" val="370492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9D39792-8CA5-5A33-A986-BCDCFDA00224}"/>
              </a:ext>
            </a:extLst>
          </p:cNvPr>
          <p:cNvSpPr>
            <a:spLocks noGrp="1"/>
          </p:cNvSpPr>
          <p:nvPr>
            <p:ph type="title"/>
          </p:nvPr>
        </p:nvSpPr>
        <p:spPr>
          <a:xfrm>
            <a:off x="726668" y="737808"/>
            <a:ext cx="11139854" cy="801697"/>
          </a:xfrm>
        </p:spPr>
        <p:txBody>
          <a:bodyPr vert="horz" lIns="91440" tIns="45720" rIns="91440" bIns="45720" rtlCol="0" anchor="b">
            <a:normAutofit fontScale="90000"/>
          </a:bodyPr>
          <a:lstStyle/>
          <a:p>
            <a:pPr algn="ctr"/>
            <a:r>
              <a:rPr lang="en-US" sz="5400" dirty="0">
                <a:solidFill>
                  <a:srgbClr val="FFFFFF"/>
                </a:solidFill>
              </a:rPr>
              <a:t>Text-blob Analysis vs Rating Analysis</a:t>
            </a:r>
          </a:p>
        </p:txBody>
      </p:sp>
      <p:cxnSp>
        <p:nvCxnSpPr>
          <p:cNvPr id="14" name="Straight Connector 13">
            <a:extLst>
              <a:ext uri="{FF2B5EF4-FFF2-40B4-BE49-F238E27FC236}">
                <a16:creationId xmlns=""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10;&#10;Description automatically generated with low confidence">
            <a:extLst>
              <a:ext uri="{FF2B5EF4-FFF2-40B4-BE49-F238E27FC236}">
                <a16:creationId xmlns="" xmlns:a16="http://schemas.microsoft.com/office/drawing/2014/main" id="{31E5DC77-CD23-5940-967F-A9D986DE5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882" y="2124631"/>
            <a:ext cx="4649958" cy="2896548"/>
          </a:xfrm>
          <a:prstGeom prst="rect">
            <a:avLst/>
          </a:prstGeom>
        </p:spPr>
      </p:pic>
      <p:cxnSp>
        <p:nvCxnSpPr>
          <p:cNvPr id="16" name="Straight Connector 15">
            <a:extLst>
              <a:ext uri="{FF2B5EF4-FFF2-40B4-BE49-F238E27FC236}">
                <a16:creationId xmlns="" xmlns:a16="http://schemas.microsoft.com/office/drawing/2014/main" id="{DB146403-F3D6-484B-B2ED-97F9565D037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 xmlns:a16="http://schemas.microsoft.com/office/drawing/2014/main" id="{8E4DA602-506B-667F-3E66-86E886E12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595" y="2176456"/>
            <a:ext cx="4649958" cy="2709524"/>
          </a:xfrm>
          <a:prstGeom prst="rect">
            <a:avLst/>
          </a:prstGeom>
        </p:spPr>
      </p:pic>
      <p:sp>
        <p:nvSpPr>
          <p:cNvPr id="8" name="TextBox 7">
            <a:extLst>
              <a:ext uri="{FF2B5EF4-FFF2-40B4-BE49-F238E27FC236}">
                <a16:creationId xmlns="" xmlns:a16="http://schemas.microsoft.com/office/drawing/2014/main" id="{2630E3F1-A8E2-EA12-8082-9DE0D3F84048}"/>
              </a:ext>
            </a:extLst>
          </p:cNvPr>
          <p:cNvSpPr txBox="1"/>
          <p:nvPr/>
        </p:nvSpPr>
        <p:spPr>
          <a:xfrm>
            <a:off x="1271275" y="5021179"/>
            <a:ext cx="3116423" cy="2092881"/>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More reviews are categorized in the positive category in Text-Blob analysis.</a:t>
            </a:r>
          </a:p>
          <a:p>
            <a:pPr marL="285750" indent="-285750" algn="just">
              <a:buFont typeface="Arial" panose="020B0604020202020204" pitchFamily="34" charset="0"/>
              <a:buChar char="•"/>
            </a:pPr>
            <a:r>
              <a:rPr lang="en-IN" sz="1400" dirty="0"/>
              <a:t>It has put almost zero reviews in neutral category.</a:t>
            </a:r>
          </a:p>
          <a:p>
            <a:pPr marL="285750" indent="-285750" algn="just">
              <a:buFont typeface="Arial" panose="020B0604020202020204" pitchFamily="34" charset="0"/>
              <a:buChar char="•"/>
            </a:pPr>
            <a:r>
              <a:rPr lang="en-US" sz="1400" dirty="0"/>
              <a:t>Analysis done with the Text-Blob has put lesser number of reviews in the negative category.</a:t>
            </a:r>
          </a:p>
          <a:p>
            <a:endParaRPr lang="en-IN" dirty="0"/>
          </a:p>
        </p:txBody>
      </p:sp>
      <p:sp>
        <p:nvSpPr>
          <p:cNvPr id="9" name="TextBox 8">
            <a:extLst>
              <a:ext uri="{FF2B5EF4-FFF2-40B4-BE49-F238E27FC236}">
                <a16:creationId xmlns="" xmlns:a16="http://schemas.microsoft.com/office/drawing/2014/main" id="{A1243301-8D97-8455-9E0C-E2E7F5D750D8}"/>
              </a:ext>
            </a:extLst>
          </p:cNvPr>
          <p:cNvSpPr txBox="1"/>
          <p:nvPr/>
        </p:nvSpPr>
        <p:spPr>
          <a:xfrm>
            <a:off x="7366034" y="4885980"/>
            <a:ext cx="3116423" cy="2092881"/>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Lesser reviews are categorized in the positive category in analysis done by the ratings.</a:t>
            </a:r>
          </a:p>
          <a:p>
            <a:pPr marL="285750" indent="-285750" algn="just">
              <a:buFont typeface="Arial" panose="020B0604020202020204" pitchFamily="34" charset="0"/>
              <a:buChar char="•"/>
            </a:pPr>
            <a:r>
              <a:rPr lang="en-IN" sz="1400" dirty="0"/>
              <a:t>There are some reviews in neutral category too.</a:t>
            </a:r>
          </a:p>
          <a:p>
            <a:pPr marL="285750" indent="-285750" algn="just">
              <a:buFont typeface="Arial" panose="020B0604020202020204" pitchFamily="34" charset="0"/>
              <a:buChar char="•"/>
            </a:pPr>
            <a:r>
              <a:rPr lang="en-US" sz="1400" dirty="0"/>
              <a:t>Analysis done by the ratings has more number of reviews in the negative category.</a:t>
            </a:r>
          </a:p>
          <a:p>
            <a:endParaRPr lang="en-IN" dirty="0"/>
          </a:p>
        </p:txBody>
      </p:sp>
    </p:spTree>
    <p:extLst>
      <p:ext uri="{BB962C8B-B14F-4D97-AF65-F5344CB8AC3E}">
        <p14:creationId xmlns:p14="http://schemas.microsoft.com/office/powerpoint/2010/main" val="8632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E4CF9E0-F91B-30A3-3C05-9129E9A020E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Polarity &amp; Subjectivity</a:t>
            </a:r>
          </a:p>
        </p:txBody>
      </p:sp>
      <p:cxnSp>
        <p:nvCxnSpPr>
          <p:cNvPr id="16" name="Straight Connector 15">
            <a:extLst>
              <a:ext uri="{FF2B5EF4-FFF2-40B4-BE49-F238E27FC236}">
                <a16:creationId xmlns=""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 xmlns:a16="http://schemas.microsoft.com/office/drawing/2014/main" id="{03A72B5B-45F2-3AFC-40B5-9A6999787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987" y="2426819"/>
            <a:ext cx="4905076" cy="3332298"/>
          </a:xfrm>
          <a:prstGeom prst="rect">
            <a:avLst/>
          </a:prstGeom>
        </p:spPr>
      </p:pic>
      <p:cxnSp>
        <p:nvCxnSpPr>
          <p:cNvPr id="18" name="Straight Connector 17">
            <a:extLst>
              <a:ext uri="{FF2B5EF4-FFF2-40B4-BE49-F238E27FC236}">
                <a16:creationId xmlns="" xmlns:a16="http://schemas.microsoft.com/office/drawing/2014/main" id="{DB146403-F3D6-484B-B2ED-97F9565D037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Chart, scatter chart&#10;&#10;Description automatically generated">
            <a:extLst>
              <a:ext uri="{FF2B5EF4-FFF2-40B4-BE49-F238E27FC236}">
                <a16:creationId xmlns="" xmlns:a16="http://schemas.microsoft.com/office/drawing/2014/main" id="{366409C2-8E04-57C1-9B87-2D8C7AA32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493" y="2426818"/>
            <a:ext cx="4905076" cy="3220003"/>
          </a:xfrm>
          <a:prstGeom prst="rect">
            <a:avLst/>
          </a:prstGeom>
        </p:spPr>
      </p:pic>
      <p:sp>
        <p:nvSpPr>
          <p:cNvPr id="8" name="TextBox 7">
            <a:extLst>
              <a:ext uri="{FF2B5EF4-FFF2-40B4-BE49-F238E27FC236}">
                <a16:creationId xmlns="" xmlns:a16="http://schemas.microsoft.com/office/drawing/2014/main" id="{493D0A61-A49A-7AF2-BC16-0EDE66E87474}"/>
              </a:ext>
            </a:extLst>
          </p:cNvPr>
          <p:cNvSpPr txBox="1"/>
          <p:nvPr/>
        </p:nvSpPr>
        <p:spPr>
          <a:xfrm>
            <a:off x="756468" y="5907044"/>
            <a:ext cx="4779878"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It can be inferred from the density plot that most of the reviews are on the positive side of the polarity</a:t>
            </a:r>
            <a:endParaRPr lang="en-IN" sz="1400" dirty="0"/>
          </a:p>
        </p:txBody>
      </p:sp>
      <p:sp>
        <p:nvSpPr>
          <p:cNvPr id="10" name="TextBox 9">
            <a:extLst>
              <a:ext uri="{FF2B5EF4-FFF2-40B4-BE49-F238E27FC236}">
                <a16:creationId xmlns="" xmlns:a16="http://schemas.microsoft.com/office/drawing/2014/main" id="{93B91170-75BC-2067-D3FB-4F3C7EEF66D3}"/>
              </a:ext>
            </a:extLst>
          </p:cNvPr>
          <p:cNvSpPr txBox="1"/>
          <p:nvPr/>
        </p:nvSpPr>
        <p:spPr>
          <a:xfrm>
            <a:off x="6906322" y="5655014"/>
            <a:ext cx="4779880"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Through the above graph it can be interpret that most of the travelers have shared their personal experience. As most of the reviews are on the higher side of the subjectivity.</a:t>
            </a:r>
            <a:endParaRPr lang="en-IN" sz="1400" dirty="0"/>
          </a:p>
        </p:txBody>
      </p:sp>
    </p:spTree>
    <p:extLst>
      <p:ext uri="{BB962C8B-B14F-4D97-AF65-F5344CB8AC3E}">
        <p14:creationId xmlns:p14="http://schemas.microsoft.com/office/powerpoint/2010/main" val="178083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775CD93-9DF2-48CB-9F57-1BCA9A46C7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 xmlns:a16="http://schemas.microsoft.com/office/drawing/2014/main" id="{9E6F1931-A6C0-FDBB-45DF-CAA6A607B39F}"/>
              </a:ext>
            </a:extLst>
          </p:cNvPr>
          <p:cNvSpPr>
            <a:spLocks noGrp="1"/>
          </p:cNvSpPr>
          <p:nvPr>
            <p:ph type="title"/>
          </p:nvPr>
        </p:nvSpPr>
        <p:spPr>
          <a:xfrm>
            <a:off x="777240" y="731519"/>
            <a:ext cx="2845191" cy="3237579"/>
          </a:xfrm>
        </p:spPr>
        <p:txBody>
          <a:bodyPr>
            <a:normAutofit/>
          </a:bodyPr>
          <a:lstStyle/>
          <a:p>
            <a:r>
              <a:rPr lang="en-US" sz="3200" u="sng" dirty="0">
                <a:solidFill>
                  <a:srgbClr val="FFFFFF"/>
                </a:solidFill>
              </a:rPr>
              <a:t>Interpretations</a:t>
            </a:r>
            <a:endParaRPr lang="en-IN" sz="3200" u="sng" dirty="0">
              <a:solidFill>
                <a:srgbClr val="FFFFFF"/>
              </a:solidFill>
            </a:endParaRPr>
          </a:p>
        </p:txBody>
      </p:sp>
      <p:sp>
        <p:nvSpPr>
          <p:cNvPr id="10" name="Rectangle 9">
            <a:extLst>
              <a:ext uri="{FF2B5EF4-FFF2-40B4-BE49-F238E27FC236}">
                <a16:creationId xmlns="" xmlns:a16="http://schemas.microsoft.com/office/drawing/2014/main" id="{6166C6D1-23AC-49C4-BA07-238E4E9F8C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 xmlns:a16="http://schemas.microsoft.com/office/drawing/2014/main" id="{1C091803-41C2-48E0-9228-5148460C74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FDCDB722-B2FD-94C4-C0FF-F190834C3B2B}"/>
              </a:ext>
            </a:extLst>
          </p:cNvPr>
          <p:cNvSpPr>
            <a:spLocks noGrp="1"/>
          </p:cNvSpPr>
          <p:nvPr>
            <p:ph idx="1"/>
          </p:nvPr>
        </p:nvSpPr>
        <p:spPr>
          <a:xfrm>
            <a:off x="4379709" y="686862"/>
            <a:ext cx="7037591" cy="5475129"/>
          </a:xfrm>
        </p:spPr>
        <p:txBody>
          <a:bodyPr anchor="ctr">
            <a:normAutofit/>
          </a:bodyPr>
          <a:lstStyle/>
          <a:p>
            <a:pPr marL="0" indent="0">
              <a:buNone/>
            </a:pPr>
            <a:r>
              <a:rPr lang="en-US" sz="2600" dirty="0"/>
              <a:t>People consider the following attributes while choosing a hotel stay:</a:t>
            </a:r>
          </a:p>
          <a:p>
            <a:r>
              <a:rPr lang="en-US" sz="2600" dirty="0"/>
              <a:t>Hotel Environment/Amenity</a:t>
            </a:r>
          </a:p>
          <a:p>
            <a:r>
              <a:rPr lang="en-US" sz="2600" dirty="0"/>
              <a:t>Hotel Location</a:t>
            </a:r>
          </a:p>
          <a:p>
            <a:r>
              <a:rPr lang="en-US" sz="2600" dirty="0"/>
              <a:t>Hotel Room size</a:t>
            </a:r>
          </a:p>
          <a:p>
            <a:r>
              <a:rPr lang="en-US" sz="2600" dirty="0"/>
              <a:t>Food</a:t>
            </a:r>
          </a:p>
          <a:p>
            <a:r>
              <a:rPr lang="en-US" sz="2600" dirty="0"/>
              <a:t>Service </a:t>
            </a:r>
          </a:p>
          <a:p>
            <a:r>
              <a:rPr lang="en-US" sz="2600" dirty="0"/>
              <a:t>Hotel Staff</a:t>
            </a:r>
          </a:p>
        </p:txBody>
      </p:sp>
      <p:sp>
        <p:nvSpPr>
          <p:cNvPr id="4" name="TextBox 3">
            <a:extLst>
              <a:ext uri="{FF2B5EF4-FFF2-40B4-BE49-F238E27FC236}">
                <a16:creationId xmlns="" xmlns:a16="http://schemas.microsoft.com/office/drawing/2014/main" id="{D86BED29-1AE4-E393-2E59-57225C575C47}"/>
              </a:ext>
            </a:extLst>
          </p:cNvPr>
          <p:cNvSpPr txBox="1"/>
          <p:nvPr/>
        </p:nvSpPr>
        <p:spPr>
          <a:xfrm>
            <a:off x="466343" y="4509247"/>
            <a:ext cx="3414369" cy="1801906"/>
          </a:xfrm>
          <a:prstGeom prst="rect">
            <a:avLst/>
          </a:prstGeom>
          <a:noFill/>
        </p:spPr>
        <p:txBody>
          <a:bodyPr wrap="square" rtlCol="0">
            <a:spAutoFit/>
          </a:bodyPr>
          <a:lstStyle/>
          <a:p>
            <a:r>
              <a:rPr lang="en-IN" sz="1800" b="1" dirty="0">
                <a:solidFill>
                  <a:schemeClr val="bg1"/>
                </a:solidFill>
                <a:latin typeface="Arial" panose="020B0604020202020204" pitchFamily="34" charset="0"/>
                <a:ea typeface="Arial" panose="020B0604020202020204" pitchFamily="34" charset="0"/>
              </a:rPr>
              <a:t>This answers the Business Objective of identifying the e</a:t>
            </a:r>
            <a:r>
              <a:rPr lang="en-IN" sz="1800" b="1" dirty="0">
                <a:solidFill>
                  <a:schemeClr val="bg1"/>
                </a:solidFill>
                <a:effectLst/>
                <a:latin typeface="Arial" panose="020B0604020202020204" pitchFamily="34" charset="0"/>
                <a:ea typeface="Arial" panose="020B0604020202020204" pitchFamily="34" charset="0"/>
              </a:rPr>
              <a:t>lements of hotel which influence more in forming a positive review or improves hotel brand image</a:t>
            </a:r>
            <a:endParaRPr lang="en-IN" dirty="0"/>
          </a:p>
        </p:txBody>
      </p:sp>
    </p:spTree>
    <p:extLst>
      <p:ext uri="{BB962C8B-B14F-4D97-AF65-F5344CB8AC3E}">
        <p14:creationId xmlns:p14="http://schemas.microsoft.com/office/powerpoint/2010/main" val="176586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FFB5E-C9D5-F045-F945-3CEDDBB87060}"/>
              </a:ext>
            </a:extLst>
          </p:cNvPr>
          <p:cNvSpPr>
            <a:spLocks noGrp="1"/>
          </p:cNvSpPr>
          <p:nvPr>
            <p:ph type="title"/>
          </p:nvPr>
        </p:nvSpPr>
        <p:spPr/>
        <p:txBody>
          <a:bodyPr/>
          <a:lstStyle/>
          <a:p>
            <a:r>
              <a:rPr lang="en-IN" dirty="0"/>
              <a:t>VADER Sentiment Analysis</a:t>
            </a:r>
          </a:p>
        </p:txBody>
      </p:sp>
      <p:sp>
        <p:nvSpPr>
          <p:cNvPr id="3" name="Content Placeholder 2">
            <a:extLst>
              <a:ext uri="{FF2B5EF4-FFF2-40B4-BE49-F238E27FC236}">
                <a16:creationId xmlns="" xmlns:a16="http://schemas.microsoft.com/office/drawing/2014/main" id="{29BCF315-90A1-FD81-A02F-DDCDAF7608FD}"/>
              </a:ext>
            </a:extLst>
          </p:cNvPr>
          <p:cNvSpPr>
            <a:spLocks noGrp="1"/>
          </p:cNvSpPr>
          <p:nvPr>
            <p:ph idx="1"/>
          </p:nvPr>
        </p:nvSpPr>
        <p:spPr/>
        <p:txBody>
          <a:bodyPr/>
          <a:lstStyle/>
          <a:p>
            <a:r>
              <a:rPr lang="en-US" dirty="0"/>
              <a:t>VADER (Valence Aware Dictionary and </a:t>
            </a:r>
            <a:r>
              <a:rPr lang="en-US" dirty="0" err="1"/>
              <a:t>sEntiment</a:t>
            </a:r>
            <a:r>
              <a:rPr lang="en-US" dirty="0"/>
              <a:t> Reasoner) is a lexicon and rule-based sentiment analysis tool that is specifically attuned to sentiments expressed in social media. VADER uses a combination of A sentiment lexicon is a list of lexical features (e.g., words) which are generally labeled according to their semantic orientation as either positive or negative. VADER not only tells about the Positive and Negative score but also tells us about how positive or negative a sentiment is.(VADER sentiment analysis returns a sentiment score in the range -1 to 1, from most negative to most positive. )</a:t>
            </a:r>
            <a:endParaRPr lang="en-IN" dirty="0"/>
          </a:p>
        </p:txBody>
      </p:sp>
    </p:spTree>
    <p:extLst>
      <p:ext uri="{BB962C8B-B14F-4D97-AF65-F5344CB8AC3E}">
        <p14:creationId xmlns:p14="http://schemas.microsoft.com/office/powerpoint/2010/main" val="383188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895C5D-159B-F080-A43F-CDE7C6601D6C}"/>
              </a:ext>
            </a:extLst>
          </p:cNvPr>
          <p:cNvSpPr>
            <a:spLocks noGrp="1"/>
          </p:cNvSpPr>
          <p:nvPr>
            <p:ph type="title"/>
          </p:nvPr>
        </p:nvSpPr>
        <p:spPr>
          <a:xfrm>
            <a:off x="677334" y="609600"/>
            <a:ext cx="8596668" cy="641684"/>
          </a:xfrm>
        </p:spPr>
        <p:txBody>
          <a:bodyPr>
            <a:normAutofit/>
          </a:bodyPr>
          <a:lstStyle/>
          <a:p>
            <a:pPr algn="ctr"/>
            <a:r>
              <a:rPr lang="en-IN" sz="2400" b="1" u="sng" dirty="0"/>
              <a:t>The Extracted result after Performing Vader Analysis</a:t>
            </a:r>
          </a:p>
        </p:txBody>
      </p:sp>
      <p:pic>
        <p:nvPicPr>
          <p:cNvPr id="5" name="Content Placeholder 4">
            <a:extLst>
              <a:ext uri="{FF2B5EF4-FFF2-40B4-BE49-F238E27FC236}">
                <a16:creationId xmlns="" xmlns:a16="http://schemas.microsoft.com/office/drawing/2014/main" id="{215DC1F9-C196-4004-A5F4-9966FC490EFD}"/>
              </a:ext>
            </a:extLst>
          </p:cNvPr>
          <p:cNvPicPr>
            <a:picLocks noGrp="1" noChangeAspect="1"/>
          </p:cNvPicPr>
          <p:nvPr>
            <p:ph idx="1"/>
          </p:nvPr>
        </p:nvPicPr>
        <p:blipFill>
          <a:blip r:embed="rId2"/>
          <a:stretch>
            <a:fillRect/>
          </a:stretch>
        </p:blipFill>
        <p:spPr>
          <a:xfrm>
            <a:off x="457088" y="1127352"/>
            <a:ext cx="4732430" cy="2491956"/>
          </a:xfrm>
        </p:spPr>
      </p:pic>
      <p:pic>
        <p:nvPicPr>
          <p:cNvPr id="9" name="Picture 8">
            <a:extLst>
              <a:ext uri="{FF2B5EF4-FFF2-40B4-BE49-F238E27FC236}">
                <a16:creationId xmlns="" xmlns:a16="http://schemas.microsoft.com/office/drawing/2014/main" id="{4E30B6E0-1B2F-C6E7-E053-388F349C04C1}"/>
              </a:ext>
            </a:extLst>
          </p:cNvPr>
          <p:cNvPicPr>
            <a:picLocks noChangeAspect="1"/>
          </p:cNvPicPr>
          <p:nvPr/>
        </p:nvPicPr>
        <p:blipFill>
          <a:blip r:embed="rId3"/>
          <a:stretch>
            <a:fillRect/>
          </a:stretch>
        </p:blipFill>
        <p:spPr>
          <a:xfrm>
            <a:off x="677334" y="1724212"/>
            <a:ext cx="10698878" cy="4940071"/>
          </a:xfrm>
          <a:prstGeom prst="rect">
            <a:avLst/>
          </a:prstGeom>
        </p:spPr>
      </p:pic>
    </p:spTree>
    <p:extLst>
      <p:ext uri="{BB962C8B-B14F-4D97-AF65-F5344CB8AC3E}">
        <p14:creationId xmlns:p14="http://schemas.microsoft.com/office/powerpoint/2010/main" val="276416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8A2574-5DC8-50B6-DB70-D36C6C853273}"/>
              </a:ext>
            </a:extLst>
          </p:cNvPr>
          <p:cNvSpPr>
            <a:spLocks noGrp="1"/>
          </p:cNvSpPr>
          <p:nvPr>
            <p:ph type="title"/>
          </p:nvPr>
        </p:nvSpPr>
        <p:spPr>
          <a:xfrm>
            <a:off x="677334" y="609600"/>
            <a:ext cx="9282454" cy="1140838"/>
          </a:xfrm>
        </p:spPr>
        <p:txBody>
          <a:bodyPr>
            <a:normAutofit fontScale="90000"/>
          </a:bodyPr>
          <a:lstStyle/>
          <a:p>
            <a:pPr algn="ctr"/>
            <a:r>
              <a:rPr lang="en-IN" b="1" u="sng" dirty="0"/>
              <a:t>The Dataset in Very Imbalanced! Tried Balancing using “Random Over Sampler”</a:t>
            </a:r>
          </a:p>
        </p:txBody>
      </p:sp>
      <p:pic>
        <p:nvPicPr>
          <p:cNvPr id="5" name="Content Placeholder 4">
            <a:extLst>
              <a:ext uri="{FF2B5EF4-FFF2-40B4-BE49-F238E27FC236}">
                <a16:creationId xmlns="" xmlns:a16="http://schemas.microsoft.com/office/drawing/2014/main" id="{311F8388-BCC1-7424-DD6D-F38A45F49732}"/>
              </a:ext>
            </a:extLst>
          </p:cNvPr>
          <p:cNvPicPr>
            <a:picLocks noGrp="1" noChangeAspect="1"/>
          </p:cNvPicPr>
          <p:nvPr>
            <p:ph idx="1"/>
          </p:nvPr>
        </p:nvPicPr>
        <p:blipFill>
          <a:blip r:embed="rId2"/>
          <a:stretch>
            <a:fillRect/>
          </a:stretch>
        </p:blipFill>
        <p:spPr>
          <a:xfrm>
            <a:off x="612547" y="1750438"/>
            <a:ext cx="4804034" cy="3556668"/>
          </a:xfrm>
        </p:spPr>
      </p:pic>
      <p:pic>
        <p:nvPicPr>
          <p:cNvPr id="7" name="Picture 6">
            <a:extLst>
              <a:ext uri="{FF2B5EF4-FFF2-40B4-BE49-F238E27FC236}">
                <a16:creationId xmlns="" xmlns:a16="http://schemas.microsoft.com/office/drawing/2014/main" id="{5DF11804-5B5D-972F-1742-EFF0DFA36DB5}"/>
              </a:ext>
            </a:extLst>
          </p:cNvPr>
          <p:cNvPicPr>
            <a:picLocks noChangeAspect="1"/>
          </p:cNvPicPr>
          <p:nvPr/>
        </p:nvPicPr>
        <p:blipFill>
          <a:blip r:embed="rId3"/>
          <a:stretch>
            <a:fillRect/>
          </a:stretch>
        </p:blipFill>
        <p:spPr>
          <a:xfrm>
            <a:off x="5656729" y="1786231"/>
            <a:ext cx="5114805" cy="3520875"/>
          </a:xfrm>
          <a:prstGeom prst="rect">
            <a:avLst/>
          </a:prstGeom>
        </p:spPr>
      </p:pic>
      <p:pic>
        <p:nvPicPr>
          <p:cNvPr id="9" name="Picture 8">
            <a:extLst>
              <a:ext uri="{FF2B5EF4-FFF2-40B4-BE49-F238E27FC236}">
                <a16:creationId xmlns="" xmlns:a16="http://schemas.microsoft.com/office/drawing/2014/main" id="{3491CD31-557D-8223-0E79-57594AB2F165}"/>
              </a:ext>
            </a:extLst>
          </p:cNvPr>
          <p:cNvPicPr>
            <a:picLocks noChangeAspect="1"/>
          </p:cNvPicPr>
          <p:nvPr/>
        </p:nvPicPr>
        <p:blipFill>
          <a:blip r:embed="rId4"/>
          <a:stretch>
            <a:fillRect/>
          </a:stretch>
        </p:blipFill>
        <p:spPr>
          <a:xfrm>
            <a:off x="5907741" y="5307106"/>
            <a:ext cx="4880043" cy="1295512"/>
          </a:xfrm>
          <a:prstGeom prst="rect">
            <a:avLst/>
          </a:prstGeom>
        </p:spPr>
      </p:pic>
      <p:pic>
        <p:nvPicPr>
          <p:cNvPr id="11" name="Picture 10">
            <a:extLst>
              <a:ext uri="{FF2B5EF4-FFF2-40B4-BE49-F238E27FC236}">
                <a16:creationId xmlns="" xmlns:a16="http://schemas.microsoft.com/office/drawing/2014/main" id="{7E66C3CF-31C7-AD9B-2064-60BB62B34903}"/>
              </a:ext>
            </a:extLst>
          </p:cNvPr>
          <p:cNvPicPr>
            <a:picLocks noChangeAspect="1"/>
          </p:cNvPicPr>
          <p:nvPr/>
        </p:nvPicPr>
        <p:blipFill>
          <a:blip r:embed="rId5"/>
          <a:stretch>
            <a:fillRect/>
          </a:stretch>
        </p:blipFill>
        <p:spPr>
          <a:xfrm>
            <a:off x="998385" y="5327707"/>
            <a:ext cx="4156321" cy="1274911"/>
          </a:xfrm>
          <a:prstGeom prst="rect">
            <a:avLst/>
          </a:prstGeom>
        </p:spPr>
      </p:pic>
    </p:spTree>
    <p:extLst>
      <p:ext uri="{BB962C8B-B14F-4D97-AF65-F5344CB8AC3E}">
        <p14:creationId xmlns:p14="http://schemas.microsoft.com/office/powerpoint/2010/main" val="96468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9255D8-DF09-B865-0DC6-13A623A0B65C}"/>
              </a:ext>
            </a:extLst>
          </p:cNvPr>
          <p:cNvSpPr>
            <a:spLocks noGrp="1"/>
          </p:cNvSpPr>
          <p:nvPr>
            <p:ph type="title"/>
          </p:nvPr>
        </p:nvSpPr>
        <p:spPr>
          <a:xfrm>
            <a:off x="170329" y="358588"/>
            <a:ext cx="11098305" cy="1571812"/>
          </a:xfrm>
        </p:spPr>
        <p:txBody>
          <a:bodyPr>
            <a:normAutofit/>
          </a:bodyPr>
          <a:lstStyle/>
          <a:p>
            <a:r>
              <a:rPr lang="en-IN" sz="3200" b="1" u="sng" dirty="0">
                <a:solidFill>
                  <a:schemeClr val="tx2"/>
                </a:solidFill>
              </a:rPr>
              <a:t>Term Frequency Inverse Document Frequency (TF-IDF) to Convert the Review Texts{Stings} to Numbers{float} for Model Building!</a:t>
            </a:r>
          </a:p>
        </p:txBody>
      </p:sp>
      <p:pic>
        <p:nvPicPr>
          <p:cNvPr id="5" name="Content Placeholder 4">
            <a:extLst>
              <a:ext uri="{FF2B5EF4-FFF2-40B4-BE49-F238E27FC236}">
                <a16:creationId xmlns="" xmlns:a16="http://schemas.microsoft.com/office/drawing/2014/main" id="{FADED9A8-3536-C6F4-E2B0-064AF22080B4}"/>
              </a:ext>
            </a:extLst>
          </p:cNvPr>
          <p:cNvPicPr>
            <a:picLocks noGrp="1" noChangeAspect="1"/>
          </p:cNvPicPr>
          <p:nvPr>
            <p:ph idx="1"/>
          </p:nvPr>
        </p:nvPicPr>
        <p:blipFill>
          <a:blip r:embed="rId2"/>
          <a:stretch>
            <a:fillRect/>
          </a:stretch>
        </p:blipFill>
        <p:spPr>
          <a:xfrm>
            <a:off x="6217733" y="2061882"/>
            <a:ext cx="4127537" cy="4105836"/>
          </a:xfrm>
        </p:spPr>
      </p:pic>
      <p:sp>
        <p:nvSpPr>
          <p:cNvPr id="6" name="TextBox 5">
            <a:extLst>
              <a:ext uri="{FF2B5EF4-FFF2-40B4-BE49-F238E27FC236}">
                <a16:creationId xmlns="" xmlns:a16="http://schemas.microsoft.com/office/drawing/2014/main" id="{AE599B17-2DE7-9AD3-2888-045F5AC65293}"/>
              </a:ext>
            </a:extLst>
          </p:cNvPr>
          <p:cNvSpPr txBox="1"/>
          <p:nvPr/>
        </p:nvSpPr>
        <p:spPr>
          <a:xfrm>
            <a:off x="295835" y="2061882"/>
            <a:ext cx="5678433" cy="3970318"/>
          </a:xfrm>
          <a:prstGeom prst="rect">
            <a:avLst/>
          </a:prstGeom>
          <a:noFill/>
        </p:spPr>
        <p:txBody>
          <a:bodyPr wrap="square" rtlCol="0">
            <a:spAutoFit/>
          </a:bodyPr>
          <a:lstStyle/>
          <a:p>
            <a:r>
              <a:rPr lang="en-US" dirty="0"/>
              <a:t>The TF-IDF approach follows a weight scheme based on high/Low frequency of words from on text corpus</a:t>
            </a:r>
          </a:p>
          <a:p>
            <a:r>
              <a:rPr lang="en-US" dirty="0"/>
              <a:t>(It’s a 2 factor Component , first we have to compute TF and secondly compute IDF </a:t>
            </a:r>
          </a:p>
          <a:p>
            <a:r>
              <a:rPr lang="en-US" dirty="0"/>
              <a:t>        and multiply both we will get Weights of that particular word)</a:t>
            </a:r>
          </a:p>
          <a:p>
            <a:endParaRPr lang="en-US" dirty="0"/>
          </a:p>
          <a:p>
            <a:r>
              <a:rPr lang="en-US" dirty="0"/>
              <a:t>TF(w) = No. of times the word w occurs in a document/Total no. of words in the document</a:t>
            </a:r>
          </a:p>
          <a:p>
            <a:endParaRPr lang="en-US" dirty="0"/>
          </a:p>
          <a:p>
            <a:r>
              <a:rPr lang="en-US" dirty="0"/>
              <a:t>IDF(w) = log(Total no. of documents / No. of documents containing word w)</a:t>
            </a:r>
          </a:p>
          <a:p>
            <a:endParaRPr lang="en-US" dirty="0"/>
          </a:p>
          <a:p>
            <a:r>
              <a:rPr lang="en-US" dirty="0"/>
              <a:t>Weight(</a:t>
            </a:r>
            <a:r>
              <a:rPr lang="en-US" dirty="0" err="1"/>
              <a:t>w,d</a:t>
            </a:r>
            <a:r>
              <a:rPr lang="en-US" dirty="0"/>
              <a:t>) = TF(</a:t>
            </a:r>
            <a:r>
              <a:rPr lang="en-US" dirty="0" err="1"/>
              <a:t>w,d</a:t>
            </a:r>
            <a:r>
              <a:rPr lang="en-US" dirty="0"/>
              <a:t>) * IDF(w)</a:t>
            </a:r>
            <a:endParaRPr lang="en-IN" dirty="0"/>
          </a:p>
        </p:txBody>
      </p:sp>
    </p:spTree>
    <p:extLst>
      <p:ext uri="{BB962C8B-B14F-4D97-AF65-F5344CB8AC3E}">
        <p14:creationId xmlns:p14="http://schemas.microsoft.com/office/powerpoint/2010/main" val="1072688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EEB205-0DCC-704A-8DEC-BA379DFE41A9}"/>
              </a:ext>
            </a:extLst>
          </p:cNvPr>
          <p:cNvSpPr>
            <a:spLocks noGrp="1"/>
          </p:cNvSpPr>
          <p:nvPr>
            <p:ph type="title"/>
          </p:nvPr>
        </p:nvSpPr>
        <p:spPr>
          <a:xfrm>
            <a:off x="220134" y="259977"/>
            <a:ext cx="10403042" cy="1320800"/>
          </a:xfrm>
        </p:spPr>
        <p:txBody>
          <a:bodyPr>
            <a:noAutofit/>
          </a:bodyPr>
          <a:lstStyle/>
          <a:p>
            <a:pPr algn="ctr"/>
            <a:r>
              <a:rPr lang="en-IN" sz="3000" b="1" u="sng" dirty="0">
                <a:solidFill>
                  <a:schemeClr val="tx1"/>
                </a:solidFill>
              </a:rPr>
              <a:t>MODEL Building!</a:t>
            </a:r>
            <a:br>
              <a:rPr lang="en-IN" sz="3000" b="1" u="sng" dirty="0">
                <a:solidFill>
                  <a:schemeClr val="tx1"/>
                </a:solidFill>
              </a:rPr>
            </a:br>
            <a:r>
              <a:rPr lang="en-IN" sz="3000" b="1" u="sng" dirty="0">
                <a:solidFill>
                  <a:schemeClr val="tx1"/>
                </a:solidFill>
              </a:rPr>
              <a:t>Various Classification Models have been Build and Inferred the Accuracy Score, F1-Score, Precision, Recall</a:t>
            </a:r>
          </a:p>
        </p:txBody>
      </p:sp>
      <p:pic>
        <p:nvPicPr>
          <p:cNvPr id="5" name="Content Placeholder 4">
            <a:extLst>
              <a:ext uri="{FF2B5EF4-FFF2-40B4-BE49-F238E27FC236}">
                <a16:creationId xmlns="" xmlns:a16="http://schemas.microsoft.com/office/drawing/2014/main" id="{3D19E5FF-47D8-DE0D-BD39-557EEDB0F68C}"/>
              </a:ext>
            </a:extLst>
          </p:cNvPr>
          <p:cNvPicPr>
            <a:picLocks noGrp="1" noChangeAspect="1"/>
          </p:cNvPicPr>
          <p:nvPr>
            <p:ph idx="1"/>
          </p:nvPr>
        </p:nvPicPr>
        <p:blipFill>
          <a:blip r:embed="rId2"/>
          <a:stretch>
            <a:fillRect/>
          </a:stretch>
        </p:blipFill>
        <p:spPr>
          <a:xfrm>
            <a:off x="939666" y="1808023"/>
            <a:ext cx="7666451" cy="3920742"/>
          </a:xfrm>
        </p:spPr>
      </p:pic>
    </p:spTree>
    <p:extLst>
      <p:ext uri="{BB962C8B-B14F-4D97-AF65-F5344CB8AC3E}">
        <p14:creationId xmlns:p14="http://schemas.microsoft.com/office/powerpoint/2010/main" val="427435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1E71E2-8248-837F-85C5-49E9DAB3DB1D}"/>
              </a:ext>
            </a:extLst>
          </p:cNvPr>
          <p:cNvSpPr>
            <a:spLocks noGrp="1"/>
          </p:cNvSpPr>
          <p:nvPr>
            <p:ph type="title"/>
          </p:nvPr>
        </p:nvSpPr>
        <p:spPr>
          <a:xfrm>
            <a:off x="1920875" y="442913"/>
            <a:ext cx="6857365" cy="1344612"/>
          </a:xfrm>
        </p:spPr>
        <p:txBody>
          <a:bodyPr anchor="b">
            <a:normAutofit/>
          </a:bodyPr>
          <a:lstStyle/>
          <a:p>
            <a:r>
              <a:rPr lang="en-US" b="1" u="sng" dirty="0"/>
              <a:t>Business Objective</a:t>
            </a:r>
            <a:endParaRPr lang="en-IN" b="1" u="sng" dirty="0"/>
          </a:p>
        </p:txBody>
      </p:sp>
      <p:sp>
        <p:nvSpPr>
          <p:cNvPr id="3" name="Content Placeholder 2">
            <a:extLst>
              <a:ext uri="{FF2B5EF4-FFF2-40B4-BE49-F238E27FC236}">
                <a16:creationId xmlns="" xmlns:a16="http://schemas.microsoft.com/office/drawing/2014/main" id="{E70E3060-B8D1-647F-641D-705E34812526}"/>
              </a:ext>
            </a:extLst>
          </p:cNvPr>
          <p:cNvSpPr>
            <a:spLocks noGrp="1"/>
          </p:cNvSpPr>
          <p:nvPr>
            <p:ph idx="1"/>
          </p:nvPr>
        </p:nvSpPr>
        <p:spPr>
          <a:xfrm>
            <a:off x="1920875" y="2312988"/>
            <a:ext cx="6857365" cy="3651250"/>
          </a:xfrm>
        </p:spPr>
        <p:txBody>
          <a:bodyPr>
            <a:normAutofit fontScale="92500"/>
          </a:bodyPr>
          <a:lstStyle/>
          <a:p>
            <a:pPr marL="285750" indent="-285750">
              <a:lnSpc>
                <a:spcPct val="130000"/>
              </a:lnSpc>
              <a:buClr>
                <a:srgbClr val="000000"/>
              </a:buClr>
              <a:buSzPts val="1300"/>
              <a:buFont typeface="Wingdings" panose="05000000000000000000" pitchFamily="2" charset="2"/>
              <a:buChar char="Ø"/>
            </a:pPr>
            <a:r>
              <a:rPr lang="en-US" sz="1400" dirty="0">
                <a:latin typeface="Meiryo" panose="020B0604030504040204" pitchFamily="34" charset="-128"/>
                <a:ea typeface="Meiryo" panose="020B0604030504040204" pitchFamily="34" charset="-128"/>
              </a:rPr>
              <a:t>To examine how travelers are communicating their positive and negative experiences on online platforms for staying in a specific hotel.</a:t>
            </a:r>
          </a:p>
          <a:p>
            <a:pPr marL="285750" indent="-285750">
              <a:lnSpc>
                <a:spcPct val="130000"/>
              </a:lnSpc>
              <a:buClr>
                <a:srgbClr val="000000"/>
              </a:buClr>
              <a:buSzPts val="1300"/>
              <a:buFont typeface="Wingdings" panose="05000000000000000000" pitchFamily="2" charset="2"/>
              <a:buChar char="Ø"/>
            </a:pPr>
            <a:endParaRPr lang="en-US" sz="1400" dirty="0">
              <a:latin typeface="Meiryo" panose="020B0604030504040204" pitchFamily="34" charset="-128"/>
              <a:ea typeface="Meiryo" panose="020B0604030504040204" pitchFamily="34" charset="-128"/>
            </a:endParaRPr>
          </a:p>
          <a:p>
            <a:pPr marL="285750" indent="-285750">
              <a:lnSpc>
                <a:spcPct val="130000"/>
              </a:lnSpc>
              <a:buClr>
                <a:srgbClr val="000000"/>
              </a:buClr>
              <a:buSzPts val="1300"/>
              <a:buFont typeface="Wingdings" panose="05000000000000000000" pitchFamily="2" charset="2"/>
              <a:buChar char="Ø"/>
            </a:pPr>
            <a:r>
              <a:rPr lang="en-US" sz="1400" dirty="0">
                <a:latin typeface="Meiryo" panose="020B0604030504040204" pitchFamily="34" charset="-128"/>
                <a:ea typeface="Meiryo" panose="020B0604030504040204" pitchFamily="34" charset="-128"/>
              </a:rPr>
              <a:t>To find the attributes that travelers are considering while selecting a hotel.</a:t>
            </a:r>
          </a:p>
          <a:p>
            <a:pPr marL="285750" indent="-285750">
              <a:lnSpc>
                <a:spcPct val="130000"/>
              </a:lnSpc>
              <a:buClr>
                <a:srgbClr val="000000"/>
              </a:buClr>
              <a:buSzPts val="1300"/>
              <a:buFont typeface="Wingdings" panose="05000000000000000000" pitchFamily="2" charset="2"/>
              <a:buChar char="Ø"/>
            </a:pPr>
            <a:endParaRPr lang="en-US" sz="1400" dirty="0">
              <a:latin typeface="Meiryo" panose="020B0604030504040204" pitchFamily="34" charset="-128"/>
              <a:ea typeface="Meiryo" panose="020B0604030504040204" pitchFamily="34" charset="-128"/>
              <a:sym typeface="Verdana"/>
            </a:endParaRPr>
          </a:p>
          <a:p>
            <a:pPr marL="285750" indent="-285750">
              <a:lnSpc>
                <a:spcPct val="130000"/>
              </a:lnSpc>
              <a:buClr>
                <a:srgbClr val="000000"/>
              </a:buClr>
              <a:buSzPts val="1300"/>
              <a:buFont typeface="Wingdings" panose="05000000000000000000" pitchFamily="2" charset="2"/>
              <a:buChar char="Ø"/>
            </a:pPr>
            <a:r>
              <a:rPr lang="en-US" sz="1400" dirty="0">
                <a:latin typeface="Meiryo" panose="020B0604030504040204" pitchFamily="34" charset="-128"/>
                <a:ea typeface="Meiryo" panose="020B0604030504040204" pitchFamily="34" charset="-128"/>
              </a:rPr>
              <a:t>To understand which elements of their hotel influence more in forming a positive review. </a:t>
            </a:r>
          </a:p>
          <a:p>
            <a:pPr marL="285750" indent="-285750">
              <a:lnSpc>
                <a:spcPct val="130000"/>
              </a:lnSpc>
              <a:buClr>
                <a:srgbClr val="000000"/>
              </a:buClr>
              <a:buSzPts val="1300"/>
              <a:buFont typeface="Wingdings" panose="05000000000000000000" pitchFamily="2" charset="2"/>
              <a:buChar char="Ø"/>
            </a:pPr>
            <a:endParaRPr lang="en-US" sz="1400" dirty="0">
              <a:latin typeface="Meiryo" panose="020B0604030504040204" pitchFamily="34" charset="-128"/>
              <a:ea typeface="Meiryo" panose="020B0604030504040204" pitchFamily="34" charset="-128"/>
            </a:endParaRPr>
          </a:p>
          <a:p>
            <a:pPr marL="285750" indent="-285750">
              <a:lnSpc>
                <a:spcPct val="130000"/>
              </a:lnSpc>
              <a:buClr>
                <a:srgbClr val="000000"/>
              </a:buClr>
              <a:buSzPts val="1300"/>
              <a:buFont typeface="Wingdings" panose="05000000000000000000" pitchFamily="2" charset="2"/>
              <a:buChar char="Ø"/>
            </a:pPr>
            <a:r>
              <a:rPr lang="en-IN" sz="1400" dirty="0">
                <a:effectLst/>
                <a:latin typeface="Meiryo" panose="020B0604030504040204" pitchFamily="34" charset="-128"/>
                <a:ea typeface="Meiryo" panose="020B0604030504040204" pitchFamily="34" charset="-128"/>
              </a:rPr>
              <a:t>To help hotel manager to understand which elements of their hotel influence more in forming a positive review or improves hotel brand image.</a:t>
            </a:r>
            <a:endParaRPr lang="en-US" sz="1400" dirty="0">
              <a:latin typeface="Meiryo" panose="020B0604030504040204" pitchFamily="34" charset="-128"/>
              <a:ea typeface="Meiryo" panose="020B0604030504040204" pitchFamily="34" charset="-128"/>
            </a:endParaRPr>
          </a:p>
          <a:p>
            <a:pPr marL="0" indent="0">
              <a:lnSpc>
                <a:spcPct val="130000"/>
              </a:lnSpc>
              <a:buClr>
                <a:srgbClr val="000000"/>
              </a:buClr>
              <a:buSzPts val="1300"/>
              <a:buNone/>
            </a:pPr>
            <a:endParaRPr lang="en-US" sz="1400" dirty="0">
              <a:latin typeface="Meiryo" panose="020B0604030504040204" pitchFamily="34" charset="-128"/>
              <a:ea typeface="Meiryo" panose="020B0604030504040204" pitchFamily="34" charset="-128"/>
            </a:endParaRPr>
          </a:p>
          <a:p>
            <a:pPr marL="285750" indent="-285750">
              <a:lnSpc>
                <a:spcPct val="130000"/>
              </a:lnSpc>
              <a:buClr>
                <a:srgbClr val="000000"/>
              </a:buClr>
              <a:buSzPts val="1300"/>
              <a:buFont typeface="Wingdings" panose="05000000000000000000" pitchFamily="2" charset="2"/>
              <a:buChar char="Ø"/>
            </a:pPr>
            <a:endParaRPr lang="en-US" sz="1400" dirty="0">
              <a:latin typeface="Meiryo" panose="020B0604030504040204" pitchFamily="34" charset="-128"/>
              <a:ea typeface="Meiryo" panose="020B0604030504040204" pitchFamily="34" charset="-128"/>
              <a:sym typeface="Verdana"/>
            </a:endParaRPr>
          </a:p>
          <a:p>
            <a:pPr marL="285750" indent="-285750">
              <a:lnSpc>
                <a:spcPct val="130000"/>
              </a:lnSpc>
              <a:buClr>
                <a:srgbClr val="000000"/>
              </a:buClr>
              <a:buSzPts val="1300"/>
              <a:buFont typeface="Wingdings" panose="05000000000000000000" pitchFamily="2" charset="2"/>
              <a:buChar char="Ø"/>
            </a:pPr>
            <a:endParaRPr lang="en-US" sz="1400" dirty="0">
              <a:latin typeface="Meiryo" panose="020B0604030504040204" pitchFamily="34" charset="-128"/>
              <a:ea typeface="Meiryo" panose="020B0604030504040204" pitchFamily="34" charset="-128"/>
              <a:sym typeface="Verdana"/>
            </a:endParaRPr>
          </a:p>
          <a:p>
            <a:pPr>
              <a:lnSpc>
                <a:spcPct val="130000"/>
              </a:lnSpc>
            </a:pPr>
            <a:endParaRPr lang="en-IN" sz="1100" dirty="0"/>
          </a:p>
        </p:txBody>
      </p:sp>
    </p:spTree>
    <p:extLst>
      <p:ext uri="{BB962C8B-B14F-4D97-AF65-F5344CB8AC3E}">
        <p14:creationId xmlns:p14="http://schemas.microsoft.com/office/powerpoint/2010/main" val="3984489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92D050"/>
                </a:solidFill>
              </a:rPr>
              <a:t>DEPLOYMENT</a:t>
            </a:r>
            <a:endParaRPr lang="en-US" b="1" u="sng" dirty="0">
              <a:solidFill>
                <a:srgbClr val="92D050"/>
              </a:solidFill>
            </a:endParaRPr>
          </a:p>
        </p:txBody>
      </p:sp>
      <p:sp>
        <p:nvSpPr>
          <p:cNvPr id="3" name="Content Placeholder 2"/>
          <p:cNvSpPr>
            <a:spLocks noGrp="1"/>
          </p:cNvSpPr>
          <p:nvPr>
            <p:ph idx="1"/>
          </p:nvPr>
        </p:nvSpPr>
        <p:spPr/>
        <p:txBody>
          <a:bodyPr/>
          <a:lstStyle/>
          <a:p>
            <a:pPr marL="0" indent="0">
              <a:buNone/>
            </a:pPr>
            <a:r>
              <a:rPr lang="en-IN" sz="2400" b="1" dirty="0" smtClean="0">
                <a:solidFill>
                  <a:srgbClr val="002060"/>
                </a:solidFill>
              </a:rPr>
              <a:t>Final Model:</a:t>
            </a:r>
          </a:p>
          <a:p>
            <a:pPr>
              <a:buFont typeface="Wingdings" panose="05000000000000000000" pitchFamily="2" charset="2"/>
              <a:buChar char="v"/>
            </a:pPr>
            <a:r>
              <a:rPr lang="en-IN" sz="2400" b="1" u="sng" dirty="0" smtClean="0">
                <a:solidFill>
                  <a:srgbClr val="002060"/>
                </a:solidFill>
              </a:rPr>
              <a:t>SVM – Support Vector Machines</a:t>
            </a:r>
          </a:p>
          <a:p>
            <a:pPr marL="0" indent="0">
              <a:buNone/>
            </a:pPr>
            <a:endParaRPr lang="en-IN" sz="2400" b="1" dirty="0" smtClean="0">
              <a:solidFill>
                <a:srgbClr val="002060"/>
              </a:solidFill>
            </a:endParaRPr>
          </a:p>
          <a:p>
            <a:pPr>
              <a:buFont typeface="Wingdings" panose="05000000000000000000" pitchFamily="2" charset="2"/>
              <a:buChar char="§"/>
            </a:pPr>
            <a:r>
              <a:rPr lang="en-IN" sz="2000" dirty="0" smtClean="0">
                <a:solidFill>
                  <a:srgbClr val="002060"/>
                </a:solidFill>
              </a:rPr>
              <a:t>Accuracy : </a:t>
            </a:r>
            <a:r>
              <a:rPr lang="en-IN" sz="2000" dirty="0" smtClean="0">
                <a:solidFill>
                  <a:srgbClr val="FF0000"/>
                </a:solidFill>
              </a:rPr>
              <a:t>0.85</a:t>
            </a:r>
          </a:p>
          <a:p>
            <a:pPr>
              <a:buFont typeface="Wingdings" panose="05000000000000000000" pitchFamily="2" charset="2"/>
              <a:buChar char="§"/>
            </a:pPr>
            <a:r>
              <a:rPr lang="en-IN" sz="2000" dirty="0" smtClean="0">
                <a:solidFill>
                  <a:srgbClr val="002060"/>
                </a:solidFill>
              </a:rPr>
              <a:t>F1 Score : </a:t>
            </a:r>
            <a:r>
              <a:rPr lang="en-IN" sz="2000" dirty="0" smtClean="0">
                <a:solidFill>
                  <a:srgbClr val="FF0000"/>
                </a:solidFill>
              </a:rPr>
              <a:t>0.84</a:t>
            </a:r>
          </a:p>
          <a:p>
            <a:pPr>
              <a:buFont typeface="Wingdings" panose="05000000000000000000" pitchFamily="2" charset="2"/>
              <a:buChar char="§"/>
            </a:pPr>
            <a:r>
              <a:rPr lang="en-IN" sz="2000" dirty="0" smtClean="0">
                <a:solidFill>
                  <a:srgbClr val="002060"/>
                </a:solidFill>
              </a:rPr>
              <a:t>Precision : </a:t>
            </a:r>
            <a:r>
              <a:rPr lang="en-IN" sz="2000" dirty="0" smtClean="0">
                <a:solidFill>
                  <a:srgbClr val="FF0000"/>
                </a:solidFill>
              </a:rPr>
              <a:t>0.83</a:t>
            </a:r>
          </a:p>
          <a:p>
            <a:pPr>
              <a:buFont typeface="Wingdings" panose="05000000000000000000" pitchFamily="2" charset="2"/>
              <a:buChar char="§"/>
            </a:pPr>
            <a:r>
              <a:rPr lang="en-IN" sz="2000" dirty="0" smtClean="0">
                <a:solidFill>
                  <a:srgbClr val="002060"/>
                </a:solidFill>
              </a:rPr>
              <a:t>Recall : </a:t>
            </a:r>
            <a:r>
              <a:rPr lang="en-IN" sz="2000" dirty="0" smtClean="0">
                <a:solidFill>
                  <a:srgbClr val="FF0000"/>
                </a:solidFill>
              </a:rPr>
              <a:t>0.85</a:t>
            </a:r>
          </a:p>
          <a:p>
            <a:pPr>
              <a:buFont typeface="Wingdings" panose="05000000000000000000" pitchFamily="2" charset="2"/>
              <a:buChar char="§"/>
            </a:pPr>
            <a:endParaRPr lang="en-IN" sz="2400" b="1" dirty="0">
              <a:solidFill>
                <a:srgbClr val="002060"/>
              </a:solidFill>
            </a:endParaRPr>
          </a:p>
          <a:p>
            <a:pPr marL="114300" indent="0">
              <a:buNone/>
            </a:pPr>
            <a:endParaRPr lang="en-IN" sz="2400" dirty="0"/>
          </a:p>
        </p:txBody>
      </p:sp>
    </p:spTree>
    <p:extLst>
      <p:ext uri="{BB962C8B-B14F-4D97-AF65-F5344CB8AC3E}">
        <p14:creationId xmlns:p14="http://schemas.microsoft.com/office/powerpoint/2010/main" val="3587647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92D050"/>
                </a:solidFill>
              </a:rPr>
              <a:t>MODEL DEPLOYMENT USING STREAMLIT</a:t>
            </a:r>
            <a:endParaRPr lang="en-US" b="1" u="sng" dirty="0">
              <a:solidFill>
                <a:srgbClr val="92D050"/>
              </a:solidFill>
            </a:endParaRPr>
          </a:p>
        </p:txBody>
      </p:sp>
      <p:pic>
        <p:nvPicPr>
          <p:cNvPr id="5" name="Content Placeholder 4"/>
          <p:cNvPicPr>
            <a:picLocks noGrp="1" noChangeAspect="1"/>
          </p:cNvPicPr>
          <p:nvPr>
            <p:ph idx="1"/>
          </p:nvPr>
        </p:nvPicPr>
        <p:blipFill>
          <a:blip r:embed="rId2"/>
          <a:stretch>
            <a:fillRect/>
          </a:stretch>
        </p:blipFill>
        <p:spPr>
          <a:xfrm>
            <a:off x="677863" y="2228045"/>
            <a:ext cx="8596312" cy="3593206"/>
          </a:xfrm>
          <a:prstGeom prst="rect">
            <a:avLst/>
          </a:prstGeom>
        </p:spPr>
      </p:pic>
    </p:spTree>
    <p:extLst>
      <p:ext uri="{BB962C8B-B14F-4D97-AF65-F5344CB8AC3E}">
        <p14:creationId xmlns:p14="http://schemas.microsoft.com/office/powerpoint/2010/main" val="1601304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92D050"/>
                </a:solidFill>
              </a:rPr>
              <a:t>MODEL DEPLOYMENT USING STREAMLIT</a:t>
            </a:r>
            <a:endParaRPr lang="en-US" b="1" u="sng" dirty="0">
              <a:solidFill>
                <a:srgbClr val="92D050"/>
              </a:solidFill>
            </a:endParaRPr>
          </a:p>
        </p:txBody>
      </p:sp>
      <p:pic>
        <p:nvPicPr>
          <p:cNvPr id="7" name="Content Placeholder 6"/>
          <p:cNvPicPr>
            <a:picLocks noGrp="1" noChangeAspect="1"/>
          </p:cNvPicPr>
          <p:nvPr>
            <p:ph idx="1"/>
          </p:nvPr>
        </p:nvPicPr>
        <p:blipFill>
          <a:blip r:embed="rId2"/>
          <a:stretch>
            <a:fillRect/>
          </a:stretch>
        </p:blipFill>
        <p:spPr>
          <a:xfrm>
            <a:off x="991674" y="2548731"/>
            <a:ext cx="4108360" cy="3298278"/>
          </a:xfrm>
          <a:prstGeom prst="rect">
            <a:avLst/>
          </a:prstGeom>
        </p:spPr>
      </p:pic>
      <p:pic>
        <p:nvPicPr>
          <p:cNvPr id="8" name="Picture 7"/>
          <p:cNvPicPr>
            <a:picLocks noChangeAspect="1"/>
          </p:cNvPicPr>
          <p:nvPr/>
        </p:nvPicPr>
        <p:blipFill>
          <a:blip r:embed="rId3"/>
          <a:stretch>
            <a:fillRect/>
          </a:stretch>
        </p:blipFill>
        <p:spPr>
          <a:xfrm>
            <a:off x="5525037" y="2548730"/>
            <a:ext cx="4185633" cy="3388431"/>
          </a:xfrm>
          <a:prstGeom prst="rect">
            <a:avLst/>
          </a:prstGeom>
        </p:spPr>
      </p:pic>
    </p:spTree>
    <p:extLst>
      <p:ext uri="{BB962C8B-B14F-4D97-AF65-F5344CB8AC3E}">
        <p14:creationId xmlns:p14="http://schemas.microsoft.com/office/powerpoint/2010/main" val="3898151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A3363022-C969-41E9-8EB2-E4C94908C1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8D1AD6B3-BE88-4CEB-BA17-790657CC472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1A17695-00D4-0303-B769-820E341579B4}"/>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pic>
        <p:nvPicPr>
          <p:cNvPr id="7" name="Graphic 6" descr="Smiling Face with No Fill">
            <a:extLst>
              <a:ext uri="{FF2B5EF4-FFF2-40B4-BE49-F238E27FC236}">
                <a16:creationId xmlns="" xmlns:a16="http://schemas.microsoft.com/office/drawing/2014/main" id="{BF42FC44-88FF-99FF-78FF-B46515A810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 xmlns:a16="http://schemas.microsoft.com/office/drawing/2014/main" id="{89D1390B-7E13-4B4F-9CB2-391063412E5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 xmlns:a16="http://schemas.microsoft.com/office/drawing/2014/main" id="{9E720206-AA49-4786-A932-A2650DE091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 xmlns:a16="http://schemas.microsoft.com/office/drawing/2014/main" id="{C72F6EE6-EDE9-45A5-8F6D-02B9B7CB2C2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C093DC50-3BD7-46B1-A300-CD207E152FF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137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bstract particle graph background">
            <a:extLst>
              <a:ext uri="{FF2B5EF4-FFF2-40B4-BE49-F238E27FC236}">
                <a16:creationId xmlns="" xmlns:a16="http://schemas.microsoft.com/office/drawing/2014/main" id="{AA4E7E92-A5FA-E8EA-1F2E-9C8F9C5559CC}"/>
              </a:ext>
            </a:extLst>
          </p:cNvPr>
          <p:cNvPicPr>
            <a:picLocks noChangeAspect="1"/>
          </p:cNvPicPr>
          <p:nvPr/>
        </p:nvPicPr>
        <p:blipFill rotWithShape="1">
          <a:blip r:embed="rId2"/>
          <a:srcRect l="18874" r="6353"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2" name="Title 1">
            <a:extLst>
              <a:ext uri="{FF2B5EF4-FFF2-40B4-BE49-F238E27FC236}">
                <a16:creationId xmlns="" xmlns:a16="http://schemas.microsoft.com/office/drawing/2014/main" id="{46294508-7E9C-4B92-8E0E-AF0339FFEF1C}"/>
              </a:ext>
            </a:extLst>
          </p:cNvPr>
          <p:cNvSpPr>
            <a:spLocks noGrp="1"/>
          </p:cNvSpPr>
          <p:nvPr>
            <p:ph type="title"/>
          </p:nvPr>
        </p:nvSpPr>
        <p:spPr>
          <a:xfrm>
            <a:off x="1100443" y="1895647"/>
            <a:ext cx="5274860" cy="3066706"/>
          </a:xfrm>
        </p:spPr>
        <p:txBody>
          <a:bodyPr vert="horz" lIns="109728" tIns="109728" rIns="109728" bIns="91440" rtlCol="0" anchor="b">
            <a:normAutofit/>
          </a:bodyPr>
          <a:lstStyle/>
          <a:p>
            <a:pPr algn="ctr">
              <a:lnSpc>
                <a:spcPct val="110000"/>
              </a:lnSpc>
            </a:pPr>
            <a:r>
              <a:rPr lang="en-US" sz="4700" b="1" u="sng" dirty="0">
                <a:solidFill>
                  <a:schemeClr val="tx1">
                    <a:lumMod val="85000"/>
                    <a:lumOff val="15000"/>
                  </a:schemeClr>
                </a:solidFill>
              </a:rPr>
              <a:t>Exploratory Data Analysis </a:t>
            </a:r>
          </a:p>
        </p:txBody>
      </p:sp>
    </p:spTree>
    <p:extLst>
      <p:ext uri="{BB962C8B-B14F-4D97-AF65-F5344CB8AC3E}">
        <p14:creationId xmlns:p14="http://schemas.microsoft.com/office/powerpoint/2010/main" val="331583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C8FA4F-27A6-FB86-44D4-B129BF9ECEAB}"/>
              </a:ext>
            </a:extLst>
          </p:cNvPr>
          <p:cNvSpPr>
            <a:spLocks noGrp="1"/>
          </p:cNvSpPr>
          <p:nvPr>
            <p:ph type="title"/>
          </p:nvPr>
        </p:nvSpPr>
        <p:spPr>
          <a:xfrm>
            <a:off x="6724117" y="142877"/>
            <a:ext cx="5207907" cy="530892"/>
          </a:xfrm>
        </p:spPr>
        <p:txBody>
          <a:bodyPr anchor="ctr">
            <a:normAutofit fontScale="90000"/>
          </a:bodyPr>
          <a:lstStyle/>
          <a:p>
            <a:pPr algn="ctr"/>
            <a:r>
              <a:rPr lang="en-IN" b="1" u="sng" dirty="0"/>
              <a:t>Descriptive Statistics:</a:t>
            </a:r>
          </a:p>
        </p:txBody>
      </p:sp>
      <p:graphicFrame>
        <p:nvGraphicFramePr>
          <p:cNvPr id="5" name="Content Placeholder 2">
            <a:extLst>
              <a:ext uri="{FF2B5EF4-FFF2-40B4-BE49-F238E27FC236}">
                <a16:creationId xmlns="" xmlns:a16="http://schemas.microsoft.com/office/drawing/2014/main" id="{4D729BD3-22B0-47D1-9D19-44AB2E7F05F7}"/>
              </a:ext>
            </a:extLst>
          </p:cNvPr>
          <p:cNvGraphicFramePr>
            <a:graphicFrameLocks noGrp="1"/>
          </p:cNvGraphicFramePr>
          <p:nvPr>
            <p:ph idx="1"/>
            <p:extLst>
              <p:ext uri="{D42A27DB-BD31-4B8C-83A1-F6EECF244321}">
                <p14:modId xmlns:p14="http://schemas.microsoft.com/office/powerpoint/2010/main" val="2700423801"/>
              </p:ext>
            </p:extLst>
          </p:nvPr>
        </p:nvGraphicFramePr>
        <p:xfrm>
          <a:off x="183717" y="142876"/>
          <a:ext cx="6105526" cy="4867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 xmlns:a16="http://schemas.microsoft.com/office/drawing/2014/main" id="{6086F94E-CB89-C3EF-463B-10ECF21E214C}"/>
              </a:ext>
            </a:extLst>
          </p:cNvPr>
          <p:cNvPicPr>
            <a:picLocks noChangeAspect="1"/>
          </p:cNvPicPr>
          <p:nvPr/>
        </p:nvPicPr>
        <p:blipFill>
          <a:blip r:embed="rId7"/>
          <a:stretch>
            <a:fillRect/>
          </a:stretch>
        </p:blipFill>
        <p:spPr>
          <a:xfrm>
            <a:off x="7159006" y="673769"/>
            <a:ext cx="4338127" cy="5764865"/>
          </a:xfrm>
          <a:prstGeom prst="rect">
            <a:avLst/>
          </a:prstGeom>
        </p:spPr>
      </p:pic>
      <p:sp>
        <p:nvSpPr>
          <p:cNvPr id="7" name="TextBox 6">
            <a:extLst>
              <a:ext uri="{FF2B5EF4-FFF2-40B4-BE49-F238E27FC236}">
                <a16:creationId xmlns="" xmlns:a16="http://schemas.microsoft.com/office/drawing/2014/main" id="{153FB7D7-2655-7F47-3AE6-F7AA87A6AB29}"/>
              </a:ext>
            </a:extLst>
          </p:cNvPr>
          <p:cNvSpPr txBox="1"/>
          <p:nvPr/>
        </p:nvSpPr>
        <p:spPr>
          <a:xfrm>
            <a:off x="183717" y="5229726"/>
            <a:ext cx="6826683" cy="923330"/>
          </a:xfrm>
          <a:prstGeom prst="rect">
            <a:avLst/>
          </a:prstGeom>
          <a:noFill/>
        </p:spPr>
        <p:txBody>
          <a:bodyPr wrap="square" rtlCol="0">
            <a:spAutoFit/>
          </a:bodyPr>
          <a:lstStyle/>
          <a:p>
            <a:r>
              <a:rPr lang="en-IN" b="1" u="sng" dirty="0"/>
              <a:t>Bullet Point:</a:t>
            </a:r>
          </a:p>
          <a:p>
            <a:r>
              <a:rPr lang="en-IN" dirty="0"/>
              <a:t>On an Average the Overall Rating is 4</a:t>
            </a:r>
          </a:p>
          <a:p>
            <a:endParaRPr lang="en-IN" dirty="0"/>
          </a:p>
        </p:txBody>
      </p:sp>
    </p:spTree>
    <p:extLst>
      <p:ext uri="{BB962C8B-B14F-4D97-AF65-F5344CB8AC3E}">
        <p14:creationId xmlns:p14="http://schemas.microsoft.com/office/powerpoint/2010/main" val="22884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0DFC902-7D23-471A-B557-B6B6917D7A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3A6F6C-C4A6-33E1-DBBB-0B969AE55218}"/>
              </a:ext>
            </a:extLst>
          </p:cNvPr>
          <p:cNvSpPr>
            <a:spLocks noGrp="1"/>
          </p:cNvSpPr>
          <p:nvPr>
            <p:ph type="title"/>
          </p:nvPr>
        </p:nvSpPr>
        <p:spPr>
          <a:xfrm>
            <a:off x="1156851" y="637762"/>
            <a:ext cx="9888496" cy="900131"/>
          </a:xfrm>
        </p:spPr>
        <p:txBody>
          <a:bodyPr anchor="t">
            <a:normAutofit/>
          </a:bodyPr>
          <a:lstStyle/>
          <a:p>
            <a:r>
              <a:rPr lang="en-US" sz="4000" b="1" u="sng" dirty="0">
                <a:solidFill>
                  <a:schemeClr val="bg1"/>
                </a:solidFill>
              </a:rPr>
              <a:t>Dataset Information</a:t>
            </a:r>
            <a:endParaRPr lang="en-IN" sz="4000" b="1" u="sng" dirty="0">
              <a:solidFill>
                <a:schemeClr val="bg1"/>
              </a:solidFill>
            </a:endParaRPr>
          </a:p>
        </p:txBody>
      </p:sp>
      <p:sp>
        <p:nvSpPr>
          <p:cNvPr id="10" name="Rectangle 9">
            <a:extLst>
              <a:ext uri="{FF2B5EF4-FFF2-40B4-BE49-F238E27FC236}">
                <a16:creationId xmlns="" xmlns:a16="http://schemas.microsoft.com/office/drawing/2014/main" id="{A55D5633-D557-4DCA-982C-FF36EB7A1C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 xmlns:a16="http://schemas.microsoft.com/office/drawing/2014/main" id="{450D3AD2-FA80-415F-A9CE-54D884561C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596E5432-DD02-A4BC-FD9D-B3A976CF7A94}"/>
              </a:ext>
            </a:extLst>
          </p:cNvPr>
          <p:cNvSpPr>
            <a:spLocks noGrp="1"/>
          </p:cNvSpPr>
          <p:nvPr>
            <p:ph idx="1"/>
          </p:nvPr>
        </p:nvSpPr>
        <p:spPr>
          <a:xfrm>
            <a:off x="1155548" y="2217343"/>
            <a:ext cx="9880893" cy="3959619"/>
          </a:xfrm>
        </p:spPr>
        <p:txBody>
          <a:bodyPr>
            <a:normAutofit/>
          </a:bodyPr>
          <a:lstStyle/>
          <a:p>
            <a:pPr marL="285750" indent="-285750">
              <a:buFont typeface="Arial" panose="020B0604020202020204" pitchFamily="34" charset="0"/>
              <a:buChar char="•"/>
            </a:pPr>
            <a:r>
              <a:rPr lang="en-US" sz="2400" dirty="0"/>
              <a:t>The Dataset contains hotel reviews and ratings given by travelers.</a:t>
            </a:r>
          </a:p>
          <a:p>
            <a:pPr marL="285750" indent="-285750">
              <a:buFont typeface="Arial" panose="020B0604020202020204" pitchFamily="34" charset="0"/>
              <a:buChar char="•"/>
            </a:pPr>
            <a:r>
              <a:rPr lang="en-US" sz="2400" dirty="0"/>
              <a:t>Ratings are given on the scale of 1 to 5, Where 5 is the highest and 1 is the least rating.</a:t>
            </a:r>
          </a:p>
          <a:p>
            <a:pPr marL="285750" indent="-285750">
              <a:buFont typeface="Arial" panose="020B0604020202020204" pitchFamily="34" charset="0"/>
              <a:buChar char="•"/>
            </a:pPr>
            <a:r>
              <a:rPr lang="en-US" sz="2400" dirty="0"/>
              <a:t>There are no duplicates in the dataset. </a:t>
            </a:r>
          </a:p>
          <a:p>
            <a:pPr marL="285750" indent="-285750">
              <a:buFont typeface="Arial" panose="020B0604020202020204" pitchFamily="34" charset="0"/>
              <a:buChar char="•"/>
            </a:pPr>
            <a:r>
              <a:rPr lang="en-US" sz="2400" dirty="0"/>
              <a:t>There are no missing values in the dataset.</a:t>
            </a:r>
            <a:endParaRPr lang="en-IN" sz="2400" dirty="0"/>
          </a:p>
        </p:txBody>
      </p:sp>
      <p:sp>
        <p:nvSpPr>
          <p:cNvPr id="9" name="TextBox 8">
            <a:extLst>
              <a:ext uri="{FF2B5EF4-FFF2-40B4-BE49-F238E27FC236}">
                <a16:creationId xmlns="" xmlns:a16="http://schemas.microsoft.com/office/drawing/2014/main" id="{1C7E3706-E6A8-3DF1-D015-B1089AD6671D}"/>
              </a:ext>
            </a:extLst>
          </p:cNvPr>
          <p:cNvSpPr txBox="1"/>
          <p:nvPr/>
        </p:nvSpPr>
        <p:spPr>
          <a:xfrm>
            <a:off x="1155548" y="4386025"/>
            <a:ext cx="9995647" cy="830997"/>
          </a:xfrm>
          <a:prstGeom prst="rect">
            <a:avLst/>
          </a:prstGeom>
          <a:noFill/>
        </p:spPr>
        <p:txBody>
          <a:bodyPr wrap="square">
            <a:spAutoFit/>
          </a:bodyPr>
          <a:lstStyle/>
          <a:p>
            <a:pPr marL="285750" indent="-285750">
              <a:buFont typeface="Arial" panose="020B0604020202020204" pitchFamily="34" charset="0"/>
              <a:buChar char="•"/>
            </a:pPr>
            <a:r>
              <a:rPr lang="en-US" sz="2400" dirty="0"/>
              <a:t> With this dataset, consisting of 20k reviews, we can explore what makes a great hotel and drawbacks.</a:t>
            </a:r>
            <a:endParaRPr lang="en-IN" sz="2400" dirty="0"/>
          </a:p>
        </p:txBody>
      </p:sp>
    </p:spTree>
    <p:extLst>
      <p:ext uri="{BB962C8B-B14F-4D97-AF65-F5344CB8AC3E}">
        <p14:creationId xmlns:p14="http://schemas.microsoft.com/office/powerpoint/2010/main" val="162805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0DFC902-7D23-471A-B557-B6B6917D7A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3A6F6C-C4A6-33E1-DBBB-0B969AE55218}"/>
              </a:ext>
            </a:extLst>
          </p:cNvPr>
          <p:cNvSpPr>
            <a:spLocks noGrp="1"/>
          </p:cNvSpPr>
          <p:nvPr>
            <p:ph type="title"/>
          </p:nvPr>
        </p:nvSpPr>
        <p:spPr>
          <a:xfrm>
            <a:off x="180959" y="180570"/>
            <a:ext cx="11464194" cy="900131"/>
          </a:xfrm>
        </p:spPr>
        <p:txBody>
          <a:bodyPr anchor="t">
            <a:normAutofit fontScale="90000"/>
          </a:bodyPr>
          <a:lstStyle/>
          <a:p>
            <a:r>
              <a:rPr lang="en-IN" sz="4000" b="1" u="sng" dirty="0">
                <a:solidFill>
                  <a:schemeClr val="bg1"/>
                </a:solidFill>
              </a:rPr>
              <a:t>Rating Visualizations and its Distributions with Bullet point</a:t>
            </a:r>
          </a:p>
        </p:txBody>
      </p:sp>
      <p:sp>
        <p:nvSpPr>
          <p:cNvPr id="10" name="Rectangle 9">
            <a:extLst>
              <a:ext uri="{FF2B5EF4-FFF2-40B4-BE49-F238E27FC236}">
                <a16:creationId xmlns="" xmlns:a16="http://schemas.microsoft.com/office/drawing/2014/main" id="{A55D5633-D557-4DCA-982C-FF36EB7A1C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 xmlns:a16="http://schemas.microsoft.com/office/drawing/2014/main" id="{450D3AD2-FA80-415F-A9CE-54D884561C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 xmlns:a16="http://schemas.microsoft.com/office/drawing/2014/main" id="{A9E0BF54-1858-2FD3-2FDE-E16742C4CB96}"/>
              </a:ext>
            </a:extLst>
          </p:cNvPr>
          <p:cNvPicPr>
            <a:picLocks noGrp="1" noChangeAspect="1"/>
          </p:cNvPicPr>
          <p:nvPr>
            <p:ph idx="1"/>
          </p:nvPr>
        </p:nvPicPr>
        <p:blipFill>
          <a:blip r:embed="rId2"/>
          <a:stretch>
            <a:fillRect/>
          </a:stretch>
        </p:blipFill>
        <p:spPr>
          <a:xfrm>
            <a:off x="269817" y="901406"/>
            <a:ext cx="5243477" cy="2806996"/>
          </a:xfrm>
        </p:spPr>
      </p:pic>
      <p:pic>
        <p:nvPicPr>
          <p:cNvPr id="12" name="Picture 11">
            <a:extLst>
              <a:ext uri="{FF2B5EF4-FFF2-40B4-BE49-F238E27FC236}">
                <a16:creationId xmlns="" xmlns:a16="http://schemas.microsoft.com/office/drawing/2014/main" id="{0345A34A-38F4-E1BA-76D1-4E8B7BAA93B8}"/>
              </a:ext>
            </a:extLst>
          </p:cNvPr>
          <p:cNvPicPr>
            <a:picLocks noChangeAspect="1"/>
          </p:cNvPicPr>
          <p:nvPr/>
        </p:nvPicPr>
        <p:blipFill>
          <a:blip r:embed="rId3"/>
          <a:stretch>
            <a:fillRect/>
          </a:stretch>
        </p:blipFill>
        <p:spPr>
          <a:xfrm>
            <a:off x="350499" y="3815500"/>
            <a:ext cx="5162795" cy="2960020"/>
          </a:xfrm>
          <a:prstGeom prst="rect">
            <a:avLst/>
          </a:prstGeom>
        </p:spPr>
      </p:pic>
      <p:pic>
        <p:nvPicPr>
          <p:cNvPr id="15" name="Picture 14">
            <a:extLst>
              <a:ext uri="{FF2B5EF4-FFF2-40B4-BE49-F238E27FC236}">
                <a16:creationId xmlns="" xmlns:a16="http://schemas.microsoft.com/office/drawing/2014/main" id="{5EF3E12C-C0A8-B60C-AAA6-02FCD90E8EAD}"/>
              </a:ext>
            </a:extLst>
          </p:cNvPr>
          <p:cNvPicPr>
            <a:picLocks noChangeAspect="1"/>
          </p:cNvPicPr>
          <p:nvPr/>
        </p:nvPicPr>
        <p:blipFill>
          <a:blip r:embed="rId4"/>
          <a:stretch>
            <a:fillRect/>
          </a:stretch>
        </p:blipFill>
        <p:spPr>
          <a:xfrm>
            <a:off x="6095999" y="901405"/>
            <a:ext cx="5162795" cy="5733223"/>
          </a:xfrm>
          <a:prstGeom prst="rect">
            <a:avLst/>
          </a:prstGeom>
        </p:spPr>
      </p:pic>
    </p:spTree>
    <p:extLst>
      <p:ext uri="{BB962C8B-B14F-4D97-AF65-F5344CB8AC3E}">
        <p14:creationId xmlns:p14="http://schemas.microsoft.com/office/powerpoint/2010/main" val="389904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0DFC902-7D23-471A-B557-B6B6917D7A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3A6F6C-C4A6-33E1-DBBB-0B969AE55218}"/>
              </a:ext>
            </a:extLst>
          </p:cNvPr>
          <p:cNvSpPr>
            <a:spLocks noGrp="1"/>
          </p:cNvSpPr>
          <p:nvPr>
            <p:ph type="title"/>
          </p:nvPr>
        </p:nvSpPr>
        <p:spPr>
          <a:xfrm>
            <a:off x="234747" y="499503"/>
            <a:ext cx="11464194" cy="900131"/>
          </a:xfrm>
        </p:spPr>
        <p:txBody>
          <a:bodyPr anchor="t">
            <a:normAutofit fontScale="90000"/>
          </a:bodyPr>
          <a:lstStyle/>
          <a:p>
            <a:r>
              <a:rPr lang="en-IN" sz="4000" b="1" u="sng" dirty="0">
                <a:solidFill>
                  <a:schemeClr val="bg1"/>
                </a:solidFill>
              </a:rPr>
              <a:t>Relationship between length of the Review vs rating Value</a:t>
            </a:r>
          </a:p>
        </p:txBody>
      </p:sp>
      <p:sp>
        <p:nvSpPr>
          <p:cNvPr id="10" name="Rectangle 9">
            <a:extLst>
              <a:ext uri="{FF2B5EF4-FFF2-40B4-BE49-F238E27FC236}">
                <a16:creationId xmlns="" xmlns:a16="http://schemas.microsoft.com/office/drawing/2014/main" id="{A55D5633-D557-4DCA-982C-FF36EB7A1C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 xmlns:a16="http://schemas.microsoft.com/office/drawing/2014/main" id="{450D3AD2-FA80-415F-A9CE-54D884561C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a:extLst>
              <a:ext uri="{FF2B5EF4-FFF2-40B4-BE49-F238E27FC236}">
                <a16:creationId xmlns="" xmlns:a16="http://schemas.microsoft.com/office/drawing/2014/main" id="{6F928D99-D198-A050-B674-3443325FCDDE}"/>
              </a:ext>
            </a:extLst>
          </p:cNvPr>
          <p:cNvPicPr>
            <a:picLocks noGrp="1" noChangeAspect="1"/>
          </p:cNvPicPr>
          <p:nvPr>
            <p:ph idx="1"/>
          </p:nvPr>
        </p:nvPicPr>
        <p:blipFill>
          <a:blip r:embed="rId2"/>
          <a:stretch>
            <a:fillRect/>
          </a:stretch>
        </p:blipFill>
        <p:spPr>
          <a:xfrm>
            <a:off x="159380" y="1848503"/>
            <a:ext cx="7750212" cy="4669856"/>
          </a:xfrm>
        </p:spPr>
      </p:pic>
      <p:pic>
        <p:nvPicPr>
          <p:cNvPr id="21" name="Picture 20">
            <a:extLst>
              <a:ext uri="{FF2B5EF4-FFF2-40B4-BE49-F238E27FC236}">
                <a16:creationId xmlns="" xmlns:a16="http://schemas.microsoft.com/office/drawing/2014/main" id="{3CE08074-77D0-C46E-CD22-36DF2E5CCEDE}"/>
              </a:ext>
            </a:extLst>
          </p:cNvPr>
          <p:cNvPicPr>
            <a:picLocks noChangeAspect="1"/>
          </p:cNvPicPr>
          <p:nvPr/>
        </p:nvPicPr>
        <p:blipFill>
          <a:blip r:embed="rId3"/>
          <a:stretch>
            <a:fillRect/>
          </a:stretch>
        </p:blipFill>
        <p:spPr>
          <a:xfrm>
            <a:off x="7909592" y="1688641"/>
            <a:ext cx="4038950" cy="2497877"/>
          </a:xfrm>
          <a:prstGeom prst="rect">
            <a:avLst/>
          </a:prstGeom>
        </p:spPr>
      </p:pic>
      <p:sp>
        <p:nvSpPr>
          <p:cNvPr id="22" name="TextBox 21">
            <a:extLst>
              <a:ext uri="{FF2B5EF4-FFF2-40B4-BE49-F238E27FC236}">
                <a16:creationId xmlns="" xmlns:a16="http://schemas.microsoft.com/office/drawing/2014/main" id="{BD6EEDDE-A196-CF20-F7E1-A0AE4BE18554}"/>
              </a:ext>
            </a:extLst>
          </p:cNvPr>
          <p:cNvSpPr txBox="1"/>
          <p:nvPr/>
        </p:nvSpPr>
        <p:spPr>
          <a:xfrm>
            <a:off x="8068962" y="4183431"/>
            <a:ext cx="412302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 line plot between Rating &amp; Review length to see if there is any co-relation between them.</a:t>
            </a:r>
          </a:p>
          <a:p>
            <a:pPr marL="285750" indent="-285750">
              <a:buFont typeface="Arial" panose="020B0604020202020204" pitchFamily="34" charset="0"/>
              <a:buChar char="•"/>
            </a:pPr>
            <a:r>
              <a:rPr lang="en-US" sz="2400" dirty="0"/>
              <a:t>Positive correlation can be seen in the plotted graph.</a:t>
            </a:r>
            <a:endParaRPr lang="en-IN" sz="2400" dirty="0"/>
          </a:p>
        </p:txBody>
      </p:sp>
    </p:spTree>
    <p:extLst>
      <p:ext uri="{BB962C8B-B14F-4D97-AF65-F5344CB8AC3E}">
        <p14:creationId xmlns:p14="http://schemas.microsoft.com/office/powerpoint/2010/main" val="179207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0DFC902-7D23-471A-B557-B6B6917D7A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3A6F6C-C4A6-33E1-DBBB-0B969AE55218}"/>
              </a:ext>
            </a:extLst>
          </p:cNvPr>
          <p:cNvSpPr>
            <a:spLocks noGrp="1"/>
          </p:cNvSpPr>
          <p:nvPr>
            <p:ph type="title"/>
          </p:nvPr>
        </p:nvSpPr>
        <p:spPr>
          <a:xfrm>
            <a:off x="157623" y="177386"/>
            <a:ext cx="11464194" cy="900131"/>
          </a:xfrm>
        </p:spPr>
        <p:txBody>
          <a:bodyPr anchor="t">
            <a:normAutofit/>
          </a:bodyPr>
          <a:lstStyle/>
          <a:p>
            <a:r>
              <a:rPr lang="en-IN" sz="4000" b="1" u="sng" dirty="0">
                <a:solidFill>
                  <a:schemeClr val="bg1"/>
                </a:solidFill>
              </a:rPr>
              <a:t>Data Cleaning and visualizations</a:t>
            </a:r>
          </a:p>
        </p:txBody>
      </p:sp>
      <p:sp>
        <p:nvSpPr>
          <p:cNvPr id="10" name="Rectangle 9">
            <a:extLst>
              <a:ext uri="{FF2B5EF4-FFF2-40B4-BE49-F238E27FC236}">
                <a16:creationId xmlns="" xmlns:a16="http://schemas.microsoft.com/office/drawing/2014/main" id="{A55D5633-D557-4DCA-982C-FF36EB7A1C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 xmlns:a16="http://schemas.microsoft.com/office/drawing/2014/main" id="{450D3AD2-FA80-415F-A9CE-54D884561C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 xmlns:a16="http://schemas.microsoft.com/office/drawing/2014/main" id="{EB8DD7DE-438F-3C05-8F7E-CE7B846D6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623" y="1688640"/>
            <a:ext cx="6075998" cy="47569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F1BF7572-ACF2-53D1-3C29-BF9A5738F01E}"/>
              </a:ext>
            </a:extLst>
          </p:cNvPr>
          <p:cNvSpPr txBox="1"/>
          <p:nvPr/>
        </p:nvSpPr>
        <p:spPr>
          <a:xfrm>
            <a:off x="6194612" y="1810871"/>
            <a:ext cx="5839765" cy="923330"/>
          </a:xfrm>
          <a:prstGeom prst="rect">
            <a:avLst/>
          </a:prstGeom>
          <a:noFill/>
        </p:spPr>
        <p:txBody>
          <a:bodyPr wrap="square" rtlCol="0">
            <a:spAutoFit/>
          </a:bodyPr>
          <a:lstStyle/>
          <a:p>
            <a:r>
              <a:rPr lang="en-IN" dirty="0"/>
              <a:t>In this Stage, we text-pre-processed the data by </a:t>
            </a:r>
            <a:r>
              <a:rPr lang="en-US" dirty="0"/>
              <a:t>Lowering each words, Removal of: Line breaks, Punctuations, Stop-words, Numbers and Lemmatizing text.</a:t>
            </a:r>
            <a:endParaRPr lang="en-IN" dirty="0"/>
          </a:p>
        </p:txBody>
      </p:sp>
      <p:sp>
        <p:nvSpPr>
          <p:cNvPr id="7" name="TextBox 6">
            <a:extLst>
              <a:ext uri="{FF2B5EF4-FFF2-40B4-BE49-F238E27FC236}">
                <a16:creationId xmlns="" xmlns:a16="http://schemas.microsoft.com/office/drawing/2014/main" id="{5AD50908-9950-8A39-5955-4623553D7252}"/>
              </a:ext>
            </a:extLst>
          </p:cNvPr>
          <p:cNvSpPr txBox="1"/>
          <p:nvPr/>
        </p:nvSpPr>
        <p:spPr>
          <a:xfrm>
            <a:off x="6313023" y="2856431"/>
            <a:ext cx="5602941" cy="1754326"/>
          </a:xfrm>
          <a:prstGeom prst="rect">
            <a:avLst/>
          </a:prstGeom>
          <a:noFill/>
        </p:spPr>
        <p:txBody>
          <a:bodyPr wrap="square" rtlCol="0">
            <a:spAutoFit/>
          </a:bodyPr>
          <a:lstStyle/>
          <a:p>
            <a:r>
              <a:rPr lang="en-US" dirty="0"/>
              <a:t># There are total 2001084 tokens are filtered and Unique samples are 71422.</a:t>
            </a:r>
          </a:p>
          <a:p>
            <a:endParaRPr lang="en-US" dirty="0"/>
          </a:p>
          <a:p>
            <a:r>
              <a:rPr lang="en-US" dirty="0"/>
              <a:t>In this Plot we can see top 20 Highest to lowest terms used in Dataset</a:t>
            </a:r>
          </a:p>
          <a:p>
            <a:r>
              <a:rPr lang="en-US" dirty="0"/>
              <a:t>Hotel, room, great, good, staff, stay, night, day </a:t>
            </a:r>
            <a:r>
              <a:rPr lang="en-US" dirty="0" err="1"/>
              <a:t>etc</a:t>
            </a:r>
            <a:endParaRPr lang="en-IN" dirty="0"/>
          </a:p>
        </p:txBody>
      </p:sp>
    </p:spTree>
    <p:extLst>
      <p:ext uri="{BB962C8B-B14F-4D97-AF65-F5344CB8AC3E}">
        <p14:creationId xmlns:p14="http://schemas.microsoft.com/office/powerpoint/2010/main" val="413924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0DFC902-7D23-471A-B557-B6B6917D7A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3A6F6C-C4A6-33E1-DBBB-0B969AE55218}"/>
              </a:ext>
            </a:extLst>
          </p:cNvPr>
          <p:cNvSpPr>
            <a:spLocks noGrp="1"/>
          </p:cNvSpPr>
          <p:nvPr>
            <p:ph type="title"/>
          </p:nvPr>
        </p:nvSpPr>
        <p:spPr>
          <a:xfrm>
            <a:off x="157623" y="177386"/>
            <a:ext cx="11464194" cy="900131"/>
          </a:xfrm>
        </p:spPr>
        <p:txBody>
          <a:bodyPr anchor="t">
            <a:normAutofit fontScale="90000"/>
          </a:bodyPr>
          <a:lstStyle/>
          <a:p>
            <a:r>
              <a:rPr lang="en-IN" sz="4000" b="1" u="sng" dirty="0">
                <a:solidFill>
                  <a:schemeClr val="bg1"/>
                </a:solidFill>
              </a:rPr>
              <a:t>Word Cloud Visualizations: </a:t>
            </a:r>
            <a:br>
              <a:rPr lang="en-IN" sz="4000" b="1" u="sng" dirty="0">
                <a:solidFill>
                  <a:schemeClr val="bg1"/>
                </a:solidFill>
              </a:rPr>
            </a:br>
            <a:r>
              <a:rPr lang="en-IN" sz="2000" b="1" dirty="0">
                <a:solidFill>
                  <a:schemeClr val="bg1"/>
                </a:solidFill>
              </a:rPr>
              <a:t>                      </a:t>
            </a:r>
            <a:r>
              <a:rPr lang="en-IN" sz="2000" b="1" u="sng" dirty="0">
                <a:highlight>
                  <a:srgbClr val="00FF00"/>
                </a:highlight>
              </a:rPr>
              <a:t>Positive Word cloud</a:t>
            </a:r>
            <a:r>
              <a:rPr lang="en-IN" sz="2000" b="1" u="sng" dirty="0"/>
              <a:t> </a:t>
            </a:r>
            <a:r>
              <a:rPr lang="en-IN" sz="2000" b="1" dirty="0"/>
              <a:t>                                                                                                  </a:t>
            </a:r>
            <a:r>
              <a:rPr lang="en-IN" sz="2000" b="1" u="sng" dirty="0">
                <a:highlight>
                  <a:srgbClr val="FF0000"/>
                </a:highlight>
              </a:rPr>
              <a:t>Negative Word cloud</a:t>
            </a:r>
          </a:p>
        </p:txBody>
      </p:sp>
      <p:sp>
        <p:nvSpPr>
          <p:cNvPr id="10" name="Rectangle 9">
            <a:extLst>
              <a:ext uri="{FF2B5EF4-FFF2-40B4-BE49-F238E27FC236}">
                <a16:creationId xmlns="" xmlns:a16="http://schemas.microsoft.com/office/drawing/2014/main" id="{A55D5633-D557-4DCA-982C-FF36EB7A1C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 xmlns:a16="http://schemas.microsoft.com/office/drawing/2014/main" id="{450D3AD2-FA80-415F-A9CE-54D884561C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623408A7-BC56-0128-2E0A-2376962B14F5}"/>
              </a:ext>
            </a:extLst>
          </p:cNvPr>
          <p:cNvPicPr>
            <a:picLocks noChangeAspect="1"/>
          </p:cNvPicPr>
          <p:nvPr/>
        </p:nvPicPr>
        <p:blipFill>
          <a:blip r:embed="rId2"/>
          <a:stretch>
            <a:fillRect/>
          </a:stretch>
        </p:blipFill>
        <p:spPr>
          <a:xfrm>
            <a:off x="285092" y="982768"/>
            <a:ext cx="4930567" cy="4892464"/>
          </a:xfrm>
          <a:prstGeom prst="rect">
            <a:avLst/>
          </a:prstGeom>
        </p:spPr>
      </p:pic>
      <p:pic>
        <p:nvPicPr>
          <p:cNvPr id="12" name="Picture 11">
            <a:extLst>
              <a:ext uri="{FF2B5EF4-FFF2-40B4-BE49-F238E27FC236}">
                <a16:creationId xmlns="" xmlns:a16="http://schemas.microsoft.com/office/drawing/2014/main" id="{780D4669-033E-0063-D779-3121E08954B3}"/>
              </a:ext>
            </a:extLst>
          </p:cNvPr>
          <p:cNvPicPr>
            <a:picLocks noChangeAspect="1"/>
          </p:cNvPicPr>
          <p:nvPr/>
        </p:nvPicPr>
        <p:blipFill>
          <a:blip r:embed="rId3"/>
          <a:stretch>
            <a:fillRect/>
          </a:stretch>
        </p:blipFill>
        <p:spPr>
          <a:xfrm>
            <a:off x="7022065" y="982768"/>
            <a:ext cx="4884843" cy="4892464"/>
          </a:xfrm>
          <a:prstGeom prst="rect">
            <a:avLst/>
          </a:prstGeom>
        </p:spPr>
      </p:pic>
      <p:sp>
        <p:nvSpPr>
          <p:cNvPr id="16" name="TextBox 15">
            <a:extLst>
              <a:ext uri="{FF2B5EF4-FFF2-40B4-BE49-F238E27FC236}">
                <a16:creationId xmlns="" xmlns:a16="http://schemas.microsoft.com/office/drawing/2014/main" id="{3EA53DAE-413B-B52F-E977-AF6F8E91A127}"/>
              </a:ext>
            </a:extLst>
          </p:cNvPr>
          <p:cNvSpPr txBox="1"/>
          <p:nvPr/>
        </p:nvSpPr>
        <p:spPr>
          <a:xfrm>
            <a:off x="0" y="5875232"/>
            <a:ext cx="5952565" cy="738664"/>
          </a:xfrm>
          <a:prstGeom prst="rect">
            <a:avLst/>
          </a:prstGeom>
          <a:noFill/>
        </p:spPr>
        <p:txBody>
          <a:bodyPr wrap="square" rtlCol="0">
            <a:spAutoFit/>
          </a:bodyPr>
          <a:lstStyle/>
          <a:p>
            <a:r>
              <a:rPr lang="en-US" sz="1400" b="1" dirty="0"/>
              <a:t>Most of the words are indeed related to the customer experience with the hotel stay: great, good, nice, perfect, loved, enjoyed, friendly, comfortable etc.</a:t>
            </a:r>
          </a:p>
          <a:p>
            <a:r>
              <a:rPr lang="en-US" sz="1400" b="1" dirty="0"/>
              <a:t>Some words are more related to hotels: room, amenity, clean, staff, </a:t>
            </a:r>
            <a:r>
              <a:rPr lang="en-US" sz="1400" b="1" dirty="0" err="1"/>
              <a:t>etc</a:t>
            </a:r>
            <a:endParaRPr lang="en-IN" sz="1400" b="1" dirty="0"/>
          </a:p>
        </p:txBody>
      </p:sp>
      <p:sp>
        <p:nvSpPr>
          <p:cNvPr id="17" name="TextBox 16">
            <a:extLst>
              <a:ext uri="{FF2B5EF4-FFF2-40B4-BE49-F238E27FC236}">
                <a16:creationId xmlns="" xmlns:a16="http://schemas.microsoft.com/office/drawing/2014/main" id="{4ED74369-3088-E2D0-B0CA-0BA67A9E8D5E}"/>
              </a:ext>
            </a:extLst>
          </p:cNvPr>
          <p:cNvSpPr txBox="1"/>
          <p:nvPr/>
        </p:nvSpPr>
        <p:spPr>
          <a:xfrm>
            <a:off x="6185657" y="5875232"/>
            <a:ext cx="5952565" cy="954107"/>
          </a:xfrm>
          <a:prstGeom prst="rect">
            <a:avLst/>
          </a:prstGeom>
          <a:noFill/>
        </p:spPr>
        <p:txBody>
          <a:bodyPr wrap="square" rtlCol="0">
            <a:spAutoFit/>
          </a:bodyPr>
          <a:lstStyle/>
          <a:p>
            <a:r>
              <a:rPr lang="en-US" sz="1400" b="1" dirty="0"/>
              <a:t>Words are indeed related to the customer experience with the hotel stay: Problem, bad, noise, disappointed, worst etc.</a:t>
            </a:r>
          </a:p>
          <a:p>
            <a:r>
              <a:rPr lang="en-US" sz="1400" b="1" dirty="0"/>
              <a:t>Some words are more related to hotels: expensive, smell, cold, dirty, noisy, rude.</a:t>
            </a:r>
            <a:endParaRPr lang="en-IN" sz="1400" b="1" dirty="0"/>
          </a:p>
        </p:txBody>
      </p:sp>
      <p:sp>
        <p:nvSpPr>
          <p:cNvPr id="18" name="TextBox 17">
            <a:extLst>
              <a:ext uri="{FF2B5EF4-FFF2-40B4-BE49-F238E27FC236}">
                <a16:creationId xmlns="" xmlns:a16="http://schemas.microsoft.com/office/drawing/2014/main" id="{F7B55D20-A0FE-BF15-3B59-1B1135CC3F7F}"/>
              </a:ext>
            </a:extLst>
          </p:cNvPr>
          <p:cNvSpPr txBox="1"/>
          <p:nvPr/>
        </p:nvSpPr>
        <p:spPr>
          <a:xfrm>
            <a:off x="5022014" y="98612"/>
            <a:ext cx="7116208" cy="800219"/>
          </a:xfrm>
          <a:prstGeom prst="rect">
            <a:avLst/>
          </a:prstGeom>
          <a:noFill/>
        </p:spPr>
        <p:txBody>
          <a:bodyPr wrap="square" rtlCol="0">
            <a:spAutoFit/>
          </a:bodyPr>
          <a:lstStyle/>
          <a:p>
            <a:r>
              <a:rPr lang="en-IN" sz="1400" b="1" dirty="0">
                <a:solidFill>
                  <a:schemeClr val="bg1"/>
                </a:solidFill>
                <a:latin typeface="Arial" panose="020B0604020202020204" pitchFamily="34" charset="0"/>
                <a:ea typeface="Arial" panose="020B0604020202020204" pitchFamily="34" charset="0"/>
              </a:rPr>
              <a:t>This answers the Business Objective of identifying the e</a:t>
            </a:r>
            <a:r>
              <a:rPr lang="en-IN" sz="1400" b="1" dirty="0">
                <a:solidFill>
                  <a:schemeClr val="bg1"/>
                </a:solidFill>
                <a:effectLst/>
                <a:latin typeface="Arial" panose="020B0604020202020204" pitchFamily="34" charset="0"/>
                <a:ea typeface="Arial" panose="020B0604020202020204" pitchFamily="34" charset="0"/>
              </a:rPr>
              <a:t>lements of hotel which influence more in forming a positive review or improves hotel brand image</a:t>
            </a:r>
            <a:r>
              <a:rPr lang="en-IN" sz="1600" b="1" dirty="0">
                <a:solidFill>
                  <a:schemeClr val="bg1"/>
                </a:solidFill>
                <a:effectLst/>
                <a:latin typeface="Arial" panose="020B0604020202020204" pitchFamily="34" charset="0"/>
                <a:ea typeface="Arial" panose="020B0604020202020204" pitchFamily="34" charset="0"/>
              </a:rPr>
              <a:t>.</a:t>
            </a:r>
            <a:endParaRPr lang="en-IN" sz="1600" dirty="0">
              <a:solidFill>
                <a:schemeClr val="bg1"/>
              </a:solidFill>
              <a:effectLst/>
              <a:latin typeface="Arial" panose="020B0604020202020204" pitchFamily="34" charset="0"/>
              <a:ea typeface="Arial" panose="020B0604020202020204" pitchFamily="34" charset="0"/>
            </a:endParaRPr>
          </a:p>
          <a:p>
            <a:endParaRPr lang="en-IN" sz="1600" dirty="0">
              <a:solidFill>
                <a:schemeClr val="bg1"/>
              </a:solidFill>
            </a:endParaRPr>
          </a:p>
        </p:txBody>
      </p:sp>
    </p:spTree>
    <p:extLst>
      <p:ext uri="{BB962C8B-B14F-4D97-AF65-F5344CB8AC3E}">
        <p14:creationId xmlns:p14="http://schemas.microsoft.com/office/powerpoint/2010/main" val="67499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Slice</Template>
  <TotalTime>3079</TotalTime>
  <Words>984</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23</vt:i4>
      </vt:variant>
    </vt:vector>
  </HeadingPairs>
  <TitlesOfParts>
    <vt:vector size="35" baseType="lpstr">
      <vt:lpstr>Meiryo</vt:lpstr>
      <vt:lpstr>Arial</vt:lpstr>
      <vt:lpstr>Calibri</vt:lpstr>
      <vt:lpstr>Calibri Light</vt:lpstr>
      <vt:lpstr>Courier New</vt:lpstr>
      <vt:lpstr>Trebuchet MS</vt:lpstr>
      <vt:lpstr>Verdana</vt:lpstr>
      <vt:lpstr>Wingdings</vt:lpstr>
      <vt:lpstr>Wingdings 3</vt:lpstr>
      <vt:lpstr>Office Theme</vt:lpstr>
      <vt:lpstr>Berlin</vt:lpstr>
      <vt:lpstr>Facet</vt:lpstr>
      <vt:lpstr>Hotel Rating Classification</vt:lpstr>
      <vt:lpstr>Business Objective</vt:lpstr>
      <vt:lpstr>Exploratory Data Analysis </vt:lpstr>
      <vt:lpstr>Descriptive Statistics:</vt:lpstr>
      <vt:lpstr>Dataset Information</vt:lpstr>
      <vt:lpstr>Rating Visualizations and its Distributions with Bullet point</vt:lpstr>
      <vt:lpstr>Relationship between length of the Review vs rating Value</vt:lpstr>
      <vt:lpstr>Data Cleaning and visualizations</vt:lpstr>
      <vt:lpstr>Word Cloud Visualizations:                        Positive Word cloud                                                                                                   Negative Word cloud</vt:lpstr>
      <vt:lpstr>FEATURE ENGINEERING &amp; Sentiment Analysis</vt:lpstr>
      <vt:lpstr>Analysis: Rating</vt:lpstr>
      <vt:lpstr>Text-blob Analysis vs Rating Analysis</vt:lpstr>
      <vt:lpstr>Polarity &amp; Subjectivity</vt:lpstr>
      <vt:lpstr>Interpretations</vt:lpstr>
      <vt:lpstr>VADER Sentiment Analysis</vt:lpstr>
      <vt:lpstr>The Extracted result after Performing Vader Analysis</vt:lpstr>
      <vt:lpstr>The Dataset in Very Imbalanced! Tried Balancing using “Random Over Sampler”</vt:lpstr>
      <vt:lpstr>Term Frequency Inverse Document Frequency (TF-IDF) to Convert the Review Texts{Stings} to Numbers{float} for Model Building!</vt:lpstr>
      <vt:lpstr>MODEL Building! Various Classification Models have been Build and Inferred the Accuracy Score, F1-Score, Precision, Recall</vt:lpstr>
      <vt:lpstr>DEPLOYMENT</vt:lpstr>
      <vt:lpstr>MODEL DEPLOYMENT USING STREAMLIT</vt:lpstr>
      <vt:lpstr>MODEL DEPLOYMENT USING STREAMLIT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Rating Classification</dc:title>
  <dc:creator>TUSHAR VISPUTE</dc:creator>
  <cp:lastModifiedBy>SHRIKRUSHNA</cp:lastModifiedBy>
  <cp:revision>33</cp:revision>
  <dcterms:created xsi:type="dcterms:W3CDTF">2022-08-02T07:16:17Z</dcterms:created>
  <dcterms:modified xsi:type="dcterms:W3CDTF">2022-08-12T11:04:22Z</dcterms:modified>
</cp:coreProperties>
</file>