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4"/>
  </p:sldMasterIdLst>
  <p:sldIdLst>
    <p:sldId id="257" r:id="rId5"/>
    <p:sldId id="259" r:id="rId6"/>
    <p:sldId id="260" r:id="rId7"/>
    <p:sldId id="261" r:id="rId8"/>
    <p:sldId id="264" r:id="rId9"/>
    <p:sldId id="262" r:id="rId10"/>
    <p:sldId id="263" r:id="rId11"/>
    <p:sldId id="271"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01" autoAdjust="0"/>
  </p:normalViewPr>
  <p:slideViewPr>
    <p:cSldViewPr snapToGrid="0">
      <p:cViewPr>
        <p:scale>
          <a:sx n="66" d="100"/>
          <a:sy n="66" d="100"/>
        </p:scale>
        <p:origin x="632"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 S Patil" userId="8dbfb614b6148386" providerId="LiveId" clId="{FBE83C4B-A4FC-4DB3-9879-0B191A5AC44A}"/>
    <pc:docChg chg="undo custSel addSld modSld">
      <pc:chgData name="Madhu S Patil" userId="8dbfb614b6148386" providerId="LiveId" clId="{FBE83C4B-A4FC-4DB3-9879-0B191A5AC44A}" dt="2023-12-19T09:46:43.704" v="141" actId="313"/>
      <pc:docMkLst>
        <pc:docMk/>
      </pc:docMkLst>
      <pc:sldChg chg="addSp modSp mod">
        <pc:chgData name="Madhu S Patil" userId="8dbfb614b6148386" providerId="LiveId" clId="{FBE83C4B-A4FC-4DB3-9879-0B191A5AC44A}" dt="2023-12-19T09:11:03.379" v="139" actId="313"/>
        <pc:sldMkLst>
          <pc:docMk/>
          <pc:sldMk cId="4043737824" sldId="257"/>
        </pc:sldMkLst>
        <pc:spChg chg="add mod">
          <ac:chgData name="Madhu S Patil" userId="8dbfb614b6148386" providerId="LiveId" clId="{FBE83C4B-A4FC-4DB3-9879-0B191A5AC44A}" dt="2023-12-19T08:31:53.380" v="46" actId="255"/>
          <ac:spMkLst>
            <pc:docMk/>
            <pc:sldMk cId="4043737824" sldId="257"/>
            <ac:spMk id="3" creationId="{85A6FB3D-D586-7D42-99F5-C44544C8475E}"/>
          </ac:spMkLst>
        </pc:spChg>
        <pc:spChg chg="add mod">
          <ac:chgData name="Madhu S Patil" userId="8dbfb614b6148386" providerId="LiveId" clId="{FBE83C4B-A4FC-4DB3-9879-0B191A5AC44A}" dt="2023-12-19T08:32:05.621" v="48" actId="1076"/>
          <ac:spMkLst>
            <pc:docMk/>
            <pc:sldMk cId="4043737824" sldId="257"/>
            <ac:spMk id="5" creationId="{A9087485-37E8-46DC-6484-73A18BF94BF7}"/>
          </ac:spMkLst>
        </pc:spChg>
        <pc:spChg chg="mod">
          <ac:chgData name="Madhu S Patil" userId="8dbfb614b6148386" providerId="LiveId" clId="{FBE83C4B-A4FC-4DB3-9879-0B191A5AC44A}" dt="2023-12-19T09:11:03.379" v="139" actId="313"/>
          <ac:spMkLst>
            <pc:docMk/>
            <pc:sldMk cId="4043737824" sldId="257"/>
            <ac:spMk id="7" creationId="{9920D9B4-FCC2-4D82-D0D6-497D5960A4BE}"/>
          </ac:spMkLst>
        </pc:spChg>
        <pc:spChg chg="mod">
          <ac:chgData name="Madhu S Patil" userId="8dbfb614b6148386" providerId="LiveId" clId="{FBE83C4B-A4FC-4DB3-9879-0B191A5AC44A}" dt="2023-12-19T08:32:18.184" v="50" actId="1076"/>
          <ac:spMkLst>
            <pc:docMk/>
            <pc:sldMk cId="4043737824" sldId="257"/>
            <ac:spMk id="8" creationId="{0FCF0539-3FF1-9C94-EB07-EFCD9C65307C}"/>
          </ac:spMkLst>
        </pc:spChg>
        <pc:spChg chg="mod">
          <ac:chgData name="Madhu S Patil" userId="8dbfb614b6148386" providerId="LiveId" clId="{FBE83C4B-A4FC-4DB3-9879-0B191A5AC44A}" dt="2023-12-19T08:29:56.883" v="35" actId="1076"/>
          <ac:spMkLst>
            <pc:docMk/>
            <pc:sldMk cId="4043737824" sldId="257"/>
            <ac:spMk id="11" creationId="{2752D983-8BA8-2A70-0690-2B8AB4F3CFA6}"/>
          </ac:spMkLst>
        </pc:spChg>
        <pc:picChg chg="add mod">
          <ac:chgData name="Madhu S Patil" userId="8dbfb614b6148386" providerId="LiveId" clId="{FBE83C4B-A4FC-4DB3-9879-0B191A5AC44A}" dt="2023-12-19T08:32:14.369" v="49" actId="1076"/>
          <ac:picMkLst>
            <pc:docMk/>
            <pc:sldMk cId="4043737824" sldId="257"/>
            <ac:picMk id="6" creationId="{608B3315-CD98-6431-38B4-8EB2D0A30AA6}"/>
          </ac:picMkLst>
        </pc:picChg>
      </pc:sldChg>
      <pc:sldChg chg="modSp mod">
        <pc:chgData name="Madhu S Patil" userId="8dbfb614b6148386" providerId="LiveId" clId="{FBE83C4B-A4FC-4DB3-9879-0B191A5AC44A}" dt="2023-12-19T09:46:43.704" v="141" actId="313"/>
        <pc:sldMkLst>
          <pc:docMk/>
          <pc:sldMk cId="2364961703" sldId="260"/>
        </pc:sldMkLst>
        <pc:spChg chg="mod">
          <ac:chgData name="Madhu S Patil" userId="8dbfb614b6148386" providerId="LiveId" clId="{FBE83C4B-A4FC-4DB3-9879-0B191A5AC44A}" dt="2023-12-19T09:46:43.704" v="141" actId="313"/>
          <ac:spMkLst>
            <pc:docMk/>
            <pc:sldMk cId="2364961703" sldId="260"/>
            <ac:spMk id="3" creationId="{61AA3C33-8A7B-B08D-F9F0-579ED487813E}"/>
          </ac:spMkLst>
        </pc:spChg>
      </pc:sldChg>
      <pc:sldChg chg="modSp mod">
        <pc:chgData name="Madhu S Patil" userId="8dbfb614b6148386" providerId="LiveId" clId="{FBE83C4B-A4FC-4DB3-9879-0B191A5AC44A}" dt="2023-12-19T08:36:53.635" v="98" actId="2162"/>
        <pc:sldMkLst>
          <pc:docMk/>
          <pc:sldMk cId="2767477486" sldId="261"/>
        </pc:sldMkLst>
        <pc:spChg chg="mod">
          <ac:chgData name="Madhu S Patil" userId="8dbfb614b6148386" providerId="LiveId" clId="{FBE83C4B-A4FC-4DB3-9879-0B191A5AC44A}" dt="2023-12-19T08:36:47.387" v="88" actId="1076"/>
          <ac:spMkLst>
            <pc:docMk/>
            <pc:sldMk cId="2767477486" sldId="261"/>
            <ac:spMk id="2" creationId="{4A2C8C3D-DE32-7AC4-6014-54D7D6455FCB}"/>
          </ac:spMkLst>
        </pc:spChg>
        <pc:graphicFrameChg chg="mod modGraphic">
          <ac:chgData name="Madhu S Patil" userId="8dbfb614b6148386" providerId="LiveId" clId="{FBE83C4B-A4FC-4DB3-9879-0B191A5AC44A}" dt="2023-12-19T08:36:53.635" v="98" actId="2162"/>
          <ac:graphicFrameMkLst>
            <pc:docMk/>
            <pc:sldMk cId="2767477486" sldId="261"/>
            <ac:graphicFrameMk id="4" creationId="{28C8F954-BE48-73E4-2A35-F4605804A370}"/>
          </ac:graphicFrameMkLst>
        </pc:graphicFrameChg>
      </pc:sldChg>
      <pc:sldChg chg="modSp mod">
        <pc:chgData name="Madhu S Patil" userId="8dbfb614b6148386" providerId="LiveId" clId="{FBE83C4B-A4FC-4DB3-9879-0B191A5AC44A}" dt="2023-12-19T08:29:03.971" v="34" actId="313"/>
        <pc:sldMkLst>
          <pc:docMk/>
          <pc:sldMk cId="406727739" sldId="264"/>
        </pc:sldMkLst>
        <pc:graphicFrameChg chg="modGraphic">
          <ac:chgData name="Madhu S Patil" userId="8dbfb614b6148386" providerId="LiveId" clId="{FBE83C4B-A4FC-4DB3-9879-0B191A5AC44A}" dt="2023-12-19T08:29:03.971" v="34" actId="313"/>
          <ac:graphicFrameMkLst>
            <pc:docMk/>
            <pc:sldMk cId="406727739" sldId="264"/>
            <ac:graphicFrameMk id="4" creationId="{F1BE9A4E-0C9F-EEC1-511D-ADF09A011E23}"/>
          </ac:graphicFrameMkLst>
        </pc:graphicFrameChg>
      </pc:sldChg>
      <pc:sldChg chg="addSp delSp modSp new mod">
        <pc:chgData name="Madhu S Patil" userId="8dbfb614b6148386" providerId="LiveId" clId="{FBE83C4B-A4FC-4DB3-9879-0B191A5AC44A}" dt="2023-12-19T08:47:54.295" v="133" actId="14100"/>
        <pc:sldMkLst>
          <pc:docMk/>
          <pc:sldMk cId="3058482004" sldId="271"/>
        </pc:sldMkLst>
        <pc:spChg chg="del">
          <ac:chgData name="Madhu S Patil" userId="8dbfb614b6148386" providerId="LiveId" clId="{FBE83C4B-A4FC-4DB3-9879-0B191A5AC44A}" dt="2023-12-19T08:12:22.396" v="8" actId="21"/>
          <ac:spMkLst>
            <pc:docMk/>
            <pc:sldMk cId="3058482004" sldId="271"/>
            <ac:spMk id="2" creationId="{0E044266-C7B2-15A2-4842-BC1CFEB78329}"/>
          </ac:spMkLst>
        </pc:spChg>
        <pc:spChg chg="del">
          <ac:chgData name="Madhu S Patil" userId="8dbfb614b6148386" providerId="LiveId" clId="{FBE83C4B-A4FC-4DB3-9879-0B191A5AC44A}" dt="2023-12-19T08:12:33.781" v="9"/>
          <ac:spMkLst>
            <pc:docMk/>
            <pc:sldMk cId="3058482004" sldId="271"/>
            <ac:spMk id="3" creationId="{644B9DA7-305B-DA6D-07C6-C8448EAECB3D}"/>
          </ac:spMkLst>
        </pc:spChg>
        <pc:spChg chg="del">
          <ac:chgData name="Madhu S Patil" userId="8dbfb614b6148386" providerId="LiveId" clId="{FBE83C4B-A4FC-4DB3-9879-0B191A5AC44A}" dt="2023-12-19T08:11:44.531" v="1" actId="21"/>
          <ac:spMkLst>
            <pc:docMk/>
            <pc:sldMk cId="3058482004" sldId="271"/>
            <ac:spMk id="4" creationId="{967832B3-A37B-75E7-DB31-0909CD5E602F}"/>
          </ac:spMkLst>
        </pc:spChg>
        <pc:spChg chg="add del mod">
          <ac:chgData name="Madhu S Patil" userId="8dbfb614b6148386" providerId="LiveId" clId="{FBE83C4B-A4FC-4DB3-9879-0B191A5AC44A}" dt="2023-12-19T08:11:52.088" v="3" actId="21"/>
          <ac:spMkLst>
            <pc:docMk/>
            <pc:sldMk cId="3058482004" sldId="271"/>
            <ac:spMk id="5" creationId="{60414363-FBD1-1897-A6E7-FBF67A218CE0}"/>
          </ac:spMkLst>
        </pc:spChg>
        <pc:spChg chg="add del mod">
          <ac:chgData name="Madhu S Patil" userId="8dbfb614b6148386" providerId="LiveId" clId="{FBE83C4B-A4FC-4DB3-9879-0B191A5AC44A}" dt="2023-12-19T08:12:37.507" v="11"/>
          <ac:spMkLst>
            <pc:docMk/>
            <pc:sldMk cId="3058482004" sldId="271"/>
            <ac:spMk id="7" creationId="{FE880CEE-BEC1-C380-8B52-F608083F74A2}"/>
          </ac:spMkLst>
        </pc:spChg>
        <pc:spChg chg="add del mod">
          <ac:chgData name="Madhu S Patil" userId="8dbfb614b6148386" providerId="LiveId" clId="{FBE83C4B-A4FC-4DB3-9879-0B191A5AC44A}" dt="2023-12-19T08:12:40.584" v="12" actId="478"/>
          <ac:spMkLst>
            <pc:docMk/>
            <pc:sldMk cId="3058482004" sldId="271"/>
            <ac:spMk id="8" creationId="{F6A83CFC-1FA9-449D-09D8-F3BB52F1D944}"/>
          </ac:spMkLst>
        </pc:spChg>
        <pc:spChg chg="add mod">
          <ac:chgData name="Madhu S Patil" userId="8dbfb614b6148386" providerId="LiveId" clId="{FBE83C4B-A4FC-4DB3-9879-0B191A5AC44A}" dt="2023-12-19T08:47:38.853" v="129" actId="1076"/>
          <ac:spMkLst>
            <pc:docMk/>
            <pc:sldMk cId="3058482004" sldId="271"/>
            <ac:spMk id="9" creationId="{8AE32F67-A4F7-4E3E-E7A6-9B116F5161DC}"/>
          </ac:spMkLst>
        </pc:spChg>
        <pc:spChg chg="add del mod">
          <ac:chgData name="Madhu S Patil" userId="8dbfb614b6148386" providerId="LiveId" clId="{FBE83C4B-A4FC-4DB3-9879-0B191A5AC44A}" dt="2023-12-19T08:47:21.605" v="123" actId="478"/>
          <ac:spMkLst>
            <pc:docMk/>
            <pc:sldMk cId="3058482004" sldId="271"/>
            <ac:spMk id="10" creationId="{892C51F3-809C-99D7-6B5A-5F6F90DB3359}"/>
          </ac:spMkLst>
        </pc:spChg>
        <pc:picChg chg="add mod">
          <ac:chgData name="Madhu S Patil" userId="8dbfb614b6148386" providerId="LiveId" clId="{FBE83C4B-A4FC-4DB3-9879-0B191A5AC44A}" dt="2023-12-19T08:47:54.295" v="133" actId="14100"/>
          <ac:picMkLst>
            <pc:docMk/>
            <pc:sldMk cId="3058482004" sldId="271"/>
            <ac:picMk id="6" creationId="{BEB6B2AA-489A-A312-2675-4FD99E9925D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574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59252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05688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9534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66069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63725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6725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1697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382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532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525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0605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315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5099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718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5" name="Date Placeholder 4"/>
          <p:cNvSpPr>
            <a:spLocks noGrp="1"/>
          </p:cNvSpPr>
          <p:nvPr>
            <p:ph type="dt" sz="half" idx="10"/>
          </p:nvPr>
        </p:nvSpPr>
        <p:spPr/>
        <p:txBody>
          <a:bodyPr/>
          <a:lstStyle/>
          <a:p>
            <a:fld id="{4907D986-8816-4272-A432-0437A28A9828}" type="datetime1">
              <a:rPr lang="en-US" smtClean="0"/>
              <a:t>12/19/2023</a:t>
            </a:fld>
            <a:endParaRPr lang="en-US" dirty="0"/>
          </a:p>
        </p:txBody>
      </p:sp>
    </p:spTree>
    <p:extLst>
      <p:ext uri="{BB962C8B-B14F-4D97-AF65-F5344CB8AC3E}">
        <p14:creationId xmlns:p14="http://schemas.microsoft.com/office/powerpoint/2010/main" val="1638235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12/19/2023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4343192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20D9B4-FCC2-4D82-D0D6-497D5960A4BE}"/>
              </a:ext>
            </a:extLst>
          </p:cNvPr>
          <p:cNvSpPr txBox="1"/>
          <p:nvPr/>
        </p:nvSpPr>
        <p:spPr>
          <a:xfrm>
            <a:off x="936171" y="2797984"/>
            <a:ext cx="10319657" cy="707886"/>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“Topic Modelling for Twitter Customer Reviews”  </a:t>
            </a:r>
            <a:r>
              <a:rPr lang="en-GB" sz="4000" dirty="0">
                <a:latin typeface="Times New Roman" panose="02020603050405020304" pitchFamily="18" charset="0"/>
                <a:cs typeface="Times New Roman" panose="02020603050405020304" pitchFamily="18" charset="0"/>
              </a:rPr>
              <a:t> </a:t>
            </a:r>
            <a:endParaRPr lang="en-IN" sz="4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FCF0539-3FF1-9C94-EB07-EFCD9C65307C}"/>
              </a:ext>
            </a:extLst>
          </p:cNvPr>
          <p:cNvSpPr txBox="1"/>
          <p:nvPr/>
        </p:nvSpPr>
        <p:spPr>
          <a:xfrm>
            <a:off x="4816244" y="2013351"/>
            <a:ext cx="2270173" cy="523220"/>
          </a:xfrm>
          <a:prstGeom prst="rect">
            <a:avLst/>
          </a:prstGeom>
          <a:noFill/>
        </p:spPr>
        <p:txBody>
          <a:bodyPr wrap="none" rtlCol="0">
            <a:spAutoFit/>
          </a:bodyPr>
          <a:lstStyle/>
          <a:p>
            <a:r>
              <a:rPr lang="en-GB" sz="2800" b="1" dirty="0">
                <a:latin typeface="Times New Roman" panose="02020603050405020304" pitchFamily="18" charset="0"/>
                <a:cs typeface="Times New Roman" panose="02020603050405020304" pitchFamily="18" charset="0"/>
              </a:rPr>
              <a:t>Batch No - 22</a:t>
            </a:r>
            <a:endParaRPr lang="en-IN" sz="28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752D983-8BA8-2A70-0690-2B8AB4F3CFA6}"/>
              </a:ext>
            </a:extLst>
          </p:cNvPr>
          <p:cNvSpPr txBox="1"/>
          <p:nvPr/>
        </p:nvSpPr>
        <p:spPr>
          <a:xfrm>
            <a:off x="2604658" y="4180344"/>
            <a:ext cx="6539342" cy="2677656"/>
          </a:xfrm>
          <a:prstGeom prst="rect">
            <a:avLst/>
          </a:prstGeom>
          <a:noFill/>
        </p:spPr>
        <p:txBody>
          <a:bodyPr wrap="square">
            <a:spAutoFit/>
          </a:bodyPr>
          <a:lstStyle/>
          <a:p>
            <a:pPr algn="l"/>
            <a:r>
              <a:rPr lang="en-GB" sz="2800" b="0" i="0" u="none" strike="noStrike" dirty="0">
                <a:solidFill>
                  <a:srgbClr val="000000"/>
                </a:solidFill>
                <a:effectLst/>
                <a:latin typeface="Times New Roman" panose="02020603050405020304" pitchFamily="18" charset="0"/>
                <a:cs typeface="Times New Roman" panose="02020603050405020304" pitchFamily="18" charset="0"/>
              </a:rPr>
              <a:t>Faculty Coordinator – </a:t>
            </a:r>
            <a:r>
              <a:rPr lang="en-GB" sz="2800" dirty="0">
                <a:solidFill>
                  <a:srgbClr val="000000"/>
                </a:solidFill>
                <a:latin typeface="Times New Roman" panose="02020603050405020304" pitchFamily="18" charset="0"/>
                <a:cs typeface="Times New Roman" panose="02020603050405020304" pitchFamily="18" charset="0"/>
              </a:rPr>
              <a:t>Subha Meenakshi S</a:t>
            </a:r>
          </a:p>
          <a:p>
            <a:pPr algn="l"/>
            <a:r>
              <a:rPr lang="en-GB" sz="2800" dirty="0">
                <a:solidFill>
                  <a:srgbClr val="000000"/>
                </a:solidFill>
                <a:effectLst/>
                <a:latin typeface="Times New Roman" panose="02020603050405020304" pitchFamily="18" charset="0"/>
                <a:cs typeface="Times New Roman" panose="02020603050405020304" pitchFamily="18" charset="0"/>
              </a:rPr>
              <a:t>Team Me</a:t>
            </a:r>
            <a:r>
              <a:rPr lang="en-GB" sz="2800" dirty="0">
                <a:solidFill>
                  <a:srgbClr val="000000"/>
                </a:solidFill>
                <a:latin typeface="Times New Roman" panose="02020603050405020304" pitchFamily="18" charset="0"/>
                <a:cs typeface="Times New Roman" panose="02020603050405020304" pitchFamily="18" charset="0"/>
              </a:rPr>
              <a:t>mbers:</a:t>
            </a:r>
          </a:p>
          <a:p>
            <a:pPr algn="l"/>
            <a:r>
              <a:rPr lang="en-GB" sz="2800" dirty="0">
                <a:solidFill>
                  <a:srgbClr val="000000"/>
                </a:solidFill>
                <a:effectLst/>
                <a:latin typeface="Times New Roman" panose="02020603050405020304" pitchFamily="18" charset="0"/>
                <a:cs typeface="Times New Roman" panose="02020603050405020304" pitchFamily="18" charset="0"/>
              </a:rPr>
              <a:t>		Madhu S Patil        - 1BI20AI027</a:t>
            </a:r>
          </a:p>
          <a:p>
            <a:pPr algn="l"/>
            <a:r>
              <a:rPr lang="en-GB" sz="2800" dirty="0">
                <a:solidFill>
                  <a:srgbClr val="000000"/>
                </a:solidFill>
                <a:latin typeface="Times New Roman" panose="02020603050405020304" pitchFamily="18" charset="0"/>
                <a:cs typeface="Times New Roman" panose="02020603050405020304" pitchFamily="18" charset="0"/>
              </a:rPr>
              <a:t>		Shakshi Rai            - 1BI20AI044</a:t>
            </a:r>
            <a:endParaRPr lang="en-GB" sz="2800" dirty="0">
              <a:solidFill>
                <a:srgbClr val="000000"/>
              </a:solidFill>
              <a:effectLst/>
              <a:latin typeface="Times New Roman" panose="02020603050405020304" pitchFamily="18" charset="0"/>
              <a:cs typeface="Times New Roman" panose="02020603050405020304" pitchFamily="18" charset="0"/>
            </a:endParaRPr>
          </a:p>
          <a:p>
            <a:br>
              <a:rPr lang="en-GB" sz="2800" dirty="0">
                <a:solidFill>
                  <a:srgbClr val="000000"/>
                </a:solidFill>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A6FB3D-D586-7D42-99F5-C44544C8475E}"/>
              </a:ext>
            </a:extLst>
          </p:cNvPr>
          <p:cNvSpPr txBox="1"/>
          <p:nvPr/>
        </p:nvSpPr>
        <p:spPr>
          <a:xfrm>
            <a:off x="2604658" y="184913"/>
            <a:ext cx="8651170" cy="892552"/>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000"/>
              <a:buFont typeface="Times New Roman"/>
              <a:buNone/>
            </a:pPr>
            <a:r>
              <a:rPr lang="en-GB" sz="2800" b="1" i="0" u="none" strike="noStrike" cap="none" dirty="0">
                <a:solidFill>
                  <a:srgbClr val="000000"/>
                </a:solidFill>
                <a:latin typeface="Times New Roman"/>
                <a:ea typeface="Times New Roman"/>
                <a:cs typeface="Times New Roman"/>
                <a:sym typeface="Times New Roman"/>
              </a:rPr>
              <a:t>BANGALORE INSTITUTE OF TECHNOLOGY</a:t>
            </a:r>
            <a:endParaRPr lang="en-GB" sz="2800" dirty="0"/>
          </a:p>
          <a:p>
            <a:pPr marL="0" marR="0" lvl="0" indent="0" algn="ctr" rtl="0">
              <a:lnSpc>
                <a:spcPct val="100000"/>
              </a:lnSpc>
              <a:spcBef>
                <a:spcPts val="0"/>
              </a:spcBef>
              <a:spcAft>
                <a:spcPts val="0"/>
              </a:spcAft>
              <a:buClr>
                <a:srgbClr val="000000"/>
              </a:buClr>
              <a:buSzPts val="2000"/>
              <a:buFont typeface="Times New Roman"/>
              <a:buNone/>
            </a:pPr>
            <a:r>
              <a:rPr lang="en-GB" sz="2400" b="1" i="0" u="none" strike="noStrike" cap="none" dirty="0">
                <a:solidFill>
                  <a:srgbClr val="000000"/>
                </a:solidFill>
                <a:latin typeface="Times New Roman"/>
                <a:ea typeface="Times New Roman"/>
                <a:cs typeface="Times New Roman"/>
                <a:sym typeface="Times New Roman"/>
              </a:rPr>
              <a:t>K.R Road, V.V Pura, Bengaluru-04</a:t>
            </a:r>
          </a:p>
        </p:txBody>
      </p:sp>
      <p:sp>
        <p:nvSpPr>
          <p:cNvPr id="5" name="TextBox 4">
            <a:extLst>
              <a:ext uri="{FF2B5EF4-FFF2-40B4-BE49-F238E27FC236}">
                <a16:creationId xmlns:a16="http://schemas.microsoft.com/office/drawing/2014/main" id="{A9087485-37E8-46DC-6484-73A18BF94BF7}"/>
              </a:ext>
            </a:extLst>
          </p:cNvPr>
          <p:cNvSpPr txBox="1"/>
          <p:nvPr/>
        </p:nvSpPr>
        <p:spPr>
          <a:xfrm>
            <a:off x="2604658" y="1169798"/>
            <a:ext cx="8326876" cy="369332"/>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000"/>
              <a:buFont typeface="Times New Roman"/>
              <a:buNone/>
            </a:pPr>
            <a:r>
              <a:rPr lang="en-GB" sz="1800" b="1" i="0" u="none" strike="noStrike" cap="none" dirty="0">
                <a:solidFill>
                  <a:srgbClr val="000000"/>
                </a:solidFill>
                <a:latin typeface="Times New Roman"/>
                <a:ea typeface="Times New Roman"/>
                <a:cs typeface="Times New Roman"/>
                <a:sym typeface="Times New Roman"/>
              </a:rPr>
              <a:t>DEPARTMENT OF </a:t>
            </a:r>
            <a:r>
              <a:rPr lang="en-GB" sz="1800" b="1" dirty="0">
                <a:latin typeface="Times New Roman"/>
                <a:ea typeface="Times New Roman"/>
                <a:cs typeface="Times New Roman"/>
                <a:sym typeface="Times New Roman"/>
              </a:rPr>
              <a:t>ARTIFICIAL INTELLIGENCE &amp; MACHINE LEARNING</a:t>
            </a:r>
            <a:endParaRPr lang="en-GB" sz="1800" dirty="0"/>
          </a:p>
        </p:txBody>
      </p:sp>
      <p:pic>
        <p:nvPicPr>
          <p:cNvPr id="6" name="Picture 5">
            <a:extLst>
              <a:ext uri="{FF2B5EF4-FFF2-40B4-BE49-F238E27FC236}">
                <a16:creationId xmlns:a16="http://schemas.microsoft.com/office/drawing/2014/main" id="{608B3315-CD98-6431-38B4-8EB2D0A30AA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171" y="199679"/>
            <a:ext cx="1644671" cy="1600359"/>
          </a:xfrm>
          <a:prstGeom prst="rect">
            <a:avLst/>
          </a:prstGeom>
          <a:solidFill>
            <a:srgbClr val="FFFFFF"/>
          </a:solidFill>
          <a:ln w="9525">
            <a:noFill/>
            <a:miter lim="800000"/>
            <a:headEnd/>
            <a:tailEnd/>
          </a:ln>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2ABC-7B55-86E7-75DB-705322A5649B}"/>
              </a:ext>
            </a:extLst>
          </p:cNvPr>
          <p:cNvSpPr>
            <a:spLocks noGrp="1"/>
          </p:cNvSpPr>
          <p:nvPr>
            <p:ph type="title"/>
          </p:nvPr>
        </p:nvSpPr>
        <p:spPr/>
        <p:txBody>
          <a:bodyPr/>
          <a:lstStyle/>
          <a:p>
            <a:r>
              <a:rPr lang="en-GB" dirty="0"/>
              <a:t>Module Design</a:t>
            </a:r>
            <a:endParaRPr lang="en-IN" dirty="0"/>
          </a:p>
        </p:txBody>
      </p:sp>
      <p:sp>
        <p:nvSpPr>
          <p:cNvPr id="5" name="Freeform 2">
            <a:extLst>
              <a:ext uri="{FF2B5EF4-FFF2-40B4-BE49-F238E27FC236}">
                <a16:creationId xmlns:a16="http://schemas.microsoft.com/office/drawing/2014/main" id="{9EFF2AA4-4301-D335-E00B-0D1B8D9BA231}"/>
              </a:ext>
            </a:extLst>
          </p:cNvPr>
          <p:cNvSpPr/>
          <p:nvPr/>
        </p:nvSpPr>
        <p:spPr>
          <a:xfrm>
            <a:off x="2631729" y="1269999"/>
            <a:ext cx="8044979" cy="5296263"/>
          </a:xfrm>
          <a:custGeom>
            <a:avLst/>
            <a:gdLst/>
            <a:ahLst/>
            <a:cxnLst/>
            <a:rect l="l" t="t" r="r" b="b"/>
            <a:pathLst>
              <a:path w="12359244" h="8661448">
                <a:moveTo>
                  <a:pt x="0" y="0"/>
                </a:moveTo>
                <a:lnTo>
                  <a:pt x="12359244" y="0"/>
                </a:lnTo>
                <a:lnTo>
                  <a:pt x="12359244" y="8661449"/>
                </a:lnTo>
                <a:lnTo>
                  <a:pt x="0" y="8661449"/>
                </a:lnTo>
                <a:lnTo>
                  <a:pt x="0" y="0"/>
                </a:lnTo>
                <a:close/>
              </a:path>
            </a:pathLst>
          </a:custGeom>
          <a:blipFill>
            <a:blip r:embed="rId2"/>
            <a:stretch>
              <a:fillRect l="-7083" t="-11456" r="-6580" b="-10575"/>
            </a:stretch>
          </a:blipFill>
        </p:spPr>
        <p:txBody>
          <a:bodyPr/>
          <a:lstStyle/>
          <a:p>
            <a:endParaRPr lang="en-US"/>
          </a:p>
        </p:txBody>
      </p:sp>
    </p:spTree>
    <p:extLst>
      <p:ext uri="{BB962C8B-B14F-4D97-AF65-F5344CB8AC3E}">
        <p14:creationId xmlns:p14="http://schemas.microsoft.com/office/powerpoint/2010/main" val="2378500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8434-44E9-C9E1-69F5-9142258E707F}"/>
              </a:ext>
            </a:extLst>
          </p:cNvPr>
          <p:cNvSpPr>
            <a:spLocks noGrp="1"/>
          </p:cNvSpPr>
          <p:nvPr>
            <p:ph type="title"/>
          </p:nvPr>
        </p:nvSpPr>
        <p:spPr/>
        <p:txBody>
          <a:bodyPr/>
          <a:lstStyle/>
          <a:p>
            <a:r>
              <a:rPr lang="en-GB" dirty="0"/>
              <a:t>Outputs</a:t>
            </a:r>
            <a:endParaRPr lang="en-IN" dirty="0"/>
          </a:p>
        </p:txBody>
      </p:sp>
      <p:pic>
        <p:nvPicPr>
          <p:cNvPr id="5" name="Content Placeholder 4">
            <a:extLst>
              <a:ext uri="{FF2B5EF4-FFF2-40B4-BE49-F238E27FC236}">
                <a16:creationId xmlns:a16="http://schemas.microsoft.com/office/drawing/2014/main" id="{29626D47-EF37-58C3-21CA-FCC4ACCEBA6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1061"/>
          <a:stretch/>
        </p:blipFill>
        <p:spPr>
          <a:xfrm>
            <a:off x="896983" y="1835332"/>
            <a:ext cx="9117873" cy="2447222"/>
          </a:xfrm>
        </p:spPr>
      </p:pic>
    </p:spTree>
    <p:extLst>
      <p:ext uri="{BB962C8B-B14F-4D97-AF65-F5344CB8AC3E}">
        <p14:creationId xmlns:p14="http://schemas.microsoft.com/office/powerpoint/2010/main" val="1427616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2523C2-5827-59C1-09D4-A94FA02B2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020" y="1281851"/>
            <a:ext cx="7794066" cy="1263715"/>
          </a:xfrm>
          <a:prstGeom prst="rect">
            <a:avLst/>
          </a:prstGeom>
        </p:spPr>
      </p:pic>
      <p:pic>
        <p:nvPicPr>
          <p:cNvPr id="7" name="Picture 6">
            <a:extLst>
              <a:ext uri="{FF2B5EF4-FFF2-40B4-BE49-F238E27FC236}">
                <a16:creationId xmlns:a16="http://schemas.microsoft.com/office/drawing/2014/main" id="{7DB630F8-FEAE-E340-1845-00569B9E7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617" y="3135944"/>
            <a:ext cx="8264434" cy="1892397"/>
          </a:xfrm>
          <a:prstGeom prst="rect">
            <a:avLst/>
          </a:prstGeom>
        </p:spPr>
      </p:pic>
    </p:spTree>
    <p:extLst>
      <p:ext uri="{BB962C8B-B14F-4D97-AF65-F5344CB8AC3E}">
        <p14:creationId xmlns:p14="http://schemas.microsoft.com/office/powerpoint/2010/main" val="416928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DF4E48-43E4-D29C-7CD6-CF2749A62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720" y="1866819"/>
            <a:ext cx="5990050" cy="3680541"/>
          </a:xfrm>
          <a:prstGeom prst="rect">
            <a:avLst/>
          </a:prstGeom>
        </p:spPr>
      </p:pic>
    </p:spTree>
    <p:extLst>
      <p:ext uri="{BB962C8B-B14F-4D97-AF65-F5344CB8AC3E}">
        <p14:creationId xmlns:p14="http://schemas.microsoft.com/office/powerpoint/2010/main" val="127207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84C-2C48-EC1F-9EB1-72BD1D906CF8}"/>
              </a:ext>
            </a:extLst>
          </p:cNvPr>
          <p:cNvSpPr>
            <a:spLocks noGrp="1"/>
          </p:cNvSpPr>
          <p:nvPr>
            <p:ph type="title"/>
          </p:nvPr>
        </p:nvSpPr>
        <p:spPr>
          <a:xfrm>
            <a:off x="3594705" y="2768600"/>
            <a:ext cx="4164632" cy="1320800"/>
          </a:xfrm>
        </p:spPr>
        <p:txBody>
          <a:bodyPr>
            <a:normAutofit/>
          </a:bodyPr>
          <a:lstStyle/>
          <a:p>
            <a:r>
              <a:rPr lang="en-GB" sz="6000" dirty="0"/>
              <a:t>Thank You</a:t>
            </a:r>
            <a:endParaRPr lang="en-IN" sz="6000" dirty="0"/>
          </a:p>
        </p:txBody>
      </p:sp>
    </p:spTree>
    <p:extLst>
      <p:ext uri="{BB962C8B-B14F-4D97-AF65-F5344CB8AC3E}">
        <p14:creationId xmlns:p14="http://schemas.microsoft.com/office/powerpoint/2010/main" val="1634876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7570-302F-A024-3EAA-01E4D19D6FDC}"/>
              </a:ext>
            </a:extLst>
          </p:cNvPr>
          <p:cNvSpPr>
            <a:spLocks noGrp="1"/>
          </p:cNvSpPr>
          <p:nvPr>
            <p:ph type="title"/>
          </p:nvPr>
        </p:nvSpPr>
        <p:spPr/>
        <p:txBody>
          <a:bodyPr/>
          <a:lstStyle/>
          <a:p>
            <a:r>
              <a:rPr lang="en-GB" dirty="0"/>
              <a:t>Abstract</a:t>
            </a:r>
            <a:endParaRPr lang="en-IN" dirty="0"/>
          </a:p>
        </p:txBody>
      </p:sp>
      <p:sp>
        <p:nvSpPr>
          <p:cNvPr id="3" name="Content Placeholder 2">
            <a:extLst>
              <a:ext uri="{FF2B5EF4-FFF2-40B4-BE49-F238E27FC236}">
                <a16:creationId xmlns:a16="http://schemas.microsoft.com/office/drawing/2014/main" id="{675180AD-C404-9CBB-3439-9BDEBEB9F1FD}"/>
              </a:ext>
            </a:extLst>
          </p:cNvPr>
          <p:cNvSpPr>
            <a:spLocks noGrp="1"/>
          </p:cNvSpPr>
          <p:nvPr>
            <p:ph idx="1"/>
          </p:nvPr>
        </p:nvSpPr>
        <p:spPr>
          <a:xfrm>
            <a:off x="301776" y="1534886"/>
            <a:ext cx="9903581" cy="4947558"/>
          </a:xfrm>
        </p:spPr>
        <p:txBody>
          <a:bodyPr>
            <a:noAutofit/>
          </a:bodyPr>
          <a:lstStyle/>
          <a:p>
            <a:pPr marL="0" indent="0" algn="just">
              <a:buNone/>
            </a:pPr>
            <a:r>
              <a:rPr lang="en-GB" sz="2400" dirty="0">
                <a:latin typeface="Times New Roman" panose="02020603050405020304" pitchFamily="18" charset="0"/>
                <a:ea typeface="Tahoma" panose="020B0604030504040204" pitchFamily="34" charset="0"/>
                <a:cs typeface="Times New Roman" panose="02020603050405020304" pitchFamily="18" charset="0"/>
              </a:rPr>
              <a:t>This study employs machine learning, specifically Latent Dirichlet Allocation (LDA), to dissect Twitter conversations. Extracting topics from a collected corpus of tweets involves rigorous preprocessing, vectorization, and LDA model training. Key steps include data cleansing, numerical conversion, and topic identification. Challenges in parameter selection and topic interpretation are addressed, culminating in visual representations of prevalent themes. This research sheds light on Twitter's diverse discussions, aiding sentiment analysis and trend detection. It underscores the potential and constraints of ML-driven Twitter topic modeling, paving the way for enhanced social media analytics and natural language processing applications.</a:t>
            </a:r>
            <a:endParaRPr lang="en-IN" sz="24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75001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8901-B3DD-F547-3DB0-F86CEF61F8FA}"/>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61AA3C33-8A7B-B08D-F9F0-579ED487813E}"/>
              </a:ext>
            </a:extLst>
          </p:cNvPr>
          <p:cNvSpPr>
            <a:spLocks noGrp="1"/>
          </p:cNvSpPr>
          <p:nvPr>
            <p:ph idx="1"/>
          </p:nvPr>
        </p:nvSpPr>
        <p:spPr/>
        <p:txBody>
          <a:bodyPr>
            <a:normAutofit/>
          </a:bodyPr>
          <a:lstStyle/>
          <a:p>
            <a:pPr marL="0" indent="0" algn="just">
              <a:buNone/>
            </a:pPr>
            <a:r>
              <a:rPr lang="en-GB" sz="2400" dirty="0">
                <a:latin typeface="Times New Roman" panose="02020603050405020304" pitchFamily="18" charset="0"/>
                <a:cs typeface="Times New Roman" panose="02020603050405020304" pitchFamily="18" charset="0"/>
              </a:rPr>
              <a:t>In the realm of digital discourse, Twitter serves as a dynamic arena for customer reviews, encapsulating diverse sentiments and experiences. This study delves into Twitter's trove of user-generated content, employing advanced topic modeling techniques to distil prevalent themes within customer reviews. By unravelling these latent topics, this research aims to illuminate businesses and researchers on pivotal insights into consumer sentiments, fostering a deeper understanding of customer perceptions and preferences in the vibrant landscape of social media.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961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8C3D-DE32-7AC4-6014-54D7D6455FCB}"/>
              </a:ext>
            </a:extLst>
          </p:cNvPr>
          <p:cNvSpPr>
            <a:spLocks noGrp="1"/>
          </p:cNvSpPr>
          <p:nvPr>
            <p:ph type="title"/>
          </p:nvPr>
        </p:nvSpPr>
        <p:spPr/>
        <p:txBody>
          <a:bodyPr/>
          <a:lstStyle/>
          <a:p>
            <a:r>
              <a:rPr lang="en-GB" dirty="0"/>
              <a:t>Literature Reviews</a:t>
            </a:r>
            <a:endParaRPr lang="en-IN" dirty="0"/>
          </a:p>
        </p:txBody>
      </p:sp>
      <p:graphicFrame>
        <p:nvGraphicFramePr>
          <p:cNvPr id="4" name="Table 3">
            <a:extLst>
              <a:ext uri="{FF2B5EF4-FFF2-40B4-BE49-F238E27FC236}">
                <a16:creationId xmlns:a16="http://schemas.microsoft.com/office/drawing/2014/main" id="{28C8F954-BE48-73E4-2A35-F4605804A370}"/>
              </a:ext>
            </a:extLst>
          </p:cNvPr>
          <p:cNvGraphicFramePr>
            <a:graphicFrameLocks noGrp="1"/>
          </p:cNvGraphicFramePr>
          <p:nvPr>
            <p:extLst>
              <p:ext uri="{D42A27DB-BD31-4B8C-83A1-F6EECF244321}">
                <p14:modId xmlns:p14="http://schemas.microsoft.com/office/powerpoint/2010/main" val="3907387428"/>
              </p:ext>
            </p:extLst>
          </p:nvPr>
        </p:nvGraphicFramePr>
        <p:xfrm>
          <a:off x="677334" y="1270001"/>
          <a:ext cx="10711102" cy="5212080"/>
        </p:xfrm>
        <a:graphic>
          <a:graphicData uri="http://schemas.openxmlformats.org/drawingml/2006/table">
            <a:tbl>
              <a:tblPr firstRow="1" bandRow="1">
                <a:tableStyleId>{5C22544A-7EE6-4342-B048-85BDC9FD1C3A}</a:tableStyleId>
              </a:tblPr>
              <a:tblGrid>
                <a:gridCol w="1267259">
                  <a:extLst>
                    <a:ext uri="{9D8B030D-6E8A-4147-A177-3AD203B41FA5}">
                      <a16:colId xmlns:a16="http://schemas.microsoft.com/office/drawing/2014/main" val="20000"/>
                    </a:ext>
                  </a:extLst>
                </a:gridCol>
                <a:gridCol w="3050485">
                  <a:extLst>
                    <a:ext uri="{9D8B030D-6E8A-4147-A177-3AD203B41FA5}">
                      <a16:colId xmlns:a16="http://schemas.microsoft.com/office/drawing/2014/main" val="20001"/>
                    </a:ext>
                  </a:extLst>
                </a:gridCol>
                <a:gridCol w="3728453">
                  <a:extLst>
                    <a:ext uri="{9D8B030D-6E8A-4147-A177-3AD203B41FA5}">
                      <a16:colId xmlns:a16="http://schemas.microsoft.com/office/drawing/2014/main" val="20002"/>
                    </a:ext>
                  </a:extLst>
                </a:gridCol>
                <a:gridCol w="2664905">
                  <a:extLst>
                    <a:ext uri="{9D8B030D-6E8A-4147-A177-3AD203B41FA5}">
                      <a16:colId xmlns:a16="http://schemas.microsoft.com/office/drawing/2014/main" val="20003"/>
                    </a:ext>
                  </a:extLst>
                </a:gridCol>
              </a:tblGrid>
              <a:tr h="624218">
                <a:tc>
                  <a:txBody>
                    <a:bodyPr/>
                    <a:lstStyle/>
                    <a:p>
                      <a:r>
                        <a:rPr lang="en-IN" dirty="0" err="1"/>
                        <a:t>Sl.No</a:t>
                      </a:r>
                      <a:r>
                        <a:rPr lang="en-IN" dirty="0"/>
                        <a:t>.</a:t>
                      </a:r>
                    </a:p>
                  </a:txBody>
                  <a:tcPr/>
                </a:tc>
                <a:tc>
                  <a:txBody>
                    <a:bodyPr/>
                    <a:lstStyle/>
                    <a:p>
                      <a:r>
                        <a:rPr lang="en-IN" dirty="0"/>
                        <a:t>Paper title, Year of Publication, Authors</a:t>
                      </a:r>
                    </a:p>
                  </a:txBody>
                  <a:tcPr/>
                </a:tc>
                <a:tc>
                  <a:txBody>
                    <a:bodyPr/>
                    <a:lstStyle/>
                    <a:p>
                      <a:r>
                        <a:rPr lang="en-IN" dirty="0"/>
                        <a:t>Proposed Idea</a:t>
                      </a:r>
                    </a:p>
                  </a:txBody>
                  <a:tcPr/>
                </a:tc>
                <a:tc>
                  <a:txBody>
                    <a:bodyPr/>
                    <a:lstStyle/>
                    <a:p>
                      <a:r>
                        <a:rPr lang="en-IN" dirty="0"/>
                        <a:t>Gap in literature</a:t>
                      </a:r>
                    </a:p>
                  </a:txBody>
                  <a:tcPr/>
                </a:tc>
                <a:extLst>
                  <a:ext uri="{0D108BD9-81ED-4DB2-BD59-A6C34878D82A}">
                    <a16:rowId xmlns:a16="http://schemas.microsoft.com/office/drawing/2014/main" val="10000"/>
                  </a:ext>
                </a:extLst>
              </a:tr>
              <a:tr h="2001093">
                <a:tc>
                  <a:txBody>
                    <a:bodyPr/>
                    <a:lstStyle/>
                    <a:p>
                      <a:r>
                        <a:rPr lang="en-GB"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latin typeface="Times New Roman" panose="02020603050405020304" pitchFamily="18" charset="0"/>
                          <a:ea typeface="Times New Roman"/>
                          <a:cs typeface="Times New Roman" panose="02020603050405020304" pitchFamily="18" charset="0"/>
                          <a:sym typeface="Times New Roman"/>
                        </a:rPr>
                        <a:t>"Advancements in Topic Modeling Techniques for Social Media Text Analysis"- Smith, J., Johnson, A., Williams, S.. (2022).</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Employing ensemble methods that combine traditional models like LDA with transformer-based approaches could optimize topic modeling for social media text analysis. Integrating these diverse techniques may enhance interpretability and accuracy, offering a comprehensive understanding of nuanced social media language.</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GB"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Current literature lacks exploration into hybridizing traditional topic models like LDA with state-of-the-art transformer-based models specifically tailored for social media language nuances.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214543">
                <a:tc>
                  <a:txBody>
                    <a:bodyPr/>
                    <a:lstStyle/>
                    <a:p>
                      <a:r>
                        <a:rPr lang="en-GB" dirty="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latin typeface="Times New Roman" panose="02020603050405020304" pitchFamily="18" charset="0"/>
                          <a:cs typeface="Times New Roman" panose="02020603050405020304" pitchFamily="18" charset="0"/>
                        </a:rPr>
                        <a:t>"Understanding Customer Sentiments on Twitter: A Review of Sentiment Analysis Approaches"-  Garcia, M., Lee, H., Chen, L. (2021). </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GB" sz="1600" dirty="0">
                          <a:latin typeface="Times New Roman" panose="02020603050405020304" pitchFamily="18" charset="0"/>
                          <a:cs typeface="Times New Roman" panose="02020603050405020304" pitchFamily="18" charset="0"/>
                        </a:rPr>
                        <a:t>Investigating an ensemble approach integrating lexicon-based, machine learning classifiers, and deep learning models could enhance sentiment analysis on Twitter. This hybrid method aims to mitigate the impact of linguistic variations, sarcasm, and contextual complexities, leading to more accurate interpretation of nuanced customer sentiments.</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GB" sz="1600" dirty="0">
                          <a:latin typeface="Times New Roman" panose="02020603050405020304" pitchFamily="18" charset="0"/>
                          <a:cs typeface="Times New Roman" panose="02020603050405020304" pitchFamily="18" charset="0"/>
                        </a:rPr>
                        <a:t> Lacks a comprehensive evaluation of ensemble methods merging diverse sentiment analysis techniques for Twitter.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2429976"/>
                  </a:ext>
                </a:extLst>
              </a:tr>
            </a:tbl>
          </a:graphicData>
        </a:graphic>
      </p:graphicFrame>
    </p:spTree>
    <p:extLst>
      <p:ext uri="{BB962C8B-B14F-4D97-AF65-F5344CB8AC3E}">
        <p14:creationId xmlns:p14="http://schemas.microsoft.com/office/powerpoint/2010/main" val="276747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24A3-AE26-E7C3-F8E4-498EFDB4B279}"/>
              </a:ext>
            </a:extLst>
          </p:cNvPr>
          <p:cNvSpPr>
            <a:spLocks noGrp="1"/>
          </p:cNvSpPr>
          <p:nvPr>
            <p:ph type="title"/>
          </p:nvPr>
        </p:nvSpPr>
        <p:spPr/>
        <p:txBody>
          <a:bodyPr/>
          <a:lstStyle/>
          <a:p>
            <a:endParaRPr lang="en-IN"/>
          </a:p>
        </p:txBody>
      </p:sp>
      <p:graphicFrame>
        <p:nvGraphicFramePr>
          <p:cNvPr id="4" name="Table 3">
            <a:extLst>
              <a:ext uri="{FF2B5EF4-FFF2-40B4-BE49-F238E27FC236}">
                <a16:creationId xmlns:a16="http://schemas.microsoft.com/office/drawing/2014/main" id="{F1BE9A4E-0C9F-EEC1-511D-ADF09A011E23}"/>
              </a:ext>
            </a:extLst>
          </p:cNvPr>
          <p:cNvGraphicFramePr>
            <a:graphicFrameLocks noGrp="1"/>
          </p:cNvGraphicFramePr>
          <p:nvPr>
            <p:extLst>
              <p:ext uri="{D42A27DB-BD31-4B8C-83A1-F6EECF244321}">
                <p14:modId xmlns:p14="http://schemas.microsoft.com/office/powerpoint/2010/main" val="2379560638"/>
              </p:ext>
            </p:extLst>
          </p:nvPr>
        </p:nvGraphicFramePr>
        <p:xfrm>
          <a:off x="677334" y="277091"/>
          <a:ext cx="10539306" cy="6374544"/>
        </p:xfrm>
        <a:graphic>
          <a:graphicData uri="http://schemas.openxmlformats.org/drawingml/2006/table">
            <a:tbl>
              <a:tblPr firstRow="1" bandRow="1">
                <a:tableStyleId>{5C22544A-7EE6-4342-B048-85BDC9FD1C3A}</a:tableStyleId>
              </a:tblPr>
              <a:tblGrid>
                <a:gridCol w="932613">
                  <a:extLst>
                    <a:ext uri="{9D8B030D-6E8A-4147-A177-3AD203B41FA5}">
                      <a16:colId xmlns:a16="http://schemas.microsoft.com/office/drawing/2014/main" val="20000"/>
                    </a:ext>
                  </a:extLst>
                </a:gridCol>
                <a:gridCol w="3123865">
                  <a:extLst>
                    <a:ext uri="{9D8B030D-6E8A-4147-A177-3AD203B41FA5}">
                      <a16:colId xmlns:a16="http://schemas.microsoft.com/office/drawing/2014/main" val="20001"/>
                    </a:ext>
                  </a:extLst>
                </a:gridCol>
                <a:gridCol w="3733793">
                  <a:extLst>
                    <a:ext uri="{9D8B030D-6E8A-4147-A177-3AD203B41FA5}">
                      <a16:colId xmlns:a16="http://schemas.microsoft.com/office/drawing/2014/main" val="20002"/>
                    </a:ext>
                  </a:extLst>
                </a:gridCol>
                <a:gridCol w="2749035">
                  <a:extLst>
                    <a:ext uri="{9D8B030D-6E8A-4147-A177-3AD203B41FA5}">
                      <a16:colId xmlns:a16="http://schemas.microsoft.com/office/drawing/2014/main" val="20003"/>
                    </a:ext>
                  </a:extLst>
                </a:gridCol>
              </a:tblGrid>
              <a:tr h="778478">
                <a:tc>
                  <a:txBody>
                    <a:bodyPr/>
                    <a:lstStyle/>
                    <a:p>
                      <a:r>
                        <a:rPr lang="en-IN" dirty="0" err="1"/>
                        <a:t>Sl.No</a:t>
                      </a:r>
                      <a:r>
                        <a:rPr lang="en-IN" dirty="0"/>
                        <a:t>.</a:t>
                      </a:r>
                    </a:p>
                  </a:txBody>
                  <a:tcPr/>
                </a:tc>
                <a:tc>
                  <a:txBody>
                    <a:bodyPr/>
                    <a:lstStyle/>
                    <a:p>
                      <a:r>
                        <a:rPr lang="en-IN" dirty="0"/>
                        <a:t>Paper title, Source of Journal, Year of Publication, Authors</a:t>
                      </a:r>
                    </a:p>
                  </a:txBody>
                  <a:tcPr/>
                </a:tc>
                <a:tc>
                  <a:txBody>
                    <a:bodyPr/>
                    <a:lstStyle/>
                    <a:p>
                      <a:r>
                        <a:rPr lang="en-IN" dirty="0"/>
                        <a:t>Proposed Idea</a:t>
                      </a:r>
                    </a:p>
                  </a:txBody>
                  <a:tcPr/>
                </a:tc>
                <a:tc>
                  <a:txBody>
                    <a:bodyPr/>
                    <a:lstStyle/>
                    <a:p>
                      <a:r>
                        <a:rPr lang="en-IN" dirty="0"/>
                        <a:t>Gap in literature</a:t>
                      </a:r>
                    </a:p>
                  </a:txBody>
                  <a:tcPr/>
                </a:tc>
                <a:extLst>
                  <a:ext uri="{0D108BD9-81ED-4DB2-BD59-A6C34878D82A}">
                    <a16:rowId xmlns:a16="http://schemas.microsoft.com/office/drawing/2014/main" val="10000"/>
                  </a:ext>
                </a:extLst>
              </a:tr>
              <a:tr h="1531008">
                <a:tc>
                  <a:txBody>
                    <a:bodyPr/>
                    <a:lstStyle/>
                    <a:p>
                      <a:r>
                        <a:rPr lang="en-GB"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latin typeface="Times New Roman" panose="02020603050405020304" pitchFamily="18" charset="0"/>
                          <a:ea typeface="Times New Roman"/>
                          <a:cs typeface="Times New Roman" panose="02020603050405020304" pitchFamily="18" charset="0"/>
                          <a:sym typeface="Times New Roman"/>
                        </a:rPr>
                        <a:t>Title: "Topic Modeling for Customer Review Analysis: A Survey"- Patel, R., Nguyen, K., Kim, Y. (2020). </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GB"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Exploring novel topic modeling methods that combine probabilistic models like LDA and NMF with contextual embeddings or transformer-based models may enhance the interpretability and granularity of customer review analysis. </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GB"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This literature lacks in-depth exploration of hybridizing traditional topic models with advanced techniques like contextual embeddings or transformer-based models for customer review analysis.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830912">
                <a:tc>
                  <a:txBody>
                    <a:bodyPr/>
                    <a:lstStyle/>
                    <a:p>
                      <a:r>
                        <a:rPr lang="en-GB" dirty="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latin typeface="Times New Roman" panose="02020603050405020304" pitchFamily="18" charset="0"/>
                          <a:cs typeface="Times New Roman" panose="02020603050405020304" pitchFamily="18" charset="0"/>
                        </a:rPr>
                        <a:t>"Enhancing Customer Experience through Topic Modeling of Online Reviews: A Systematic Review"- Wong, C., Zhao, L., Li, M. (2023).</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GB" sz="1600" dirty="0">
                          <a:latin typeface="Times New Roman" panose="02020603050405020304" pitchFamily="18" charset="0"/>
                          <a:cs typeface="Times New Roman" panose="02020603050405020304" pitchFamily="18" charset="0"/>
                        </a:rPr>
                        <a:t>This approach aims to bridge identified gaps by enhancing insights from reviews, product/service improvements, and fostering deeper customer engagement.</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GB" sz="1600" dirty="0">
                          <a:latin typeface="Times New Roman" panose="02020603050405020304" pitchFamily="18" charset="0"/>
                          <a:cs typeface="Times New Roman" panose="02020603050405020304" pitchFamily="18" charset="0"/>
                        </a:rPr>
                        <a:t>The existing research lacks comprehensive exploration into dynamic topic modeling considering temporal aspects and user behaviour patterns for online review analysis.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2429976"/>
                  </a:ext>
                </a:extLst>
              </a:tr>
              <a:tr h="1830912">
                <a:tc>
                  <a:txBody>
                    <a:bodyPr/>
                    <a:lstStyle/>
                    <a:p>
                      <a:r>
                        <a:rPr lang="en-GB" dirty="0"/>
                        <a:t>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latin typeface="Times New Roman" panose="02020603050405020304" pitchFamily="18" charset="0"/>
                          <a:cs typeface="Times New Roman" panose="02020603050405020304" pitchFamily="18" charset="0"/>
                        </a:rPr>
                        <a:t>"Challenges and Opportunities in Sentiment Analysis of Short Texts on Social Media Platforms"- Kim, J., Park, S., Yang, H. (2022).</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Delving deeper into sentiment analysis, exploring context-aware hybrid models, and leveraging domain adaptation techniques specifically tailored for brevity on social media could significantly enhance sentiment classification accuracy.</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GB" sz="1600" dirty="0">
                          <a:latin typeface="Times New Roman" panose="02020603050405020304" pitchFamily="18" charset="0"/>
                          <a:cs typeface="Times New Roman" panose="02020603050405020304" pitchFamily="18" charset="0"/>
                        </a:rPr>
                        <a:t>Research lacks in-depth exploration of context-aware hybrid models and domain adaptation techniques for sentiment analysis in short social media texts.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7377734"/>
                  </a:ext>
                </a:extLst>
              </a:tr>
            </a:tbl>
          </a:graphicData>
        </a:graphic>
      </p:graphicFrame>
    </p:spTree>
    <p:extLst>
      <p:ext uri="{BB962C8B-B14F-4D97-AF65-F5344CB8AC3E}">
        <p14:creationId xmlns:p14="http://schemas.microsoft.com/office/powerpoint/2010/main" val="406727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2065-A96C-EE16-8DB8-9674841DA610}"/>
              </a:ext>
            </a:extLst>
          </p:cNvPr>
          <p:cNvSpPr>
            <a:spLocks noGrp="1"/>
          </p:cNvSpPr>
          <p:nvPr>
            <p:ph type="title"/>
          </p:nvPr>
        </p:nvSpPr>
        <p:spPr>
          <a:xfrm>
            <a:off x="760461" y="947855"/>
            <a:ext cx="8596668" cy="1320800"/>
          </a:xfrm>
        </p:spPr>
        <p:txBody>
          <a:bodyPr/>
          <a:lstStyle/>
          <a:p>
            <a:r>
              <a:rPr lang="en-GB" dirty="0"/>
              <a:t>Proposed System</a:t>
            </a:r>
            <a:endParaRPr lang="en-IN" dirty="0"/>
          </a:p>
        </p:txBody>
      </p:sp>
      <p:sp>
        <p:nvSpPr>
          <p:cNvPr id="3" name="Content Placeholder 2">
            <a:extLst>
              <a:ext uri="{FF2B5EF4-FFF2-40B4-BE49-F238E27FC236}">
                <a16:creationId xmlns:a16="http://schemas.microsoft.com/office/drawing/2014/main" id="{CA3245C5-D61F-BDBB-99C5-0C5796B336A2}"/>
              </a:ext>
            </a:extLst>
          </p:cNvPr>
          <p:cNvSpPr>
            <a:spLocks noGrp="1"/>
          </p:cNvSpPr>
          <p:nvPr>
            <p:ph idx="1"/>
          </p:nvPr>
        </p:nvSpPr>
        <p:spPr>
          <a:xfrm>
            <a:off x="677334" y="2268655"/>
            <a:ext cx="8596668" cy="1846146"/>
          </a:xfrm>
        </p:spPr>
        <p:txBody>
          <a:bodyPr>
            <a:normAutofit lnSpcReduction="10000"/>
          </a:bodyPr>
          <a:lstStyle/>
          <a:p>
            <a:pPr marL="0" indent="0">
              <a:buNone/>
            </a:pPr>
            <a:r>
              <a:rPr lang="en-GB" sz="2400" dirty="0">
                <a:latin typeface="Times New Roman" panose="02020603050405020304" pitchFamily="18" charset="0"/>
                <a:cs typeface="Times New Roman" panose="02020603050405020304" pitchFamily="18" charset="0"/>
              </a:rPr>
              <a:t>The envisioned system utilizes machine learning, NLP, and LDA to mine Twitter customer reviews. It employs data collection via the Twitter API, text preprocessing, TF-IDF or embeddings for feature extraction, and LDA modeling. The output reveals latent topics, empowering insights into customer sentiments in a concise process.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089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AD19-2C80-82FF-525F-B44532FE8242}"/>
              </a:ext>
            </a:extLst>
          </p:cNvPr>
          <p:cNvSpPr>
            <a:spLocks noGrp="1"/>
          </p:cNvSpPr>
          <p:nvPr>
            <p:ph type="title"/>
          </p:nvPr>
        </p:nvSpPr>
        <p:spPr>
          <a:xfrm>
            <a:off x="755712" y="487406"/>
            <a:ext cx="3058642" cy="444411"/>
          </a:xfrm>
        </p:spPr>
        <p:txBody>
          <a:bodyPr>
            <a:noAutofit/>
          </a:bodyPr>
          <a:lstStyle/>
          <a:p>
            <a:r>
              <a:rPr lang="en-GB" sz="3000" dirty="0"/>
              <a:t>Block Diagram</a:t>
            </a:r>
            <a:endParaRPr lang="en-IN" sz="3000" dirty="0"/>
          </a:p>
        </p:txBody>
      </p:sp>
      <p:sp>
        <p:nvSpPr>
          <p:cNvPr id="4" name="Content Placeholder 3">
            <a:extLst>
              <a:ext uri="{FF2B5EF4-FFF2-40B4-BE49-F238E27FC236}">
                <a16:creationId xmlns:a16="http://schemas.microsoft.com/office/drawing/2014/main" id="{0319143A-F0DC-B3C8-0F59-5AFD66330F68}"/>
              </a:ext>
            </a:extLst>
          </p:cNvPr>
          <p:cNvSpPr>
            <a:spLocks noGrp="1"/>
          </p:cNvSpPr>
          <p:nvPr>
            <p:ph idx="1"/>
          </p:nvPr>
        </p:nvSpPr>
        <p:spPr>
          <a:xfrm>
            <a:off x="4760461" y="1149531"/>
            <a:ext cx="5515653" cy="4891830"/>
          </a:xfrm>
        </p:spPr>
        <p:txBody>
          <a:bodyPr/>
          <a:lstStyle/>
          <a:p>
            <a:pPr algn="just"/>
            <a:r>
              <a:rPr lang="en-US" sz="2600" b="1" dirty="0">
                <a:solidFill>
                  <a:srgbClr val="000000"/>
                </a:solidFill>
                <a:latin typeface="Times New Roman"/>
              </a:rPr>
              <a:t>Block Diagram</a:t>
            </a:r>
          </a:p>
          <a:p>
            <a:pPr algn="just"/>
            <a:r>
              <a:rPr lang="en-US" sz="1800" b="1" dirty="0">
                <a:solidFill>
                  <a:srgbClr val="000000"/>
                </a:solidFill>
                <a:latin typeface="Times New Roman"/>
              </a:rPr>
              <a:t>Data Collection: </a:t>
            </a:r>
            <a:r>
              <a:rPr lang="en-US" sz="1800" dirty="0">
                <a:solidFill>
                  <a:srgbClr val="000000"/>
                </a:solidFill>
                <a:latin typeface="Times New Roman"/>
              </a:rPr>
              <a:t>Extract reviews from Flipkart using web scraping.</a:t>
            </a:r>
          </a:p>
          <a:p>
            <a:pPr algn="just"/>
            <a:r>
              <a:rPr lang="en-US" sz="1800" b="1" dirty="0">
                <a:solidFill>
                  <a:srgbClr val="000000"/>
                </a:solidFill>
                <a:latin typeface="Times New Roman"/>
              </a:rPr>
              <a:t>Preprocessing: </a:t>
            </a:r>
            <a:r>
              <a:rPr lang="en-US" sz="1800" dirty="0">
                <a:solidFill>
                  <a:srgbClr val="000000"/>
                </a:solidFill>
                <a:latin typeface="Times New Roman"/>
              </a:rPr>
              <a:t>Clean and preprocess the textual data.</a:t>
            </a:r>
          </a:p>
          <a:p>
            <a:pPr algn="just"/>
            <a:r>
              <a:rPr lang="en-US" sz="1800" b="1" dirty="0">
                <a:solidFill>
                  <a:srgbClr val="000000"/>
                </a:solidFill>
                <a:latin typeface="Times New Roman"/>
              </a:rPr>
              <a:t>Feature Extraction: </a:t>
            </a:r>
            <a:r>
              <a:rPr lang="en-US" sz="1800" dirty="0">
                <a:solidFill>
                  <a:srgbClr val="000000"/>
                </a:solidFill>
                <a:latin typeface="Times New Roman"/>
              </a:rPr>
              <a:t>Utilize NLP techniques to extract relevant features.</a:t>
            </a:r>
          </a:p>
          <a:p>
            <a:pPr algn="just"/>
            <a:r>
              <a:rPr lang="en-US" sz="1800" b="1" dirty="0">
                <a:solidFill>
                  <a:srgbClr val="000000"/>
                </a:solidFill>
                <a:latin typeface="Times New Roman"/>
              </a:rPr>
              <a:t>Model Training:</a:t>
            </a:r>
            <a:r>
              <a:rPr lang="en-US" sz="1800" dirty="0">
                <a:solidFill>
                  <a:srgbClr val="000000"/>
                </a:solidFill>
                <a:latin typeface="Times New Roman"/>
              </a:rPr>
              <a:t> Train a sentiment analysis model on labeled data.</a:t>
            </a:r>
          </a:p>
          <a:p>
            <a:pPr algn="just"/>
            <a:r>
              <a:rPr lang="en-US" sz="1800" b="1" dirty="0">
                <a:solidFill>
                  <a:srgbClr val="000000"/>
                </a:solidFill>
                <a:latin typeface="Times New Roman"/>
              </a:rPr>
              <a:t>Evaluation: </a:t>
            </a:r>
            <a:r>
              <a:rPr lang="en-US" sz="1800" dirty="0">
                <a:solidFill>
                  <a:srgbClr val="000000"/>
                </a:solidFill>
                <a:latin typeface="Times New Roman"/>
              </a:rPr>
              <a:t>Assess model performance using metrics like accuracy and precision.</a:t>
            </a:r>
          </a:p>
          <a:p>
            <a:pPr algn="just"/>
            <a:r>
              <a:rPr lang="en-US" sz="1800" b="1" dirty="0">
                <a:solidFill>
                  <a:srgbClr val="000000"/>
                </a:solidFill>
                <a:latin typeface="Times New Roman"/>
              </a:rPr>
              <a:t>Deployment: </a:t>
            </a:r>
            <a:r>
              <a:rPr lang="en-US" sz="1800" dirty="0">
                <a:solidFill>
                  <a:srgbClr val="000000"/>
                </a:solidFill>
                <a:latin typeface="Times New Roman"/>
              </a:rPr>
              <a:t>Implement the model for real-time sentiment analysis.</a:t>
            </a:r>
          </a:p>
        </p:txBody>
      </p:sp>
      <p:pic>
        <p:nvPicPr>
          <p:cNvPr id="6" name="Picture 5" descr="A diagram of a data processing process">
            <a:extLst>
              <a:ext uri="{FF2B5EF4-FFF2-40B4-BE49-F238E27FC236}">
                <a16:creationId xmlns:a16="http://schemas.microsoft.com/office/drawing/2014/main" id="{BCBC9CA3-628F-B1AC-209B-10471112852A}"/>
              </a:ext>
            </a:extLst>
          </p:cNvPr>
          <p:cNvPicPr>
            <a:picLocks noChangeAspect="1"/>
          </p:cNvPicPr>
          <p:nvPr/>
        </p:nvPicPr>
        <p:blipFill rotWithShape="1">
          <a:blip r:embed="rId2">
            <a:extLst>
              <a:ext uri="{28A0092B-C50C-407E-A947-70E740481C1C}">
                <a14:useLocalDpi xmlns:a14="http://schemas.microsoft.com/office/drawing/2010/main" val="0"/>
              </a:ext>
            </a:extLst>
          </a:blip>
          <a:srcRect l="5355" r="8967"/>
          <a:stretch/>
        </p:blipFill>
        <p:spPr>
          <a:xfrm>
            <a:off x="539931" y="1010948"/>
            <a:ext cx="3640183" cy="5162434"/>
          </a:xfrm>
          <a:prstGeom prst="rect">
            <a:avLst/>
          </a:prstGeom>
        </p:spPr>
      </p:pic>
    </p:spTree>
    <p:extLst>
      <p:ext uri="{BB962C8B-B14F-4D97-AF65-F5344CB8AC3E}">
        <p14:creationId xmlns:p14="http://schemas.microsoft.com/office/powerpoint/2010/main" val="354636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model&#10;&#10;Description automatically generated">
            <a:extLst>
              <a:ext uri="{FF2B5EF4-FFF2-40B4-BE49-F238E27FC236}">
                <a16:creationId xmlns:a16="http://schemas.microsoft.com/office/drawing/2014/main" id="{BEB6B2AA-489A-A312-2675-4FD99E992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322" y="596191"/>
            <a:ext cx="6333422" cy="6261809"/>
          </a:xfrm>
          <a:prstGeom prst="rect">
            <a:avLst/>
          </a:prstGeom>
        </p:spPr>
      </p:pic>
      <p:sp>
        <p:nvSpPr>
          <p:cNvPr id="9" name="TextBox 6">
            <a:extLst>
              <a:ext uri="{FF2B5EF4-FFF2-40B4-BE49-F238E27FC236}">
                <a16:creationId xmlns:a16="http://schemas.microsoft.com/office/drawing/2014/main" id="{8AE32F67-A4F7-4E3E-E7A6-9B116F5161DC}"/>
              </a:ext>
            </a:extLst>
          </p:cNvPr>
          <p:cNvSpPr txBox="1"/>
          <p:nvPr/>
        </p:nvSpPr>
        <p:spPr>
          <a:xfrm>
            <a:off x="-384552" y="-79443"/>
            <a:ext cx="5651863" cy="675634"/>
          </a:xfrm>
          <a:prstGeom prst="rect">
            <a:avLst/>
          </a:prstGeom>
        </p:spPr>
        <p:txBody>
          <a:bodyPr wrap="square" lIns="0" tIns="0" rIns="0" bIns="0" rtlCol="0" anchor="t">
            <a:spAutoFit/>
          </a:bodyPr>
          <a:lstStyle/>
          <a:p>
            <a:pPr algn="ctr">
              <a:lnSpc>
                <a:spcPts val="5880"/>
              </a:lnSpc>
            </a:pPr>
            <a:r>
              <a:rPr lang="en-US" sz="3600" b="1" u="sng" dirty="0">
                <a:solidFill>
                  <a:srgbClr val="000000"/>
                </a:solidFill>
                <a:latin typeface="Times New Roman"/>
              </a:rPr>
              <a:t>System Architecture</a:t>
            </a:r>
          </a:p>
        </p:txBody>
      </p:sp>
    </p:spTree>
    <p:extLst>
      <p:ext uri="{BB962C8B-B14F-4D97-AF65-F5344CB8AC3E}">
        <p14:creationId xmlns:p14="http://schemas.microsoft.com/office/powerpoint/2010/main" val="3058482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7AE86E-5296-EABF-4FE2-212AACE01DE8}"/>
              </a:ext>
            </a:extLst>
          </p:cNvPr>
          <p:cNvSpPr>
            <a:spLocks noGrp="1"/>
          </p:cNvSpPr>
          <p:nvPr>
            <p:ph type="title"/>
          </p:nvPr>
        </p:nvSpPr>
        <p:spPr>
          <a:xfrm>
            <a:off x="393601" y="130627"/>
            <a:ext cx="8596668" cy="2569029"/>
          </a:xfrm>
        </p:spPr>
        <p:txBody>
          <a:bodyPr>
            <a:normAutofit fontScale="90000"/>
          </a:bodyPr>
          <a:lstStyle/>
          <a:p>
            <a:r>
              <a:rPr lang="en-US" sz="3600" b="1" u="sng" dirty="0">
                <a:solidFill>
                  <a:srgbClr val="000000"/>
                </a:solidFill>
                <a:latin typeface="Times New Roman"/>
              </a:rPr>
              <a:t>System Requirements</a:t>
            </a:r>
            <a:br>
              <a:rPr lang="en-US" sz="3600" b="1" u="sng" dirty="0">
                <a:solidFill>
                  <a:srgbClr val="000000"/>
                </a:solidFill>
                <a:latin typeface="Times New Roman"/>
              </a:rPr>
            </a:br>
            <a:br>
              <a:rPr lang="en-US" sz="3600" b="1" u="sng" dirty="0">
                <a:solidFill>
                  <a:srgbClr val="000000"/>
                </a:solidFill>
                <a:latin typeface="Times New Roman"/>
              </a:rPr>
            </a:br>
            <a:r>
              <a:rPr lang="en-US" sz="2400" u="sng" dirty="0">
                <a:solidFill>
                  <a:srgbClr val="000000"/>
                </a:solidFill>
                <a:latin typeface="Times New Roman"/>
              </a:rPr>
              <a:t>Hardware Requirements: </a:t>
            </a:r>
            <a:r>
              <a:rPr lang="en-US" sz="2400" dirty="0">
                <a:solidFill>
                  <a:srgbClr val="000000"/>
                </a:solidFill>
                <a:latin typeface="Times New Roman"/>
              </a:rPr>
              <a:t>					</a:t>
            </a:r>
            <a:r>
              <a:rPr lang="en-US" sz="2400" u="sng" dirty="0">
                <a:solidFill>
                  <a:srgbClr val="000000"/>
                </a:solidFill>
                <a:latin typeface="Times New Roman"/>
              </a:rPr>
              <a:t>Software Requirements:</a:t>
            </a:r>
            <a:br>
              <a:rPr lang="en-US" sz="2400" u="sng" dirty="0">
                <a:solidFill>
                  <a:srgbClr val="000000"/>
                </a:solidFill>
                <a:latin typeface="Times New Roman"/>
              </a:rPr>
            </a:br>
            <a:r>
              <a:rPr lang="en-US" sz="2400" dirty="0">
                <a:solidFill>
                  <a:srgbClr val="000000"/>
                </a:solidFill>
                <a:latin typeface="Times New Roman"/>
              </a:rPr>
              <a:t> </a:t>
            </a:r>
            <a:r>
              <a:rPr lang="en-US" sz="2200" dirty="0">
                <a:solidFill>
                  <a:srgbClr val="000000"/>
                </a:solidFill>
                <a:latin typeface="Times New Roman"/>
              </a:rPr>
              <a:t>-</a:t>
            </a:r>
            <a:r>
              <a:rPr lang="en-US" sz="3600" dirty="0">
                <a:solidFill>
                  <a:srgbClr val="000000"/>
                </a:solidFill>
                <a:latin typeface="Times New Roman"/>
              </a:rPr>
              <a:t> </a:t>
            </a:r>
            <a:r>
              <a:rPr lang="en-US" sz="2200" dirty="0">
                <a:solidFill>
                  <a:srgbClr val="000000"/>
                </a:solidFill>
                <a:latin typeface="Times New Roman"/>
              </a:rPr>
              <a:t>CPU : Processor i5 or more</a:t>
            </a:r>
            <a:br>
              <a:rPr lang="en-US" sz="2200" dirty="0">
                <a:solidFill>
                  <a:srgbClr val="000000"/>
                </a:solidFill>
                <a:latin typeface="Times New Roman"/>
              </a:rPr>
            </a:br>
            <a:r>
              <a:rPr lang="en-US" sz="2200" dirty="0">
                <a:solidFill>
                  <a:srgbClr val="000000"/>
                </a:solidFill>
                <a:latin typeface="Times New Roman"/>
              </a:rPr>
              <a:t> -  RAM : 8GB</a:t>
            </a:r>
            <a:br>
              <a:rPr lang="en-US" sz="2200" dirty="0">
                <a:solidFill>
                  <a:srgbClr val="000000"/>
                </a:solidFill>
                <a:latin typeface="Times New Roman"/>
              </a:rPr>
            </a:br>
            <a:r>
              <a:rPr lang="en-US" sz="2200" dirty="0">
                <a:solidFill>
                  <a:srgbClr val="000000"/>
                </a:solidFill>
                <a:latin typeface="Times New Roman"/>
              </a:rPr>
              <a:t> -  Operating System</a:t>
            </a:r>
            <a:br>
              <a:rPr lang="en-US" sz="3600" u="sng" dirty="0">
                <a:solidFill>
                  <a:srgbClr val="000000"/>
                </a:solidFill>
                <a:latin typeface="Times New Roman"/>
              </a:rPr>
            </a:br>
            <a:endParaRPr lang="en-IN" dirty="0"/>
          </a:p>
        </p:txBody>
      </p:sp>
      <p:sp>
        <p:nvSpPr>
          <p:cNvPr id="7" name="TextBox 8">
            <a:extLst>
              <a:ext uri="{FF2B5EF4-FFF2-40B4-BE49-F238E27FC236}">
                <a16:creationId xmlns:a16="http://schemas.microsoft.com/office/drawing/2014/main" id="{7D19BCBB-664D-1482-0B78-EA0AB8ABA88D}"/>
              </a:ext>
            </a:extLst>
          </p:cNvPr>
          <p:cNvSpPr txBox="1"/>
          <p:nvPr/>
        </p:nvSpPr>
        <p:spPr>
          <a:xfrm>
            <a:off x="410160" y="3246434"/>
            <a:ext cx="11371679" cy="3611566"/>
          </a:xfrm>
          <a:prstGeom prst="rect">
            <a:avLst/>
          </a:prstGeom>
        </p:spPr>
        <p:txBody>
          <a:bodyPr wrap="square" lIns="0" tIns="0" rIns="0" bIns="0" rtlCol="0" anchor="t">
            <a:spAutoFit/>
          </a:bodyPr>
          <a:lstStyle/>
          <a:p>
            <a:pPr>
              <a:lnSpc>
                <a:spcPts val="4759"/>
              </a:lnSpc>
            </a:pPr>
            <a:r>
              <a:rPr lang="en-US" sz="2000" u="sng" dirty="0">
                <a:solidFill>
                  <a:srgbClr val="000000"/>
                </a:solidFill>
                <a:latin typeface="Times New Roman"/>
              </a:rPr>
              <a:t>Reliability:</a:t>
            </a:r>
          </a:p>
          <a:p>
            <a:pPr>
              <a:lnSpc>
                <a:spcPts val="4759"/>
              </a:lnSpc>
            </a:pPr>
            <a:r>
              <a:rPr lang="en-US" sz="2000" dirty="0">
                <a:solidFill>
                  <a:srgbClr val="000000"/>
                </a:solidFill>
                <a:latin typeface="Times New Roman"/>
              </a:rPr>
              <a:t>	The software should be able to detect the URL type accurately irrespective of number of attempts.</a:t>
            </a:r>
          </a:p>
          <a:p>
            <a:pPr>
              <a:lnSpc>
                <a:spcPts val="4759"/>
              </a:lnSpc>
            </a:pPr>
            <a:r>
              <a:rPr lang="en-US" sz="2000" dirty="0">
                <a:solidFill>
                  <a:srgbClr val="000000"/>
                </a:solidFill>
                <a:latin typeface="Times New Roman"/>
              </a:rPr>
              <a:t>It should be able to give the faster response as output.</a:t>
            </a:r>
          </a:p>
          <a:p>
            <a:pPr>
              <a:lnSpc>
                <a:spcPts val="4759"/>
              </a:lnSpc>
            </a:pPr>
            <a:r>
              <a:rPr lang="en-US" sz="2000" u="sng" dirty="0">
                <a:solidFill>
                  <a:srgbClr val="000000"/>
                </a:solidFill>
                <a:latin typeface="Times New Roman"/>
              </a:rPr>
              <a:t>Scalability</a:t>
            </a:r>
            <a:r>
              <a:rPr lang="en-US" sz="2000" dirty="0">
                <a:solidFill>
                  <a:srgbClr val="000000"/>
                </a:solidFill>
                <a:latin typeface="Times New Roman"/>
              </a:rPr>
              <a:t>:</a:t>
            </a:r>
          </a:p>
          <a:p>
            <a:pPr>
              <a:lnSpc>
                <a:spcPts val="4759"/>
              </a:lnSpc>
            </a:pPr>
            <a:r>
              <a:rPr lang="en-US" sz="2000" dirty="0">
                <a:solidFill>
                  <a:srgbClr val="000000"/>
                </a:solidFill>
                <a:latin typeface="Times New Roman"/>
              </a:rPr>
              <a:t>	The software should be able to differentiate the class of all the URLs ands should be user friendly for yielding better results</a:t>
            </a:r>
            <a:r>
              <a:rPr lang="en-US" sz="2400" dirty="0">
                <a:solidFill>
                  <a:srgbClr val="000000"/>
                </a:solidFill>
                <a:latin typeface="Times New Roman"/>
              </a:rPr>
              <a:t>.</a:t>
            </a:r>
          </a:p>
        </p:txBody>
      </p:sp>
      <p:sp>
        <p:nvSpPr>
          <p:cNvPr id="8" name="TextBox 7">
            <a:extLst>
              <a:ext uri="{FF2B5EF4-FFF2-40B4-BE49-F238E27FC236}">
                <a16:creationId xmlns:a16="http://schemas.microsoft.com/office/drawing/2014/main" id="{9BBCBEB1-05C3-9964-CC59-658BA494DDE3}"/>
              </a:ext>
            </a:extLst>
          </p:cNvPr>
          <p:cNvSpPr txBox="1"/>
          <p:nvPr/>
        </p:nvSpPr>
        <p:spPr>
          <a:xfrm>
            <a:off x="393601" y="2417816"/>
            <a:ext cx="9164133" cy="892039"/>
          </a:xfrm>
          <a:prstGeom prst="rect">
            <a:avLst/>
          </a:prstGeom>
        </p:spPr>
        <p:txBody>
          <a:bodyPr wrap="square" lIns="0" tIns="0" rIns="0" bIns="0" rtlCol="0" anchor="t">
            <a:spAutoFit/>
          </a:bodyPr>
          <a:lstStyle/>
          <a:p>
            <a:pPr>
              <a:lnSpc>
                <a:spcPts val="8399"/>
              </a:lnSpc>
            </a:pPr>
            <a:r>
              <a:rPr lang="en-US" sz="2800" b="1" u="sng" dirty="0">
                <a:solidFill>
                  <a:srgbClr val="000000"/>
                </a:solidFill>
                <a:latin typeface="Times New Roman"/>
              </a:rPr>
              <a:t>Non-Functional Requirements </a:t>
            </a:r>
          </a:p>
        </p:txBody>
      </p:sp>
      <p:sp>
        <p:nvSpPr>
          <p:cNvPr id="9" name="TextBox 8">
            <a:extLst>
              <a:ext uri="{FF2B5EF4-FFF2-40B4-BE49-F238E27FC236}">
                <a16:creationId xmlns:a16="http://schemas.microsoft.com/office/drawing/2014/main" id="{0B9369BD-A362-0F7F-A9C9-F7A739599DCB}"/>
              </a:ext>
            </a:extLst>
          </p:cNvPr>
          <p:cNvSpPr txBox="1"/>
          <p:nvPr/>
        </p:nvSpPr>
        <p:spPr>
          <a:xfrm>
            <a:off x="5789023" y="1550398"/>
            <a:ext cx="2448363" cy="1015663"/>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a:t>
            </a:r>
          </a:p>
          <a:p>
            <a:r>
              <a:rPr lang="en-US" sz="2000" dirty="0">
                <a:latin typeface="Times New Roman" panose="02020603050405020304" pitchFamily="18" charset="0"/>
                <a:cs typeface="Times New Roman" panose="02020603050405020304" pitchFamily="18" charset="0"/>
              </a:rPr>
              <a:t>- Anaconda Navigator</a:t>
            </a:r>
          </a:p>
          <a:p>
            <a:r>
              <a:rPr lang="en-US" sz="2000" dirty="0">
                <a:latin typeface="Times New Roman" panose="02020603050405020304" pitchFamily="18" charset="0"/>
                <a:cs typeface="Times New Roman" panose="02020603050405020304" pitchFamily="18" charset="0"/>
              </a:rPr>
              <a:t>- Python 3.8</a:t>
            </a:r>
          </a:p>
        </p:txBody>
      </p:sp>
    </p:spTree>
    <p:extLst>
      <p:ext uri="{BB962C8B-B14F-4D97-AF65-F5344CB8AC3E}">
        <p14:creationId xmlns:p14="http://schemas.microsoft.com/office/powerpoint/2010/main" val="29859232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1623</TotalTime>
  <Words>963</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Wingdings 3</vt:lpstr>
      <vt:lpstr>Facet</vt:lpstr>
      <vt:lpstr>PowerPoint Presentation</vt:lpstr>
      <vt:lpstr>Abstract</vt:lpstr>
      <vt:lpstr>Introduction</vt:lpstr>
      <vt:lpstr>Literature Reviews</vt:lpstr>
      <vt:lpstr>PowerPoint Presentation</vt:lpstr>
      <vt:lpstr>Proposed System</vt:lpstr>
      <vt:lpstr>Block Diagram</vt:lpstr>
      <vt:lpstr>PowerPoint Presentation</vt:lpstr>
      <vt:lpstr>System Requirements  Hardware Requirements:      Software Requirements:  - CPU : Processor i5 or more  -  RAM : 8GB  -  Operating System </vt:lpstr>
      <vt:lpstr>Module Design</vt:lpstr>
      <vt:lpstr>Outputs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 S Patil</dc:creator>
  <cp:lastModifiedBy>Madhu S Patil</cp:lastModifiedBy>
  <cp:revision>1</cp:revision>
  <dcterms:created xsi:type="dcterms:W3CDTF">2023-12-18T06:36:13Z</dcterms:created>
  <dcterms:modified xsi:type="dcterms:W3CDTF">2023-12-19T11:09:58Z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