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8" r:id="rId7"/>
    <p:sldId id="260" r:id="rId8"/>
    <p:sldId id="266" r:id="rId9"/>
    <p:sldId id="267" r:id="rId10"/>
    <p:sldId id="263" r:id="rId11"/>
    <p:sldId id="261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13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eeexplore.ieee.org/document/9350186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dawangg/COVID-Net/blob/master/docs/COVIDx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A6FF-61D1-3EC5-970A-23D7E039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500" dirty="0"/>
              <a:t>MINI PROJECT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04FB-E4FE-D21B-CBA4-9F31B7FD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7" y="1166018"/>
            <a:ext cx="8229600" cy="54985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300" dirty="0"/>
              <a:t>                                     NEURAL NETWORKS &amp; DEEP LEARNING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100" b="1" i="0" dirty="0">
                <a:solidFill>
                  <a:srgbClr val="333333"/>
                </a:solidFill>
                <a:effectLst/>
                <a:latin typeface="HelveticaNeue Regular"/>
              </a:rPr>
              <a:t>EDL-COVID: Ensemble Deep Learning for COVID-19 Case Detection From                                        Chest X-Ray Images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Source: </a:t>
            </a:r>
            <a:r>
              <a:rPr lang="en-IN" sz="1800" dirty="0">
                <a:hlinkClick r:id="rId2"/>
              </a:rPr>
              <a:t>https://ieeexplore.ieee.org/document/9350186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        </a:t>
            </a:r>
            <a:r>
              <a:rPr lang="en-US" sz="1600" dirty="0"/>
              <a:t>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                                                                                      Madhu Sravani Bolisetti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                                                                                                     700754871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28ADB-6515-67EE-FF81-AA1C12B4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3" y="2497016"/>
            <a:ext cx="7816361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                  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UTURE SCOPE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training with multi-center, real-world datasets to improve generalization.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ntegrate EDL-COVID into hospital systems with real-time CXR interpretation via PACS.</a:t>
            </a:r>
          </a:p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explainability tools like Grad-CAM to visualize model decisions and improve clinician trust.</a:t>
            </a:r>
          </a:p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CXR images with clinical metadata (e.g., symptoms, RT-PCR) using multimodal deep learning.</a:t>
            </a:r>
          </a:p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 the ensemble framework to identify other pulmonary diseases or future pandemic viruses.</a:t>
            </a:r>
          </a:p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model performance in diverse clinical environments through prospective studies.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</a:t>
            </a: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EDL-COVID successfully integrates snapshot </a:t>
            </a:r>
            <a:r>
              <a:rPr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</a:t>
            </a:r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sensitivity-based weighting.</a:t>
            </a:r>
          </a:p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addresses overfitting, class imbalance, and improves prediction confidence.</a:t>
            </a:r>
          </a:p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framework can be expanded to integrate attention mechanisms or Grad-CAM for better interpretability.</a:t>
            </a:r>
          </a:p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deployed as a decision-support system for radiologists or in triage settings.</a:t>
            </a:r>
          </a:p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 includes validation on larger, multi-center datasets and real-time deployment feasibility.</a:t>
            </a:r>
          </a:p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EDL-COVID sets a precedent for rapid AI innovation in healthcare diagnostics.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3286-CF7A-5F87-ACC2-05F42D35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9084"/>
            <a:ext cx="8229600" cy="62425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A171-0034-8CC1-2B12-B9F350653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fr-FR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2020, [online] </a:t>
            </a:r>
            <a:r>
              <a:rPr lang="fr-FR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https://github.com/lindawangg/COVID-Net/blob/master/docs/COVIDx.md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M. Abdel-Basset, V. Chang, H. Hawash, R. K.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Chakrabortty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M. Ryan, "FSS-2019-nCov: A deep learning architecture for semi-supervised few-shot segmentation of covid-19 infection" in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.-Based Syst., vol. 212, 2021.</a:t>
            </a:r>
          </a:p>
          <a:p>
            <a:pPr marL="514350" indent="-514350"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M. Z. Alom, M. Rahman, M. S. Nasrin, T. M. Taha and V. K. Asari, "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COVID_MTNet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Covid-19 detection with multi-task deep learning approaches", 2020.</a:t>
            </a:r>
          </a:p>
          <a:p>
            <a:pPr marL="514350" indent="-514350">
              <a:buAutoNum type="arabicPeriod"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Borghesi and R.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Maroldi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"COVID-19 outbreak in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Experimental chest x-ray scoring system for quantifying and monitoring disease progression", </a:t>
            </a:r>
            <a:r>
              <a:rPr lang="en-IN" sz="18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IN" sz="1800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Radiologia</a:t>
            </a:r>
            <a:r>
              <a:rPr lang="en-IN" sz="18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Med.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vol. 125, no. 5, pp. 509–513, 2020.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5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000000"/>
                </a:solidFill>
              </a:rPr>
              <a:t>The COVID-19 pandemic exposed critical limitations in traditional diagnostic infrastructure.</a:t>
            </a:r>
          </a:p>
          <a:p>
            <a:r>
              <a:rPr sz="1800" dirty="0">
                <a:solidFill>
                  <a:srgbClr val="000000"/>
                </a:solidFill>
              </a:rPr>
              <a:t>RT-PCR testing, while accurate, faced scalability issues due to reagent shortages and delayed turnaround times.</a:t>
            </a:r>
          </a:p>
          <a:p>
            <a:r>
              <a:rPr sz="1800" dirty="0">
                <a:solidFill>
                  <a:srgbClr val="000000"/>
                </a:solidFill>
              </a:rPr>
              <a:t>Chest X-rays are widely available and cost-effective, making them suitable for rapid diagnosis, especially in underserved areas.</a:t>
            </a:r>
          </a:p>
          <a:p>
            <a:r>
              <a:rPr sz="1800" dirty="0">
                <a:solidFill>
                  <a:srgbClr val="000000"/>
                </a:solidFill>
              </a:rPr>
              <a:t>Manual interpretation requires radiological expertise, leading to bottlenecks and potential misdiagnoses.</a:t>
            </a:r>
          </a:p>
          <a:p>
            <a:r>
              <a:rPr sz="1800" dirty="0">
                <a:solidFill>
                  <a:srgbClr val="000000"/>
                </a:solidFill>
              </a:rPr>
              <a:t>Deep learning can augment diagnostic workflows by automating feature detection and improving decision-making speed.</a:t>
            </a:r>
          </a:p>
          <a:p>
            <a:r>
              <a:rPr sz="1800" dirty="0">
                <a:solidFill>
                  <a:srgbClr val="000000"/>
                </a:solidFill>
              </a:rPr>
              <a:t>A reliable, AI-based system could reduce the burden on healthcare systems during surges.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000000"/>
                </a:solidFill>
              </a:rPr>
              <a:t>COVID-Net is a promising model but limited by training data imbalance and sensitivity variability across classes.</a:t>
            </a:r>
          </a:p>
          <a:p>
            <a:r>
              <a:rPr sz="1800" dirty="0">
                <a:solidFill>
                  <a:srgbClr val="000000"/>
                </a:solidFill>
              </a:rPr>
              <a:t>Single-model predictions are vulnerable to noise, leading to inconsistencies in real-world settings.</a:t>
            </a:r>
          </a:p>
          <a:p>
            <a:r>
              <a:rPr sz="1800" dirty="0">
                <a:solidFill>
                  <a:srgbClr val="000000"/>
                </a:solidFill>
              </a:rPr>
              <a:t>Misclassification between COVID-19 and Pneumonia is common due to overlapping visual features in CXR.</a:t>
            </a:r>
          </a:p>
          <a:p>
            <a:r>
              <a:rPr sz="1800" dirty="0">
                <a:solidFill>
                  <a:srgbClr val="000000"/>
                </a:solidFill>
              </a:rPr>
              <a:t>Lack of model interpretability and generalization creates trust issues in clinical adoption.</a:t>
            </a:r>
          </a:p>
          <a:p>
            <a:r>
              <a:rPr sz="1800" dirty="0">
                <a:solidFill>
                  <a:srgbClr val="000000"/>
                </a:solidFill>
              </a:rPr>
              <a:t>Goal: Overcome these limitations with an ensemble approach that amplifies model strengths and suppresses individual weaknesses.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000000"/>
                </a:solidFill>
              </a:rPr>
              <a:t>Design EDL-COVID, a snapshot ensemble framework built upon COVID-Net backbone.</a:t>
            </a:r>
          </a:p>
          <a:p>
            <a:r>
              <a:rPr sz="1800" dirty="0">
                <a:solidFill>
                  <a:srgbClr val="000000"/>
                </a:solidFill>
              </a:rPr>
              <a:t>Generate diverse model checkpoints via cosine annealing during a single training cycle.</a:t>
            </a:r>
          </a:p>
          <a:p>
            <a:r>
              <a:rPr sz="1800" dirty="0">
                <a:solidFill>
                  <a:srgbClr val="000000"/>
                </a:solidFill>
              </a:rPr>
              <a:t>Implement Weighted Averaging </a:t>
            </a:r>
            <a:r>
              <a:rPr sz="1800" dirty="0" err="1">
                <a:solidFill>
                  <a:srgbClr val="000000"/>
                </a:solidFill>
              </a:rPr>
              <a:t>Ensembling</a:t>
            </a:r>
            <a:r>
              <a:rPr sz="1800" dirty="0">
                <a:solidFill>
                  <a:srgbClr val="000000"/>
                </a:solidFill>
              </a:rPr>
              <a:t> (WAE) based on per-class sensitivity scores to balance predictions.</a:t>
            </a:r>
          </a:p>
          <a:p>
            <a:r>
              <a:rPr sz="1800" dirty="0">
                <a:solidFill>
                  <a:srgbClr val="000000"/>
                </a:solidFill>
              </a:rPr>
              <a:t>Evaluate performance on the </a:t>
            </a:r>
            <a:r>
              <a:rPr sz="1800" dirty="0" err="1">
                <a:solidFill>
                  <a:srgbClr val="000000"/>
                </a:solidFill>
              </a:rPr>
              <a:t>COVIDx</a:t>
            </a:r>
            <a:r>
              <a:rPr sz="1800" dirty="0">
                <a:solidFill>
                  <a:srgbClr val="000000"/>
                </a:solidFill>
              </a:rPr>
              <a:t> dataset with metrics: Accuracy, Sensitivity, PPV, and ROC.</a:t>
            </a:r>
          </a:p>
          <a:p>
            <a:r>
              <a:rPr sz="1800" dirty="0">
                <a:solidFill>
                  <a:srgbClr val="000000"/>
                </a:solidFill>
              </a:rPr>
              <a:t>Deliver a highly sensitive COVID-19 detection model capable of generalizing across clinical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372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02" y="868363"/>
            <a:ext cx="8229600" cy="4525963"/>
          </a:xfrm>
        </p:spPr>
        <p:txBody>
          <a:bodyPr>
            <a:normAutofit/>
          </a:bodyPr>
          <a:lstStyle/>
          <a:p>
            <a:r>
              <a:rPr sz="1700" dirty="0">
                <a:solidFill>
                  <a:srgbClr val="000000"/>
                </a:solidFill>
              </a:rPr>
              <a:t>Dataset: </a:t>
            </a:r>
            <a:r>
              <a:rPr sz="1700" dirty="0" err="1">
                <a:solidFill>
                  <a:srgbClr val="000000"/>
                </a:solidFill>
              </a:rPr>
              <a:t>COVIDx</a:t>
            </a:r>
            <a:r>
              <a:rPr sz="1700" dirty="0">
                <a:solidFill>
                  <a:srgbClr val="000000"/>
                </a:solidFill>
              </a:rPr>
              <a:t> - 15,477 CXR images across Normal, Pneumonia, and COVID-19 categories.</a:t>
            </a:r>
          </a:p>
          <a:p>
            <a:r>
              <a:rPr sz="1700" dirty="0">
                <a:solidFill>
                  <a:srgbClr val="000000"/>
                </a:solidFill>
              </a:rPr>
              <a:t>Architecture: COVID-Net using lightweight, interpretable design with PEPX modules and </a:t>
            </a:r>
            <a:r>
              <a:rPr sz="1700" dirty="0" err="1">
                <a:solidFill>
                  <a:srgbClr val="000000"/>
                </a:solidFill>
              </a:rPr>
              <a:t>DWConv</a:t>
            </a:r>
            <a:r>
              <a:rPr sz="1700" dirty="0">
                <a:solidFill>
                  <a:srgbClr val="000000"/>
                </a:solidFill>
              </a:rPr>
              <a:t> layers.</a:t>
            </a:r>
          </a:p>
          <a:p>
            <a:r>
              <a:rPr sz="1700" dirty="0">
                <a:solidFill>
                  <a:srgbClr val="000000"/>
                </a:solidFill>
              </a:rPr>
              <a:t>Training: One full training session using cosine annealing to sample models from different optimization points.</a:t>
            </a:r>
          </a:p>
          <a:p>
            <a:r>
              <a:rPr sz="1700" dirty="0">
                <a:solidFill>
                  <a:srgbClr val="000000"/>
                </a:solidFill>
              </a:rPr>
              <a:t>Ensemble: Combine snapshot outputs using WAE where each model's vote is scaled by its class-wise sensitivity.</a:t>
            </a:r>
          </a:p>
          <a:p>
            <a:r>
              <a:rPr sz="1700" dirty="0">
                <a:solidFill>
                  <a:srgbClr val="000000"/>
                </a:solidFill>
              </a:rPr>
              <a:t>Tools: TensorFlow 2.0, </a:t>
            </a:r>
            <a:r>
              <a:rPr sz="1700" dirty="0" err="1">
                <a:solidFill>
                  <a:srgbClr val="000000"/>
                </a:solidFill>
              </a:rPr>
              <a:t>cuDNN</a:t>
            </a:r>
            <a:r>
              <a:rPr sz="1700" dirty="0">
                <a:solidFill>
                  <a:srgbClr val="000000"/>
                </a:solidFill>
              </a:rPr>
              <a:t> 7.6, NVIDIA Tesla T4 GPU, Python 3.6 for reproducibility.</a:t>
            </a:r>
          </a:p>
          <a:p>
            <a:r>
              <a:rPr sz="1700" dirty="0">
                <a:solidFill>
                  <a:srgbClr val="000000"/>
                </a:solidFill>
              </a:rPr>
              <a:t>Evaluation: Accuracy, Sensitivity, PPV, ROC Curve, and Confusion Matrix for clinical reliability.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6DDB5-9CAD-B7D1-6132-7082DC53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672" y="3959095"/>
            <a:ext cx="7220932" cy="28704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DC2F1-5582-EC06-2B25-CAF2FD8C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8" y="949568"/>
            <a:ext cx="8255977" cy="51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2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ESULTS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EDL-COVID outperforms single-model COVID-Net in all evaluation metrics.</a:t>
            </a:r>
          </a:p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95.0% (vs 93.3% baseline), demonstrating overall reliability.</a:t>
            </a:r>
          </a:p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Sensitivity: 96% for COVID-19 - critical in minimizing false negatives in healthcare.</a:t>
            </a:r>
          </a:p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PPV: 94.1% - indicating strong confidence in positive predictions.</a:t>
            </a:r>
          </a:p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ROC-AUC: &gt;0.98 across classes, confirming excellent model discrimination.</a:t>
            </a:r>
          </a:p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4 out of 100 COVID-19 cases misclassified in test set.</a:t>
            </a:r>
          </a:p>
          <a:p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efficiency: Scales linearly with input size, supporting batch inference for hospitals.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21CCFF-5266-24AF-E2B6-2194BF07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9" y="2700779"/>
            <a:ext cx="3879489" cy="4157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F17AD-FE02-306D-BCD1-0C7547FCF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36120" cy="2922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A01EC-2217-934C-9D2A-62864BE1D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889" y="1112363"/>
            <a:ext cx="4362840" cy="48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0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07838-7EE2-4F0E-8903-DD3A226F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6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815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HelveticaNeue Regular</vt:lpstr>
      <vt:lpstr>Office Theme</vt:lpstr>
      <vt:lpstr> MINI PROJECT</vt:lpstr>
      <vt:lpstr>Motivation</vt:lpstr>
      <vt:lpstr>Problem Statement</vt:lpstr>
      <vt:lpstr>                                               Objective</vt:lpstr>
      <vt:lpstr>                                       Methodology</vt:lpstr>
      <vt:lpstr>PowerPoint Presentation</vt:lpstr>
      <vt:lpstr>                    RESULTS</vt:lpstr>
      <vt:lpstr>PowerPoint Presentation</vt:lpstr>
      <vt:lpstr>PowerPoint Presentation</vt:lpstr>
      <vt:lpstr>                    FUTURE SCOPE</vt:lpstr>
      <vt:lpstr>                                     CONCLUSION</vt:lpstr>
      <vt:lpstr>                                    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Madhu Sravani Bolisetti</dc:creator>
  <cp:keywords/>
  <dc:description>generated using python-pptx</dc:description>
  <cp:lastModifiedBy>Madhu Sravani Bolisetti</cp:lastModifiedBy>
  <cp:revision>2</cp:revision>
  <dcterms:created xsi:type="dcterms:W3CDTF">2013-01-27T09:14:16Z</dcterms:created>
  <dcterms:modified xsi:type="dcterms:W3CDTF">2025-04-01T18:49:30Z</dcterms:modified>
  <cp:category/>
</cp:coreProperties>
</file>