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4"/>
  </p:sldMasterIdLst>
  <p:sldIdLst>
    <p:sldId id="257" r:id="rId5"/>
    <p:sldId id="258" r:id="rId6"/>
    <p:sldId id="259" r:id="rId7"/>
    <p:sldId id="260" r:id="rId8"/>
    <p:sldId id="261" r:id="rId9"/>
    <p:sldId id="263"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BE0E18-8121-46F7-9E55-25E60363BC72}" v="19" dt="2025-10-24T09:30:47.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i pora" userId="850346f89cfb7319" providerId="LiveId" clId="{BE1CFC6F-E553-4C56-9037-FEEF0FED5038}"/>
    <pc:docChg chg="modSld">
      <pc:chgData name="sonai pora" userId="850346f89cfb7319" providerId="LiveId" clId="{BE1CFC6F-E553-4C56-9037-FEEF0FED5038}" dt="2025-10-24T18:50:25.001" v="0" actId="1076"/>
      <pc:docMkLst>
        <pc:docMk/>
      </pc:docMkLst>
      <pc:sldChg chg="modSp mod">
        <pc:chgData name="sonai pora" userId="850346f89cfb7319" providerId="LiveId" clId="{BE1CFC6F-E553-4C56-9037-FEEF0FED5038}" dt="2025-10-24T18:50:25.001" v="0" actId="1076"/>
        <pc:sldMkLst>
          <pc:docMk/>
          <pc:sldMk cId="97514662" sldId="261"/>
        </pc:sldMkLst>
        <pc:spChg chg="mod">
          <ac:chgData name="sonai pora" userId="850346f89cfb7319" providerId="LiveId" clId="{BE1CFC6F-E553-4C56-9037-FEEF0FED5038}" dt="2025-10-24T18:50:25.001" v="0" actId="1076"/>
          <ac:spMkLst>
            <pc:docMk/>
            <pc:sldMk cId="97514662" sldId="261"/>
            <ac:spMk id="2" creationId="{C1C67C5E-AF54-C2DA-892B-FD1506C76BA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659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346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7119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08815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81059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10/24/2025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41584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10/24/2025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14740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940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649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7919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5964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3918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10/24/2025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54869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507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101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8314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10/24/2025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6886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2D6E202-B606-4609-B914-27C9371A1F6D}" type="datetime1">
              <a:rPr lang="en-US" smtClean="0"/>
              <a:t>10/24/2025</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943730103"/>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IN" sz="2700" b="1" dirty="0"/>
              <a:t>The Business Problem: Optimizing E-commerce Profitability by Addressing Low-Performing Product-Region Combinations</a:t>
            </a:r>
            <a:br>
              <a:rPr lang="en-IN"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Report by- Madhusree Purkayastha</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40CA-BA64-C1D4-92D4-4484EBDCAC4F}"/>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D2D76E65-814B-7982-5975-39DB2423DC8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30435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47990" y="788864"/>
            <a:ext cx="10058400" cy="3892168"/>
          </a:xfrm>
        </p:spPr>
        <p:txBody>
          <a:bodyPr anchor="ctr">
            <a:normAutofit/>
          </a:bodyPr>
          <a:lstStyle/>
          <a:p>
            <a:r>
              <a:rPr lang="en-US" sz="4800" i="1" dirty="0">
                <a:solidFill>
                  <a:srgbClr val="FFFFFF"/>
                </a:solidFill>
              </a:rPr>
              <a:t>BUSINESS PROBLEM:</a:t>
            </a:r>
            <a:br>
              <a:rPr lang="en-US" sz="4800" i="1" dirty="0">
                <a:solidFill>
                  <a:srgbClr val="FFFFFF"/>
                </a:solidFill>
              </a:rPr>
            </a:br>
            <a:r>
              <a:rPr lang="en-IN" sz="1800" dirty="0"/>
              <a:t>A major e-commerce retailer wants to optimize its strategy for the next fiscal year by focusing resources on areas that offer the highest return and correcting weaknesses in its current sales model. The current challenge is that </a:t>
            </a:r>
            <a:r>
              <a:rPr lang="en-IN" sz="1800" b="1" dirty="0"/>
              <a:t>high sales volume does not always translate to high profit</a:t>
            </a:r>
            <a:r>
              <a:rPr lang="en-IN" sz="1800" dirty="0"/>
              <a:t>, indicating potential issues with pricing, discounts, and regional distribution efficiency.</a:t>
            </a:r>
            <a:br>
              <a:rPr lang="en-IN" sz="1800" dirty="0"/>
            </a:br>
            <a:br>
              <a:rPr lang="en-IN" dirty="0"/>
            </a:br>
            <a:endParaRPr lang="en-US" sz="4800" i="1" dirty="0">
              <a:solidFill>
                <a:srgbClr val="FFFFFF"/>
              </a:solidFill>
            </a:endParaRPr>
          </a:p>
        </p:txBody>
      </p:sp>
      <p:pic>
        <p:nvPicPr>
          <p:cNvPr id="5" name="Picture 4">
            <a:extLst>
              <a:ext uri="{FF2B5EF4-FFF2-40B4-BE49-F238E27FC236}">
                <a16:creationId xmlns:a16="http://schemas.microsoft.com/office/drawing/2014/main" id="{2348929F-0F5E-814A-491D-EE6C870D0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652" y="3646501"/>
            <a:ext cx="3013037" cy="2259778"/>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7D5C-F4E1-A792-ED17-06FCDA826D1E}"/>
              </a:ext>
            </a:extLst>
          </p:cNvPr>
          <p:cNvSpPr>
            <a:spLocks noGrp="1"/>
          </p:cNvSpPr>
          <p:nvPr>
            <p:ph type="title"/>
          </p:nvPr>
        </p:nvSpPr>
        <p:spPr/>
        <p:txBody>
          <a:bodyPr/>
          <a:lstStyle/>
          <a:p>
            <a:r>
              <a:rPr lang="en-IN" dirty="0"/>
              <a:t>PROJECT SCOPE</a:t>
            </a:r>
          </a:p>
        </p:txBody>
      </p:sp>
      <p:sp>
        <p:nvSpPr>
          <p:cNvPr id="3" name="Content Placeholder 2">
            <a:extLst>
              <a:ext uri="{FF2B5EF4-FFF2-40B4-BE49-F238E27FC236}">
                <a16:creationId xmlns:a16="http://schemas.microsoft.com/office/drawing/2014/main" id="{0F402185-4DE5-810E-4DC9-9AFE19C703A9}"/>
              </a:ext>
            </a:extLst>
          </p:cNvPr>
          <p:cNvSpPr>
            <a:spLocks noGrp="1"/>
          </p:cNvSpPr>
          <p:nvPr>
            <p:ph idx="1"/>
          </p:nvPr>
        </p:nvSpPr>
        <p:spPr/>
        <p:txBody>
          <a:bodyPr/>
          <a:lstStyle/>
          <a:p>
            <a:r>
              <a:rPr lang="en-IN" dirty="0">
                <a:effectLst/>
              </a:rPr>
              <a:t>The goal is to provide data-driven recommendations to the leadership team on </a:t>
            </a:r>
            <a:r>
              <a:rPr lang="en-IN" b="1" dirty="0">
                <a:effectLst/>
              </a:rPr>
              <a:t>which product lines (Category/Sub-Category) and geographical areas (Region/City) require immediate intervention</a:t>
            </a:r>
            <a:r>
              <a:rPr lang="en-IN" dirty="0">
                <a:effectLst/>
              </a:rPr>
              <a:t> to maximize overall profit.</a:t>
            </a:r>
          </a:p>
          <a:p>
            <a:r>
              <a:rPr lang="en-IN" dirty="0">
                <a:effectLst/>
              </a:rPr>
              <a:t>This End-to-End Report synthesizes the analysis performed on your E-commerce Sales Data, focusing on the two core business problems: </a:t>
            </a:r>
            <a:r>
              <a:rPr lang="en-IN" b="1" dirty="0">
                <a:effectLst/>
              </a:rPr>
              <a:t>optimizing profitability</a:t>
            </a:r>
            <a:r>
              <a:rPr lang="en-IN" dirty="0">
                <a:effectLst/>
              </a:rPr>
              <a:t> and establishing a </a:t>
            </a:r>
            <a:r>
              <a:rPr lang="en-IN" b="1" dirty="0">
                <a:effectLst/>
              </a:rPr>
              <a:t>foundation for demand and inventory forecasting</a:t>
            </a:r>
            <a:r>
              <a:rPr lang="en-IN" dirty="0">
                <a:effectLst/>
              </a:rPr>
              <a:t>.</a:t>
            </a:r>
          </a:p>
          <a:p>
            <a:endParaRPr lang="en-IN" dirty="0"/>
          </a:p>
        </p:txBody>
      </p:sp>
    </p:spTree>
    <p:extLst>
      <p:ext uri="{BB962C8B-B14F-4D97-AF65-F5344CB8AC3E}">
        <p14:creationId xmlns:p14="http://schemas.microsoft.com/office/powerpoint/2010/main" val="176676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34DE-B2B6-B70E-24C8-8D3C4CE6F8C9}"/>
              </a:ext>
            </a:extLst>
          </p:cNvPr>
          <p:cNvSpPr>
            <a:spLocks noGrp="1"/>
          </p:cNvSpPr>
          <p:nvPr>
            <p:ph type="title"/>
          </p:nvPr>
        </p:nvSpPr>
        <p:spPr/>
        <p:txBody>
          <a:bodyPr/>
          <a:lstStyle/>
          <a:p>
            <a:r>
              <a:rPr lang="en-IN" dirty="0"/>
              <a:t>EXECUTIVE SUMMARY</a:t>
            </a:r>
          </a:p>
        </p:txBody>
      </p:sp>
      <p:sp>
        <p:nvSpPr>
          <p:cNvPr id="3" name="Content Placeholder 2">
            <a:extLst>
              <a:ext uri="{FF2B5EF4-FFF2-40B4-BE49-F238E27FC236}">
                <a16:creationId xmlns:a16="http://schemas.microsoft.com/office/drawing/2014/main" id="{E886620F-0022-ACFB-C352-6598C7466965}"/>
              </a:ext>
            </a:extLst>
          </p:cNvPr>
          <p:cNvSpPr>
            <a:spLocks noGrp="1"/>
          </p:cNvSpPr>
          <p:nvPr>
            <p:ph idx="1"/>
          </p:nvPr>
        </p:nvSpPr>
        <p:spPr/>
        <p:txBody>
          <a:bodyPr/>
          <a:lstStyle/>
          <a:p>
            <a:r>
              <a:rPr lang="en-US" dirty="0"/>
              <a:t>The analysis of FY2024-2025 sales data confirms a healthy operation with over </a:t>
            </a:r>
            <a:r>
              <a:rPr lang="en-US" b="1" dirty="0"/>
              <a:t>533.67M in revenue</a:t>
            </a:r>
            <a:r>
              <a:rPr lang="en-US" dirty="0"/>
              <a:t> and a stable </a:t>
            </a:r>
            <a:r>
              <a:rPr lang="en-US" b="1" dirty="0"/>
              <a:t>14.98% overall profit margin</a:t>
            </a:r>
            <a:r>
              <a:rPr lang="en-US" dirty="0"/>
              <a:t>.</a:t>
            </a:r>
          </a:p>
          <a:p>
            <a:r>
              <a:rPr lang="en-US" dirty="0"/>
              <a:t>The FY2023 and 2024 showed a year on year sales growth of 323.24 % whereas the sales have sharp dip of 11.76% in the FY2025.</a:t>
            </a:r>
          </a:p>
          <a:p>
            <a:r>
              <a:rPr lang="en-IN" dirty="0"/>
              <a:t> The promotional strategy should be more focussed on 1%-5% discount range as it has been observed to bring in efficient growth of 15.22% profit margin.</a:t>
            </a:r>
          </a:p>
          <a:p>
            <a:r>
              <a:rPr lang="en-IN" dirty="0"/>
              <a:t>The top performing category in FY2023-2025 based on overall profit has been found to be Furniture (profit: 8.7 M) and its top performing sub-category is Sofa (profit: 2.3M).</a:t>
            </a:r>
          </a:p>
          <a:p>
            <a:r>
              <a:rPr lang="en-IN" dirty="0"/>
              <a:t> The least performing category being Groceries. </a:t>
            </a:r>
          </a:p>
          <a:p>
            <a:r>
              <a:rPr lang="en-IN" dirty="0"/>
              <a:t> Goa made the best impression in Furniture category.</a:t>
            </a:r>
          </a:p>
          <a:p>
            <a:endParaRPr lang="en-IN" dirty="0"/>
          </a:p>
        </p:txBody>
      </p:sp>
    </p:spTree>
    <p:extLst>
      <p:ext uri="{BB962C8B-B14F-4D97-AF65-F5344CB8AC3E}">
        <p14:creationId xmlns:p14="http://schemas.microsoft.com/office/powerpoint/2010/main" val="1701572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7C5E-AF54-C2DA-892B-FD1506C76BA6}"/>
              </a:ext>
            </a:extLst>
          </p:cNvPr>
          <p:cNvSpPr>
            <a:spLocks noGrp="1"/>
          </p:cNvSpPr>
          <p:nvPr>
            <p:ph type="title"/>
          </p:nvPr>
        </p:nvSpPr>
        <p:spPr>
          <a:xfrm>
            <a:off x="1063084" y="488302"/>
            <a:ext cx="10353762" cy="970450"/>
          </a:xfrm>
        </p:spPr>
        <p:txBody>
          <a:bodyPr>
            <a:normAutofit/>
          </a:bodyPr>
          <a:lstStyle/>
          <a:p>
            <a:r>
              <a:rPr lang="en-IN" dirty="0"/>
              <a:t>Financial Performance and Market Assessment</a:t>
            </a:r>
          </a:p>
        </p:txBody>
      </p:sp>
      <p:sp>
        <p:nvSpPr>
          <p:cNvPr id="3" name="Content Placeholder 2">
            <a:extLst>
              <a:ext uri="{FF2B5EF4-FFF2-40B4-BE49-F238E27FC236}">
                <a16:creationId xmlns:a16="http://schemas.microsoft.com/office/drawing/2014/main" id="{E6E6C556-1910-7E5D-A26D-CB32DF3FD950}"/>
              </a:ext>
            </a:extLst>
          </p:cNvPr>
          <p:cNvSpPr>
            <a:spLocks noGrp="1"/>
          </p:cNvSpPr>
          <p:nvPr>
            <p:ph idx="1"/>
          </p:nvPr>
        </p:nvSpPr>
        <p:spPr>
          <a:xfrm>
            <a:off x="913795" y="1732449"/>
            <a:ext cx="10353762" cy="4780318"/>
          </a:xfrm>
        </p:spPr>
        <p:txBody>
          <a:bodyPr/>
          <a:lstStyle/>
          <a:p>
            <a:r>
              <a:rPr lang="en-IN" dirty="0"/>
              <a:t>Best Performing Categories</a:t>
            </a:r>
          </a:p>
          <a:p>
            <a:pPr marL="36900" indent="0">
              <a:buNone/>
            </a:pPr>
            <a:r>
              <a:rPr lang="en-IN" dirty="0"/>
              <a:t>     and Sub-Categories</a:t>
            </a:r>
          </a:p>
          <a:p>
            <a:endParaRPr lang="en-IN" dirty="0"/>
          </a:p>
          <a:p>
            <a:endParaRPr lang="en-IN" dirty="0"/>
          </a:p>
          <a:p>
            <a:r>
              <a:rPr lang="en-IN" dirty="0"/>
              <a:t> The best performing months has been observed to be May, July and August.</a:t>
            </a:r>
          </a:p>
          <a:p>
            <a:r>
              <a:rPr lang="en-IN" dirty="0"/>
              <a:t>Net Banking and COD( Cash on Delivery) has been observed as the most profiting payment method. The customer repeat of people using the above mentioned payment method was high from 2023 to 2024</a:t>
            </a:r>
          </a:p>
          <a:p>
            <a:r>
              <a:rPr lang="en-IN" dirty="0"/>
              <a:t> A sudden rise in UPI users can be seen in 2025 and customer repeat is also the most among UPI users. </a:t>
            </a:r>
          </a:p>
          <a:p>
            <a:pPr marL="36900" indent="0">
              <a:buNone/>
            </a:pPr>
            <a:endParaRPr lang="en-IN" dirty="0"/>
          </a:p>
        </p:txBody>
      </p:sp>
      <p:graphicFrame>
        <p:nvGraphicFramePr>
          <p:cNvPr id="5" name="Table 4">
            <a:extLst>
              <a:ext uri="{FF2B5EF4-FFF2-40B4-BE49-F238E27FC236}">
                <a16:creationId xmlns:a16="http://schemas.microsoft.com/office/drawing/2014/main" id="{DE4C0290-C4C7-13B6-CD04-EFFAD12C8E56}"/>
              </a:ext>
            </a:extLst>
          </p:cNvPr>
          <p:cNvGraphicFramePr>
            <a:graphicFrameLocks noGrp="1"/>
          </p:cNvGraphicFramePr>
          <p:nvPr>
            <p:extLst>
              <p:ext uri="{D42A27DB-BD31-4B8C-83A1-F6EECF244321}">
                <p14:modId xmlns:p14="http://schemas.microsoft.com/office/powerpoint/2010/main" val="3605096705"/>
              </p:ext>
            </p:extLst>
          </p:nvPr>
        </p:nvGraphicFramePr>
        <p:xfrm>
          <a:off x="4301412" y="1732449"/>
          <a:ext cx="6223518" cy="1357196"/>
        </p:xfrm>
        <a:graphic>
          <a:graphicData uri="http://schemas.openxmlformats.org/drawingml/2006/table">
            <a:tbl>
              <a:tblPr firstRow="1" bandRow="1">
                <a:tableStyleId>{5C22544A-7EE6-4342-B048-85BDC9FD1C3A}</a:tableStyleId>
              </a:tblPr>
              <a:tblGrid>
                <a:gridCol w="1787074">
                  <a:extLst>
                    <a:ext uri="{9D8B030D-6E8A-4147-A177-3AD203B41FA5}">
                      <a16:colId xmlns:a16="http://schemas.microsoft.com/office/drawing/2014/main" val="1923579084"/>
                    </a:ext>
                  </a:extLst>
                </a:gridCol>
                <a:gridCol w="1787074">
                  <a:extLst>
                    <a:ext uri="{9D8B030D-6E8A-4147-A177-3AD203B41FA5}">
                      <a16:colId xmlns:a16="http://schemas.microsoft.com/office/drawing/2014/main" val="1219340929"/>
                    </a:ext>
                  </a:extLst>
                </a:gridCol>
                <a:gridCol w="2649370">
                  <a:extLst>
                    <a:ext uri="{9D8B030D-6E8A-4147-A177-3AD203B41FA5}">
                      <a16:colId xmlns:a16="http://schemas.microsoft.com/office/drawing/2014/main" val="2352908907"/>
                    </a:ext>
                  </a:extLst>
                </a:gridCol>
              </a:tblGrid>
              <a:tr h="534236">
                <a:tc>
                  <a:txBody>
                    <a:bodyPr/>
                    <a:lstStyle/>
                    <a:p>
                      <a:r>
                        <a:rPr lang="en-IN" dirty="0"/>
                        <a:t>Financial Year</a:t>
                      </a:r>
                    </a:p>
                  </a:txBody>
                  <a:tcPr/>
                </a:tc>
                <a:tc>
                  <a:txBody>
                    <a:bodyPr/>
                    <a:lstStyle/>
                    <a:p>
                      <a:r>
                        <a:rPr lang="en-IN" dirty="0"/>
                        <a:t>Category</a:t>
                      </a:r>
                    </a:p>
                  </a:txBody>
                  <a:tcPr/>
                </a:tc>
                <a:tc>
                  <a:txBody>
                    <a:bodyPr/>
                    <a:lstStyle/>
                    <a:p>
                      <a:r>
                        <a:rPr lang="en-IN" dirty="0"/>
                        <a:t>Sub-Category</a:t>
                      </a:r>
                    </a:p>
                  </a:txBody>
                  <a:tcPr/>
                </a:tc>
                <a:extLst>
                  <a:ext uri="{0D108BD9-81ED-4DB2-BD59-A6C34878D82A}">
                    <a16:rowId xmlns:a16="http://schemas.microsoft.com/office/drawing/2014/main" val="3958450527"/>
                  </a:ext>
                </a:extLst>
              </a:tr>
              <a:tr h="230373">
                <a:tc>
                  <a:txBody>
                    <a:bodyPr/>
                    <a:lstStyle/>
                    <a:p>
                      <a:r>
                        <a:rPr lang="en-IN" sz="1200" dirty="0"/>
                        <a:t>2023</a:t>
                      </a:r>
                    </a:p>
                  </a:txBody>
                  <a:tcPr/>
                </a:tc>
                <a:tc>
                  <a:txBody>
                    <a:bodyPr/>
                    <a:lstStyle/>
                    <a:p>
                      <a:r>
                        <a:rPr lang="en-IN" sz="1200" dirty="0"/>
                        <a:t>Electronics</a:t>
                      </a:r>
                    </a:p>
                  </a:txBody>
                  <a:tcPr/>
                </a:tc>
                <a:tc>
                  <a:txBody>
                    <a:bodyPr/>
                    <a:lstStyle/>
                    <a:p>
                      <a:r>
                        <a:rPr lang="en-IN" sz="1200" dirty="0"/>
                        <a:t>Smart Watch</a:t>
                      </a:r>
                    </a:p>
                  </a:txBody>
                  <a:tcPr/>
                </a:tc>
                <a:extLst>
                  <a:ext uri="{0D108BD9-81ED-4DB2-BD59-A6C34878D82A}">
                    <a16:rowId xmlns:a16="http://schemas.microsoft.com/office/drawing/2014/main" val="2646038844"/>
                  </a:ext>
                </a:extLst>
              </a:tr>
              <a:tr h="230373">
                <a:tc>
                  <a:txBody>
                    <a:bodyPr/>
                    <a:lstStyle/>
                    <a:p>
                      <a:r>
                        <a:rPr lang="en-IN" sz="1200" dirty="0"/>
                        <a:t>2024</a:t>
                      </a:r>
                    </a:p>
                  </a:txBody>
                  <a:tcPr/>
                </a:tc>
                <a:tc>
                  <a:txBody>
                    <a:bodyPr/>
                    <a:lstStyle/>
                    <a:p>
                      <a:r>
                        <a:rPr lang="en-IN" sz="1200" dirty="0"/>
                        <a:t>Home Décor</a:t>
                      </a:r>
                    </a:p>
                  </a:txBody>
                  <a:tcPr/>
                </a:tc>
                <a:tc>
                  <a:txBody>
                    <a:bodyPr/>
                    <a:lstStyle/>
                    <a:p>
                      <a:r>
                        <a:rPr lang="en-IN" sz="1200" dirty="0"/>
                        <a:t>Lamp</a:t>
                      </a:r>
                    </a:p>
                  </a:txBody>
                  <a:tcPr/>
                </a:tc>
                <a:extLst>
                  <a:ext uri="{0D108BD9-81ED-4DB2-BD59-A6C34878D82A}">
                    <a16:rowId xmlns:a16="http://schemas.microsoft.com/office/drawing/2014/main" val="1661929585"/>
                  </a:ext>
                </a:extLst>
              </a:tr>
              <a:tr h="230373">
                <a:tc>
                  <a:txBody>
                    <a:bodyPr/>
                    <a:lstStyle/>
                    <a:p>
                      <a:r>
                        <a:rPr lang="en-IN" sz="1200" dirty="0"/>
                        <a:t>2025</a:t>
                      </a:r>
                    </a:p>
                  </a:txBody>
                  <a:tcPr/>
                </a:tc>
                <a:tc>
                  <a:txBody>
                    <a:bodyPr/>
                    <a:lstStyle/>
                    <a:p>
                      <a:r>
                        <a:rPr lang="en-IN" sz="1200" dirty="0"/>
                        <a:t>Furniture</a:t>
                      </a:r>
                    </a:p>
                  </a:txBody>
                  <a:tcPr/>
                </a:tc>
                <a:tc>
                  <a:txBody>
                    <a:bodyPr/>
                    <a:lstStyle/>
                    <a:p>
                      <a:r>
                        <a:rPr lang="en-IN" sz="1200" dirty="0"/>
                        <a:t>Sofa</a:t>
                      </a:r>
                    </a:p>
                  </a:txBody>
                  <a:tcPr/>
                </a:tc>
                <a:extLst>
                  <a:ext uri="{0D108BD9-81ED-4DB2-BD59-A6C34878D82A}">
                    <a16:rowId xmlns:a16="http://schemas.microsoft.com/office/drawing/2014/main" val="3236018452"/>
                  </a:ext>
                </a:extLst>
              </a:tr>
            </a:tbl>
          </a:graphicData>
        </a:graphic>
      </p:graphicFrame>
    </p:spTree>
    <p:extLst>
      <p:ext uri="{BB962C8B-B14F-4D97-AF65-F5344CB8AC3E}">
        <p14:creationId xmlns:p14="http://schemas.microsoft.com/office/powerpoint/2010/main" val="9751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06FE4E-FEDE-E8EE-E138-D1563FAA1323}"/>
              </a:ext>
            </a:extLst>
          </p:cNvPr>
          <p:cNvSpPr txBox="1"/>
          <p:nvPr/>
        </p:nvSpPr>
        <p:spPr>
          <a:xfrm>
            <a:off x="1250302" y="466531"/>
            <a:ext cx="9433249" cy="1754326"/>
          </a:xfrm>
          <a:prstGeom prst="rect">
            <a:avLst/>
          </a:prstGeom>
          <a:noFill/>
        </p:spPr>
        <p:txBody>
          <a:bodyPr wrap="square" rtlCol="0">
            <a:spAutoFit/>
          </a:bodyPr>
          <a:lstStyle/>
          <a:p>
            <a:pPr marL="285750" indent="-285750">
              <a:buFont typeface="Wingdings" panose="05000000000000000000" pitchFamily="2" charset="2"/>
              <a:buChar char="v"/>
            </a:pPr>
            <a:r>
              <a:rPr lang="en-IN" dirty="0"/>
              <a:t>The North Region is the volume leader but the East region has the best Profit Margin which is 15.12%.</a:t>
            </a:r>
          </a:p>
          <a:p>
            <a:pPr marL="285750" indent="-285750">
              <a:buFont typeface="Wingdings" panose="05000000000000000000" pitchFamily="2" charset="2"/>
              <a:buChar char="v"/>
            </a:pPr>
            <a:r>
              <a:rPr lang="en-IN" dirty="0"/>
              <a:t> Best Performing Cities in different Region:</a:t>
            </a:r>
          </a:p>
          <a:p>
            <a:pPr algn="ctr"/>
            <a:r>
              <a:rPr lang="en-IN" dirty="0"/>
              <a:t>      Recommendation: Focus on Sales and Stock up in these cities to generate the maximum revenue.</a:t>
            </a:r>
          </a:p>
          <a:p>
            <a:pPr marL="285750" indent="-285750">
              <a:buFont typeface="Wingdings" panose="05000000000000000000" pitchFamily="2" charset="2"/>
              <a:buChar char="v"/>
            </a:pPr>
            <a:endParaRPr lang="en-IN" dirty="0"/>
          </a:p>
        </p:txBody>
      </p:sp>
      <p:graphicFrame>
        <p:nvGraphicFramePr>
          <p:cNvPr id="6" name="Table 5">
            <a:extLst>
              <a:ext uri="{FF2B5EF4-FFF2-40B4-BE49-F238E27FC236}">
                <a16:creationId xmlns:a16="http://schemas.microsoft.com/office/drawing/2014/main" id="{90561D22-D7D5-1AB3-425C-A3805D9CFF43}"/>
              </a:ext>
            </a:extLst>
          </p:cNvPr>
          <p:cNvGraphicFramePr>
            <a:graphicFrameLocks noGrp="1"/>
          </p:cNvGraphicFramePr>
          <p:nvPr>
            <p:extLst>
              <p:ext uri="{D42A27DB-BD31-4B8C-83A1-F6EECF244321}">
                <p14:modId xmlns:p14="http://schemas.microsoft.com/office/powerpoint/2010/main" val="143663803"/>
              </p:ext>
            </p:extLst>
          </p:nvPr>
        </p:nvGraphicFramePr>
        <p:xfrm>
          <a:off x="2032000" y="2519265"/>
          <a:ext cx="8128000" cy="292981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4121902"/>
                    </a:ext>
                  </a:extLst>
                </a:gridCol>
                <a:gridCol w="4064000">
                  <a:extLst>
                    <a:ext uri="{9D8B030D-6E8A-4147-A177-3AD203B41FA5}">
                      <a16:colId xmlns:a16="http://schemas.microsoft.com/office/drawing/2014/main" val="3916656816"/>
                    </a:ext>
                  </a:extLst>
                </a:gridCol>
              </a:tblGrid>
              <a:tr h="585962">
                <a:tc>
                  <a:txBody>
                    <a:bodyPr/>
                    <a:lstStyle/>
                    <a:p>
                      <a:r>
                        <a:rPr lang="en-IN" dirty="0"/>
                        <a:t>Region</a:t>
                      </a:r>
                    </a:p>
                  </a:txBody>
                  <a:tcPr/>
                </a:tc>
                <a:tc>
                  <a:txBody>
                    <a:bodyPr/>
                    <a:lstStyle/>
                    <a:p>
                      <a:r>
                        <a:rPr lang="en-IN" dirty="0"/>
                        <a:t>Best performing cities by Profit</a:t>
                      </a:r>
                    </a:p>
                  </a:txBody>
                  <a:tcPr/>
                </a:tc>
                <a:extLst>
                  <a:ext uri="{0D108BD9-81ED-4DB2-BD59-A6C34878D82A}">
                    <a16:rowId xmlns:a16="http://schemas.microsoft.com/office/drawing/2014/main" val="1216630621"/>
                  </a:ext>
                </a:extLst>
              </a:tr>
              <a:tr h="585962">
                <a:tc>
                  <a:txBody>
                    <a:bodyPr/>
                    <a:lstStyle/>
                    <a:p>
                      <a:r>
                        <a:rPr lang="en-IN" dirty="0"/>
                        <a:t>North</a:t>
                      </a:r>
                    </a:p>
                  </a:txBody>
                  <a:tcPr/>
                </a:tc>
                <a:tc>
                  <a:txBody>
                    <a:bodyPr/>
                    <a:lstStyle/>
                    <a:p>
                      <a:r>
                        <a:rPr lang="en-IN" dirty="0"/>
                        <a:t>Lucknow</a:t>
                      </a:r>
                    </a:p>
                  </a:txBody>
                  <a:tcPr/>
                </a:tc>
                <a:extLst>
                  <a:ext uri="{0D108BD9-81ED-4DB2-BD59-A6C34878D82A}">
                    <a16:rowId xmlns:a16="http://schemas.microsoft.com/office/drawing/2014/main" val="4113944369"/>
                  </a:ext>
                </a:extLst>
              </a:tr>
              <a:tr h="585962">
                <a:tc>
                  <a:txBody>
                    <a:bodyPr/>
                    <a:lstStyle/>
                    <a:p>
                      <a:r>
                        <a:rPr lang="en-IN" dirty="0"/>
                        <a:t>South</a:t>
                      </a:r>
                    </a:p>
                  </a:txBody>
                  <a:tcPr/>
                </a:tc>
                <a:tc>
                  <a:txBody>
                    <a:bodyPr/>
                    <a:lstStyle/>
                    <a:p>
                      <a:r>
                        <a:rPr lang="en-IN" dirty="0"/>
                        <a:t>Bangalore</a:t>
                      </a:r>
                    </a:p>
                  </a:txBody>
                  <a:tcPr/>
                </a:tc>
                <a:extLst>
                  <a:ext uri="{0D108BD9-81ED-4DB2-BD59-A6C34878D82A}">
                    <a16:rowId xmlns:a16="http://schemas.microsoft.com/office/drawing/2014/main" val="1750356836"/>
                  </a:ext>
                </a:extLst>
              </a:tr>
              <a:tr h="585962">
                <a:tc>
                  <a:txBody>
                    <a:bodyPr/>
                    <a:lstStyle/>
                    <a:p>
                      <a:r>
                        <a:rPr lang="en-IN" dirty="0"/>
                        <a:t>West</a:t>
                      </a:r>
                    </a:p>
                  </a:txBody>
                  <a:tcPr/>
                </a:tc>
                <a:tc>
                  <a:txBody>
                    <a:bodyPr/>
                    <a:lstStyle/>
                    <a:p>
                      <a:r>
                        <a:rPr lang="en-IN" dirty="0"/>
                        <a:t>Surat</a:t>
                      </a:r>
                    </a:p>
                  </a:txBody>
                  <a:tcPr/>
                </a:tc>
                <a:extLst>
                  <a:ext uri="{0D108BD9-81ED-4DB2-BD59-A6C34878D82A}">
                    <a16:rowId xmlns:a16="http://schemas.microsoft.com/office/drawing/2014/main" val="3129497309"/>
                  </a:ext>
                </a:extLst>
              </a:tr>
              <a:tr h="585962">
                <a:tc>
                  <a:txBody>
                    <a:bodyPr/>
                    <a:lstStyle/>
                    <a:p>
                      <a:r>
                        <a:rPr lang="en-IN" dirty="0"/>
                        <a:t>East</a:t>
                      </a:r>
                    </a:p>
                  </a:txBody>
                  <a:tcPr/>
                </a:tc>
                <a:tc>
                  <a:txBody>
                    <a:bodyPr/>
                    <a:lstStyle/>
                    <a:p>
                      <a:r>
                        <a:rPr lang="en-IN" dirty="0"/>
                        <a:t>Guwahati</a:t>
                      </a:r>
                    </a:p>
                  </a:txBody>
                  <a:tcPr/>
                </a:tc>
                <a:extLst>
                  <a:ext uri="{0D108BD9-81ED-4DB2-BD59-A6C34878D82A}">
                    <a16:rowId xmlns:a16="http://schemas.microsoft.com/office/drawing/2014/main" val="4088306364"/>
                  </a:ext>
                </a:extLst>
              </a:tr>
            </a:tbl>
          </a:graphicData>
        </a:graphic>
      </p:graphicFrame>
    </p:spTree>
    <p:extLst>
      <p:ext uri="{BB962C8B-B14F-4D97-AF65-F5344CB8AC3E}">
        <p14:creationId xmlns:p14="http://schemas.microsoft.com/office/powerpoint/2010/main" val="3516058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1A56-4610-9FDD-EE38-9C2E8022ECF1}"/>
              </a:ext>
            </a:extLst>
          </p:cNvPr>
          <p:cNvSpPr>
            <a:spLocks noGrp="1"/>
          </p:cNvSpPr>
          <p:nvPr>
            <p:ph type="title"/>
          </p:nvPr>
        </p:nvSpPr>
        <p:spPr/>
        <p:txBody>
          <a:bodyPr/>
          <a:lstStyle/>
          <a:p>
            <a:r>
              <a:rPr lang="en-IN" dirty="0"/>
              <a:t>Pricing and Promotional Strategy</a:t>
            </a:r>
          </a:p>
        </p:txBody>
      </p:sp>
      <p:sp>
        <p:nvSpPr>
          <p:cNvPr id="3" name="Content Placeholder 2">
            <a:extLst>
              <a:ext uri="{FF2B5EF4-FFF2-40B4-BE49-F238E27FC236}">
                <a16:creationId xmlns:a16="http://schemas.microsoft.com/office/drawing/2014/main" id="{03F25BD1-C0DD-F91A-F87B-139DBF2B7351}"/>
              </a:ext>
            </a:extLst>
          </p:cNvPr>
          <p:cNvSpPr>
            <a:spLocks noGrp="1"/>
          </p:cNvSpPr>
          <p:nvPr>
            <p:ph idx="1"/>
          </p:nvPr>
        </p:nvSpPr>
        <p:spPr/>
        <p:txBody>
          <a:bodyPr>
            <a:normAutofit lnSpcReduction="10000"/>
          </a:bodyPr>
          <a:lstStyle/>
          <a:p>
            <a:r>
              <a:rPr lang="en-IN" dirty="0"/>
              <a:t>It has been taken into account that 1%-5% discount band generates a profit margin of 15.22% which is higher than the profit margin generated by Full price </a:t>
            </a:r>
            <a:r>
              <a:rPr lang="en-IN" dirty="0" err="1"/>
              <a:t>i.e</a:t>
            </a:r>
            <a:r>
              <a:rPr lang="en-IN" dirty="0"/>
              <a:t> 14.74%.</a:t>
            </a:r>
          </a:p>
          <a:p>
            <a:r>
              <a:rPr lang="en-IN" dirty="0"/>
              <a:t>10% and 20% has the maximum sold units but their profit does not match that of 1%-5% range. </a:t>
            </a:r>
          </a:p>
          <a:p>
            <a:pPr marL="36900" indent="0" algn="ctr">
              <a:buNone/>
            </a:pPr>
            <a:r>
              <a:rPr lang="en-IN" dirty="0"/>
              <a:t>   </a:t>
            </a:r>
            <a:r>
              <a:rPr lang="en-IN" b="1" dirty="0"/>
              <a:t>Recommendation</a:t>
            </a:r>
            <a:r>
              <a:rPr lang="en-IN" dirty="0"/>
              <a:t>- Mandate 1%-5% discount range to drive profit margin. Strictly reserving     the 15% and above discount range to clear inventory .</a:t>
            </a:r>
          </a:p>
          <a:p>
            <a:r>
              <a:rPr lang="en-IN" dirty="0"/>
              <a:t>It has been observed that Beauty category has the Maximum YoY profit but has the least customer repeat pattern.</a:t>
            </a:r>
          </a:p>
          <a:p>
            <a:pPr marL="36900" indent="0" algn="ctr">
              <a:buNone/>
            </a:pPr>
            <a:r>
              <a:rPr lang="en-IN" b="1" dirty="0"/>
              <a:t>Recommendation-</a:t>
            </a:r>
            <a:r>
              <a:rPr lang="en-IN" dirty="0"/>
              <a:t> Study the pricing pattern and reviews of products whether it caters to customers need. </a:t>
            </a:r>
          </a:p>
          <a:p>
            <a:r>
              <a:rPr lang="en-IN" dirty="0"/>
              <a:t>Kitchen Category has the most customer repeat but the least profit.</a:t>
            </a:r>
          </a:p>
        </p:txBody>
      </p:sp>
    </p:spTree>
    <p:extLst>
      <p:ext uri="{BB962C8B-B14F-4D97-AF65-F5344CB8AC3E}">
        <p14:creationId xmlns:p14="http://schemas.microsoft.com/office/powerpoint/2010/main" val="274860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D853-0E2C-FA74-9CEA-B5B2BE378F85}"/>
              </a:ext>
            </a:extLst>
          </p:cNvPr>
          <p:cNvSpPr>
            <a:spLocks noGrp="1"/>
          </p:cNvSpPr>
          <p:nvPr>
            <p:ph type="title"/>
          </p:nvPr>
        </p:nvSpPr>
        <p:spPr/>
        <p:txBody>
          <a:bodyPr/>
          <a:lstStyle/>
          <a:p>
            <a:r>
              <a:rPr lang="en-IN" dirty="0"/>
              <a:t>Inventory and Demand Forecasting</a:t>
            </a:r>
          </a:p>
        </p:txBody>
      </p:sp>
      <p:sp>
        <p:nvSpPr>
          <p:cNvPr id="3" name="Content Placeholder 2">
            <a:extLst>
              <a:ext uri="{FF2B5EF4-FFF2-40B4-BE49-F238E27FC236}">
                <a16:creationId xmlns:a16="http://schemas.microsoft.com/office/drawing/2014/main" id="{070F4500-57E1-86EB-91EC-20ACAD698813}"/>
              </a:ext>
            </a:extLst>
          </p:cNvPr>
          <p:cNvSpPr>
            <a:spLocks noGrp="1"/>
          </p:cNvSpPr>
          <p:nvPr>
            <p:ph idx="1"/>
          </p:nvPr>
        </p:nvSpPr>
        <p:spPr/>
        <p:txBody>
          <a:bodyPr/>
          <a:lstStyle/>
          <a:p>
            <a:r>
              <a:rPr lang="en-IN" dirty="0"/>
              <a:t>High Value : Products with highest profit per unit like Headphones determine the revenue for the company, therefore this product going out of stock means loss for the company.</a:t>
            </a:r>
          </a:p>
          <a:p>
            <a:pPr marL="36900" indent="0">
              <a:buNone/>
            </a:pPr>
            <a:r>
              <a:rPr lang="en-IN" dirty="0"/>
              <a:t>    </a:t>
            </a:r>
            <a:r>
              <a:rPr lang="en-IN" b="1" dirty="0"/>
              <a:t> Recommendation</a:t>
            </a:r>
            <a:r>
              <a:rPr lang="en-IN" dirty="0"/>
              <a:t>: Implementing low-stock alerts on high profit per unit products to   prevent loss.</a:t>
            </a:r>
          </a:p>
          <a:p>
            <a:r>
              <a:rPr lang="en-IN" dirty="0"/>
              <a:t>High Volume : Products with highest sold units ,example is Microwave Provident.</a:t>
            </a:r>
          </a:p>
          <a:p>
            <a:pPr marL="36900" indent="0">
              <a:buNone/>
            </a:pPr>
            <a:r>
              <a:rPr lang="en-IN" dirty="0"/>
              <a:t>      </a:t>
            </a:r>
            <a:r>
              <a:rPr lang="en-IN" b="1" dirty="0"/>
              <a:t>Recommendation</a:t>
            </a:r>
            <a:r>
              <a:rPr lang="en-IN" dirty="0"/>
              <a:t>: Focus on cost efficiency and warehousing efficiency.</a:t>
            </a:r>
          </a:p>
          <a:p>
            <a:r>
              <a:rPr lang="en-US" dirty="0"/>
              <a:t>Identify the sales spike in different months of different products and categories and mandate that the procurement team finalize all major purchase orders at least </a:t>
            </a:r>
            <a:r>
              <a:rPr lang="en-US" b="1" dirty="0"/>
              <a:t>60 days prior</a:t>
            </a:r>
            <a:r>
              <a:rPr lang="en-US" dirty="0"/>
              <a:t> to the peak month to mitigate stock-out risk.</a:t>
            </a:r>
            <a:endParaRPr lang="en-IN" dirty="0"/>
          </a:p>
        </p:txBody>
      </p:sp>
    </p:spTree>
    <p:extLst>
      <p:ext uri="{BB962C8B-B14F-4D97-AF65-F5344CB8AC3E}">
        <p14:creationId xmlns:p14="http://schemas.microsoft.com/office/powerpoint/2010/main" val="3961287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EF62-4C5B-3E5F-C572-68A79C9D23B3}"/>
              </a:ext>
            </a:extLst>
          </p:cNvPr>
          <p:cNvSpPr>
            <a:spLocks noGrp="1"/>
          </p:cNvSpPr>
          <p:nvPr>
            <p:ph type="title"/>
          </p:nvPr>
        </p:nvSpPr>
        <p:spPr/>
        <p:txBody>
          <a:bodyPr>
            <a:normAutofit fontScale="90000"/>
          </a:bodyPr>
          <a:lstStyle/>
          <a:p>
            <a:r>
              <a:rPr lang="en-IN" dirty="0"/>
              <a:t>Conclusion: </a:t>
            </a:r>
            <a:r>
              <a:rPr lang="en-US" dirty="0"/>
              <a:t>Actionable Strategy for Profit Growth</a:t>
            </a:r>
            <a:endParaRPr lang="en-IN" dirty="0"/>
          </a:p>
        </p:txBody>
      </p:sp>
      <p:sp>
        <p:nvSpPr>
          <p:cNvPr id="4" name="Rectangle 1">
            <a:extLst>
              <a:ext uri="{FF2B5EF4-FFF2-40B4-BE49-F238E27FC236}">
                <a16:creationId xmlns:a16="http://schemas.microsoft.com/office/drawing/2014/main" id="{AA1658FA-8576-1B3B-1F63-B7158A1965A4}"/>
              </a:ext>
            </a:extLst>
          </p:cNvPr>
          <p:cNvSpPr>
            <a:spLocks noGrp="1" noChangeArrowheads="1"/>
          </p:cNvSpPr>
          <p:nvPr>
            <p:ph idx="1"/>
          </p:nvPr>
        </p:nvSpPr>
        <p:spPr bwMode="auto">
          <a:xfrm>
            <a:off x="533401" y="1907084"/>
            <a:ext cx="9394370"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285750" indent="-285750" defTabSz="914400" eaLnBrk="0" fontAlgn="base" hangingPunct="0">
              <a:spcBef>
                <a:spcPct val="0"/>
              </a:spcBef>
              <a:spcAft>
                <a:spcPct val="0"/>
              </a:spcAft>
              <a:buClrTx/>
              <a:buSzTx/>
            </a:pPr>
            <a:r>
              <a:rPr lang="en-IN" dirty="0"/>
              <a:t>Mandate 1%-5% discount range to drive profit margin. Strictly reserving     the 15% and above discount range to clear inventory .</a:t>
            </a:r>
          </a:p>
          <a:p>
            <a:pPr marL="285750" indent="-285750" defTabSz="914400" eaLnBrk="0" fontAlgn="base" hangingPunct="0">
              <a:spcBef>
                <a:spcPct val="0"/>
              </a:spcBef>
              <a:spcAft>
                <a:spcPct val="0"/>
              </a:spcAft>
              <a:buClrTx/>
              <a:buSzTx/>
            </a:pPr>
            <a:r>
              <a:rPr lang="en-IN" dirty="0"/>
              <a:t>Implementing low-stock alerts on high profit per unit products to   prevent loss.</a:t>
            </a:r>
          </a:p>
          <a:p>
            <a:pPr marL="285750" indent="-285750" defTabSz="914400" eaLnBrk="0" fontAlgn="base" hangingPunct="0">
              <a:spcBef>
                <a:spcPct val="0"/>
              </a:spcBef>
              <a:spcAft>
                <a:spcPct val="0"/>
              </a:spcAft>
              <a:buClrTx/>
              <a:buSzTx/>
            </a:pPr>
            <a:r>
              <a:rPr lang="en-IN" dirty="0"/>
              <a:t>Focus on cost efficiency and warehousing efficiency for high volume products.</a:t>
            </a:r>
          </a:p>
          <a:p>
            <a:pPr marL="285750" indent="-285750" defTabSz="914400" eaLnBrk="0" fontAlgn="base" hangingPunct="0">
              <a:spcBef>
                <a:spcPct val="0"/>
              </a:spcBef>
              <a:spcAft>
                <a:spcPct val="0"/>
              </a:spcAft>
              <a:buClrTx/>
              <a:buSzTx/>
            </a:pPr>
            <a:r>
              <a:rPr lang="en-IN" dirty="0"/>
              <a:t>Focus on Sales and Stock up in  high performing cities to generate the maximum revenue.</a:t>
            </a:r>
          </a:p>
          <a:p>
            <a:pPr marL="285750" indent="-285750" defTabSz="914400" eaLnBrk="0" fontAlgn="base" hangingPunct="0">
              <a:spcBef>
                <a:spcPct val="0"/>
              </a:spcBef>
              <a:spcAft>
                <a:spcPct val="0"/>
              </a:spcAft>
              <a:buClrTx/>
              <a:buSzTx/>
            </a:pPr>
            <a:r>
              <a:rPr lang="en-US" dirty="0"/>
              <a:t>Direct resources toward scaling operations in the high-volume </a:t>
            </a:r>
            <a:r>
              <a:rPr lang="en-US" b="1" dirty="0"/>
              <a:t>North Region</a:t>
            </a:r>
            <a:r>
              <a:rPr lang="en-US" dirty="0"/>
              <a:t> and maximizing efficiency in the high-margin </a:t>
            </a:r>
            <a:r>
              <a:rPr lang="en-US" b="1" dirty="0"/>
              <a:t>East Region</a:t>
            </a:r>
            <a:r>
              <a:rPr lang="en-US" dirty="0"/>
              <a:t>.</a:t>
            </a:r>
            <a:endParaRPr lang="en-IN" dirty="0"/>
          </a:p>
          <a:p>
            <a:pPr marL="285750" indent="-285750" defTabSz="914400" eaLnBrk="0" fontAlgn="base" hangingPunct="0">
              <a:spcBef>
                <a:spcPct val="0"/>
              </a:spcBef>
              <a:spcAft>
                <a:spcPct val="0"/>
              </a:spcAft>
              <a:buClrTx/>
              <a:buSzTx/>
            </a:pPr>
            <a:endParaRPr lang="en-IN" sz="1800" dirty="0"/>
          </a:p>
        </p:txBody>
      </p:sp>
    </p:spTree>
    <p:extLst>
      <p:ext uri="{BB962C8B-B14F-4D97-AF65-F5344CB8AC3E}">
        <p14:creationId xmlns:p14="http://schemas.microsoft.com/office/powerpoint/2010/main" val="467005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TM04033929[[fn=Slate]]</Template>
  <TotalTime>718</TotalTime>
  <Words>799</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Calisto MT</vt:lpstr>
      <vt:lpstr>Wingdings</vt:lpstr>
      <vt:lpstr>Wingdings 2</vt:lpstr>
      <vt:lpstr>Slate</vt:lpstr>
      <vt:lpstr>The Business Problem: Optimizing E-commerce Profitability by Addressing Low-Performing Product-Region Combinations </vt:lpstr>
      <vt:lpstr>BUSINESS PROBLEM: A major e-commerce retailer wants to optimize its strategy for the next fiscal year by focusing resources on areas that offer the highest return and correcting weaknesses in its current sales model. The current challenge is that high sales volume does not always translate to high profit, indicating potential issues with pricing, discounts, and regional distribution efficiency.  </vt:lpstr>
      <vt:lpstr>PROJECT SCOPE</vt:lpstr>
      <vt:lpstr>EXECUTIVE SUMMARY</vt:lpstr>
      <vt:lpstr>Financial Performance and Market Assessment</vt:lpstr>
      <vt:lpstr>PowerPoint Presentation</vt:lpstr>
      <vt:lpstr>Pricing and Promotional Strategy</vt:lpstr>
      <vt:lpstr>Inventory and Demand Forecasting</vt:lpstr>
      <vt:lpstr>Conclusion: Actionable Strategy for Profit Growth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sonai pora</dc:creator>
  <cp:lastModifiedBy>sonai pora</cp:lastModifiedBy>
  <cp:revision>2</cp:revision>
  <dcterms:created xsi:type="dcterms:W3CDTF">2025-10-23T12:59:28Z</dcterms:created>
  <dcterms:modified xsi:type="dcterms:W3CDTF">2025-10-24T18:50:35Z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