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8" r:id="rId9"/>
    <p:sldId id="261" r:id="rId10"/>
    <p:sldId id="265" r:id="rId11"/>
    <p:sldId id="262" r:id="rId12"/>
    <p:sldId id="263"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7/15/2024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7/15/2024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7/15/2024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7/15/2024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7/15/2024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7/15/2024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4" y="785418"/>
            <a:ext cx="10993549" cy="2377660"/>
          </a:xfrm>
        </p:spPr>
        <p:txBody>
          <a:bodyPr>
            <a:normAutofit fontScale="90000"/>
          </a:bodyPr>
          <a:lstStyle/>
          <a:p>
            <a:r>
              <a:rPr lang="en-US" sz="4400" dirty="0">
                <a:latin typeface="Bookman Old Style" panose="02050604050505020204" pitchFamily="18" charset="0"/>
              </a:rPr>
              <a:t>“Running Gen AI on Intel AI Laptops and Simple LLM Inference on CPU and fine-tuning of LLM Models using Intel® Open VINO™”.</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3694922"/>
            <a:ext cx="10993546" cy="914399"/>
          </a:xfrm>
        </p:spPr>
        <p:txBody>
          <a:bodyPr>
            <a:normAutofit fontScale="70000" lnSpcReduction="20000"/>
          </a:bodyPr>
          <a:lstStyle/>
          <a:p>
            <a:r>
              <a:rPr lang="en-US" sz="2000" dirty="0">
                <a:solidFill>
                  <a:srgbClr val="FF0000"/>
                </a:solidFill>
                <a:latin typeface="Arial Black" panose="020B0A04020102020204" pitchFamily="34" charset="0"/>
              </a:rPr>
              <a:t>Presented by</a:t>
            </a:r>
            <a:r>
              <a:rPr lang="en-US" sz="2000" dirty="0">
                <a:solidFill>
                  <a:schemeClr val="accent5">
                    <a:lumMod val="50000"/>
                  </a:schemeClr>
                </a:solidFill>
              </a:rPr>
              <a:t>:- </a:t>
            </a:r>
            <a:r>
              <a:rPr lang="en-US" sz="2000" dirty="0">
                <a:solidFill>
                  <a:schemeClr val="accent5">
                    <a:lumMod val="50000"/>
                  </a:schemeClr>
                </a:solidFill>
                <a:latin typeface="Arial" panose="020B0604020202020204" pitchFamily="34" charset="0"/>
                <a:cs typeface="Arial" panose="020B0604020202020204" pitchFamily="34" charset="0"/>
              </a:rPr>
              <a:t>SALANKI. Madhu Sreeja</a:t>
            </a:r>
          </a:p>
          <a:p>
            <a:r>
              <a:rPr lang="en-US" sz="2000" dirty="0">
                <a:solidFill>
                  <a:schemeClr val="accent5">
                    <a:lumMod val="50000"/>
                  </a:schemeClr>
                </a:solidFill>
                <a:latin typeface="Arial" panose="020B0604020202020204" pitchFamily="34" charset="0"/>
                <a:cs typeface="Arial" panose="020B0604020202020204" pitchFamily="34" charset="0"/>
              </a:rPr>
              <a:t>III Year </a:t>
            </a:r>
            <a:r>
              <a:rPr lang="en-US" sz="2000" dirty="0" err="1">
                <a:solidFill>
                  <a:schemeClr val="accent5">
                    <a:lumMod val="50000"/>
                  </a:schemeClr>
                </a:solidFill>
                <a:latin typeface="Arial" panose="020B0604020202020204" pitchFamily="34" charset="0"/>
                <a:cs typeface="Arial" panose="020B0604020202020204" pitchFamily="34" charset="0"/>
              </a:rPr>
              <a:t>cse</a:t>
            </a:r>
            <a:r>
              <a:rPr lang="en-US" sz="2000" dirty="0">
                <a:solidFill>
                  <a:schemeClr val="accent5">
                    <a:lumMod val="50000"/>
                  </a:schemeClr>
                </a:solidFill>
                <a:latin typeface="Arial" panose="020B0604020202020204" pitchFamily="34" charset="0"/>
                <a:cs typeface="Arial" panose="020B0604020202020204" pitchFamily="34" charset="0"/>
              </a:rPr>
              <a:t> department</a:t>
            </a:r>
          </a:p>
          <a:p>
            <a:r>
              <a:rPr lang="en-US" sz="2000" dirty="0">
                <a:solidFill>
                  <a:schemeClr val="accent5">
                    <a:lumMod val="50000"/>
                  </a:schemeClr>
                </a:solidFill>
                <a:latin typeface="Arial" panose="020B0604020202020204" pitchFamily="34" charset="0"/>
                <a:cs typeface="Arial" panose="020B0604020202020204" pitchFamily="34" charset="0"/>
              </a:rPr>
              <a:t>Kommuri Pratap reddy institute of technology</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98580" y="4758612"/>
            <a:ext cx="11551297" cy="1633720"/>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8C211-A846-0C4B-2B99-ABA65025F5B0}"/>
              </a:ext>
            </a:extLst>
          </p:cNvPr>
          <p:cNvSpPr>
            <a:spLocks noGrp="1"/>
          </p:cNvSpPr>
          <p:nvPr>
            <p:ph type="title"/>
          </p:nvPr>
        </p:nvSpPr>
        <p:spPr>
          <a:xfrm>
            <a:off x="581192" y="702156"/>
            <a:ext cx="11029616" cy="632122"/>
          </a:xfrm>
        </p:spPr>
        <p:txBody>
          <a:bodyPr>
            <a:normAutofit fontScale="90000"/>
          </a:bodyPr>
          <a:lstStyle/>
          <a:p>
            <a:r>
              <a:rPr lang="en-US" sz="3600" u="sng" dirty="0">
                <a:solidFill>
                  <a:schemeClr val="accent2">
                    <a:lumMod val="75000"/>
                  </a:schemeClr>
                </a:solidFill>
              </a:rPr>
              <a:t>CONCLUSION:-</a:t>
            </a:r>
          </a:p>
        </p:txBody>
      </p:sp>
      <p:sp>
        <p:nvSpPr>
          <p:cNvPr id="3" name="Content Placeholder 2">
            <a:extLst>
              <a:ext uri="{FF2B5EF4-FFF2-40B4-BE49-F238E27FC236}">
                <a16:creationId xmlns:a16="http://schemas.microsoft.com/office/drawing/2014/main" id="{DA0F9126-0D71-4D8C-C815-226678F4A621}"/>
              </a:ext>
            </a:extLst>
          </p:cNvPr>
          <p:cNvSpPr>
            <a:spLocks noGrp="1"/>
          </p:cNvSpPr>
          <p:nvPr>
            <p:ph idx="1"/>
          </p:nvPr>
        </p:nvSpPr>
        <p:spPr>
          <a:xfrm>
            <a:off x="581192" y="1408921"/>
            <a:ext cx="11029615" cy="5066523"/>
          </a:xfrm>
        </p:spPr>
        <p:txBody>
          <a:bodyPr>
            <a:normAutofit/>
          </a:bodyPr>
          <a:lstStyle/>
          <a:p>
            <a:pPr marL="0" indent="0">
              <a:buNone/>
            </a:pPr>
            <a:r>
              <a:rPr lang="en-US" sz="2000" dirty="0">
                <a:solidFill>
                  <a:schemeClr val="tx1">
                    <a:lumMod val="95000"/>
                    <a:lumOff val="5000"/>
                  </a:schemeClr>
                </a:solidFill>
              </a:rPr>
              <a:t>This project showcases the successful implementation of horizontal text detection in images using the Open VINO toolkit. By integrating Open VINO with supporting libraries like OpenCV, Matplotlib, and NumPy, we achieved an efficient and accurate workflow for processing and visualizing text in images. The interactive widgets for device selection add to the user-friendliness of the solution, making it adaptable to different hardware setups. By leveraging the power of </a:t>
            </a:r>
            <a:r>
              <a:rPr lang="en-US" sz="2000" dirty="0" err="1">
                <a:solidFill>
                  <a:schemeClr val="tx1">
                    <a:lumMod val="95000"/>
                    <a:lumOff val="5000"/>
                  </a:schemeClr>
                </a:solidFill>
              </a:rPr>
              <a:t>OpenVINO</a:t>
            </a:r>
            <a:r>
              <a:rPr lang="en-US" sz="2000" dirty="0">
                <a:solidFill>
                  <a:schemeClr val="tx1">
                    <a:lumMod val="95000"/>
                    <a:lumOff val="5000"/>
                  </a:schemeClr>
                </a:solidFill>
              </a:rPr>
              <a:t>, we’ve created a system capable of identifying horizontal text regions efficiently. Whether it’s scanning documents, automating data entry, or enhancing image preprocessing, our solution contributes to a more streamlined and intelligent workflow. As we continue to refine and optimize our approach, we’re reminded of the endless possibilities that arise at the intersection of computer vision and deep learning. Overall, this project highlights the power of Open VINO in optimizing AI models for real-world applications, demonstrating its capabilities in delivering high-performance, cross-platform AI solutions. </a:t>
            </a:r>
          </a:p>
          <a:p>
            <a:pPr marL="0" indent="0">
              <a:buNone/>
            </a:pPr>
            <a:endParaRPr lang="en-US" sz="2000" dirty="0">
              <a:solidFill>
                <a:schemeClr val="tx1">
                  <a:lumMod val="95000"/>
                  <a:lumOff val="5000"/>
                </a:schemeClr>
              </a:solidFill>
            </a:endParaRPr>
          </a:p>
        </p:txBody>
      </p:sp>
    </p:spTree>
    <p:extLst>
      <p:ext uri="{BB962C8B-B14F-4D97-AF65-F5344CB8AC3E}">
        <p14:creationId xmlns:p14="http://schemas.microsoft.com/office/powerpoint/2010/main" val="3020984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8F5CD6-C8E1-8E4B-C933-1AE576464018}"/>
              </a:ext>
            </a:extLst>
          </p:cNvPr>
          <p:cNvSpPr txBox="1"/>
          <p:nvPr/>
        </p:nvSpPr>
        <p:spPr>
          <a:xfrm>
            <a:off x="1181877" y="2220686"/>
            <a:ext cx="11010123" cy="1708160"/>
          </a:xfrm>
          <a:prstGeom prst="rect">
            <a:avLst/>
          </a:prstGeom>
          <a:noFill/>
        </p:spPr>
        <p:txBody>
          <a:bodyPr wrap="square" rtlCol="0">
            <a:spAutoFit/>
          </a:bodyPr>
          <a:lstStyle/>
          <a:p>
            <a:r>
              <a:rPr lang="en-US" sz="10500" dirty="0"/>
              <a:t>      </a:t>
            </a:r>
            <a:r>
              <a:rPr lang="en-US" sz="10500" dirty="0">
                <a:latin typeface="Brush Script MT" panose="03060802040406070304" pitchFamily="66" charset="0"/>
              </a:rPr>
              <a:t>Thank You</a:t>
            </a:r>
          </a:p>
        </p:txBody>
      </p:sp>
    </p:spTree>
    <p:extLst>
      <p:ext uri="{BB962C8B-B14F-4D97-AF65-F5344CB8AC3E}">
        <p14:creationId xmlns:p14="http://schemas.microsoft.com/office/powerpoint/2010/main" val="1992177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31115-48DB-B1FD-E5C2-0AE19C2A4791}"/>
              </a:ext>
            </a:extLst>
          </p:cNvPr>
          <p:cNvSpPr>
            <a:spLocks noGrp="1"/>
          </p:cNvSpPr>
          <p:nvPr>
            <p:ph type="title"/>
          </p:nvPr>
        </p:nvSpPr>
        <p:spPr>
          <a:xfrm>
            <a:off x="581192" y="702157"/>
            <a:ext cx="11029616" cy="1919746"/>
          </a:xfrm>
        </p:spPr>
        <p:txBody>
          <a:bodyPr>
            <a:normAutofit/>
          </a:bodyPr>
          <a:lstStyle/>
          <a:p>
            <a:pPr marL="0" indent="0">
              <a:buNone/>
            </a:pPr>
            <a:r>
              <a:rPr lang="en-US" sz="3100" u="sng" dirty="0">
                <a:solidFill>
                  <a:schemeClr val="accent1">
                    <a:lumMod val="50000"/>
                  </a:schemeClr>
                </a:solidFill>
              </a:rPr>
              <a:t>Problem statement:-</a:t>
            </a:r>
            <a:br>
              <a:rPr lang="en-US" dirty="0"/>
            </a:br>
            <a:r>
              <a:rPr lang="en-US" sz="2400" b="1" dirty="0">
                <a:solidFill>
                  <a:schemeClr val="tx1">
                    <a:lumMod val="95000"/>
                    <a:lumOff val="5000"/>
                  </a:schemeClr>
                </a:solidFill>
                <a:latin typeface="Aptos Narrow" panose="020B0004020202020204" pitchFamily="34" charset="0"/>
              </a:rPr>
              <a:t>Title:</a:t>
            </a:r>
            <a:r>
              <a:rPr lang="en-US" sz="3600" b="1" dirty="0">
                <a:solidFill>
                  <a:schemeClr val="tx1">
                    <a:lumMod val="95000"/>
                    <a:lumOff val="5000"/>
                  </a:schemeClr>
                </a:solidFill>
                <a:latin typeface="Aptos Narrow" panose="020B0004020202020204" pitchFamily="34" charset="0"/>
              </a:rPr>
              <a:t>-</a:t>
            </a:r>
            <a:br>
              <a:rPr lang="en-US" sz="3600" b="1" dirty="0">
                <a:solidFill>
                  <a:schemeClr val="tx1">
                    <a:lumMod val="95000"/>
                    <a:lumOff val="5000"/>
                  </a:schemeClr>
                </a:solidFill>
                <a:latin typeface="Aptos Narrow" panose="020B0004020202020204" pitchFamily="34" charset="0"/>
              </a:rPr>
            </a:br>
            <a:r>
              <a:rPr lang="en-US" sz="2400" dirty="0">
                <a:solidFill>
                  <a:srgbClr val="FF0000"/>
                </a:solidFill>
              </a:rPr>
              <a:t>Automated Detection of Horizontal Text in Images Using Open VINO</a:t>
            </a:r>
            <a:br>
              <a:rPr lang="en-US" sz="2800" dirty="0">
                <a:solidFill>
                  <a:schemeClr val="tx1">
                    <a:lumMod val="95000"/>
                    <a:lumOff val="5000"/>
                  </a:schemeClr>
                </a:solidFill>
                <a:latin typeface="Aptos Narrow" panose="020B0004020202020204" pitchFamily="34" charset="0"/>
              </a:rPr>
            </a:br>
            <a:endParaRPr lang="en-US" dirty="0"/>
          </a:p>
        </p:txBody>
      </p:sp>
      <p:sp>
        <p:nvSpPr>
          <p:cNvPr id="3" name="Content Placeholder 2">
            <a:extLst>
              <a:ext uri="{FF2B5EF4-FFF2-40B4-BE49-F238E27FC236}">
                <a16:creationId xmlns:a16="http://schemas.microsoft.com/office/drawing/2014/main" id="{B34B3927-0421-43FB-CDC4-C575A6B98A9B}"/>
              </a:ext>
            </a:extLst>
          </p:cNvPr>
          <p:cNvSpPr>
            <a:spLocks noGrp="1"/>
          </p:cNvSpPr>
          <p:nvPr>
            <p:ph idx="1"/>
          </p:nvPr>
        </p:nvSpPr>
        <p:spPr>
          <a:xfrm>
            <a:off x="581192" y="2304662"/>
            <a:ext cx="11029616" cy="4254758"/>
          </a:xfrm>
        </p:spPr>
        <p:txBody>
          <a:bodyPr>
            <a:normAutofit fontScale="32500" lnSpcReduction="20000"/>
          </a:bodyPr>
          <a:lstStyle/>
          <a:p>
            <a:endParaRPr lang="en-US" sz="1800" dirty="0">
              <a:solidFill>
                <a:schemeClr val="tx1">
                  <a:lumMod val="95000"/>
                  <a:lumOff val="5000"/>
                </a:schemeClr>
              </a:solidFill>
              <a:latin typeface="Aptos Narrow" panose="020B0004020202020204" pitchFamily="34" charset="0"/>
            </a:endParaRPr>
          </a:p>
          <a:p>
            <a:endParaRPr lang="en-US" sz="1800" dirty="0">
              <a:solidFill>
                <a:schemeClr val="tx1">
                  <a:lumMod val="95000"/>
                  <a:lumOff val="5000"/>
                </a:schemeClr>
              </a:solidFill>
              <a:latin typeface="Aptos Narrow" panose="020B0004020202020204" pitchFamily="34" charset="0"/>
            </a:endParaRPr>
          </a:p>
          <a:p>
            <a:endParaRPr lang="en-US" sz="1800" dirty="0">
              <a:solidFill>
                <a:schemeClr val="tx1">
                  <a:lumMod val="95000"/>
                  <a:lumOff val="5000"/>
                </a:schemeClr>
              </a:solidFill>
              <a:latin typeface="Aptos Narrow" panose="020B0004020202020204" pitchFamily="34" charset="0"/>
            </a:endParaRPr>
          </a:p>
          <a:p>
            <a:r>
              <a:rPr lang="en-US" sz="7400" dirty="0">
                <a:solidFill>
                  <a:schemeClr val="tx1">
                    <a:lumMod val="95000"/>
                    <a:lumOff val="5000"/>
                  </a:schemeClr>
                </a:solidFill>
                <a:latin typeface="Aptos Narrow" panose="020B0004020202020204" pitchFamily="34" charset="0"/>
              </a:rPr>
              <a:t>In the realm of digital documentation and image analysis, accurately detecting and extracting text from images is a critical task. Traditional text detection methods often struggle with performance and accuracy, especially in varied lighting conditions and complex backgrounds. There is a need for a robust solution that can efficiently and accurately detect horizontal text in diverse images.</a:t>
            </a:r>
          </a:p>
          <a:p>
            <a:r>
              <a:rPr lang="en-US" sz="7400" dirty="0">
                <a:solidFill>
                  <a:schemeClr val="tx1">
                    <a:lumMod val="95000"/>
                    <a:lumOff val="5000"/>
                  </a:schemeClr>
                </a:solidFill>
                <a:latin typeface="Aptos Narrow" panose="020B0004020202020204" pitchFamily="34" charset="0"/>
              </a:rPr>
              <a:t>Develop an automated system capable of detecting and recognizing horizontal text within various images accurately and efficiently by utilizing the Open VINO toolkit. The system should handle different fonts, sizes, and image qualities, assisting applications such as document scanning, automated data entry, and image preprocessing for further analysis.</a:t>
            </a:r>
          </a:p>
          <a:p>
            <a:endParaRPr lang="en-US" sz="2200" dirty="0">
              <a:solidFill>
                <a:schemeClr val="tx1">
                  <a:lumMod val="95000"/>
                  <a:lumOff val="5000"/>
                </a:schemeClr>
              </a:solidFill>
              <a:latin typeface="Aptos Narrow" panose="020B0004020202020204" pitchFamily="34" charset="0"/>
            </a:endParaRPr>
          </a:p>
          <a:p>
            <a:endParaRPr lang="en-US" sz="2200" dirty="0">
              <a:solidFill>
                <a:schemeClr val="tx1">
                  <a:lumMod val="95000"/>
                  <a:lumOff val="5000"/>
                </a:schemeClr>
              </a:solidFill>
              <a:latin typeface="Aptos Narrow" panose="020B0004020202020204" pitchFamily="34" charset="0"/>
            </a:endParaRPr>
          </a:p>
          <a:p>
            <a:endParaRPr lang="en-US" sz="2200" dirty="0">
              <a:solidFill>
                <a:schemeClr val="tx1">
                  <a:lumMod val="95000"/>
                  <a:lumOff val="5000"/>
                </a:schemeClr>
              </a:solidFill>
              <a:latin typeface="Aptos Narrow" panose="020B0004020202020204" pitchFamily="34" charset="0"/>
            </a:endParaRPr>
          </a:p>
          <a:p>
            <a:endParaRPr lang="en-US" dirty="0"/>
          </a:p>
        </p:txBody>
      </p:sp>
    </p:spTree>
    <p:extLst>
      <p:ext uri="{BB962C8B-B14F-4D97-AF65-F5344CB8AC3E}">
        <p14:creationId xmlns:p14="http://schemas.microsoft.com/office/powerpoint/2010/main" val="3549743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A63EB-0D5A-17CC-DE0F-23AC4C956279}"/>
              </a:ext>
            </a:extLst>
          </p:cNvPr>
          <p:cNvSpPr>
            <a:spLocks noGrp="1"/>
          </p:cNvSpPr>
          <p:nvPr>
            <p:ph type="title"/>
          </p:nvPr>
        </p:nvSpPr>
        <p:spPr>
          <a:xfrm>
            <a:off x="581192" y="702156"/>
            <a:ext cx="11029616" cy="641452"/>
          </a:xfrm>
        </p:spPr>
        <p:txBody>
          <a:bodyPr>
            <a:normAutofit/>
          </a:bodyPr>
          <a:lstStyle/>
          <a:p>
            <a:r>
              <a:rPr lang="en-US" u="sng" dirty="0">
                <a:solidFill>
                  <a:schemeClr val="accent2">
                    <a:lumMod val="75000"/>
                  </a:schemeClr>
                </a:solidFill>
              </a:rPr>
              <a:t>Unique idea brief (solution):-</a:t>
            </a:r>
          </a:p>
        </p:txBody>
      </p:sp>
      <p:sp>
        <p:nvSpPr>
          <p:cNvPr id="3" name="Content Placeholder 2">
            <a:extLst>
              <a:ext uri="{FF2B5EF4-FFF2-40B4-BE49-F238E27FC236}">
                <a16:creationId xmlns:a16="http://schemas.microsoft.com/office/drawing/2014/main" id="{9A8D041F-8AA5-5EC8-80B5-01ED0F00DDAE}"/>
              </a:ext>
            </a:extLst>
          </p:cNvPr>
          <p:cNvSpPr>
            <a:spLocks noGrp="1"/>
          </p:cNvSpPr>
          <p:nvPr>
            <p:ph idx="1"/>
          </p:nvPr>
        </p:nvSpPr>
        <p:spPr>
          <a:xfrm>
            <a:off x="581192" y="1754154"/>
            <a:ext cx="11029615" cy="4917233"/>
          </a:xfrm>
        </p:spPr>
        <p:txBody>
          <a:bodyPr>
            <a:normAutofit fontScale="92500"/>
          </a:bodyPr>
          <a:lstStyle/>
          <a:p>
            <a:pPr>
              <a:buFont typeface="Wingdings" panose="05000000000000000000" pitchFamily="2" charset="2"/>
              <a:buChar char="Ø"/>
            </a:pPr>
            <a:r>
              <a:rPr lang="en-US" sz="2200" dirty="0">
                <a:solidFill>
                  <a:schemeClr val="tx1">
                    <a:lumMod val="85000"/>
                    <a:lumOff val="15000"/>
                  </a:schemeClr>
                </a:solidFill>
                <a:latin typeface="Arial" panose="020B0604020202020204" pitchFamily="34" charset="0"/>
                <a:cs typeface="Arial" panose="020B0604020202020204" pitchFamily="34" charset="0"/>
              </a:rPr>
              <a:t>The proposed solution, OpenText, aims to tackle the challenge of accurately detecting horizontal text in images by leveraging the capabilities of the Open VINO toolkit and a pre-trained horizontal text detection model. This solution is designed to be both efficient and highly accurate, making it suitable for various applications, including automated document processing, digital archiving, and multimedia accessibility enhancement.</a:t>
            </a:r>
          </a:p>
          <a:p>
            <a:pPr defTabSz="914400" eaLnBrk="0" fontAlgn="base" hangingPunct="0">
              <a:lnSpc>
                <a:spcPct val="100000"/>
              </a:lnSpc>
              <a:spcBef>
                <a:spcPct val="0"/>
              </a:spcBef>
              <a:spcAft>
                <a:spcPct val="0"/>
              </a:spcAft>
              <a:buClrTx/>
              <a:buSzTx/>
              <a:buFont typeface="Wingdings" panose="05000000000000000000" pitchFamily="2" charset="2"/>
              <a:buChar char="Ø"/>
            </a:pPr>
            <a:r>
              <a:rPr lang="en-US" sz="2200" dirty="0">
                <a:solidFill>
                  <a:schemeClr val="tx1">
                    <a:lumMod val="85000"/>
                    <a:lumOff val="15000"/>
                  </a:schemeClr>
                </a:solidFill>
                <a:latin typeface="Arial" panose="020B0604020202020204" pitchFamily="34" charset="0"/>
                <a:cs typeface="Arial" panose="020B0604020202020204" pitchFamily="34" charset="0"/>
              </a:rPr>
              <a:t>     We select the suitable model that is a pre-trained horizontal text detection model from the Open Model Zoo, optimized for performance using Open VINO. Then we implements automatic resizing and reshaping of input images to match the model's expected input dimensions. We e</a:t>
            </a:r>
            <a:r>
              <a:rPr kumimoji="0" lang="en-US" altLang="en-US" sz="22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xecute the text detection model on the preprocessed image to identify potential text regions </a:t>
            </a:r>
            <a:r>
              <a:rPr lang="en-US" altLang="en-US" sz="2200" dirty="0">
                <a:solidFill>
                  <a:schemeClr val="tx1">
                    <a:lumMod val="85000"/>
                    <a:lumOff val="15000"/>
                  </a:schemeClr>
                </a:solidFill>
                <a:latin typeface="Arial" panose="020B0604020202020204" pitchFamily="34" charset="0"/>
                <a:cs typeface="Arial" panose="020B0604020202020204" pitchFamily="34" charset="0"/>
              </a:rPr>
              <a:t>a</a:t>
            </a:r>
            <a:r>
              <a:rPr kumimoji="0" lang="en-US" altLang="en-US" sz="22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nd </a:t>
            </a:r>
            <a:r>
              <a:rPr lang="en-US" altLang="en-US" sz="2200" dirty="0">
                <a:solidFill>
                  <a:schemeClr val="tx1">
                    <a:lumMod val="85000"/>
                    <a:lumOff val="15000"/>
                  </a:schemeClr>
                </a:solidFill>
                <a:latin typeface="Arial" panose="020B0604020202020204" pitchFamily="34" charset="0"/>
                <a:cs typeface="Arial" panose="020B0604020202020204" pitchFamily="34" charset="0"/>
              </a:rPr>
              <a:t>f</a:t>
            </a:r>
            <a:r>
              <a:rPr kumimoji="0" lang="en-US" altLang="en-US" sz="22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ilter the detected bounding boxes to remove false positives and ensure high precision.</a:t>
            </a:r>
          </a:p>
          <a:p>
            <a:pPr marL="0" marR="0" lvl="0" indent="0" algn="l" defTabSz="914400" rtl="0" eaLnBrk="0" fontAlgn="base" latinLnBrk="0" hangingPunct="0">
              <a:lnSpc>
                <a:spcPct val="100000"/>
              </a:lnSpc>
              <a:spcBef>
                <a:spcPct val="0"/>
              </a:spcBef>
              <a:spcAft>
                <a:spcPct val="0"/>
              </a:spcAft>
              <a:buClrTx/>
              <a:buSzTx/>
              <a:buFontTx/>
              <a:buNone/>
              <a:tabLst/>
            </a:pPr>
            <a:r>
              <a:rPr lang="en-US" sz="2200" dirty="0">
                <a:solidFill>
                  <a:schemeClr val="tx1">
                    <a:lumMod val="85000"/>
                    <a:lumOff val="15000"/>
                  </a:schemeClr>
                </a:solidFill>
                <a:latin typeface="Arial" panose="020B0604020202020204" pitchFamily="34" charset="0"/>
                <a:cs typeface="Arial" panose="020B0604020202020204" pitchFamily="34" charset="0"/>
              </a:rPr>
              <a:t>We provide a visualization function to overlay detected text bounding boxes on the original image.</a:t>
            </a:r>
            <a:r>
              <a:rPr kumimoji="0" lang="en-US" altLang="en-US" sz="22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 We include an interactive device selection interface using ipywidgets, enabling users to choose the optimal hardware for inference. We</a:t>
            </a:r>
            <a:r>
              <a:rPr lang="en-US" altLang="en-US" sz="2200" dirty="0">
                <a:solidFill>
                  <a:schemeClr val="tx1">
                    <a:lumMod val="85000"/>
                    <a:lumOff val="15000"/>
                  </a:schemeClr>
                </a:solidFill>
                <a:latin typeface="Arial" panose="020B0604020202020204" pitchFamily="34" charset="0"/>
                <a:cs typeface="Arial" panose="020B0604020202020204" pitchFamily="34" charset="0"/>
              </a:rPr>
              <a:t> also </a:t>
            </a:r>
            <a:r>
              <a:rPr kumimoji="0" lang="en-US" altLang="en-US" sz="22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Offer clear and intuitive output visualization, making it easy for users to interpret the results.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665753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3920A-2724-968C-795E-B9EA4136B331}"/>
              </a:ext>
            </a:extLst>
          </p:cNvPr>
          <p:cNvSpPr>
            <a:spLocks noGrp="1"/>
          </p:cNvSpPr>
          <p:nvPr>
            <p:ph type="title"/>
          </p:nvPr>
        </p:nvSpPr>
        <p:spPr>
          <a:xfrm>
            <a:off x="195943" y="278422"/>
            <a:ext cx="11029616" cy="904184"/>
          </a:xfrm>
        </p:spPr>
        <p:txBody>
          <a:bodyPr>
            <a:normAutofit/>
          </a:bodyPr>
          <a:lstStyle/>
          <a:p>
            <a:r>
              <a:rPr lang="en-US" sz="3600" u="sng" dirty="0">
                <a:solidFill>
                  <a:schemeClr val="accent2">
                    <a:lumMod val="75000"/>
                  </a:schemeClr>
                </a:solidFill>
              </a:rPr>
              <a:t>FEAtures offered:-</a:t>
            </a:r>
          </a:p>
        </p:txBody>
      </p:sp>
      <p:sp>
        <p:nvSpPr>
          <p:cNvPr id="4" name="Rectangle 1">
            <a:extLst>
              <a:ext uri="{FF2B5EF4-FFF2-40B4-BE49-F238E27FC236}">
                <a16:creationId xmlns:a16="http://schemas.microsoft.com/office/drawing/2014/main" id="{D2A9FD2D-620F-284D-D6C7-D2FD66715BF1}"/>
              </a:ext>
            </a:extLst>
          </p:cNvPr>
          <p:cNvSpPr>
            <a:spLocks noGrp="1" noChangeArrowheads="1"/>
          </p:cNvSpPr>
          <p:nvPr>
            <p:ph idx="1"/>
          </p:nvPr>
        </p:nvSpPr>
        <p:spPr bwMode="auto">
          <a:xfrm>
            <a:off x="195943" y="1487199"/>
            <a:ext cx="11672596"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Arial" panose="020B0604020202020204" pitchFamily="34" charset="0"/>
              </a:rPr>
              <a:t>Pre-trained Model Utilization: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Beyond using an optimized text detection model, consider fine-tuning it on domain-specific data for even better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Explore transfer learning techniques to adapt pre-trained models to specific text-related tasks.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Arial" panose="020B0604020202020204" pitchFamily="34" charset="0"/>
              </a:rPr>
              <a:t>Open VINO Optimization:</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Optimize not only for performance but also for memory usage and power efficiency.</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Investigate model quantization and pruning techniques supported by Open VINO.</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Arial" panose="020B0604020202020204" pitchFamily="34" charset="0"/>
              </a:rPr>
              <a:t>Automated Preprocessing:</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In addition to resizing and format adjustments, explore other preprocessing steps like noise reduction, contrast enhancement, and rotation correction.</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Handle image artifacts (e.g., skew, blur) to improve model robustness.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Arial" panose="020B0604020202020204" pitchFamily="34" charset="0"/>
              </a:rPr>
              <a:t>Accurate Inference:</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Fine-tune model hyperparameters (e.g., confidence threshold) to balance precision and recall.</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Consider ensemble methods or cascaded models for improved accuracy.</a:t>
            </a:r>
          </a:p>
        </p:txBody>
      </p:sp>
    </p:spTree>
    <p:extLst>
      <p:ext uri="{BB962C8B-B14F-4D97-AF65-F5344CB8AC3E}">
        <p14:creationId xmlns:p14="http://schemas.microsoft.com/office/powerpoint/2010/main" val="347525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85BDF4-29E4-1E73-9A89-C8FBBD2CE1AB}"/>
              </a:ext>
            </a:extLst>
          </p:cNvPr>
          <p:cNvSpPr>
            <a:spLocks noGrp="1"/>
          </p:cNvSpPr>
          <p:nvPr>
            <p:ph idx="1"/>
          </p:nvPr>
        </p:nvSpPr>
        <p:spPr>
          <a:xfrm>
            <a:off x="307910" y="671803"/>
            <a:ext cx="11663266" cy="5868955"/>
          </a:xfrm>
        </p:spPr>
        <p:txBody>
          <a:bodyPr>
            <a:normAutofit fontScale="70000" lnSpcReduction="20000"/>
          </a:bodyPr>
          <a:lstStyle/>
          <a:p>
            <a:pPr>
              <a:buClrTx/>
              <a:buFont typeface="Wingdings" panose="05000000000000000000" pitchFamily="2" charset="2"/>
              <a:buChar char="Ø"/>
            </a:pPr>
            <a:r>
              <a:rPr lang="en-US" sz="2600" b="1" dirty="0">
                <a:latin typeface="Arial" panose="020B0604020202020204" pitchFamily="34" charset="0"/>
                <a:cs typeface="Arial" panose="020B0604020202020204" pitchFamily="34" charset="0"/>
              </a:rPr>
              <a:t>Visualization:</a:t>
            </a:r>
          </a:p>
          <a:p>
            <a:pPr>
              <a:buClr>
                <a:schemeClr val="tx1"/>
              </a:buClr>
              <a:buFont typeface="Arial" panose="020B0604020202020204" pitchFamily="34" charset="0"/>
              <a:buChar char="•"/>
            </a:pPr>
            <a:r>
              <a:rPr lang="en-US" sz="2200" dirty="0">
                <a:latin typeface="Arial" panose="020B0604020202020204" pitchFamily="34" charset="0"/>
                <a:cs typeface="Arial" panose="020B0604020202020204" pitchFamily="34" charset="0"/>
              </a:rPr>
              <a:t>Enhance visualization by overlaying recognized text on the original image.</a:t>
            </a:r>
          </a:p>
          <a:p>
            <a:pPr>
              <a:buClr>
                <a:schemeClr val="tx1"/>
              </a:buClr>
              <a:buFont typeface="Arial" panose="020B0604020202020204" pitchFamily="34" charset="0"/>
              <a:buChar char="•"/>
            </a:pPr>
            <a:r>
              <a:rPr lang="en-US" sz="2200" dirty="0">
                <a:latin typeface="Arial" panose="020B0604020202020204" pitchFamily="34" charset="0"/>
                <a:cs typeface="Arial" panose="020B0604020202020204" pitchFamily="34" charset="0"/>
              </a:rPr>
              <a:t>Provide interactive tools (e.g., sliders) to adjust confidence thresholds dynamically.</a:t>
            </a:r>
          </a:p>
          <a:p>
            <a:pPr>
              <a:buClr>
                <a:schemeClr val="tx1"/>
              </a:buClr>
              <a:buFont typeface="Wingdings" panose="05000000000000000000" pitchFamily="2" charset="2"/>
              <a:buChar char="Ø"/>
            </a:pPr>
            <a:r>
              <a:rPr lang="en-US" sz="2600" b="1" dirty="0">
                <a:latin typeface="Arial" panose="020B0604020202020204" pitchFamily="34" charset="0"/>
                <a:cs typeface="Arial" panose="020B0604020202020204" pitchFamily="34" charset="0"/>
              </a:rPr>
              <a:t>Interactive Device Selection:</a:t>
            </a:r>
          </a:p>
          <a:p>
            <a:pPr>
              <a:buClr>
                <a:schemeClr val="tx1"/>
              </a:buClr>
              <a:buFont typeface="Arial" panose="020B0604020202020204" pitchFamily="34" charset="0"/>
              <a:buChar char="•"/>
            </a:pPr>
            <a:r>
              <a:rPr lang="en-US" sz="2400" dirty="0">
                <a:latin typeface="Arial" panose="020B0604020202020204" pitchFamily="34" charset="0"/>
                <a:cs typeface="Arial" panose="020B0604020202020204" pitchFamily="34" charset="0"/>
              </a:rPr>
              <a:t>Include tooltips or brief descriptions for each inference device option.</a:t>
            </a:r>
          </a:p>
          <a:p>
            <a:pPr>
              <a:buClr>
                <a:schemeClr val="tx1"/>
              </a:buClr>
              <a:buFont typeface="Arial" panose="020B0604020202020204" pitchFamily="34" charset="0"/>
              <a:buChar char="•"/>
            </a:pPr>
            <a:r>
              <a:rPr lang="en-US" sz="2400" dirty="0">
                <a:latin typeface="Arial" panose="020B0604020202020204" pitchFamily="34" charset="0"/>
                <a:cs typeface="Arial" panose="020B0604020202020204" pitchFamily="34" charset="0"/>
              </a:rPr>
              <a:t>Allow users to customize inference settings based on their hardware capabilities.</a:t>
            </a:r>
          </a:p>
          <a:p>
            <a:pPr>
              <a:buClr>
                <a:schemeClr val="tx1"/>
              </a:buClr>
              <a:buFont typeface="Wingdings" panose="05000000000000000000" pitchFamily="2" charset="2"/>
              <a:buChar char="Ø"/>
            </a:pPr>
            <a:r>
              <a:rPr lang="en-US" sz="2600" b="1" dirty="0">
                <a:latin typeface="Arial" panose="020B0604020202020204" pitchFamily="34" charset="0"/>
                <a:cs typeface="Arial" panose="020B0604020202020204" pitchFamily="34" charset="0"/>
              </a:rPr>
              <a:t>Utility Functions:</a:t>
            </a:r>
          </a:p>
          <a:p>
            <a:pPr>
              <a:buClr>
                <a:schemeClr val="tx1"/>
              </a:buClr>
              <a:buFont typeface="Arial" panose="020B0604020202020204" pitchFamily="34" charset="0"/>
              <a:buChar char="•"/>
            </a:pPr>
            <a:r>
              <a:rPr lang="en-US" sz="2400" dirty="0">
                <a:latin typeface="Arial" panose="020B0604020202020204" pitchFamily="34" charset="0"/>
                <a:cs typeface="Arial" panose="020B0604020202020204" pitchFamily="34" charset="0"/>
              </a:rPr>
              <a:t>Extend utility functions to handle model updates, versioning, and model-specific metadata.</a:t>
            </a:r>
          </a:p>
          <a:p>
            <a:pPr>
              <a:buClr>
                <a:schemeClr val="tx1"/>
              </a:buClr>
              <a:buFont typeface="Arial" panose="020B0604020202020204" pitchFamily="34" charset="0"/>
              <a:buChar char="•"/>
            </a:pPr>
            <a:r>
              <a:rPr lang="en-US" sz="2400" dirty="0">
                <a:latin typeface="Arial" panose="020B0604020202020204" pitchFamily="34" charset="0"/>
                <a:cs typeface="Arial" panose="020B0604020202020204" pitchFamily="34" charset="0"/>
              </a:rPr>
              <a:t>Implement robust error handling for various scenarios (e.g., network failures during downloads).</a:t>
            </a:r>
          </a:p>
          <a:p>
            <a:pPr>
              <a:buClr>
                <a:schemeClr val="tx1"/>
              </a:buClr>
              <a:buFont typeface="Wingdings" panose="05000000000000000000" pitchFamily="2" charset="2"/>
              <a:buChar char="Ø"/>
            </a:pPr>
            <a:r>
              <a:rPr lang="en-US" sz="2600" b="1" dirty="0">
                <a:latin typeface="Arial" panose="020B0604020202020204" pitchFamily="34" charset="0"/>
                <a:cs typeface="Arial" panose="020B0604020202020204" pitchFamily="34" charset="0"/>
              </a:rPr>
              <a:t>Modular Code Structure:</a:t>
            </a:r>
          </a:p>
          <a:p>
            <a:pPr>
              <a:buClr>
                <a:schemeClr val="tx1"/>
              </a:buClr>
              <a:buFont typeface="Arial" panose="020B0604020202020204" pitchFamily="34" charset="0"/>
              <a:buChar char="•"/>
            </a:pPr>
            <a:r>
              <a:rPr lang="en-US" sz="2400" dirty="0">
                <a:latin typeface="Arial" panose="020B0604020202020204" pitchFamily="34" charset="0"/>
                <a:cs typeface="Arial" panose="020B0604020202020204" pitchFamily="34" charset="0"/>
              </a:rPr>
              <a:t>Create separate modules for data loading, preprocessing, inference, and visualization.</a:t>
            </a:r>
          </a:p>
          <a:p>
            <a:pPr>
              <a:buClr>
                <a:schemeClr val="tx1"/>
              </a:buClr>
              <a:buFont typeface="Arial" panose="020B0604020202020204" pitchFamily="34" charset="0"/>
              <a:buChar char="•"/>
            </a:pPr>
            <a:r>
              <a:rPr lang="en-US" sz="2400" dirty="0">
                <a:latin typeface="Arial" panose="020B0604020202020204" pitchFamily="34" charset="0"/>
                <a:cs typeface="Arial" panose="020B0604020202020204" pitchFamily="34" charset="0"/>
              </a:rPr>
              <a:t>Encourage community contributions by keeping the codebase modular and well-organized.</a:t>
            </a:r>
          </a:p>
          <a:p>
            <a:pPr>
              <a:buClr>
                <a:schemeClr val="tx1"/>
              </a:buClr>
              <a:buFont typeface="Wingdings" panose="05000000000000000000" pitchFamily="2" charset="2"/>
              <a:buChar char="Ø"/>
            </a:pPr>
            <a:r>
              <a:rPr lang="en-US" sz="2600" b="1" dirty="0">
                <a:latin typeface="Arial" panose="020B0604020202020204" pitchFamily="34" charset="0"/>
                <a:cs typeface="Arial" panose="020B0604020202020204" pitchFamily="34" charset="0"/>
              </a:rPr>
              <a:t>Comprehensive Documentation:</a:t>
            </a:r>
          </a:p>
          <a:p>
            <a:pPr>
              <a:buClr>
                <a:schemeClr val="tx1"/>
              </a:buClr>
              <a:buFont typeface="Arial" panose="020B0604020202020204" pitchFamily="34" charset="0"/>
              <a:buChar char="•"/>
            </a:pPr>
            <a:r>
              <a:rPr lang="en-US" sz="2600" dirty="0">
                <a:latin typeface="Arial" panose="020B0604020202020204" pitchFamily="34" charset="0"/>
                <a:cs typeface="Arial" panose="020B0604020202020204" pitchFamily="34" charset="0"/>
              </a:rPr>
              <a:t>Include usage examples, troubleshooting guides, and FAQs.</a:t>
            </a:r>
          </a:p>
          <a:p>
            <a:pPr>
              <a:buClr>
                <a:schemeClr val="tx1"/>
              </a:buClr>
              <a:buFont typeface="Arial" panose="020B0604020202020204" pitchFamily="34" charset="0"/>
              <a:buChar char="•"/>
            </a:pPr>
            <a:r>
              <a:rPr lang="en-US" sz="2600" dirty="0">
                <a:latin typeface="Arial" panose="020B0604020202020204" pitchFamily="34" charset="0"/>
                <a:cs typeface="Arial" panose="020B0604020202020204" pitchFamily="34" charset="0"/>
              </a:rPr>
              <a:t>Explain design decisions, trade-offs, and limitations clearly.</a:t>
            </a:r>
          </a:p>
        </p:txBody>
      </p:sp>
    </p:spTree>
    <p:extLst>
      <p:ext uri="{BB962C8B-B14F-4D97-AF65-F5344CB8AC3E}">
        <p14:creationId xmlns:p14="http://schemas.microsoft.com/office/powerpoint/2010/main" val="1422325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3B7B9-2574-74BF-B17A-FE3F2A5A3BF8}"/>
              </a:ext>
            </a:extLst>
          </p:cNvPr>
          <p:cNvSpPr>
            <a:spLocks noGrp="1"/>
          </p:cNvSpPr>
          <p:nvPr>
            <p:ph type="title"/>
          </p:nvPr>
        </p:nvSpPr>
        <p:spPr>
          <a:xfrm>
            <a:off x="581192" y="559837"/>
            <a:ext cx="11029616" cy="641452"/>
          </a:xfrm>
        </p:spPr>
        <p:txBody>
          <a:bodyPr/>
          <a:lstStyle/>
          <a:p>
            <a:r>
              <a:rPr lang="en-US" u="sng" dirty="0">
                <a:solidFill>
                  <a:schemeClr val="accent2">
                    <a:lumMod val="75000"/>
                  </a:schemeClr>
                </a:solidFill>
              </a:rPr>
              <a:t>Process flow:-</a:t>
            </a:r>
          </a:p>
        </p:txBody>
      </p:sp>
      <p:sp>
        <p:nvSpPr>
          <p:cNvPr id="3" name="Content Placeholder 2">
            <a:extLst>
              <a:ext uri="{FF2B5EF4-FFF2-40B4-BE49-F238E27FC236}">
                <a16:creationId xmlns:a16="http://schemas.microsoft.com/office/drawing/2014/main" id="{9231C201-724C-0AEB-DCC7-D5933F69F7C0}"/>
              </a:ext>
            </a:extLst>
          </p:cNvPr>
          <p:cNvSpPr>
            <a:spLocks noGrp="1"/>
          </p:cNvSpPr>
          <p:nvPr>
            <p:ph idx="1"/>
          </p:nvPr>
        </p:nvSpPr>
        <p:spPr>
          <a:xfrm>
            <a:off x="419878" y="1343608"/>
            <a:ext cx="11420669" cy="4954555"/>
          </a:xfrm>
        </p:spPr>
        <p:txBody>
          <a:bodyPr>
            <a:normAutofit fontScale="25000" lnSpcReduction="20000"/>
          </a:bodyPr>
          <a:lstStyle/>
          <a:p>
            <a:pPr marL="0" indent="0">
              <a:buNone/>
            </a:pPr>
            <a:endParaRPr lang="en-US" dirty="0"/>
          </a:p>
          <a:p>
            <a:pPr marL="0" indent="0">
              <a:buNone/>
            </a:pPr>
            <a:endParaRPr lang="en-US" dirty="0"/>
          </a:p>
          <a:p>
            <a:pPr marL="0" indent="0">
              <a:buNone/>
            </a:pPr>
            <a:r>
              <a:rPr lang="en-US" sz="7200" b="1" dirty="0">
                <a:latin typeface="Arial" panose="020B0604020202020204" pitchFamily="34" charset="0"/>
                <a:cs typeface="Arial" panose="020B0604020202020204" pitchFamily="34" charset="0"/>
              </a:rPr>
              <a:t>Model Initialization:</a:t>
            </a:r>
          </a:p>
          <a:p>
            <a:pPr>
              <a:buClrTx/>
              <a:buFont typeface="Wingdings" panose="05000000000000000000" pitchFamily="2" charset="2"/>
              <a:buChar char="v"/>
            </a:pPr>
            <a:r>
              <a:rPr lang="en-US" sz="7200" dirty="0">
                <a:latin typeface="Arial" panose="020B0604020202020204" pitchFamily="34" charset="0"/>
                <a:cs typeface="Arial" panose="020B0604020202020204" pitchFamily="34" charset="0"/>
              </a:rPr>
              <a:t>The process begins by initializing the horizontal text detection model (such as horizontal-text-detection-0001) using Open VINO.</a:t>
            </a:r>
          </a:p>
          <a:p>
            <a:pPr>
              <a:buClrTx/>
              <a:buFont typeface="Wingdings" panose="05000000000000000000" pitchFamily="2" charset="2"/>
              <a:buChar char="v"/>
            </a:pPr>
            <a:r>
              <a:rPr lang="en-US" sz="7200" dirty="0">
                <a:latin typeface="Arial" panose="020B0604020202020204" pitchFamily="34" charset="0"/>
                <a:cs typeface="Arial" panose="020B0604020202020204" pitchFamily="34" charset="0"/>
              </a:rPr>
              <a:t>The model is loaded, and its parameters are set up.</a:t>
            </a:r>
          </a:p>
          <a:p>
            <a:pPr marL="0" indent="0">
              <a:buNone/>
            </a:pPr>
            <a:r>
              <a:rPr lang="en-US" sz="7200" b="1" dirty="0">
                <a:latin typeface="Arial" panose="020B0604020202020204" pitchFamily="34" charset="0"/>
                <a:cs typeface="Arial" panose="020B0604020202020204" pitchFamily="34" charset="0"/>
              </a:rPr>
              <a:t>Image Acquisition</a:t>
            </a:r>
            <a:r>
              <a:rPr lang="en-US" sz="7200" dirty="0">
                <a:latin typeface="Arial" panose="020B0604020202020204" pitchFamily="34" charset="0"/>
                <a:cs typeface="Arial" panose="020B0604020202020204" pitchFamily="34" charset="0"/>
              </a:rPr>
              <a:t>:</a:t>
            </a:r>
          </a:p>
          <a:p>
            <a:pPr>
              <a:buClrTx/>
              <a:buFont typeface="Wingdings" panose="05000000000000000000" pitchFamily="2" charset="2"/>
              <a:buChar char="v"/>
            </a:pPr>
            <a:r>
              <a:rPr lang="en-US" sz="7200" dirty="0">
                <a:latin typeface="Arial" panose="020B0604020202020204" pitchFamily="34" charset="0"/>
                <a:cs typeface="Arial" panose="020B0604020202020204" pitchFamily="34" charset="0"/>
              </a:rPr>
              <a:t>The system acquires input images (e.g., from a camera feed or a video file).</a:t>
            </a:r>
          </a:p>
          <a:p>
            <a:pPr marL="0" indent="0">
              <a:buNone/>
            </a:pPr>
            <a:r>
              <a:rPr lang="en-US" sz="7200" b="1" dirty="0">
                <a:latin typeface="Arial" panose="020B0604020202020204" pitchFamily="34" charset="0"/>
                <a:cs typeface="Arial" panose="020B0604020202020204" pitchFamily="34" charset="0"/>
              </a:rPr>
              <a:t>Text Detection:</a:t>
            </a:r>
          </a:p>
          <a:p>
            <a:pPr>
              <a:buClrTx/>
              <a:buFont typeface="Wingdings" panose="05000000000000000000" pitchFamily="2" charset="2"/>
              <a:buChar char="v"/>
            </a:pPr>
            <a:r>
              <a:rPr lang="en-US" sz="7200" dirty="0">
                <a:latin typeface="Arial" panose="020B0604020202020204" pitchFamily="34" charset="0"/>
                <a:cs typeface="Arial" panose="020B0604020202020204" pitchFamily="34" charset="0"/>
              </a:rPr>
              <a:t>The acquired images are processed using the horizontal text detection model.</a:t>
            </a:r>
          </a:p>
          <a:p>
            <a:pPr>
              <a:buClrTx/>
              <a:buFont typeface="Wingdings" panose="05000000000000000000" pitchFamily="2" charset="2"/>
              <a:buChar char="v"/>
            </a:pPr>
            <a:r>
              <a:rPr lang="en-US" sz="7200" dirty="0">
                <a:latin typeface="Arial" panose="020B0604020202020204" pitchFamily="34" charset="0"/>
                <a:cs typeface="Arial" panose="020B0604020202020204" pitchFamily="34" charset="0"/>
              </a:rPr>
              <a:t>The model identifies regions in the image that contain horizontal text.</a:t>
            </a:r>
          </a:p>
          <a:p>
            <a:pPr>
              <a:buClrTx/>
              <a:buFont typeface="Wingdings" panose="05000000000000000000" pitchFamily="2" charset="2"/>
              <a:buChar char="v"/>
            </a:pPr>
            <a:r>
              <a:rPr lang="en-US" sz="7200" dirty="0">
                <a:latin typeface="Arial" panose="020B0604020202020204" pitchFamily="34" charset="0"/>
                <a:cs typeface="Arial" panose="020B0604020202020204" pitchFamily="34" charset="0"/>
              </a:rPr>
              <a:t>Detected text boxes are represented as bounding boxes.</a:t>
            </a:r>
          </a:p>
          <a:p>
            <a:pPr marL="0" indent="0">
              <a:buNone/>
            </a:pPr>
            <a:r>
              <a:rPr lang="en-US" sz="7200" b="1" dirty="0">
                <a:latin typeface="Arial" panose="020B0604020202020204" pitchFamily="34" charset="0"/>
                <a:cs typeface="Arial" panose="020B0604020202020204" pitchFamily="34" charset="0"/>
              </a:rPr>
              <a:t>Optical Character Recognition (OCR) Pipeline:</a:t>
            </a:r>
          </a:p>
          <a:p>
            <a:pPr>
              <a:buClr>
                <a:schemeClr val="tx1"/>
              </a:buClr>
              <a:buFont typeface="Wingdings" panose="05000000000000000000" pitchFamily="2" charset="2"/>
              <a:buChar char="v"/>
            </a:pPr>
            <a:r>
              <a:rPr lang="en-US" sz="7200" dirty="0">
                <a:latin typeface="Arial" panose="020B0604020202020204" pitchFamily="34" charset="0"/>
                <a:cs typeface="Arial" panose="020B0604020202020204" pitchFamily="34" charset="0"/>
              </a:rPr>
              <a:t>The OCR pipeline combines the detected text boxes with a custom node implementation.</a:t>
            </a:r>
          </a:p>
          <a:p>
            <a:pPr>
              <a:buClr>
                <a:schemeClr val="tx1"/>
              </a:buClr>
              <a:buFont typeface="Wingdings" panose="05000000000000000000" pitchFamily="2" charset="2"/>
              <a:buChar char="v"/>
            </a:pPr>
            <a:r>
              <a:rPr lang="en-US" sz="7200" dirty="0">
                <a:latin typeface="Arial" panose="020B0604020202020204" pitchFamily="34" charset="0"/>
                <a:cs typeface="Arial" panose="020B0604020202020204" pitchFamily="34" charset="0"/>
              </a:rPr>
              <a:t>For each detected text box, the pipeline provides both the location (bounding box) and the recognized text content</a:t>
            </a:r>
            <a:r>
              <a:rPr lang="en-US" sz="5600" dirty="0">
                <a:latin typeface="Arial" panose="020B0604020202020204" pitchFamily="34" charset="0"/>
                <a:cs typeface="Arial" panose="020B0604020202020204" pitchFamily="34" charset="0"/>
              </a:rPr>
              <a:t>.</a:t>
            </a:r>
          </a:p>
          <a:p>
            <a:pPr marL="0" indent="0">
              <a:buNone/>
            </a:pPr>
            <a:r>
              <a:rPr lang="en-US" sz="5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64667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949728-9978-A215-A2DD-70565DED70FC}"/>
              </a:ext>
            </a:extLst>
          </p:cNvPr>
          <p:cNvSpPr>
            <a:spLocks noGrp="1"/>
          </p:cNvSpPr>
          <p:nvPr>
            <p:ph idx="1"/>
          </p:nvPr>
        </p:nvSpPr>
        <p:spPr>
          <a:xfrm>
            <a:off x="466532" y="793102"/>
            <a:ext cx="11355354" cy="5579706"/>
          </a:xfrm>
        </p:spPr>
        <p:txBody>
          <a:bodyPr/>
          <a:lstStyle/>
          <a:p>
            <a:pPr marL="0" indent="0">
              <a:buNone/>
            </a:pPr>
            <a:r>
              <a:rPr lang="en-US" sz="1800" b="1" dirty="0">
                <a:latin typeface="Arial" panose="020B0604020202020204" pitchFamily="34" charset="0"/>
                <a:cs typeface="Arial" panose="020B0604020202020204" pitchFamily="34" charset="0"/>
              </a:rPr>
              <a:t>Visualization:</a:t>
            </a:r>
          </a:p>
          <a:p>
            <a:pPr>
              <a:buClr>
                <a:schemeClr val="tx1"/>
              </a:buClr>
              <a:buFont typeface="Wingdings" panose="05000000000000000000" pitchFamily="2" charset="2"/>
              <a:buChar char="v"/>
            </a:pPr>
            <a:r>
              <a:rPr lang="en-US" sz="1800" dirty="0">
                <a:latin typeface="Arial" panose="020B0604020202020204" pitchFamily="34" charset="0"/>
                <a:cs typeface="Arial" panose="020B0604020202020204" pitchFamily="34" charset="0"/>
              </a:rPr>
              <a:t>The results are visualized in real-time using OpenCV.</a:t>
            </a:r>
          </a:p>
          <a:p>
            <a:pPr>
              <a:buClr>
                <a:schemeClr val="tx1"/>
              </a:buClr>
              <a:buFont typeface="Wingdings" panose="05000000000000000000" pitchFamily="2" charset="2"/>
              <a:buChar char="v"/>
            </a:pPr>
            <a:r>
              <a:rPr lang="en-US" sz="1800" dirty="0">
                <a:latin typeface="Arial" panose="020B0604020202020204" pitchFamily="34" charset="0"/>
                <a:cs typeface="Arial" panose="020B0604020202020204" pitchFamily="34" charset="0"/>
              </a:rPr>
              <a:t>The original image frames display the detected text boxes as highlighted boxes.</a:t>
            </a:r>
          </a:p>
          <a:p>
            <a:pPr marL="0" indent="0">
              <a:buNone/>
            </a:pPr>
            <a:r>
              <a:rPr lang="en-US" sz="1800" b="1" dirty="0">
                <a:latin typeface="Arial" panose="020B0604020202020204" pitchFamily="34" charset="0"/>
                <a:cs typeface="Arial" panose="020B0604020202020204" pitchFamily="34" charset="0"/>
              </a:rPr>
              <a:t>Parallel Execution:</a:t>
            </a:r>
          </a:p>
          <a:p>
            <a:pPr>
              <a:buClr>
                <a:schemeClr val="tx1"/>
              </a:buClr>
              <a:buFont typeface="Wingdings" panose="05000000000000000000" pitchFamily="2" charset="2"/>
              <a:buChar char="v"/>
            </a:pPr>
            <a:r>
              <a:rPr lang="en-US" sz="1800" dirty="0">
                <a:latin typeface="Arial" panose="020B0604020202020204" pitchFamily="34" charset="0"/>
                <a:cs typeface="Arial" panose="020B0604020202020204" pitchFamily="34" charset="0"/>
              </a:rPr>
              <a:t>The client efficiently processes multiple frames in parallel, even over slow internet connections with long latency.</a:t>
            </a:r>
          </a:p>
          <a:p>
            <a:pPr>
              <a:buClr>
                <a:schemeClr val="tx1"/>
              </a:buClr>
              <a:buFont typeface="Wingdings" panose="05000000000000000000" pitchFamily="2" charset="2"/>
              <a:buChar char="v"/>
            </a:pPr>
            <a:r>
              <a:rPr lang="en-US" sz="1800" dirty="0">
                <a:latin typeface="Arial" panose="020B0604020202020204" pitchFamily="34" charset="0"/>
                <a:cs typeface="Arial" panose="020B0604020202020204" pitchFamily="34" charset="0"/>
              </a:rPr>
              <a:t>Image data compression helps optimize performance</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088069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71652-B27A-98A9-58BA-23A843364E81}"/>
              </a:ext>
            </a:extLst>
          </p:cNvPr>
          <p:cNvSpPr>
            <a:spLocks noGrp="1"/>
          </p:cNvSpPr>
          <p:nvPr>
            <p:ph type="title"/>
          </p:nvPr>
        </p:nvSpPr>
        <p:spPr>
          <a:xfrm>
            <a:off x="581192" y="702156"/>
            <a:ext cx="11029616" cy="660113"/>
          </a:xfrm>
        </p:spPr>
        <p:txBody>
          <a:bodyPr/>
          <a:lstStyle/>
          <a:p>
            <a:pPr algn="ctr"/>
            <a:r>
              <a:rPr lang="en-US" u="sng" dirty="0">
                <a:solidFill>
                  <a:schemeClr val="accent1">
                    <a:lumMod val="50000"/>
                  </a:schemeClr>
                </a:solidFill>
              </a:rPr>
              <a:t>Architecture design:-</a:t>
            </a:r>
          </a:p>
        </p:txBody>
      </p:sp>
      <p:sp>
        <p:nvSpPr>
          <p:cNvPr id="3" name="Content Placeholder 2">
            <a:extLst>
              <a:ext uri="{FF2B5EF4-FFF2-40B4-BE49-F238E27FC236}">
                <a16:creationId xmlns:a16="http://schemas.microsoft.com/office/drawing/2014/main" id="{6DD7A640-4213-9471-210F-8D1C5914120A}"/>
              </a:ext>
            </a:extLst>
          </p:cNvPr>
          <p:cNvSpPr>
            <a:spLocks noGrp="1"/>
          </p:cNvSpPr>
          <p:nvPr>
            <p:ph idx="1"/>
          </p:nvPr>
        </p:nvSpPr>
        <p:spPr>
          <a:xfrm>
            <a:off x="354564" y="1362269"/>
            <a:ext cx="11476652" cy="5234474"/>
          </a:xfrm>
        </p:spPr>
        <p:txBody>
          <a:bodyPr/>
          <a:lstStyle/>
          <a:p>
            <a:pPr marL="0" indent="0">
              <a:buNone/>
            </a:pPr>
            <a:endParaRPr lang="en-US" dirty="0"/>
          </a:p>
        </p:txBody>
      </p:sp>
      <p:sp>
        <p:nvSpPr>
          <p:cNvPr id="4" name="Rectangle: Rounded Corners 3">
            <a:extLst>
              <a:ext uri="{FF2B5EF4-FFF2-40B4-BE49-F238E27FC236}">
                <a16:creationId xmlns:a16="http://schemas.microsoft.com/office/drawing/2014/main" id="{659F9E20-53D0-13B2-133B-749E13178BE3}"/>
              </a:ext>
            </a:extLst>
          </p:cNvPr>
          <p:cNvSpPr/>
          <p:nvPr/>
        </p:nvSpPr>
        <p:spPr>
          <a:xfrm>
            <a:off x="583163" y="1483567"/>
            <a:ext cx="3237722" cy="21367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66FF"/>
                </a:solidFill>
              </a:rPr>
              <a:t>User Interface(UI) Layer</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Rounded Corners 4">
            <a:extLst>
              <a:ext uri="{FF2B5EF4-FFF2-40B4-BE49-F238E27FC236}">
                <a16:creationId xmlns:a16="http://schemas.microsoft.com/office/drawing/2014/main" id="{F0B69B32-F4E0-77AE-9AA3-11EBB56E4E8D}"/>
              </a:ext>
            </a:extLst>
          </p:cNvPr>
          <p:cNvSpPr/>
          <p:nvPr/>
        </p:nvSpPr>
        <p:spPr>
          <a:xfrm>
            <a:off x="466532" y="4194109"/>
            <a:ext cx="3526970" cy="2286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66FF"/>
                </a:solidFill>
              </a:rPr>
              <a:t>Model Management Layer</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6" name="Rectangle: Rounded Corners 5">
            <a:extLst>
              <a:ext uri="{FF2B5EF4-FFF2-40B4-BE49-F238E27FC236}">
                <a16:creationId xmlns:a16="http://schemas.microsoft.com/office/drawing/2014/main" id="{2A197DC9-F309-63E7-5D5A-E60326C59C6F}"/>
              </a:ext>
            </a:extLst>
          </p:cNvPr>
          <p:cNvSpPr/>
          <p:nvPr/>
        </p:nvSpPr>
        <p:spPr>
          <a:xfrm>
            <a:off x="4544009" y="4100803"/>
            <a:ext cx="3526970" cy="23793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66FF"/>
                </a:solidFill>
              </a:rPr>
              <a:t>Image Processing Layer</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7" name="Rectangle: Rounded Corners 6">
            <a:extLst>
              <a:ext uri="{FF2B5EF4-FFF2-40B4-BE49-F238E27FC236}">
                <a16:creationId xmlns:a16="http://schemas.microsoft.com/office/drawing/2014/main" id="{B9E282E5-6D45-A851-14EE-C9B16665E34E}"/>
              </a:ext>
            </a:extLst>
          </p:cNvPr>
          <p:cNvSpPr/>
          <p:nvPr/>
        </p:nvSpPr>
        <p:spPr>
          <a:xfrm>
            <a:off x="8621486" y="4338735"/>
            <a:ext cx="3103982" cy="214137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66FF"/>
                </a:solidFill>
              </a:rPr>
              <a:t>Visualization Layer</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8" name="Rectangle: Rounded Corners 7">
            <a:extLst>
              <a:ext uri="{FF2B5EF4-FFF2-40B4-BE49-F238E27FC236}">
                <a16:creationId xmlns:a16="http://schemas.microsoft.com/office/drawing/2014/main" id="{5977B8D5-7A27-3611-0622-8044BED62F7F}"/>
              </a:ext>
            </a:extLst>
          </p:cNvPr>
          <p:cNvSpPr/>
          <p:nvPr/>
        </p:nvSpPr>
        <p:spPr>
          <a:xfrm>
            <a:off x="4329405" y="1520890"/>
            <a:ext cx="3526970" cy="20620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66FF"/>
                </a:solidFill>
              </a:rPr>
              <a:t>Open vino integration Layer</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9" name="Rectangle: Rounded Corners 8">
            <a:extLst>
              <a:ext uri="{FF2B5EF4-FFF2-40B4-BE49-F238E27FC236}">
                <a16:creationId xmlns:a16="http://schemas.microsoft.com/office/drawing/2014/main" id="{D9969ED4-D6DD-C038-ACA3-065C0AEEF328}"/>
              </a:ext>
            </a:extLst>
          </p:cNvPr>
          <p:cNvSpPr/>
          <p:nvPr/>
        </p:nvSpPr>
        <p:spPr>
          <a:xfrm>
            <a:off x="8481527" y="1520890"/>
            <a:ext cx="3129281" cy="21367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0066FF"/>
                </a:solidFill>
              </a:rPr>
              <a:t>Inference Layer</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cxnSp>
        <p:nvCxnSpPr>
          <p:cNvPr id="11" name="Straight Arrow Connector 10">
            <a:extLst>
              <a:ext uri="{FF2B5EF4-FFF2-40B4-BE49-F238E27FC236}">
                <a16:creationId xmlns:a16="http://schemas.microsoft.com/office/drawing/2014/main" id="{1C738CB6-44CA-D865-3F05-84351044B125}"/>
              </a:ext>
            </a:extLst>
          </p:cNvPr>
          <p:cNvCxnSpPr>
            <a:stCxn id="4" idx="2"/>
            <a:endCxn id="5" idx="0"/>
          </p:cNvCxnSpPr>
          <p:nvPr/>
        </p:nvCxnSpPr>
        <p:spPr>
          <a:xfrm>
            <a:off x="2202024" y="3620276"/>
            <a:ext cx="27993" cy="5738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ADF0B4A5-486B-4862-6BA5-FE3F8168C4F8}"/>
              </a:ext>
            </a:extLst>
          </p:cNvPr>
          <p:cNvCxnSpPr/>
          <p:nvPr/>
        </p:nvCxnSpPr>
        <p:spPr>
          <a:xfrm flipV="1">
            <a:off x="3909527" y="3444175"/>
            <a:ext cx="531845" cy="8397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7E699240-00C2-523C-CB21-AB258E9BE11B}"/>
              </a:ext>
            </a:extLst>
          </p:cNvPr>
          <p:cNvCxnSpPr>
            <a:stCxn id="8" idx="2"/>
          </p:cNvCxnSpPr>
          <p:nvPr/>
        </p:nvCxnSpPr>
        <p:spPr>
          <a:xfrm>
            <a:off x="6092890" y="3582955"/>
            <a:ext cx="0" cy="5178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78B336BD-DA0A-A920-9D05-90D4028758E0}"/>
              </a:ext>
            </a:extLst>
          </p:cNvPr>
          <p:cNvCxnSpPr/>
          <p:nvPr/>
        </p:nvCxnSpPr>
        <p:spPr>
          <a:xfrm flipV="1">
            <a:off x="7931020" y="3582955"/>
            <a:ext cx="625151" cy="6111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A1B4154D-3604-2E4B-25D7-E3E8F363FCB5}"/>
              </a:ext>
            </a:extLst>
          </p:cNvPr>
          <p:cNvCxnSpPr>
            <a:stCxn id="9" idx="2"/>
          </p:cNvCxnSpPr>
          <p:nvPr/>
        </p:nvCxnSpPr>
        <p:spPr>
          <a:xfrm flipH="1">
            <a:off x="10046167" y="3657599"/>
            <a:ext cx="1" cy="626331"/>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4" name="Rectangle 23">
            <a:extLst>
              <a:ext uri="{FF2B5EF4-FFF2-40B4-BE49-F238E27FC236}">
                <a16:creationId xmlns:a16="http://schemas.microsoft.com/office/drawing/2014/main" id="{BA3CB1F4-2B53-9FEC-F192-D594C53F5EF7}"/>
              </a:ext>
            </a:extLst>
          </p:cNvPr>
          <p:cNvSpPr/>
          <p:nvPr/>
        </p:nvSpPr>
        <p:spPr>
          <a:xfrm>
            <a:off x="867747" y="2234682"/>
            <a:ext cx="2724539" cy="9610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5">
                    <a:lumMod val="50000"/>
                  </a:schemeClr>
                </a:solidFill>
              </a:rPr>
              <a:t>Interactive Widgets</a:t>
            </a:r>
          </a:p>
        </p:txBody>
      </p:sp>
      <p:sp>
        <p:nvSpPr>
          <p:cNvPr id="25" name="Rectangle 24">
            <a:extLst>
              <a:ext uri="{FF2B5EF4-FFF2-40B4-BE49-F238E27FC236}">
                <a16:creationId xmlns:a16="http://schemas.microsoft.com/office/drawing/2014/main" id="{45002AB5-1B75-E567-3699-D0C89E3C7C8E}"/>
              </a:ext>
            </a:extLst>
          </p:cNvPr>
          <p:cNvSpPr/>
          <p:nvPr/>
        </p:nvSpPr>
        <p:spPr>
          <a:xfrm>
            <a:off x="611156" y="4837923"/>
            <a:ext cx="3237722" cy="5365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Model Download and Storage</a:t>
            </a:r>
          </a:p>
        </p:txBody>
      </p:sp>
      <p:sp>
        <p:nvSpPr>
          <p:cNvPr id="26" name="Rectangle 25">
            <a:extLst>
              <a:ext uri="{FF2B5EF4-FFF2-40B4-BE49-F238E27FC236}">
                <a16:creationId xmlns:a16="http://schemas.microsoft.com/office/drawing/2014/main" id="{7F4C971C-08CC-4A49-6FBD-6226B08084EB}"/>
              </a:ext>
            </a:extLst>
          </p:cNvPr>
          <p:cNvSpPr/>
          <p:nvPr/>
        </p:nvSpPr>
        <p:spPr>
          <a:xfrm>
            <a:off x="611156" y="5635690"/>
            <a:ext cx="3223730" cy="6718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File Management</a:t>
            </a:r>
          </a:p>
        </p:txBody>
      </p:sp>
      <p:sp>
        <p:nvSpPr>
          <p:cNvPr id="27" name="Rectangle 26">
            <a:extLst>
              <a:ext uri="{FF2B5EF4-FFF2-40B4-BE49-F238E27FC236}">
                <a16:creationId xmlns:a16="http://schemas.microsoft.com/office/drawing/2014/main" id="{593923D3-38AF-ACE6-6AD0-6DB2E149A9A7}"/>
              </a:ext>
            </a:extLst>
          </p:cNvPr>
          <p:cNvSpPr/>
          <p:nvPr/>
        </p:nvSpPr>
        <p:spPr>
          <a:xfrm>
            <a:off x="4499691" y="2132044"/>
            <a:ext cx="3303030" cy="5645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Open Vino Core Initialization</a:t>
            </a:r>
          </a:p>
        </p:txBody>
      </p:sp>
      <p:sp>
        <p:nvSpPr>
          <p:cNvPr id="28" name="Rectangle 27">
            <a:extLst>
              <a:ext uri="{FF2B5EF4-FFF2-40B4-BE49-F238E27FC236}">
                <a16:creationId xmlns:a16="http://schemas.microsoft.com/office/drawing/2014/main" id="{CE4E4FD0-18D9-9379-FAC4-B09C92A56781}"/>
              </a:ext>
            </a:extLst>
          </p:cNvPr>
          <p:cNvSpPr/>
          <p:nvPr/>
        </p:nvSpPr>
        <p:spPr>
          <a:xfrm>
            <a:off x="4460039" y="2920482"/>
            <a:ext cx="3284370" cy="5038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Model Loading and Compilation</a:t>
            </a:r>
          </a:p>
        </p:txBody>
      </p:sp>
      <p:sp>
        <p:nvSpPr>
          <p:cNvPr id="29" name="Rectangle 28">
            <a:extLst>
              <a:ext uri="{FF2B5EF4-FFF2-40B4-BE49-F238E27FC236}">
                <a16:creationId xmlns:a16="http://schemas.microsoft.com/office/drawing/2014/main" id="{317F908C-0113-42D4-5312-EC07825BA0D8}"/>
              </a:ext>
            </a:extLst>
          </p:cNvPr>
          <p:cNvSpPr/>
          <p:nvPr/>
        </p:nvSpPr>
        <p:spPr>
          <a:xfrm>
            <a:off x="4800602" y="4784271"/>
            <a:ext cx="3088423" cy="506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Image Acquisition</a:t>
            </a:r>
          </a:p>
        </p:txBody>
      </p:sp>
      <p:sp>
        <p:nvSpPr>
          <p:cNvPr id="30" name="Rectangle 29">
            <a:extLst>
              <a:ext uri="{FF2B5EF4-FFF2-40B4-BE49-F238E27FC236}">
                <a16:creationId xmlns:a16="http://schemas.microsoft.com/office/drawing/2014/main" id="{2DB4968B-A83C-41B0-BEE6-5E039FF0BB86}"/>
              </a:ext>
            </a:extLst>
          </p:cNvPr>
          <p:cNvSpPr/>
          <p:nvPr/>
        </p:nvSpPr>
        <p:spPr>
          <a:xfrm>
            <a:off x="4767943" y="5635690"/>
            <a:ext cx="3163077" cy="5061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Preprocessing</a:t>
            </a:r>
          </a:p>
        </p:txBody>
      </p:sp>
      <p:sp>
        <p:nvSpPr>
          <p:cNvPr id="31" name="Rectangle 30">
            <a:extLst>
              <a:ext uri="{FF2B5EF4-FFF2-40B4-BE49-F238E27FC236}">
                <a16:creationId xmlns:a16="http://schemas.microsoft.com/office/drawing/2014/main" id="{BE782E18-DED7-1BA8-AAD0-69204C242859}"/>
              </a:ext>
            </a:extLst>
          </p:cNvPr>
          <p:cNvSpPr/>
          <p:nvPr/>
        </p:nvSpPr>
        <p:spPr>
          <a:xfrm>
            <a:off x="8788271" y="4953375"/>
            <a:ext cx="2770411" cy="4711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Result Conversion</a:t>
            </a:r>
          </a:p>
        </p:txBody>
      </p:sp>
      <p:sp>
        <p:nvSpPr>
          <p:cNvPr id="32" name="Rectangle 31">
            <a:extLst>
              <a:ext uri="{FF2B5EF4-FFF2-40B4-BE49-F238E27FC236}">
                <a16:creationId xmlns:a16="http://schemas.microsoft.com/office/drawing/2014/main" id="{3D332CD4-289E-3944-5274-C804433501C2}"/>
              </a:ext>
            </a:extLst>
          </p:cNvPr>
          <p:cNvSpPr/>
          <p:nvPr/>
        </p:nvSpPr>
        <p:spPr>
          <a:xfrm>
            <a:off x="8817429" y="5710335"/>
            <a:ext cx="2763415" cy="466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Display</a:t>
            </a:r>
          </a:p>
        </p:txBody>
      </p:sp>
      <p:sp>
        <p:nvSpPr>
          <p:cNvPr id="33" name="Rectangle 32">
            <a:extLst>
              <a:ext uri="{FF2B5EF4-FFF2-40B4-BE49-F238E27FC236}">
                <a16:creationId xmlns:a16="http://schemas.microsoft.com/office/drawing/2014/main" id="{44263906-D471-42E6-3BF6-61644092C389}"/>
              </a:ext>
            </a:extLst>
          </p:cNvPr>
          <p:cNvSpPr/>
          <p:nvPr/>
        </p:nvSpPr>
        <p:spPr>
          <a:xfrm>
            <a:off x="8620321" y="2181030"/>
            <a:ext cx="2827175" cy="4338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Model Inference</a:t>
            </a:r>
          </a:p>
        </p:txBody>
      </p:sp>
      <p:sp>
        <p:nvSpPr>
          <p:cNvPr id="34" name="Rectangle 33">
            <a:extLst>
              <a:ext uri="{FF2B5EF4-FFF2-40B4-BE49-F238E27FC236}">
                <a16:creationId xmlns:a16="http://schemas.microsoft.com/office/drawing/2014/main" id="{6E096B3C-D158-FC3C-5C0D-D8B782281348}"/>
              </a:ext>
            </a:extLst>
          </p:cNvPr>
          <p:cNvSpPr/>
          <p:nvPr/>
        </p:nvSpPr>
        <p:spPr>
          <a:xfrm>
            <a:off x="8621486" y="2892488"/>
            <a:ext cx="2827175" cy="4385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Output Filtering</a:t>
            </a:r>
          </a:p>
        </p:txBody>
      </p:sp>
    </p:spTree>
    <p:extLst>
      <p:ext uri="{BB962C8B-B14F-4D97-AF65-F5344CB8AC3E}">
        <p14:creationId xmlns:p14="http://schemas.microsoft.com/office/powerpoint/2010/main" val="2425744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A7552-B2A7-288D-0D89-0C21CC640AF7}"/>
              </a:ext>
            </a:extLst>
          </p:cNvPr>
          <p:cNvSpPr>
            <a:spLocks noGrp="1"/>
          </p:cNvSpPr>
          <p:nvPr>
            <p:ph type="title"/>
          </p:nvPr>
        </p:nvSpPr>
        <p:spPr>
          <a:xfrm>
            <a:off x="161314" y="787587"/>
            <a:ext cx="11029616" cy="863932"/>
          </a:xfrm>
        </p:spPr>
        <p:txBody>
          <a:bodyPr>
            <a:normAutofit/>
          </a:bodyPr>
          <a:lstStyle/>
          <a:p>
            <a:r>
              <a:rPr lang="en-US" sz="3200" u="sng" dirty="0">
                <a:solidFill>
                  <a:schemeClr val="accent2">
                    <a:lumMod val="75000"/>
                  </a:schemeClr>
                </a:solidFill>
              </a:rPr>
              <a:t>TECHNOLOGIES USED:-</a:t>
            </a:r>
          </a:p>
        </p:txBody>
      </p:sp>
      <p:sp>
        <p:nvSpPr>
          <p:cNvPr id="4" name="Rectangle 1">
            <a:extLst>
              <a:ext uri="{FF2B5EF4-FFF2-40B4-BE49-F238E27FC236}">
                <a16:creationId xmlns:a16="http://schemas.microsoft.com/office/drawing/2014/main" id="{51A4622F-415E-9C00-7AAB-543B85D58A41}"/>
              </a:ext>
            </a:extLst>
          </p:cNvPr>
          <p:cNvSpPr>
            <a:spLocks noGrp="1" noChangeArrowheads="1"/>
          </p:cNvSpPr>
          <p:nvPr>
            <p:ph idx="1"/>
          </p:nvPr>
        </p:nvSpPr>
        <p:spPr bwMode="auto">
          <a:xfrm>
            <a:off x="252413" y="2038540"/>
            <a:ext cx="11598047"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Open VINO Toolkit</a:t>
            </a:r>
            <a:r>
              <a:rPr kumimoji="0" lang="en-US" altLang="en-US" sz="3200" b="0" i="0" u="none" strike="noStrike" cap="none" normalizeH="0" baseline="0" dirty="0">
                <a:ln>
                  <a:noFill/>
                </a:ln>
                <a:solidFill>
                  <a:schemeClr val="tx1"/>
                </a:solidFill>
                <a:effectLst/>
                <a:latin typeface="Arial" panose="020B0604020202020204" pitchFamily="34" charset="0"/>
              </a:rPr>
              <a:t>: Optimizes and runs model inference.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OpenCV</a:t>
            </a:r>
            <a:r>
              <a:rPr kumimoji="0" lang="en-US" altLang="en-US" sz="3200" b="0" i="0" u="none" strike="noStrike" cap="none" normalizeH="0" baseline="0" dirty="0">
                <a:ln>
                  <a:noFill/>
                </a:ln>
                <a:solidFill>
                  <a:schemeClr val="tx1"/>
                </a:solidFill>
                <a:effectLst/>
                <a:latin typeface="Arial" panose="020B0604020202020204" pitchFamily="34" charset="0"/>
              </a:rPr>
              <a:t>: Handles image processing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Matplotlib</a:t>
            </a:r>
            <a:r>
              <a:rPr kumimoji="0" lang="en-US" altLang="en-US" sz="3200" b="0" i="0" u="none" strike="noStrike" cap="none" normalizeH="0" baseline="0" dirty="0">
                <a:ln>
                  <a:noFill/>
                </a:ln>
                <a:solidFill>
                  <a:schemeClr val="tx1"/>
                </a:solidFill>
                <a:effectLst/>
                <a:latin typeface="Arial" panose="020B0604020202020204" pitchFamily="34" charset="0"/>
              </a:rPr>
              <a:t>: Visualizes images and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NumPy</a:t>
            </a:r>
            <a:r>
              <a:rPr kumimoji="0" lang="en-US" altLang="en-US" sz="3200" b="0" i="0" u="none" strike="noStrike" cap="none" normalizeH="0" baseline="0" dirty="0">
                <a:ln>
                  <a:noFill/>
                </a:ln>
                <a:solidFill>
                  <a:schemeClr val="tx1"/>
                </a:solidFill>
                <a:effectLst/>
                <a:latin typeface="Arial" panose="020B0604020202020204" pitchFamily="34" charset="0"/>
              </a:rPr>
              <a:t>: Performs numerical operations on image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ipywidgets</a:t>
            </a:r>
            <a:r>
              <a:rPr kumimoji="0" lang="en-US" altLang="en-US" sz="3200" b="0" i="0" u="none" strike="noStrike" cap="none" normalizeH="0" baseline="0" dirty="0">
                <a:ln>
                  <a:noFill/>
                </a:ln>
                <a:solidFill>
                  <a:schemeClr val="tx1"/>
                </a:solidFill>
                <a:effectLst/>
                <a:latin typeface="Arial" panose="020B0604020202020204" pitchFamily="34" charset="0"/>
              </a:rPr>
              <a:t>: Creates interactive widgets for device selection.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Requests</a:t>
            </a:r>
            <a:r>
              <a:rPr kumimoji="0" lang="en-US" altLang="en-US" sz="3200" b="0" i="0" u="none" strike="noStrike" cap="none" normalizeH="0" baseline="0" dirty="0">
                <a:ln>
                  <a:noFill/>
                </a:ln>
                <a:solidFill>
                  <a:schemeClr val="tx1"/>
                </a:solidFill>
                <a:effectLst/>
                <a:latin typeface="Arial" panose="020B0604020202020204" pitchFamily="34" charset="0"/>
              </a:rPr>
              <a:t>: Downloads scripts and images from the web.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Pathlib</a:t>
            </a:r>
            <a:r>
              <a:rPr kumimoji="0" lang="en-US" altLang="en-US" sz="3200" b="0" i="0" u="none" strike="noStrike" cap="none" normalizeH="0" baseline="0" dirty="0">
                <a:ln>
                  <a:noFill/>
                </a:ln>
                <a:solidFill>
                  <a:schemeClr val="tx1"/>
                </a:solidFill>
                <a:effectLst/>
                <a:latin typeface="Arial" panose="020B0604020202020204" pitchFamily="34" charset="0"/>
              </a:rPr>
              <a:t>: Manages file paths and directories.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notebook_utils</a:t>
            </a:r>
            <a:r>
              <a:rPr kumimoji="0" lang="en-US" altLang="en-US" sz="3200" b="0" i="0" u="none" strike="noStrike" cap="none" normalizeH="0" baseline="0" dirty="0">
                <a:ln>
                  <a:noFill/>
                </a:ln>
                <a:solidFill>
                  <a:schemeClr val="tx1"/>
                </a:solidFill>
                <a:effectLst/>
                <a:latin typeface="Arial" panose="020B0604020202020204" pitchFamily="34" charset="0"/>
              </a:rPr>
              <a:t>: Provides helper functions for file downloads.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738500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{A9AAE7CD-E26C-485E-973E-71D9B8C6997D}tf33552983_win32</Template>
  <TotalTime>165</TotalTime>
  <Words>1156</Words>
  <Application>Microsoft Office PowerPoint</Application>
  <PresentationFormat>Widescreen</PresentationFormat>
  <Paragraphs>123</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Aptos Narrow</vt:lpstr>
      <vt:lpstr>Arial</vt:lpstr>
      <vt:lpstr>Arial Black</vt:lpstr>
      <vt:lpstr>Bookman Old Style</vt:lpstr>
      <vt:lpstr>Brush Script MT</vt:lpstr>
      <vt:lpstr>Franklin Gothic Book</vt:lpstr>
      <vt:lpstr>Franklin Gothic Demi</vt:lpstr>
      <vt:lpstr>Wingdings</vt:lpstr>
      <vt:lpstr>Wingdings 2</vt:lpstr>
      <vt:lpstr>DividendVTI</vt:lpstr>
      <vt:lpstr>“Running Gen AI on Intel AI Laptops and Simple LLM Inference on CPU and fine-tuning of LLM Models using Intel® Open VINO™”.</vt:lpstr>
      <vt:lpstr>Problem statement:- Title:- Automated Detection of Horizontal Text in Images Using Open VINO </vt:lpstr>
      <vt:lpstr>Unique idea brief (solution):-</vt:lpstr>
      <vt:lpstr>FEAtures offered:-</vt:lpstr>
      <vt:lpstr>PowerPoint Presentation</vt:lpstr>
      <vt:lpstr>Process flow:-</vt:lpstr>
      <vt:lpstr>PowerPoint Presentation</vt:lpstr>
      <vt:lpstr>Architecture design:-</vt:lpstr>
      <vt:lpstr>TECHNOLOGIES USED:-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SALANKI MADHU SREEJA</dc:creator>
  <cp:lastModifiedBy>SALANKI MADHU SREEJA</cp:lastModifiedBy>
  <cp:revision>2</cp:revision>
  <dcterms:created xsi:type="dcterms:W3CDTF">2024-07-15T13:50:12Z</dcterms:created>
  <dcterms:modified xsi:type="dcterms:W3CDTF">2024-07-15T16:58:51Z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