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3" r:id="rId2"/>
    <p:sldId id="406" r:id="rId3"/>
    <p:sldId id="411" r:id="rId4"/>
    <p:sldId id="422" r:id="rId5"/>
    <p:sldId id="421" r:id="rId6"/>
    <p:sldId id="420" r:id="rId7"/>
    <p:sldId id="423" r:id="rId8"/>
    <p:sldId id="424" r:id="rId9"/>
    <p:sldId id="414" r:id="rId10"/>
    <p:sldId id="415" r:id="rId11"/>
    <p:sldId id="425" r:id="rId12"/>
    <p:sldId id="426" r:id="rId13"/>
    <p:sldId id="427" r:id="rId14"/>
    <p:sldId id="428" r:id="rId15"/>
    <p:sldId id="417" r:id="rId16"/>
    <p:sldId id="36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 and Dividers" id="{1E7DD9E6-8846-8448-AF36-6CA7C36D3FBC}">
          <p14:sldIdLst>
            <p14:sldId id="343"/>
            <p14:sldId id="406"/>
            <p14:sldId id="411"/>
            <p14:sldId id="422"/>
            <p14:sldId id="421"/>
            <p14:sldId id="420"/>
            <p14:sldId id="423"/>
            <p14:sldId id="424"/>
            <p14:sldId id="414"/>
            <p14:sldId id="415"/>
            <p14:sldId id="425"/>
            <p14:sldId id="426"/>
            <p14:sldId id="427"/>
            <p14:sldId id="428"/>
            <p14:sldId id="417"/>
          </p14:sldIdLst>
        </p14:section>
        <p14:section name="Example slides" id="{6F4BDC45-F9AA-BE40-B27C-BCB372411A4C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FDB"/>
    <a:srgbClr val="007A3E"/>
    <a:srgbClr val="F2F2F2"/>
    <a:srgbClr val="191919"/>
    <a:srgbClr val="CF2A2A"/>
    <a:srgbClr val="EFEFEF"/>
    <a:srgbClr val="4CA90C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50000" autoAdjust="0"/>
  </p:normalViewPr>
  <p:slideViewPr>
    <p:cSldViewPr snapToGrid="0">
      <p:cViewPr varScale="1">
        <p:scale>
          <a:sx n="123" d="100"/>
          <a:sy n="123" d="100"/>
        </p:scale>
        <p:origin x="240" y="184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 snapToObjects="1">
      <p:cViewPr varScale="1">
        <p:scale>
          <a:sx n="71" d="100"/>
          <a:sy n="71" d="100"/>
        </p:scale>
        <p:origin x="-39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44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798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4067"/>
            <a:ext cx="1120906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42541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41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88825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8300"/>
            <a:ext cx="1120906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Matching between IPTV and DirecTV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370"/>
            <a:ext cx="11209064" cy="481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32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15" y="1143000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064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3" y="939800"/>
            <a:ext cx="1120906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063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064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15" y="1139825"/>
            <a:ext cx="395319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2" y="1206505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7" y="1139825"/>
            <a:ext cx="384498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40" y="1139825"/>
            <a:ext cx="536308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1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3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9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39" y="1209839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39" y="2868174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3" y="2778384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39" y="4546625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3" y="4465973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8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8" y="3709997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97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16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3692716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3692716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804" y="594859"/>
            <a:ext cx="5609823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39809"/>
            <a:ext cx="1120906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798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474729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92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9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96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55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8" y="2624611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107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55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55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89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9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9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9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6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2624603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8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8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8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1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4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8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8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68" y="3217928"/>
            <a:ext cx="253934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44" y="1142220"/>
            <a:ext cx="534775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1399" y="1142220"/>
            <a:ext cx="533860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6412" y="1587384"/>
            <a:ext cx="4875530" cy="4137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>
                <a:solidFill>
                  <a:schemeClr val="tx2"/>
                </a:solidFill>
              </a:rPr>
              <a:t> </a:t>
            </a:r>
            <a:r>
              <a:rPr lang="en-US" sz="600" dirty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742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type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743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745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13044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905959" y="2520950"/>
            <a:ext cx="409695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9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24488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041060" y="2520950"/>
            <a:ext cx="4106704" cy="16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296001" y="2560638"/>
            <a:ext cx="1596822" cy="15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042668" y="2520950"/>
            <a:ext cx="4103488" cy="16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9"/>
            <a:ext cx="12188825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301" y="6075792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9"/>
            <a:ext cx="12188825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4981" y="6075792"/>
            <a:ext cx="661784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add. The Globe Alone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798" y="3276600"/>
            <a:ext cx="1120906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809744"/>
            <a:ext cx="10885298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030" y="1642541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4" y="3608398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570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/>
              <a:t>Title Matching between U-verse IPTV and DTV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Matching between IPTV and DTV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24" r:id="rId3"/>
    <p:sldLayoutId id="2147483721" r:id="rId4"/>
    <p:sldLayoutId id="2147483717" r:id="rId5"/>
    <p:sldLayoutId id="2147483729" r:id="rId6"/>
    <p:sldLayoutId id="2147483730" r:id="rId7"/>
    <p:sldLayoutId id="2147483722" r:id="rId8"/>
    <p:sldLayoutId id="2147483718" r:id="rId9"/>
    <p:sldLayoutId id="2147483720" r:id="rId10"/>
    <p:sldLayoutId id="2147483727" r:id="rId11"/>
    <p:sldLayoutId id="2147483728" r:id="rId12"/>
    <p:sldLayoutId id="2147483719" r:id="rId13"/>
    <p:sldLayoutId id="2147483650" r:id="rId14"/>
    <p:sldLayoutId id="2147483701" r:id="rId15"/>
    <p:sldLayoutId id="2147483691" r:id="rId16"/>
    <p:sldLayoutId id="2147483731" r:id="rId17"/>
    <p:sldLayoutId id="2147483698" r:id="rId18"/>
    <p:sldLayoutId id="2147483695" r:id="rId19"/>
    <p:sldLayoutId id="2147483732" r:id="rId20"/>
    <p:sldLayoutId id="2147483699" r:id="rId21"/>
    <p:sldLayoutId id="2147483700" r:id="rId22"/>
    <p:sldLayoutId id="2147483702" r:id="rId23"/>
    <p:sldLayoutId id="2147483679" r:id="rId24"/>
    <p:sldLayoutId id="2147483697" r:id="rId25"/>
    <p:sldLayoutId id="2147483689" r:id="rId26"/>
    <p:sldLayoutId id="2147483703" r:id="rId27"/>
    <p:sldLayoutId id="2147483707" r:id="rId28"/>
    <p:sldLayoutId id="2147483713" r:id="rId29"/>
    <p:sldLayoutId id="2147483714" r:id="rId30"/>
    <p:sldLayoutId id="2147483704" r:id="rId31"/>
    <p:sldLayoutId id="2147483705" r:id="rId32"/>
    <p:sldLayoutId id="2147483706" r:id="rId33"/>
    <p:sldLayoutId id="2147483712" r:id="rId34"/>
    <p:sldLayoutId id="2147483710" r:id="rId35"/>
    <p:sldLayoutId id="2147483711" r:id="rId36"/>
    <p:sldLayoutId id="2147483723" r:id="rId37"/>
    <p:sldLayoutId id="2147483733" r:id="rId38"/>
    <p:sldLayoutId id="2147483696" r:id="rId39"/>
    <p:sldLayoutId id="2147483654" r:id="rId40"/>
    <p:sldLayoutId id="2147483655" r:id="rId41"/>
    <p:sldLayoutId id="2147483660" r:id="rId42"/>
    <p:sldLayoutId id="2147483726" r:id="rId43"/>
    <p:sldLayoutId id="2147483734" r:id="rId44"/>
    <p:sldLayoutId id="2147483735" r:id="rId45"/>
    <p:sldLayoutId id="2147483736" r:id="rId46"/>
    <p:sldLayoutId id="2147483737" r:id="rId47"/>
  </p:sldLayoutIdLst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 title="Date"/>
          <p:cNvSpPr>
            <a:spLocks noGrp="1"/>
          </p:cNvSpPr>
          <p:nvPr>
            <p:ph type="body" sz="quarter" idx="14"/>
          </p:nvPr>
        </p:nvSpPr>
        <p:spPr>
          <a:xfrm>
            <a:off x="485736" y="594859"/>
            <a:ext cx="5609823" cy="244486"/>
          </a:xfrm>
        </p:spPr>
        <p:txBody>
          <a:bodyPr/>
          <a:lstStyle/>
          <a:p>
            <a:r>
              <a:rPr lang="en-US" dirty="0"/>
              <a:t>July 22 2018</a:t>
            </a:r>
          </a:p>
        </p:txBody>
      </p:sp>
      <p:sp>
        <p:nvSpPr>
          <p:cNvPr id="4" name="Title 3" title="Title slide option 1"/>
          <p:cNvSpPr>
            <a:spLocks noGrp="1"/>
          </p:cNvSpPr>
          <p:nvPr>
            <p:ph type="title"/>
          </p:nvPr>
        </p:nvSpPr>
        <p:spPr>
          <a:xfrm>
            <a:off x="607099" y="1885950"/>
            <a:ext cx="10976919" cy="994778"/>
          </a:xfrm>
        </p:spPr>
        <p:txBody>
          <a:bodyPr/>
          <a:lstStyle/>
          <a:p>
            <a:r>
              <a:rPr lang="en-US" sz="4800" b="1" dirty="0"/>
              <a:t>                 DATA VALIDATION PLATFORM</a:t>
            </a:r>
          </a:p>
        </p:txBody>
      </p:sp>
      <p:sp>
        <p:nvSpPr>
          <p:cNvPr id="5" name="Text Placeholder 4" title="Subtitle placeholder"/>
          <p:cNvSpPr>
            <a:spLocks noGrp="1"/>
          </p:cNvSpPr>
          <p:nvPr>
            <p:ph type="body" sz="quarter" idx="13"/>
          </p:nvPr>
        </p:nvSpPr>
        <p:spPr>
          <a:xfrm>
            <a:off x="9071299" y="3429001"/>
            <a:ext cx="1741481" cy="754379"/>
          </a:xfrm>
        </p:spPr>
        <p:txBody>
          <a:bodyPr/>
          <a:lstStyle/>
          <a:p>
            <a:r>
              <a:rPr lang="en-US" dirty="0"/>
              <a:t>Goutham</a:t>
            </a:r>
          </a:p>
          <a:p>
            <a:r>
              <a:rPr lang="en-US" dirty="0"/>
              <a:t>Srikar 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435" y="513708"/>
            <a:ext cx="11209064" cy="884167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Column Quality 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  <a:r>
              <a:rPr lang="en-US" sz="1800" dirty="0">
                <a:solidFill>
                  <a:srgbClr val="009FDB"/>
                </a:solidFill>
              </a:rPr>
              <a:t> 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F098D-9469-BE47-B280-201BB55B4915}"/>
              </a:ext>
            </a:extLst>
          </p:cNvPr>
          <p:cNvSpPr txBox="1"/>
          <p:nvPr/>
        </p:nvSpPr>
        <p:spPr>
          <a:xfrm>
            <a:off x="1551398" y="18493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8A3DE-004C-BD49-82A6-55220DE3A385}"/>
              </a:ext>
            </a:extLst>
          </p:cNvPr>
          <p:cNvSpPr/>
          <p:nvPr/>
        </p:nvSpPr>
        <p:spPr>
          <a:xfrm>
            <a:off x="368435" y="1586067"/>
            <a:ext cx="6092825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solidFill>
                  <a:schemeClr val="tx2"/>
                </a:solidFill>
              </a:rPr>
              <a:t>Column Quality Example 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Input: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Dataset: </a:t>
            </a:r>
            <a:r>
              <a:rPr lang="en-US" dirty="0" err="1">
                <a:solidFill>
                  <a:schemeClr val="tx2"/>
                </a:solidFill>
              </a:rPr>
              <a:t>ev_viewing_history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Column: ban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Start date: 20180201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End date: 20180203</a:t>
            </a:r>
          </a:p>
        </p:txBody>
      </p:sp>
    </p:spTree>
    <p:extLst>
      <p:ext uri="{BB962C8B-B14F-4D97-AF65-F5344CB8AC3E}">
        <p14:creationId xmlns:p14="http://schemas.microsoft.com/office/powerpoint/2010/main" val="263442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Column Quality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Column Quality Example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C5AAD5-C09C-8947-8F1F-6C4C1680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43426"/>
              </p:ext>
            </p:extLst>
          </p:nvPr>
        </p:nvGraphicFramePr>
        <p:xfrm>
          <a:off x="342308" y="2592343"/>
          <a:ext cx="1166008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75">
                  <a:extLst>
                    <a:ext uri="{9D8B030D-6E8A-4147-A177-3AD203B41FA5}">
                      <a16:colId xmlns:a16="http://schemas.microsoft.com/office/drawing/2014/main" val="1880396705"/>
                    </a:ext>
                  </a:extLst>
                </a:gridCol>
                <a:gridCol w="1655255">
                  <a:extLst>
                    <a:ext uri="{9D8B030D-6E8A-4147-A177-3AD203B41FA5}">
                      <a16:colId xmlns:a16="http://schemas.microsoft.com/office/drawing/2014/main" val="11328533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328725498"/>
                    </a:ext>
                  </a:extLst>
                </a:gridCol>
                <a:gridCol w="1305390">
                  <a:extLst>
                    <a:ext uri="{9D8B030D-6E8A-4147-A177-3AD203B41FA5}">
                      <a16:colId xmlns:a16="http://schemas.microsoft.com/office/drawing/2014/main" val="3506555158"/>
                    </a:ext>
                  </a:extLst>
                </a:gridCol>
                <a:gridCol w="2025079">
                  <a:extLst>
                    <a:ext uri="{9D8B030D-6E8A-4147-A177-3AD203B41FA5}">
                      <a16:colId xmlns:a16="http://schemas.microsoft.com/office/drawing/2014/main" val="371010577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978853606"/>
                    </a:ext>
                  </a:extLst>
                </a:gridCol>
                <a:gridCol w="2348103">
                  <a:extLst>
                    <a:ext uri="{9D8B030D-6E8A-4147-A177-3AD203B41FA5}">
                      <a16:colId xmlns:a16="http://schemas.microsoft.com/office/drawing/2014/main" val="3264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Improper column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column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GreaterThan15Percent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20180203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96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286657"/>
            <a:ext cx="11209064" cy="151176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Duplicate Check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2020196"/>
            <a:ext cx="9510755" cy="33840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For checking the duplicate rows count.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Example case: A particular setup box can view only one program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286657"/>
            <a:ext cx="11209064" cy="151176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Duplicate Check</a:t>
            </a:r>
            <a:r>
              <a:rPr lang="en-US" sz="1000" dirty="0">
                <a:solidFill>
                  <a:schemeClr val="tx2"/>
                </a:solidFill>
              </a:rPr>
              <a:t> (Continue)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2020196"/>
            <a:ext cx="9510755" cy="33840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/>
              <a:t>Config File Example: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Table: </a:t>
            </a:r>
            <a:r>
              <a:rPr lang="en-US" sz="1600" dirty="0" err="1"/>
              <a:t>ev_viewing_history</a:t>
            </a: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/>
              <a:t>duplicateCheckColumns</a:t>
            </a:r>
            <a:r>
              <a:rPr lang="en-US" sz="1600" dirty="0"/>
              <a:t> : </a:t>
            </a:r>
            <a:r>
              <a:rPr lang="en-US" sz="1600" dirty="0" err="1"/>
              <a:t>device_id</a:t>
            </a:r>
            <a:r>
              <a:rPr lang="en-US" sz="1600" dirty="0"/>
              <a:t>, </a:t>
            </a:r>
            <a:r>
              <a:rPr lang="en-US" sz="1600" dirty="0" err="1"/>
              <a:t>program_watch_start_time_local</a:t>
            </a: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err="1"/>
              <a:t>Business_line</a:t>
            </a:r>
            <a:r>
              <a:rPr lang="en-US" sz="1600" dirty="0"/>
              <a:t>: U-verse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Source System: TVE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Channel Tune Type: 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286657"/>
            <a:ext cx="11209064" cy="151176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Duplicate Check</a:t>
            </a:r>
            <a:r>
              <a:rPr lang="en-US" sz="1000" dirty="0">
                <a:solidFill>
                  <a:schemeClr val="tx2"/>
                </a:solidFill>
              </a:rPr>
              <a:t> (Continue)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2020196"/>
            <a:ext cx="9510755" cy="3384011"/>
          </a:xfrm>
        </p:spPr>
        <p:txBody>
          <a:bodyPr/>
          <a:lstStyle/>
          <a:p>
            <a:r>
              <a:rPr lang="en-US" sz="1600" b="1" dirty="0"/>
              <a:t>Query</a:t>
            </a:r>
            <a:r>
              <a:rPr lang="en-US" sz="16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/>
              <a:t>SELECT </a:t>
            </a:r>
            <a:r>
              <a:rPr lang="en-US" sz="1200" dirty="0" err="1"/>
              <a:t>access_card_id</a:t>
            </a:r>
            <a:r>
              <a:rPr lang="en-US" sz="1200" dirty="0"/>
              <a:t>, </a:t>
            </a:r>
            <a:r>
              <a:rPr lang="en-US" sz="1200" dirty="0" err="1"/>
              <a:t>client_id</a:t>
            </a:r>
            <a:r>
              <a:rPr lang="en-US" sz="1200" dirty="0"/>
              <a:t>, </a:t>
            </a:r>
            <a:r>
              <a:rPr lang="en-US" sz="1200" dirty="0" err="1"/>
              <a:t>program_watch_start_time_local</a:t>
            </a:r>
            <a:r>
              <a:rPr lang="en-US" sz="1200" dirty="0"/>
              <a:t> FROM </a:t>
            </a:r>
            <a:r>
              <a:rPr lang="en-US" sz="1200" dirty="0" err="1"/>
              <a:t>eview_gold.EV_VIEWING_HISTORY</a:t>
            </a:r>
            <a:r>
              <a:rPr lang="en-US" sz="1200" dirty="0"/>
              <a:t> WHERE </a:t>
            </a:r>
            <a:r>
              <a:rPr lang="en-US" sz="1200" dirty="0" err="1"/>
              <a:t>program_watch_start_dt_local</a:t>
            </a:r>
            <a:r>
              <a:rPr lang="en-US" sz="1200" dirty="0"/>
              <a:t>=20180301 AND  </a:t>
            </a:r>
            <a:r>
              <a:rPr lang="en-US" sz="1200" dirty="0" err="1"/>
              <a:t>business_line</a:t>
            </a:r>
            <a:r>
              <a:rPr lang="en-US" sz="1200" dirty="0"/>
              <a:t> = 'DIRECTV' AND </a:t>
            </a:r>
            <a:r>
              <a:rPr lang="en-US" sz="1200" dirty="0" err="1"/>
              <a:t>viewing_platform</a:t>
            </a:r>
            <a:r>
              <a:rPr lang="en-US" sz="1200" dirty="0"/>
              <a:t> ='STB' AND UPPER(</a:t>
            </a:r>
            <a:r>
              <a:rPr lang="en-US" sz="1200" dirty="0" err="1"/>
              <a:t>channel_tune_type</a:t>
            </a:r>
            <a:r>
              <a:rPr lang="en-US" sz="1200" dirty="0"/>
              <a:t>) ='DVR'  GROUP BY </a:t>
            </a:r>
            <a:r>
              <a:rPr lang="en-US" sz="1200" dirty="0" err="1"/>
              <a:t>access_card_id</a:t>
            </a:r>
            <a:r>
              <a:rPr lang="en-US" sz="1200" dirty="0"/>
              <a:t>, </a:t>
            </a:r>
            <a:r>
              <a:rPr lang="en-US" sz="1200" dirty="0" err="1"/>
              <a:t>client_id</a:t>
            </a:r>
            <a:r>
              <a:rPr lang="en-US" sz="1200" dirty="0"/>
              <a:t>, </a:t>
            </a:r>
            <a:r>
              <a:rPr lang="en-US" sz="1200" dirty="0" err="1"/>
              <a:t>program_watch_start_time_local</a:t>
            </a:r>
            <a:r>
              <a:rPr lang="en-US" sz="1200" dirty="0"/>
              <a:t> HAVING COUNT(</a:t>
            </a:r>
            <a:r>
              <a:rPr lang="en-US" sz="1200" dirty="0" err="1"/>
              <a:t>business_line</a:t>
            </a:r>
            <a:r>
              <a:rPr lang="en-US" sz="1200" dirty="0"/>
              <a:t>) &gt;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b="1" dirty="0"/>
              <a:t>Output</a:t>
            </a:r>
            <a:r>
              <a:rPr lang="en-US" sz="1600" dirty="0"/>
              <a:t>: 1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14A75-782C-9C49-97C3-E991A228E1AD}"/>
              </a:ext>
            </a:extLst>
          </p:cNvPr>
          <p:cNvSpPr txBox="1"/>
          <p:nvPr/>
        </p:nvSpPr>
        <p:spPr>
          <a:xfrm>
            <a:off x="3513762" y="154112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4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9064" y="156029"/>
            <a:ext cx="11209064" cy="1511764"/>
          </a:xfrm>
        </p:spPr>
        <p:txBody>
          <a:bodyPr/>
          <a:lstStyle/>
          <a:p>
            <a:r>
              <a:rPr lang="en-US" dirty="0"/>
              <a:t>Business rules 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9064" y="2076995"/>
            <a:ext cx="11009313" cy="37329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0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044" y="308224"/>
            <a:ext cx="11209064" cy="103079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Validation Cases: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9762" y="1553370"/>
            <a:ext cx="11209063" cy="4056320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Consistency Check 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Total Consistency 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Column Consistency</a:t>
            </a:r>
          </a:p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Column Quality</a:t>
            </a:r>
          </a:p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Duplicate Checks</a:t>
            </a:r>
          </a:p>
          <a:p>
            <a:pPr marL="342900" lvl="0" indent="-342900">
              <a:lnSpc>
                <a:spcPct val="90000"/>
              </a:lnSpc>
              <a:buClr>
                <a:srgbClr val="009FD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9FDB"/>
                </a:solidFill>
              </a:rPr>
              <a:t>Custom/Business 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Schema Check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Data Optimization</a:t>
            </a:r>
          </a:p>
          <a:p>
            <a:pPr marL="1203325" lvl="5" indent="-28575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Count </a:t>
            </a:r>
            <a:r>
              <a:rPr lang="en-US" sz="1600" dirty="0" err="1">
                <a:solidFill>
                  <a:srgbClr val="000000"/>
                </a:solidFill>
              </a:rPr>
              <a:t>Comparision</a:t>
            </a:r>
            <a:endParaRPr lang="en-US" sz="1600" dirty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Clr>
                <a:srgbClr val="009FDB"/>
              </a:buClr>
            </a:pPr>
            <a:endParaRPr lang="en-US" sz="2400" dirty="0">
              <a:solidFill>
                <a:srgbClr val="009FD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Total Consistency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642785"/>
            <a:ext cx="10287000" cy="374087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Checks the row count trends of dataset.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Useful for finding the inconsistency of rows count on a Dataset on any specified date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Total Consistency code:  </a:t>
            </a:r>
            <a:r>
              <a:rPr lang="en-US" dirty="0"/>
              <a:t>For a specified execution day, total consistency code calculates the averages for two months ( last 30 days and same month of previous year) from the previously computed Total consistency result and compares against the specified day.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Total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/>
              <a:t>Total Consistency </a:t>
            </a:r>
            <a:r>
              <a:rPr lang="en-US" b="1" dirty="0"/>
              <a:t>Example </a:t>
            </a:r>
          </a:p>
          <a:p>
            <a:pPr algn="just"/>
            <a:r>
              <a:rPr lang="en-US" b="1" dirty="0"/>
              <a:t>Input:</a:t>
            </a:r>
          </a:p>
          <a:p>
            <a:pPr algn="just"/>
            <a:r>
              <a:rPr lang="en-US" dirty="0"/>
              <a:t>Dataset: </a:t>
            </a:r>
            <a:r>
              <a:rPr lang="en-US" dirty="0" err="1"/>
              <a:t>ev_viewing_history</a:t>
            </a:r>
            <a:endParaRPr lang="en-US" dirty="0"/>
          </a:p>
          <a:p>
            <a:pPr algn="just"/>
            <a:r>
              <a:rPr lang="en-US" dirty="0"/>
              <a:t>Start date: 20180201</a:t>
            </a:r>
          </a:p>
          <a:p>
            <a:pPr algn="just"/>
            <a:r>
              <a:rPr lang="en-US" dirty="0"/>
              <a:t>End date: 20180205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Total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Total Consistency Example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C5AAD5-C09C-8947-8F1F-6C4C1680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02230"/>
              </p:ext>
            </p:extLst>
          </p:nvPr>
        </p:nvGraphicFramePr>
        <p:xfrm>
          <a:off x="342308" y="2592343"/>
          <a:ext cx="108277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75">
                  <a:extLst>
                    <a:ext uri="{9D8B030D-6E8A-4147-A177-3AD203B41FA5}">
                      <a16:colId xmlns:a16="http://schemas.microsoft.com/office/drawing/2014/main" val="1880396705"/>
                    </a:ext>
                  </a:extLst>
                </a:gridCol>
                <a:gridCol w="1655255">
                  <a:extLst>
                    <a:ext uri="{9D8B030D-6E8A-4147-A177-3AD203B41FA5}">
                      <a16:colId xmlns:a16="http://schemas.microsoft.com/office/drawing/2014/main" val="113285330"/>
                    </a:ext>
                  </a:extLst>
                </a:gridCol>
                <a:gridCol w="1213295">
                  <a:extLst>
                    <a:ext uri="{9D8B030D-6E8A-4147-A177-3AD203B41FA5}">
                      <a16:colId xmlns:a16="http://schemas.microsoft.com/office/drawing/2014/main" val="3506555158"/>
                    </a:ext>
                  </a:extLst>
                </a:gridCol>
                <a:gridCol w="2248726">
                  <a:extLst>
                    <a:ext uri="{9D8B030D-6E8A-4147-A177-3AD203B41FA5}">
                      <a16:colId xmlns:a16="http://schemas.microsoft.com/office/drawing/2014/main" val="371010577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978853606"/>
                    </a:ext>
                  </a:extLst>
                </a:gridCol>
                <a:gridCol w="2348103">
                  <a:extLst>
                    <a:ext uri="{9D8B030D-6E8A-4147-A177-3AD203B41FA5}">
                      <a16:colId xmlns:a16="http://schemas.microsoft.com/office/drawing/2014/main" val="3264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record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GreaterThan15Percent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2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Column Consistency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04430"/>
            <a:ext cx="10287000" cy="374087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Checks the distinct column count trends of dataset.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Useful for finding the inconsistency of count of column on any date.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Column Consistency code:  </a:t>
            </a:r>
            <a:r>
              <a:rPr lang="en-US" dirty="0"/>
              <a:t>For a specified </a:t>
            </a:r>
            <a:r>
              <a:rPr lang="en-US" dirty="0" err="1"/>
              <a:t>data_dt</a:t>
            </a:r>
            <a:r>
              <a:rPr lang="en-US" dirty="0"/>
              <a:t>  day, Column consistency code calculates the average of distinct column count for last 30 days and then compares it to the distinct column count of the </a:t>
            </a:r>
            <a:r>
              <a:rPr lang="en-US" dirty="0" err="1"/>
              <a:t>data_dt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Column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632510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Pre-compute Example </a:t>
            </a:r>
          </a:p>
          <a:p>
            <a:pPr algn="just"/>
            <a:r>
              <a:rPr lang="en-US" b="1" dirty="0"/>
              <a:t>Input:</a:t>
            </a:r>
          </a:p>
          <a:p>
            <a:pPr algn="just"/>
            <a:r>
              <a:rPr lang="en-US" dirty="0"/>
              <a:t>Dataset: </a:t>
            </a:r>
            <a:r>
              <a:rPr lang="en-US" dirty="0" err="1"/>
              <a:t>ev_viewing_history</a:t>
            </a:r>
            <a:endParaRPr lang="en-US" dirty="0"/>
          </a:p>
          <a:p>
            <a:pPr algn="just"/>
            <a:r>
              <a:rPr lang="en-US" dirty="0"/>
              <a:t>Column: ban</a:t>
            </a:r>
          </a:p>
          <a:p>
            <a:pPr algn="just"/>
            <a:r>
              <a:rPr lang="en-US" dirty="0"/>
              <a:t>Start date: 20180201</a:t>
            </a:r>
          </a:p>
          <a:p>
            <a:pPr algn="just"/>
            <a:r>
              <a:rPr lang="en-US" dirty="0"/>
              <a:t>End date: 20180203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309" y="634455"/>
            <a:ext cx="11209064" cy="760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Consistency Check: </a:t>
            </a:r>
            <a:r>
              <a:rPr lang="en-US" b="1" dirty="0">
                <a:solidFill>
                  <a:schemeClr val="tx2"/>
                </a:solidFill>
              </a:rPr>
              <a:t>Column Consistency</a:t>
            </a:r>
            <a:r>
              <a:rPr lang="en-US" sz="1800" dirty="0">
                <a:solidFill>
                  <a:schemeClr val="tx2"/>
                </a:solidFill>
              </a:rPr>
              <a:t>(Continue)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2309" y="1745526"/>
            <a:ext cx="10287000" cy="3740874"/>
          </a:xfrm>
        </p:spPr>
        <p:txBody>
          <a:bodyPr/>
          <a:lstStyle/>
          <a:p>
            <a:pPr algn="just"/>
            <a:r>
              <a:rPr lang="en-US" b="1" dirty="0"/>
              <a:t>Column Consistency Example </a:t>
            </a:r>
          </a:p>
          <a:p>
            <a:pPr algn="just"/>
            <a:r>
              <a:rPr lang="en-US" b="1" dirty="0"/>
              <a:t>Output: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C5AAD5-C09C-8947-8F1F-6C4C1680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88542"/>
              </p:ext>
            </p:extLst>
          </p:nvPr>
        </p:nvGraphicFramePr>
        <p:xfrm>
          <a:off x="342308" y="2592343"/>
          <a:ext cx="1137971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75">
                  <a:extLst>
                    <a:ext uri="{9D8B030D-6E8A-4147-A177-3AD203B41FA5}">
                      <a16:colId xmlns:a16="http://schemas.microsoft.com/office/drawing/2014/main" val="1880396705"/>
                    </a:ext>
                  </a:extLst>
                </a:gridCol>
                <a:gridCol w="1655255">
                  <a:extLst>
                    <a:ext uri="{9D8B030D-6E8A-4147-A177-3AD203B41FA5}">
                      <a16:colId xmlns:a16="http://schemas.microsoft.com/office/drawing/2014/main" val="113285330"/>
                    </a:ext>
                  </a:extLst>
                </a:gridCol>
                <a:gridCol w="1512761">
                  <a:extLst>
                    <a:ext uri="{9D8B030D-6E8A-4147-A177-3AD203B41FA5}">
                      <a16:colId xmlns:a16="http://schemas.microsoft.com/office/drawing/2014/main" val="1328725498"/>
                    </a:ext>
                  </a:extLst>
                </a:gridCol>
                <a:gridCol w="1213295">
                  <a:extLst>
                    <a:ext uri="{9D8B030D-6E8A-4147-A177-3AD203B41FA5}">
                      <a16:colId xmlns:a16="http://schemas.microsoft.com/office/drawing/2014/main" val="3506555158"/>
                    </a:ext>
                  </a:extLst>
                </a:gridCol>
                <a:gridCol w="1287978">
                  <a:extLst>
                    <a:ext uri="{9D8B030D-6E8A-4147-A177-3AD203B41FA5}">
                      <a16:colId xmlns:a16="http://schemas.microsoft.com/office/drawing/2014/main" val="371010577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978853606"/>
                    </a:ext>
                  </a:extLst>
                </a:gridCol>
                <a:gridCol w="2348103">
                  <a:extLst>
                    <a:ext uri="{9D8B030D-6E8A-4147-A177-3AD203B41FA5}">
                      <a16:colId xmlns:a16="http://schemas.microsoft.com/office/drawing/2014/main" val="3264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ev_viewing_history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20180202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GreaterThan15Percent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ev_viewing_history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20180203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9FDB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lessThan5Percent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000" y="636998"/>
            <a:ext cx="11209064" cy="80182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Column Quality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000" y="1701697"/>
            <a:ext cx="9510755" cy="33840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Improper value column count is compared against total row count for a specified dataset on a day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Finding the improper values in the columns like</a:t>
            </a:r>
            <a:endParaRPr lang="en-US" sz="1600" dirty="0"/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“NULL”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Null Values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“/n”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 ” 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“UNKNOWN”</a:t>
            </a:r>
          </a:p>
          <a:p>
            <a:pPr marL="1260475" lvl="5" indent="-342900">
              <a:buFont typeface="Wingdings" panose="05000000000000000000" pitchFamily="2" charset="2"/>
              <a:buChar char="Ø"/>
            </a:pPr>
            <a:r>
              <a:rPr lang="en-US" sz="1600" dirty="0"/>
              <a:t>Less than Specified character Length</a:t>
            </a:r>
          </a:p>
        </p:txBody>
      </p:sp>
    </p:spTree>
    <p:extLst>
      <p:ext uri="{BB962C8B-B14F-4D97-AF65-F5344CB8AC3E}">
        <p14:creationId xmlns:p14="http://schemas.microsoft.com/office/powerpoint/2010/main" val="3286782879"/>
      </p:ext>
    </p:extLst>
  </p:cSld>
  <p:clrMapOvr>
    <a:masterClrMapping/>
  </p:clrMapOvr>
</p:sld>
</file>

<file path=ppt/theme/theme1.xml><?xml version="1.0" encoding="utf-8"?>
<a:theme xmlns:a="http://schemas.openxmlformats.org/drawingml/2006/main" name="Nisha_presentation1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int_wide_globe_alone_template_160106" id="{D6254EA7-C3D0-CB45-B2A6-012D6123D84A}" vid="{8D76AFE0-DCE8-CF43-97C9-352BE525B0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24007</TotalTime>
  <Words>617</Words>
  <Application>Microsoft Macintosh PowerPoint</Application>
  <PresentationFormat>Custom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Grande</vt:lpstr>
      <vt:lpstr>Wingdings</vt:lpstr>
      <vt:lpstr>Nisha_presentation1</vt:lpstr>
      <vt:lpstr>                 DATA VALIDATION PLATFORM</vt:lpstr>
      <vt:lpstr>Validation Cases:</vt:lpstr>
      <vt:lpstr>Consistency Check: Total Consistency</vt:lpstr>
      <vt:lpstr>Consistency Check: Total Consistency(Continue)</vt:lpstr>
      <vt:lpstr>Consistency Check: Total Consistency(Continue)</vt:lpstr>
      <vt:lpstr>Consistency Check: Column Consistency</vt:lpstr>
      <vt:lpstr>Consistency Check: Column Consistency(Continue)</vt:lpstr>
      <vt:lpstr>Consistency Check: Column Consistency(Continue)</vt:lpstr>
      <vt:lpstr>Column Quality</vt:lpstr>
      <vt:lpstr>Column Quality (Continue) </vt:lpstr>
      <vt:lpstr>Column Quality(Continue)</vt:lpstr>
      <vt:lpstr>Duplicate Check</vt:lpstr>
      <vt:lpstr>Duplicate Check (Continue)</vt:lpstr>
      <vt:lpstr>Duplicate Check (Continue)</vt:lpstr>
      <vt:lpstr>Business rules  </vt:lpstr>
      <vt:lpstr>PowerPoint Presentation</vt:lpstr>
    </vt:vector>
  </TitlesOfParts>
  <Manager/>
  <Company>IBNY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 Internal Wide Globe Alone Template</dc:title>
  <dc:subject/>
  <dc:creator>Interbrand NY</dc:creator>
  <cp:keywords/>
  <dc:description/>
  <cp:lastModifiedBy>goutham manchala</cp:lastModifiedBy>
  <cp:revision>1141</cp:revision>
  <dcterms:created xsi:type="dcterms:W3CDTF">2014-07-14T16:46:45Z</dcterms:created>
  <dcterms:modified xsi:type="dcterms:W3CDTF">2018-11-01T19:37:26Z</dcterms:modified>
  <cp:category/>
</cp:coreProperties>
</file>