
<file path=[Content_Types].xml><?xml version="1.0" encoding="utf-8"?>
<Types xmlns="http://schemas.openxmlformats.org/package/2006/content-types">
  <Default ContentType="image/png" Extension="png"/>
  <Default ContentType="image/jpeg" Extension="jpeg"/>
  <Default ContentType="application/vnd.openxmlformats-package.relationships+xml" Extension="rels"/>
  <Default ContentType="application/xml" Extension="xml"/>
  <Default ContentType="image/jpeg" Extension="jpg"/>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77.xml"/>
  <Override ContentType="application/vnd.openxmlformats-officedocument.presentationml.slide+xml" PartName="/ppt/slides/slide78.xml"/>
  <Override ContentType="application/vnd.openxmlformats-officedocument.presentationml.slide+xml" PartName="/ppt/slides/slide79.xml"/>
  <Override ContentType="application/vnd.openxmlformats-officedocument.presentationml.slide+xml" PartName="/ppt/slides/slide80.xml"/>
  <Override ContentType="application/vnd.openxmlformats-officedocument.presentationml.slide+xml" PartName="/ppt/slides/slide81.xml"/>
  <Override ContentType="application/vnd.openxmlformats-officedocument.presentationml.slide+xml" PartName="/ppt/slides/slide82.xml"/>
  <Override ContentType="application/vnd.openxmlformats-officedocument.presentationml.slide+xml" PartName="/ppt/slides/slide83.xml"/>
  <Override ContentType="application/vnd.openxmlformats-officedocument.presentationml.slide+xml" PartName="/ppt/slides/slide84.xml"/>
  <Override ContentType="application/vnd.openxmlformats-officedocument.presentationml.slide+xml" PartName="/ppt/slides/slide85.xml"/>
  <Override ContentType="application/vnd.openxmlformats-officedocument.presentationml.slide+xml" PartName="/ppt/slides/slide86.xml"/>
  <Override ContentType="application/vnd.openxmlformats-officedocument.presentationml.slide+xml" PartName="/ppt/slides/slide87.xml"/>
  <Override ContentType="application/vnd.openxmlformats-officedocument.presentationml.slide+xml" PartName="/ppt/slides/slide88.xml"/>
  <Override ContentType="application/vnd.openxmlformats-officedocument.presentationml.slide+xml" PartName="/ppt/slides/slide89.xml"/>
  <Override ContentType="application/vnd.openxmlformats-officedocument.presentationml.slide+xml" PartName="/ppt/slides/slide90.xml"/>
  <Override ContentType="application/vnd.openxmlformats-officedocument.presentationml.slide+xml" PartName="/ppt/slides/slide91.xml"/>
  <Override ContentType="application/vnd.openxmlformats-officedocument.presentationml.slide+xml" PartName="/ppt/slides/slide92.xml"/>
  <Override ContentType="application/vnd.openxmlformats-officedocument.presentationml.slide+xml" PartName="/ppt/slides/slide93.xml"/>
  <Override ContentType="application/vnd.openxmlformats-officedocument.presentationml.slide+xml" PartName="/ppt/slides/slide94.xml"/>
  <Override ContentType="application/vnd.openxmlformats-officedocument.presentationml.slide+xml" PartName="/ppt/slides/slide95.xml"/>
  <Override ContentType="application/vnd.openxmlformats-officedocument.presentationml.slide+xml" PartName="/ppt/slides/slide96.xml"/>
  <Override ContentType="application/vnd.openxmlformats-officedocument.presentationml.slide+xml" PartName="/ppt/slides/slide97.xml"/>
  <Override ContentType="application/vnd.openxmlformats-officedocument.presentationml.slide+xml" PartName="/ppt/slides/slide98.xml"/>
  <Override ContentType="application/vnd.openxmlformats-officedocument.presentationml.slide+xml" PartName="/ppt/slides/slide99.xml"/>
  <Override ContentType="application/vnd.openxmlformats-officedocument.presentationml.slide+xml" PartName="/ppt/slides/slide100.xml"/>
  <Override ContentType="application/vnd.openxmlformats-officedocument.presentationml.slide+xml" PartName="/ppt/slides/slide101.xml"/>
  <Override ContentType="application/vnd.openxmlformats-officedocument.presentationml.slide+xml" PartName="/ppt/slides/slide102.xml"/>
  <Override ContentType="application/vnd.openxmlformats-officedocument.presentationml.slide+xml" PartName="/ppt/slides/slide103.xml"/>
  <Override ContentType="application/vnd.openxmlformats-officedocument.presentationml.slide+xml" PartName="/ppt/slides/slide104.xml"/>
  <Override ContentType="application/vnd.openxmlformats-officedocument.presentationml.slide+xml" PartName="/ppt/slides/slide105.xml"/>
  <Override ContentType="application/vnd.openxmlformats-officedocument.presentationml.slide+xml" PartName="/ppt/slides/slide106.xml"/>
  <Override ContentType="application/vnd.openxmlformats-officedocument.presentationml.slide+xml" PartName="/ppt/slides/slide107.xml"/>
  <Override ContentType="application/vnd.openxmlformats-officedocument.presentationml.slide+xml" PartName="/ppt/slides/slide108.xml"/>
  <Override ContentType="application/vnd.openxmlformats-officedocument.presentationml.slide+xml" PartName="/ppt/slides/slide109.xml"/>
  <Override ContentType="application/vnd.openxmlformats-officedocument.presentationml.slide+xml" PartName="/ppt/slides/slide110.xml"/>
  <Override ContentType="application/vnd.openxmlformats-officedocument.presentationml.slide+xml" PartName="/ppt/slides/slide111.xml"/>
  <Override ContentType="application/vnd.openxmlformats-officedocument.presentationml.slide+xml" PartName="/ppt/slides/slide112.xml"/>
  <Override ContentType="application/vnd.openxmlformats-officedocument.presentationml.slide+xml" PartName="/ppt/slides/slide113.xml"/>
  <Override ContentType="application/vnd.openxmlformats-officedocument.presentationml.slide+xml" PartName="/ppt/slides/slide114.xml"/>
  <Override ContentType="application/vnd.openxmlformats-officedocument.presentationml.slide+xml" PartName="/ppt/slides/slide115.xml"/>
  <Override ContentType="application/vnd.openxmlformats-officedocument.presentationml.slide+xml" PartName="/ppt/slides/slide116.xml"/>
  <Override ContentType="application/vnd.openxmlformats-officedocument.presentationml.slide+xml" PartName="/ppt/slides/slide117.xml"/>
  <Override ContentType="application/vnd.openxmlformats-officedocument.presentationml.slide+xml" PartName="/ppt/slides/slide118.xml"/>
  <Override ContentType="application/vnd.openxmlformats-officedocument.presentationml.slide+xml" PartName="/ppt/slides/slide119.xml"/>
  <Override ContentType="application/vnd.openxmlformats-officedocument.presentationml.slide+xml" PartName="/ppt/slides/slide120.xml"/>
  <Override ContentType="application/vnd.openxmlformats-officedocument.presentationml.slide+xml" PartName="/ppt/slides/slide121.xml"/>
  <Override ContentType="application/vnd.openxmlformats-officedocument.presentationml.slide+xml" PartName="/ppt/slides/slide122.xml"/>
  <Override ContentType="application/vnd.openxmlformats-officedocument.presentationml.slide+xml" PartName="/ppt/slides/slide123.xml"/>
  <Override ContentType="application/vnd.openxmlformats-officedocument.presentationml.slide+xml" PartName="/ppt/slides/slide124.xml"/>
  <Override ContentType="application/vnd.openxmlformats-officedocument.presentationml.slide+xml" PartName="/ppt/slides/slide125.xml"/>
  <Override ContentType="application/vnd.openxmlformats-officedocument.presentationml.slide+xml" PartName="/ppt/slides/slide126.xml"/>
  <Override ContentType="application/vnd.openxmlformats-officedocument.presentationml.slide+xml" PartName="/ppt/slides/slide127.xml"/>
  <Override ContentType="application/vnd.openxmlformats-officedocument.presentationml.slide+xml" PartName="/ppt/slides/slide128.xml"/>
  <Override ContentType="application/vnd.openxmlformats-officedocument.presentationml.slide+xml" PartName="/ppt/slides/slide129.xml"/>
  <Override ContentType="application/vnd.openxmlformats-officedocument.presentationml.slide+xml" PartName="/ppt/slides/slide130.xml"/>
  <Override ContentType="application/vnd.openxmlformats-officedocument.presentationml.slide+xml" PartName="/ppt/slides/slide131.xml"/>
  <Override ContentType="application/vnd.openxmlformats-officedocument.presentationml.slide+xml" PartName="/ppt/slides/slide132.xml"/>
  <Override ContentType="application/vnd.openxmlformats-officedocument.presentationml.slide+xml" PartName="/ppt/slides/slide133.xml"/>
  <Override ContentType="application/vnd.openxmlformats-officedocument.presentationml.slide+xml" PartName="/ppt/slides/slide134.xml"/>
  <Override ContentType="application/vnd.openxmlformats-officedocument.presentationml.slide+xml" PartName="/ppt/slides/slide135.xml"/>
  <Override ContentType="application/vnd.openxmlformats-officedocument.presentationml.slide+xml" PartName="/ppt/slides/slide136.xml"/>
  <Override ContentType="application/vnd.openxmlformats-officedocument.presentationml.slide+xml" PartName="/ppt/slides/slide137.xml"/>
  <Override ContentType="application/vnd.openxmlformats-officedocument.presentationml.slide+xml" PartName="/ppt/slides/slide138.xml"/>
  <Override ContentType="application/vnd.openxmlformats-officedocument.presentationml.slide+xml" PartName="/ppt/slides/slide139.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1" r:id="rId4"/>
    <p:sldId id="402" r:id="rId5"/>
    <p:sldId id="262" r:id="rId6"/>
    <p:sldId id="403" r:id="rId7"/>
    <p:sldId id="404" r:id="rId8"/>
    <p:sldId id="265" r:id="rId9"/>
    <p:sldId id="266" r:id="rId10"/>
    <p:sldId id="267" r:id="rId11"/>
    <p:sldId id="268" r:id="rId12"/>
    <p:sldId id="269" r:id="rId13"/>
    <p:sldId id="270" r:id="rId14"/>
    <p:sldId id="272" r:id="rId15"/>
    <p:sldId id="273" r:id="rId16"/>
    <p:sldId id="274" r:id="rId17"/>
    <p:sldId id="275" r:id="rId18"/>
    <p:sldId id="276" r:id="rId19"/>
    <p:sldId id="282" r:id="rId20"/>
    <p:sldId id="277" r:id="rId21"/>
    <p:sldId id="278" r:id="rId22"/>
    <p:sldId id="279" r:id="rId23"/>
    <p:sldId id="280" r:id="rId24"/>
    <p:sldId id="281" r:id="rId25"/>
    <p:sldId id="283" r:id="rId26"/>
    <p:sldId id="284" r:id="rId27"/>
    <p:sldId id="285" r:id="rId28"/>
    <p:sldId id="286" r:id="rId29"/>
    <p:sldId id="287" r:id="rId30"/>
    <p:sldId id="288" r:id="rId31"/>
    <p:sldId id="290" r:id="rId32"/>
    <p:sldId id="289"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4" r:id="rId75"/>
    <p:sldId id="335" r:id="rId76"/>
    <p:sldId id="336" r:id="rId77"/>
    <p:sldId id="337" r:id="rId78"/>
    <p:sldId id="338" r:id="rId79"/>
    <p:sldId id="339" r:id="rId80"/>
    <p:sldId id="340"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55" r:id="rId95"/>
    <p:sldId id="356" r:id="rId96"/>
    <p:sldId id="357" r:id="rId97"/>
    <p:sldId id="358" r:id="rId98"/>
    <p:sldId id="359" r:id="rId99"/>
    <p:sldId id="360" r:id="rId100"/>
    <p:sldId id="362" r:id="rId101"/>
    <p:sldId id="363" r:id="rId102"/>
    <p:sldId id="364" r:id="rId103"/>
    <p:sldId id="365" r:id="rId104"/>
    <p:sldId id="366" r:id="rId105"/>
    <p:sldId id="367" r:id="rId106"/>
    <p:sldId id="368" r:id="rId107"/>
    <p:sldId id="369" r:id="rId108"/>
    <p:sldId id="370" r:id="rId109"/>
    <p:sldId id="371" r:id="rId110"/>
    <p:sldId id="372" r:id="rId111"/>
    <p:sldId id="373" r:id="rId112"/>
    <p:sldId id="374" r:id="rId113"/>
    <p:sldId id="375" r:id="rId114"/>
    <p:sldId id="376" r:id="rId115"/>
    <p:sldId id="377" r:id="rId116"/>
    <p:sldId id="378" r:id="rId117"/>
    <p:sldId id="379" r:id="rId118"/>
    <p:sldId id="380" r:id="rId119"/>
    <p:sldId id="381" r:id="rId120"/>
    <p:sldId id="382" r:id="rId121"/>
    <p:sldId id="383" r:id="rId122"/>
    <p:sldId id="384" r:id="rId123"/>
    <p:sldId id="385" r:id="rId124"/>
    <p:sldId id="386" r:id="rId125"/>
    <p:sldId id="387" r:id="rId126"/>
    <p:sldId id="388" r:id="rId127"/>
    <p:sldId id="389" r:id="rId128"/>
    <p:sldId id="390" r:id="rId129"/>
    <p:sldId id="391" r:id="rId130"/>
    <p:sldId id="392" r:id="rId131"/>
    <p:sldId id="393" r:id="rId132"/>
    <p:sldId id="394" r:id="rId133"/>
    <p:sldId id="395" r:id="rId134"/>
    <p:sldId id="396" r:id="rId135"/>
    <p:sldId id="397" r:id="rId136"/>
    <p:sldId id="398" r:id="rId137"/>
    <p:sldId id="399" r:id="rId138"/>
    <p:sldId id="400" r:id="rId139"/>
    <p:sldId id="401" r:id="rId140"/>
  </p:sldIdLst>
  <p:sldSz cx="109728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972" y="-72"/>
      </p:cViewPr>
      <p:guideLst>
        <p:guide orient="horz" pos="2160"/>
        <p:guide pos="34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2130426"/>
            <a:ext cx="932688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645920" y="3886200"/>
            <a:ext cx="768096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5B8311-E9B9-4179-862D-7E91D17598C2}" type="datetimeFigureOut">
              <a:rPr lang="en-US" smtClean="0"/>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A0642-1E4A-4500-9583-5BDB6CE9DC33}" type="slidenum">
              <a:rPr lang="en-US" smtClean="0"/>
              <a:t>‹#›</a:t>
            </a:fld>
            <a:endParaRPr lang="en-US"/>
          </a:p>
        </p:txBody>
      </p:sp>
    </p:spTree>
    <p:extLst>
      <p:ext uri="{BB962C8B-B14F-4D97-AF65-F5344CB8AC3E}">
        <p14:creationId xmlns:p14="http://schemas.microsoft.com/office/powerpoint/2010/main" val="1987596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5B8311-E9B9-4179-862D-7E91D17598C2}" type="datetimeFigureOut">
              <a:rPr lang="en-US" smtClean="0"/>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A0642-1E4A-4500-9583-5BDB6CE9DC33}" type="slidenum">
              <a:rPr lang="en-US" smtClean="0"/>
              <a:t>‹#›</a:t>
            </a:fld>
            <a:endParaRPr lang="en-US"/>
          </a:p>
        </p:txBody>
      </p:sp>
    </p:spTree>
    <p:extLst>
      <p:ext uri="{BB962C8B-B14F-4D97-AF65-F5344CB8AC3E}">
        <p14:creationId xmlns:p14="http://schemas.microsoft.com/office/powerpoint/2010/main" val="4208695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5280" y="274639"/>
            <a:ext cx="24688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8640" y="274639"/>
            <a:ext cx="722376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5B8311-E9B9-4179-862D-7E91D17598C2}" type="datetimeFigureOut">
              <a:rPr lang="en-US" smtClean="0"/>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A0642-1E4A-4500-9583-5BDB6CE9DC33}" type="slidenum">
              <a:rPr lang="en-US" smtClean="0"/>
              <a:t>‹#›</a:t>
            </a:fld>
            <a:endParaRPr lang="en-US"/>
          </a:p>
        </p:txBody>
      </p:sp>
    </p:spTree>
    <p:extLst>
      <p:ext uri="{BB962C8B-B14F-4D97-AF65-F5344CB8AC3E}">
        <p14:creationId xmlns:p14="http://schemas.microsoft.com/office/powerpoint/2010/main" val="589810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Option 3">
    <p:bg>
      <p:bgPr>
        <a:solidFill>
          <a:schemeClr val="tx1"/>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2191417" y="2958207"/>
            <a:ext cx="6585395" cy="960120"/>
          </a:xfrm>
          <a:ln w="22225">
            <a:solidFill>
              <a:srgbClr val="F1ECE7"/>
            </a:solidFill>
          </a:ln>
        </p:spPr>
        <p:txBody>
          <a:bodyPr wrap="square" lIns="182880" tIns="0" rIns="182880" bIns="0" anchor="ctr" anchorCtr="0">
            <a:noAutofit/>
          </a:bodyPr>
          <a:lstStyle>
            <a:lvl1pPr algn="l">
              <a:lnSpc>
                <a:spcPct val="110000"/>
              </a:lnSpc>
              <a:defRPr sz="2900" b="0" i="0" spc="70">
                <a:solidFill>
                  <a:schemeClr val="bg2"/>
                </a:solidFill>
                <a:latin typeface="Calibri"/>
                <a:cs typeface="Calibri"/>
              </a:defRPr>
            </a:lvl1pPr>
          </a:lstStyle>
          <a:p>
            <a:r>
              <a:rPr lang="en-US" dirty="0" smtClean="0"/>
              <a:t>Title of the Presentation</a:t>
            </a:r>
            <a:endParaRPr lang="en-US" dirty="0"/>
          </a:p>
        </p:txBody>
      </p:sp>
      <p:sp>
        <p:nvSpPr>
          <p:cNvPr id="7" name="Text Placeholder 14"/>
          <p:cNvSpPr>
            <a:spLocks noGrp="1"/>
          </p:cNvSpPr>
          <p:nvPr>
            <p:ph type="body" sz="quarter" idx="10" hasCustomPrompt="1"/>
          </p:nvPr>
        </p:nvSpPr>
        <p:spPr>
          <a:xfrm>
            <a:off x="6965828" y="3918327"/>
            <a:ext cx="1810984" cy="457200"/>
          </a:xfrm>
          <a:ln w="22225">
            <a:solidFill>
              <a:srgbClr val="F1ECE7"/>
            </a:solidFill>
          </a:ln>
        </p:spPr>
        <p:txBody>
          <a:bodyPr lIns="182880" tIns="0" rIns="0" bIns="0" anchor="ctr" anchorCtr="0">
            <a:noAutofit/>
          </a:bodyPr>
          <a:lstStyle>
            <a:lvl1pPr marL="0" indent="0" algn="l">
              <a:buNone/>
              <a:defRPr sz="1400" i="1" spc="0">
                <a:ln>
                  <a:noFill/>
                </a:ln>
                <a:solidFill>
                  <a:schemeClr val="bg2"/>
                </a:solidFill>
                <a:latin typeface="Georgia"/>
                <a:cs typeface="Georgia"/>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Month-Day-Year</a:t>
            </a:r>
          </a:p>
        </p:txBody>
      </p:sp>
      <p:pic>
        <p:nvPicPr>
          <p:cNvPr id="8" name="Picture 7" descr="logo_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79983" y="2501007"/>
            <a:ext cx="2572420" cy="457200"/>
          </a:xfrm>
          <a:prstGeom prst="rect">
            <a:avLst/>
          </a:prstGeom>
        </p:spPr>
      </p:pic>
    </p:spTree>
    <p:extLst>
      <p:ext uri="{BB962C8B-B14F-4D97-AF65-F5344CB8AC3E}">
        <p14:creationId xmlns:p14="http://schemas.microsoft.com/office/powerpoint/2010/main" val="3564087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One Column Bullet Lis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7382" y="685802"/>
            <a:ext cx="9746384"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dirty="0" smtClean="0"/>
              <a:t>Long title </a:t>
            </a:r>
            <a:br>
              <a:rPr lang="en-US" dirty="0" smtClean="0"/>
            </a:br>
            <a:r>
              <a:rPr lang="en-US" dirty="0" smtClean="0"/>
              <a:t>sentence case</a:t>
            </a:r>
            <a:endParaRPr lang="en-US" dirty="0"/>
          </a:p>
        </p:txBody>
      </p:sp>
      <p:sp>
        <p:nvSpPr>
          <p:cNvPr id="7" name="Text Placeholder 2"/>
          <p:cNvSpPr>
            <a:spLocks noGrp="1"/>
          </p:cNvSpPr>
          <p:nvPr>
            <p:ph type="body" sz="quarter" idx="11" hasCustomPrompt="1"/>
          </p:nvPr>
        </p:nvSpPr>
        <p:spPr>
          <a:xfrm>
            <a:off x="617382" y="1892808"/>
            <a:ext cx="9746384" cy="3749040"/>
          </a:xfrm>
        </p:spPr>
        <p:txBody>
          <a:bodyPr numCol="1" spcCol="0">
            <a:noAutofit/>
          </a:bodyPr>
          <a:lstStyle>
            <a:lvl1pPr marL="0" marR="0" indent="0" algn="l" defTabSz="457200" rtl="0" eaLnBrk="1" fontAlgn="auto" latinLnBrk="0" hangingPunct="1">
              <a:lnSpc>
                <a:spcPct val="100000"/>
              </a:lnSpc>
              <a:spcBef>
                <a:spcPts val="0"/>
              </a:spcBef>
              <a:spcAft>
                <a:spcPts val="800"/>
              </a:spcAft>
              <a:buClr>
                <a:schemeClr val="accent6">
                  <a:lumMod val="75000"/>
                </a:schemeClr>
              </a:buClr>
              <a:buSzPct val="90000"/>
              <a:buFont typeface="Wingdings" charset="2"/>
              <a:buNone/>
              <a:tabLst/>
              <a:defRPr sz="1800">
                <a:solidFill>
                  <a:schemeClr val="accent6">
                    <a:lumMod val="50000"/>
                  </a:schemeClr>
                </a:solidFill>
              </a:defRPr>
            </a:lvl1pPr>
            <a:lvl2pPr marL="406400" indent="-177800">
              <a:spcAft>
                <a:spcPts val="400"/>
              </a:spcAft>
              <a:buClr>
                <a:schemeClr val="accent6">
                  <a:lumMod val="75000"/>
                </a:schemeClr>
              </a:buClr>
              <a:buSzPct val="90000"/>
              <a:defRPr sz="1800">
                <a:solidFill>
                  <a:schemeClr val="accent6">
                    <a:lumMod val="50000"/>
                  </a:schemeClr>
                </a:solidFill>
              </a:defRPr>
            </a:lvl2pPr>
            <a:lvl3pPr marL="635000" indent="-177800">
              <a:spcAft>
                <a:spcPts val="400"/>
              </a:spcAft>
              <a:buClr>
                <a:schemeClr val="accent6">
                  <a:lumMod val="75000"/>
                </a:schemeClr>
              </a:buClr>
              <a:buSzPct val="90000"/>
              <a:defRPr sz="1800">
                <a:solidFill>
                  <a:schemeClr val="accent6">
                    <a:lumMod val="50000"/>
                  </a:schemeClr>
                </a:solidFill>
              </a:defRPr>
            </a:lvl3pPr>
            <a:lvl4pPr marL="863600" indent="-177800">
              <a:spcAft>
                <a:spcPts val="400"/>
              </a:spcAft>
              <a:buClr>
                <a:schemeClr val="accent6">
                  <a:lumMod val="75000"/>
                </a:schemeClr>
              </a:buClr>
              <a:buSzPct val="90000"/>
              <a:defRPr sz="1800" baseline="0">
                <a:solidFill>
                  <a:schemeClr val="accent6">
                    <a:lumMod val="50000"/>
                  </a:schemeClr>
                </a:solidFill>
              </a:defRPr>
            </a:lvl4pPr>
            <a:lvl5pPr marL="1092200" indent="-177800">
              <a:spcAft>
                <a:spcPts val="1000"/>
              </a:spcAft>
              <a:buClr>
                <a:schemeClr val="accent6">
                  <a:lumMod val="75000"/>
                </a:schemeClr>
              </a:buClr>
              <a:buSzPct val="90000"/>
              <a:defRPr sz="18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0" name="Rectangle 9"/>
          <p:cNvSpPr/>
          <p:nvPr userDrawn="1"/>
        </p:nvSpPr>
        <p:spPr>
          <a:xfrm>
            <a:off x="10044557" y="6056283"/>
            <a:ext cx="312806"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44557" y="6056283"/>
            <a:ext cx="312806" cy="347472"/>
          </a:xfrm>
          <a:prstGeom prst="rect">
            <a:avLst/>
          </a:prstGeom>
        </p:spPr>
      </p:pic>
      <p:sp>
        <p:nvSpPr>
          <p:cNvPr id="8" name="Text Box 14"/>
          <p:cNvSpPr txBox="1">
            <a:spLocks noChangeArrowheads="1"/>
          </p:cNvSpPr>
          <p:nvPr userDrawn="1"/>
        </p:nvSpPr>
        <p:spPr bwMode="auto">
          <a:xfrm>
            <a:off x="10357363" y="6056283"/>
            <a:ext cx="312806"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smtClean="0">
              <a:solidFill>
                <a:srgbClr val="3A3A3A"/>
              </a:solidFill>
              <a:latin typeface="Calibri"/>
              <a:cs typeface="Calibri"/>
            </a:endParaRPr>
          </a:p>
        </p:txBody>
      </p:sp>
      <p:sp>
        <p:nvSpPr>
          <p:cNvPr id="9" name="Text Box 37"/>
          <p:cNvSpPr txBox="1">
            <a:spLocks noChangeArrowheads="1"/>
          </p:cNvSpPr>
          <p:nvPr userDrawn="1"/>
        </p:nvSpPr>
        <p:spPr bwMode="auto">
          <a:xfrm>
            <a:off x="617381" y="6295138"/>
            <a:ext cx="3234103"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smtClean="0">
                <a:solidFill>
                  <a:schemeClr val="accent6">
                    <a:lumMod val="50000"/>
                  </a:schemeClr>
                </a:solidFill>
                <a:latin typeface="Calibri"/>
                <a:cs typeface="Calibri"/>
              </a:rPr>
              <a:t>© Copyright Publicis.Sapient | Confidential</a:t>
            </a:r>
            <a:endParaRPr lang="en-US" sz="750" b="0" i="0" dirty="0">
              <a:solidFill>
                <a:schemeClr val="accent6">
                  <a:lumMod val="50000"/>
                </a:schemeClr>
              </a:solidFill>
              <a:latin typeface="Calibri"/>
              <a:cs typeface="Calibri"/>
            </a:endParaRPr>
          </a:p>
        </p:txBody>
      </p:sp>
    </p:spTree>
    <p:extLst>
      <p:ext uri="{BB962C8B-B14F-4D97-AF65-F5344CB8AC3E}">
        <p14:creationId xmlns:p14="http://schemas.microsoft.com/office/powerpoint/2010/main" val="547612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vider — One Line Option 1">
    <p:bg>
      <p:bgPr>
        <a:solidFill>
          <a:schemeClr val="accent1"/>
        </a:solidFill>
        <a:effectLst/>
      </p:bgPr>
    </p:bg>
    <p:spTree>
      <p:nvGrpSpPr>
        <p:cNvPr id="1" name=""/>
        <p:cNvGrpSpPr/>
        <p:nvPr/>
      </p:nvGrpSpPr>
      <p:grpSpPr>
        <a:xfrm>
          <a:off x="0" y="0"/>
          <a:ext cx="0" cy="0"/>
          <a:chOff x="0" y="0"/>
          <a:chExt cx="0" cy="0"/>
        </a:xfrm>
      </p:grpSpPr>
      <p:pic>
        <p:nvPicPr>
          <p:cNvPr id="4" name="Picture 3" descr="icon_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0972800" cy="6856214"/>
          </a:xfrm>
          <a:prstGeom prst="rect">
            <a:avLst/>
          </a:prstGeom>
        </p:spPr>
      </p:pic>
      <p:sp>
        <p:nvSpPr>
          <p:cNvPr id="6" name="Text Placeholder 14"/>
          <p:cNvSpPr>
            <a:spLocks noGrp="1"/>
          </p:cNvSpPr>
          <p:nvPr>
            <p:ph type="body" sz="quarter" idx="10" hasCustomPrompt="1"/>
          </p:nvPr>
        </p:nvSpPr>
        <p:spPr>
          <a:xfrm>
            <a:off x="789790" y="2970907"/>
            <a:ext cx="823175" cy="914400"/>
          </a:xfrm>
          <a:ln w="22225">
            <a:solidFill>
              <a:schemeClr val="accent1">
                <a:lumMod val="40000"/>
                <a:lumOff val="60000"/>
              </a:schemeClr>
            </a:solidFill>
          </a:ln>
        </p:spPr>
        <p:txBody>
          <a:bodyPr wrap="square" lIns="0" tIns="0" rIns="0" bIns="0" anchor="ctr" anchorCtr="0">
            <a:noAutofit/>
          </a:bodyPr>
          <a:lstStyle>
            <a:lvl1pPr marL="0" indent="0" algn="ctr">
              <a:buNone/>
              <a:defRPr sz="2700" b="1" i="0" spc="20" baseline="0">
                <a:ln>
                  <a:noFill/>
                </a:ln>
                <a:solidFill>
                  <a:schemeClr val="accent1">
                    <a:lumMod val="20000"/>
                    <a:lumOff val="80000"/>
                  </a:schemeClr>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01</a:t>
            </a:r>
          </a:p>
        </p:txBody>
      </p:sp>
      <p:sp>
        <p:nvSpPr>
          <p:cNvPr id="7" name="Title 1"/>
          <p:cNvSpPr>
            <a:spLocks noGrp="1"/>
          </p:cNvSpPr>
          <p:nvPr>
            <p:ph type="ctrTitle" hasCustomPrompt="1"/>
          </p:nvPr>
        </p:nvSpPr>
        <p:spPr>
          <a:xfrm>
            <a:off x="1612965" y="2970907"/>
            <a:ext cx="6790274" cy="914400"/>
          </a:xfrm>
          <a:ln w="22225">
            <a:solidFill>
              <a:schemeClr val="accent1">
                <a:lumMod val="40000"/>
                <a:lumOff val="60000"/>
              </a:schemeClr>
            </a:solidFill>
          </a:ln>
        </p:spPr>
        <p:txBody>
          <a:bodyPr lIns="274320" tIns="0" rIns="274320" bIns="0" anchor="ctr" anchorCtr="0">
            <a:noAutofit/>
          </a:bodyPr>
          <a:lstStyle>
            <a:lvl1pPr>
              <a:defRPr sz="2700" b="1" i="0" spc="70">
                <a:solidFill>
                  <a:schemeClr val="accent1">
                    <a:lumMod val="20000"/>
                    <a:lumOff val="80000"/>
                  </a:schemeClr>
                </a:solidFill>
                <a:latin typeface="Calibri"/>
                <a:cs typeface="Calibri"/>
              </a:defRPr>
            </a:lvl1pPr>
          </a:lstStyle>
          <a:p>
            <a:pPr lvl="0"/>
            <a:r>
              <a:rPr lang="en-US" dirty="0" smtClean="0"/>
              <a:t>Agenda Item Title</a:t>
            </a:r>
            <a:endParaRPr lang="en-US" dirty="0"/>
          </a:p>
        </p:txBody>
      </p:sp>
    </p:spTree>
    <p:extLst>
      <p:ext uri="{BB962C8B-B14F-4D97-AF65-F5344CB8AC3E}">
        <p14:creationId xmlns:p14="http://schemas.microsoft.com/office/powerpoint/2010/main" val="2994607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5B8311-E9B9-4179-862D-7E91D17598C2}" type="datetimeFigureOut">
              <a:rPr lang="en-US" smtClean="0"/>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A0642-1E4A-4500-9583-5BDB6CE9DC33}" type="slidenum">
              <a:rPr lang="en-US" smtClean="0"/>
              <a:t>‹#›</a:t>
            </a:fld>
            <a:endParaRPr lang="en-US"/>
          </a:p>
        </p:txBody>
      </p:sp>
    </p:spTree>
    <p:extLst>
      <p:ext uri="{BB962C8B-B14F-4D97-AF65-F5344CB8AC3E}">
        <p14:creationId xmlns:p14="http://schemas.microsoft.com/office/powerpoint/2010/main" val="2917230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6" y="4406901"/>
            <a:ext cx="932688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66776" y="2906713"/>
            <a:ext cx="932688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5B8311-E9B9-4179-862D-7E91D17598C2}" type="datetimeFigureOut">
              <a:rPr lang="en-US" smtClean="0"/>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A0642-1E4A-4500-9583-5BDB6CE9DC33}" type="slidenum">
              <a:rPr lang="en-US" smtClean="0"/>
              <a:t>‹#›</a:t>
            </a:fld>
            <a:endParaRPr lang="en-US"/>
          </a:p>
        </p:txBody>
      </p:sp>
    </p:spTree>
    <p:extLst>
      <p:ext uri="{BB962C8B-B14F-4D97-AF65-F5344CB8AC3E}">
        <p14:creationId xmlns:p14="http://schemas.microsoft.com/office/powerpoint/2010/main" val="4087737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8640" y="1600201"/>
            <a:ext cx="48463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577840" y="1600201"/>
            <a:ext cx="48463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5B8311-E9B9-4179-862D-7E91D17598C2}" type="datetimeFigureOut">
              <a:rPr lang="en-US" smtClean="0"/>
              <a:t>4/7/2017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A0642-1E4A-4500-9583-5BDB6CE9DC33}" type="slidenum">
              <a:rPr lang="en-US" smtClean="0"/>
              <a:t>‹#›</a:t>
            </a:fld>
            <a:endParaRPr lang="en-US"/>
          </a:p>
        </p:txBody>
      </p:sp>
    </p:spTree>
    <p:extLst>
      <p:ext uri="{BB962C8B-B14F-4D97-AF65-F5344CB8AC3E}">
        <p14:creationId xmlns:p14="http://schemas.microsoft.com/office/powerpoint/2010/main" val="297876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48640" y="1535113"/>
            <a:ext cx="484822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8640" y="2174875"/>
            <a:ext cx="484822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574031" y="1535113"/>
            <a:ext cx="48501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74031" y="2174875"/>
            <a:ext cx="48501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5B8311-E9B9-4179-862D-7E91D17598C2}" type="datetimeFigureOut">
              <a:rPr lang="en-US" smtClean="0"/>
              <a:t>4/7/2017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FA0642-1E4A-4500-9583-5BDB6CE9DC33}" type="slidenum">
              <a:rPr lang="en-US" smtClean="0"/>
              <a:t>‹#›</a:t>
            </a:fld>
            <a:endParaRPr lang="en-US"/>
          </a:p>
        </p:txBody>
      </p:sp>
    </p:spTree>
    <p:extLst>
      <p:ext uri="{BB962C8B-B14F-4D97-AF65-F5344CB8AC3E}">
        <p14:creationId xmlns:p14="http://schemas.microsoft.com/office/powerpoint/2010/main" val="1749330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5B8311-E9B9-4179-862D-7E91D17598C2}" type="datetimeFigureOut">
              <a:rPr lang="en-US" smtClean="0"/>
              <a:t>4/7/2017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FA0642-1E4A-4500-9583-5BDB6CE9DC33}" type="slidenum">
              <a:rPr lang="en-US" smtClean="0"/>
              <a:t>‹#›</a:t>
            </a:fld>
            <a:endParaRPr lang="en-US"/>
          </a:p>
        </p:txBody>
      </p:sp>
    </p:spTree>
    <p:extLst>
      <p:ext uri="{BB962C8B-B14F-4D97-AF65-F5344CB8AC3E}">
        <p14:creationId xmlns:p14="http://schemas.microsoft.com/office/powerpoint/2010/main" val="471522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5B8311-E9B9-4179-862D-7E91D17598C2}" type="datetimeFigureOut">
              <a:rPr lang="en-US" smtClean="0"/>
              <a:t>4/7/2017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FA0642-1E4A-4500-9583-5BDB6CE9DC33}" type="slidenum">
              <a:rPr lang="en-US" smtClean="0"/>
              <a:t>‹#›</a:t>
            </a:fld>
            <a:endParaRPr lang="en-US"/>
          </a:p>
        </p:txBody>
      </p:sp>
    </p:spTree>
    <p:extLst>
      <p:ext uri="{BB962C8B-B14F-4D97-AF65-F5344CB8AC3E}">
        <p14:creationId xmlns:p14="http://schemas.microsoft.com/office/powerpoint/2010/main" val="2727737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8640" y="273050"/>
            <a:ext cx="3609976"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290060" y="273051"/>
            <a:ext cx="61341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48640" y="1435101"/>
            <a:ext cx="360997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5B8311-E9B9-4179-862D-7E91D17598C2}" type="datetimeFigureOut">
              <a:rPr lang="en-US" smtClean="0"/>
              <a:t>4/7/2017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A0642-1E4A-4500-9583-5BDB6CE9DC33}" type="slidenum">
              <a:rPr lang="en-US" smtClean="0"/>
              <a:t>‹#›</a:t>
            </a:fld>
            <a:endParaRPr lang="en-US"/>
          </a:p>
        </p:txBody>
      </p:sp>
    </p:spTree>
    <p:extLst>
      <p:ext uri="{BB962C8B-B14F-4D97-AF65-F5344CB8AC3E}">
        <p14:creationId xmlns:p14="http://schemas.microsoft.com/office/powerpoint/2010/main" val="1583511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0746" y="4800600"/>
            <a:ext cx="658368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150746" y="612775"/>
            <a:ext cx="658368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150746" y="5367338"/>
            <a:ext cx="658368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5B8311-E9B9-4179-862D-7E91D17598C2}" type="datetimeFigureOut">
              <a:rPr lang="en-US" smtClean="0"/>
              <a:t>4/7/2017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A0642-1E4A-4500-9583-5BDB6CE9DC33}" type="slidenum">
              <a:rPr lang="en-US" smtClean="0"/>
              <a:t>‹#›</a:t>
            </a:fld>
            <a:endParaRPr lang="en-US"/>
          </a:p>
        </p:txBody>
      </p:sp>
    </p:spTree>
    <p:extLst>
      <p:ext uri="{BB962C8B-B14F-4D97-AF65-F5344CB8AC3E}">
        <p14:creationId xmlns:p14="http://schemas.microsoft.com/office/powerpoint/2010/main" val="3953798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274638"/>
            <a:ext cx="987552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48640" y="1600201"/>
            <a:ext cx="987552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48640" y="6356351"/>
            <a:ext cx="256032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5B8311-E9B9-4179-862D-7E91D17598C2}" type="datetimeFigureOut">
              <a:rPr lang="en-US" smtClean="0"/>
              <a:t>4/7/2017</a:t>
            </a:fld>
            <a:endParaRPr lang="en-US"/>
          </a:p>
        </p:txBody>
      </p:sp>
      <p:sp>
        <p:nvSpPr>
          <p:cNvPr id="5" name="Footer Placeholder 4"/>
          <p:cNvSpPr>
            <a:spLocks noGrp="1"/>
          </p:cNvSpPr>
          <p:nvPr>
            <p:ph type="ftr" sz="quarter" idx="3"/>
          </p:nvPr>
        </p:nvSpPr>
        <p:spPr>
          <a:xfrm>
            <a:off x="3749040" y="6356351"/>
            <a:ext cx="347472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63840" y="6356351"/>
            <a:ext cx="256032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FA0642-1E4A-4500-9583-5BDB6CE9DC33}" type="slidenum">
              <a:rPr lang="en-US" smtClean="0"/>
              <a:t>‹#›</a:t>
            </a:fld>
            <a:endParaRPr lang="en-US"/>
          </a:p>
        </p:txBody>
      </p:sp>
    </p:spTree>
    <p:extLst>
      <p:ext uri="{BB962C8B-B14F-4D97-AF65-F5344CB8AC3E}">
        <p14:creationId xmlns:p14="http://schemas.microsoft.com/office/powerpoint/2010/main" val="2291191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13.xml"/><Relationship Id="rId4" Type="http://schemas.openxmlformats.org/officeDocument/2006/relationships/image" Target="../media/image96.png"/></Relationships>
</file>

<file path=ppt/slides/_rels/slide108.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0.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13.xml"/><Relationship Id="rId4" Type="http://schemas.openxmlformats.org/officeDocument/2006/relationships/image" Target="../media/image102.png"/></Relationships>
</file>

<file path=ppt/slides/_rels/slide114.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hyperlink" Target="https://docs.oracle.com/javase/7/docs/api/java/lang/Object.html"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5" Type="http://schemas.openxmlformats.org/officeDocument/2006/relationships/image" Target="../media/image24.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 Id="rId5" Type="http://schemas.openxmlformats.org/officeDocument/2006/relationships/image" Target="../media/image30.png"/><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3.xml"/><Relationship Id="rId4" Type="http://schemas.openxmlformats.org/officeDocument/2006/relationships/image" Target="../media/image47.png"/></Relationships>
</file>

<file path=ppt/slides/_rels/slide5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image" Target="../media/image80.jpeg"/><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dirty="0"/>
              <a:t>Java Fundamentals</a:t>
            </a:r>
            <a:endParaRPr lang="en-US" dirty="0"/>
          </a:p>
        </p:txBody>
      </p:sp>
      <p:sp>
        <p:nvSpPr>
          <p:cNvPr id="5" name="Text Placeholder 4"/>
          <p:cNvSpPr>
            <a:spLocks noGrp="1"/>
          </p:cNvSpPr>
          <p:nvPr>
            <p:ph type="body" sz="quarter" idx="10"/>
          </p:nvPr>
        </p:nvSpPr>
        <p:spPr/>
        <p:txBody>
          <a:bodyPr/>
          <a:lstStyle/>
          <a:p>
            <a:r>
              <a:rPr lang="en-US" dirty="0" smtClean="0"/>
              <a:t>03-31-2017</a:t>
            </a:r>
            <a:endParaRPr lang="en-US" dirty="0"/>
          </a:p>
        </p:txBody>
      </p:sp>
    </p:spTree>
    <p:extLst>
      <p:ext uri="{BB962C8B-B14F-4D97-AF65-F5344CB8AC3E}">
        <p14:creationId xmlns:p14="http://schemas.microsoft.com/office/powerpoint/2010/main" val="14775070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066800" y="457201"/>
            <a:ext cx="725424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2800" b="1" dirty="0">
                <a:solidFill>
                  <a:srgbClr val="747474"/>
                </a:solidFill>
              </a:rPr>
              <a:t>Interface static methods (Java 8 onwards)</a:t>
            </a:r>
            <a:endParaRPr lang="en-US" sz="2800" b="1" dirty="0">
              <a:solidFill>
                <a:srgbClr val="747474"/>
              </a:solidFill>
            </a:endParaRPr>
          </a:p>
        </p:txBody>
      </p:sp>
      <p:sp>
        <p:nvSpPr>
          <p:cNvPr id="7" name="Content Placeholder 2"/>
          <p:cNvSpPr txBox="1">
            <a:spLocks/>
          </p:cNvSpPr>
          <p:nvPr/>
        </p:nvSpPr>
        <p:spPr>
          <a:xfrm>
            <a:off x="548639" y="1066800"/>
            <a:ext cx="10149841" cy="48768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endParaRPr lang="en-US" sz="1800" dirty="0" smtClean="0"/>
          </a:p>
          <a:p>
            <a:pPr>
              <a:buFont typeface="Wingdings" panose="05000000000000000000" pitchFamily="2" charset="2"/>
              <a:buChar char="§"/>
              <a:defRPr/>
            </a:pPr>
            <a:r>
              <a:rPr lang="en-US" sz="1800" dirty="0" smtClean="0"/>
              <a:t>Java </a:t>
            </a:r>
            <a:r>
              <a:rPr lang="en-US" sz="1800" dirty="0" smtClean="0"/>
              <a:t>interfaces can have static methods (prior to java 8)</a:t>
            </a:r>
          </a:p>
          <a:p>
            <a:pPr>
              <a:buFont typeface="Wingdings" panose="05000000000000000000" pitchFamily="2" charset="2"/>
              <a:buChar char="§"/>
              <a:defRPr/>
            </a:pPr>
            <a:r>
              <a:rPr lang="en-US" sz="1800" dirty="0" smtClean="0"/>
              <a:t>Interface </a:t>
            </a:r>
            <a:r>
              <a:rPr lang="en-US" sz="1800" dirty="0" smtClean="0"/>
              <a:t>static methods can’t be overridden</a:t>
            </a:r>
          </a:p>
          <a:p>
            <a:pPr>
              <a:buFont typeface="Wingdings" panose="05000000000000000000" pitchFamily="2" charset="2"/>
              <a:buChar char="§"/>
              <a:defRPr/>
            </a:pPr>
            <a:r>
              <a:rPr lang="en-US" sz="1800" dirty="0" smtClean="0"/>
              <a:t>Like </a:t>
            </a:r>
            <a:r>
              <a:rPr lang="en-US" sz="1800" dirty="0" smtClean="0"/>
              <a:t>interface default methods, the body of static interface method must be provided with in the interface only while method’s declaration.</a:t>
            </a:r>
          </a:p>
          <a:p>
            <a:pPr>
              <a:buFont typeface="Wingdings" panose="05000000000000000000" pitchFamily="2" charset="2"/>
              <a:buChar char="§"/>
              <a:defRPr/>
            </a:pPr>
            <a:r>
              <a:rPr lang="en-US" sz="1800" dirty="0" smtClean="0"/>
              <a:t>Java </a:t>
            </a:r>
            <a:r>
              <a:rPr lang="en-US" sz="1800" dirty="0" smtClean="0"/>
              <a:t>interface static methods are good for providing utility methods.</a:t>
            </a:r>
          </a:p>
          <a:p>
            <a:pPr>
              <a:buFont typeface="Wingdings" panose="05000000000000000000" pitchFamily="2" charset="2"/>
              <a:buChar char="§"/>
              <a:defRPr/>
            </a:pPr>
            <a:r>
              <a:rPr lang="en-US" sz="1800" dirty="0" smtClean="0"/>
              <a:t>Example:</a:t>
            </a:r>
            <a:endParaRPr lang="en-US" sz="1800" dirty="0" smtClean="0"/>
          </a:p>
          <a:p>
            <a:pPr>
              <a:buFont typeface="Wingdings" panose="05000000000000000000" pitchFamily="2" charset="2"/>
              <a:buChar char="§"/>
              <a:defRPr/>
            </a:pPr>
            <a:endParaRPr lang="en-US" sz="1800" dirty="0" smtClean="0"/>
          </a:p>
          <a:p>
            <a:pPr>
              <a:buFont typeface="Wingdings" panose="05000000000000000000" pitchFamily="2" charset="2"/>
              <a:buChar char="§"/>
              <a:defRPr/>
            </a:pPr>
            <a:endParaRPr lang="en-US" sz="1800" dirty="0" smtClean="0"/>
          </a:p>
          <a:p>
            <a:pPr>
              <a:buFont typeface="Wingdings" panose="05000000000000000000" pitchFamily="2" charset="2"/>
              <a:buChar char="§"/>
              <a:defRPr/>
            </a:pPr>
            <a:endParaRPr lang="en-US" sz="1800"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269" y="3461982"/>
            <a:ext cx="9144000" cy="1280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488224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12</a:t>
            </a:r>
            <a:endParaRPr lang="en-US" dirty="0"/>
          </a:p>
        </p:txBody>
      </p:sp>
      <p:sp>
        <p:nvSpPr>
          <p:cNvPr id="3" name="Title 2"/>
          <p:cNvSpPr>
            <a:spLocks noGrp="1"/>
          </p:cNvSpPr>
          <p:nvPr>
            <p:ph type="ctrTitle"/>
          </p:nvPr>
        </p:nvSpPr>
        <p:spPr/>
        <p:txBody>
          <a:bodyPr/>
          <a:lstStyle/>
          <a:p>
            <a:r>
              <a:rPr lang="en-US" dirty="0" smtClean="0"/>
              <a:t>Java Serialization</a:t>
            </a:r>
            <a:endParaRPr lang="en-US" dirty="0"/>
          </a:p>
        </p:txBody>
      </p:sp>
    </p:spTree>
    <p:extLst>
      <p:ext uri="{BB962C8B-B14F-4D97-AF65-F5344CB8AC3E}">
        <p14:creationId xmlns:p14="http://schemas.microsoft.com/office/powerpoint/2010/main" val="171899061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Serialization</a:t>
            </a:r>
            <a:endParaRPr lang="en-US" sz="1900" b="1" dirty="0">
              <a:solidFill>
                <a:srgbClr val="747474"/>
              </a:solidFill>
            </a:endParaRPr>
          </a:p>
        </p:txBody>
      </p:sp>
      <p:sp>
        <p:nvSpPr>
          <p:cNvPr id="6" name="Rectangle 4"/>
          <p:cNvSpPr txBox="1">
            <a:spLocks noChangeArrowheads="1"/>
          </p:cNvSpPr>
          <p:nvPr/>
        </p:nvSpPr>
        <p:spPr>
          <a:xfrm>
            <a:off x="152400" y="1295400"/>
            <a:ext cx="10668000" cy="13843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defRPr/>
            </a:pPr>
            <a:r>
              <a:rPr lang="en-US" sz="1600" dirty="0" smtClean="0">
                <a:latin typeface="Georgia" panose="02040502050405020303" pitchFamily="18" charset="0"/>
              </a:rPr>
              <a:t>If you want to send your object outside the </a:t>
            </a:r>
            <a:r>
              <a:rPr lang="en-US" sz="1600" dirty="0" err="1" smtClean="0">
                <a:latin typeface="Georgia" panose="02040502050405020303" pitchFamily="18" charset="0"/>
              </a:rPr>
              <a:t>jvm</a:t>
            </a:r>
            <a:r>
              <a:rPr lang="en-US" sz="1600" dirty="0" smtClean="0">
                <a:latin typeface="Georgia" panose="02040502050405020303" pitchFamily="18" charset="0"/>
              </a:rPr>
              <a:t>, for example storing the object of file, storing the object in database, send object over network etc., you have to tell JVM that the object is eligible for serialization.</a:t>
            </a:r>
          </a:p>
          <a:p>
            <a:pPr>
              <a:buFont typeface="Wingdings" panose="05000000000000000000" pitchFamily="2" charset="2"/>
              <a:buChar char="Ø"/>
              <a:defRPr/>
            </a:pPr>
            <a:r>
              <a:rPr lang="en-US" sz="1600" dirty="0" err="1" smtClean="0">
                <a:latin typeface="Georgia" panose="02040502050405020303" pitchFamily="18" charset="0"/>
              </a:rPr>
              <a:t>java.lang.Serializable</a:t>
            </a:r>
            <a:r>
              <a:rPr lang="en-US" sz="1600" dirty="0" smtClean="0">
                <a:latin typeface="Georgia" panose="02040502050405020303" pitchFamily="18" charset="0"/>
              </a:rPr>
              <a:t> is a marker interface (No method). If your class is serializable, object of your class can be sent outside the JVM and you can re-store your object  from outside the JVM.</a:t>
            </a:r>
            <a:endParaRPr lang="en-US" sz="1600" dirty="0">
              <a:latin typeface="Georgia" panose="02040502050405020303" pitchFamily="18" charset="0"/>
            </a:endParaRPr>
          </a:p>
        </p:txBody>
      </p:sp>
      <p:pic>
        <p:nvPicPr>
          <p:cNvPr id="8" name="Picture 1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1881" y="4090988"/>
            <a:ext cx="1591319" cy="124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1"/>
          <p:cNvSpPr>
            <a:spLocks noChangeArrowheads="1"/>
          </p:cNvSpPr>
          <p:nvPr/>
        </p:nvSpPr>
        <p:spPr bwMode="auto">
          <a:xfrm>
            <a:off x="5078677" y="4038600"/>
            <a:ext cx="1523603" cy="1143000"/>
          </a:xfrm>
          <a:prstGeom prst="ellipse">
            <a:avLst/>
          </a:prstGeom>
          <a:solidFill>
            <a:schemeClr val="accent1"/>
          </a:solidFill>
          <a:ln w="9525" algn="ctr">
            <a:solidFill>
              <a:schemeClr val="tx1"/>
            </a:solidFill>
            <a:round/>
            <a:headEnd/>
            <a:tailEnd/>
          </a:ln>
        </p:spPr>
        <p:txBody>
          <a:bodyPr/>
          <a:lstStyle>
            <a:lvl1pPr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r>
              <a:rPr lang="en-US" altLang="en-US">
                <a:solidFill>
                  <a:srgbClr val="FFFFFF"/>
                </a:solidFill>
                <a:latin typeface="Arial" charset="0"/>
              </a:rPr>
              <a:t>JVM</a:t>
            </a:r>
          </a:p>
        </p:txBody>
      </p:sp>
      <p:sp>
        <p:nvSpPr>
          <p:cNvPr id="10" name="Oval 9"/>
          <p:cNvSpPr/>
          <p:nvPr/>
        </p:nvSpPr>
        <p:spPr bwMode="auto">
          <a:xfrm>
            <a:off x="5484971" y="4495800"/>
            <a:ext cx="914162" cy="484188"/>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nchor="ctr"/>
          <a:lstStyle/>
          <a:p>
            <a:pPr>
              <a:defRPr/>
            </a:pPr>
            <a:r>
              <a:rPr lang="en-US" sz="1100" dirty="0" err="1">
                <a:solidFill>
                  <a:srgbClr val="FFFFFF"/>
                </a:solidFill>
                <a:latin typeface="Arial" pitchFamily="34" charset="0"/>
                <a:ea typeface="ＭＳ Ｐゴシック"/>
              </a:rPr>
              <a:t>Emp</a:t>
            </a:r>
            <a:endParaRPr lang="en-US" sz="1100" dirty="0">
              <a:solidFill>
                <a:srgbClr val="FFFFFF"/>
              </a:solidFill>
              <a:latin typeface="Arial" pitchFamily="34" charset="0"/>
              <a:ea typeface="ＭＳ Ｐゴシック"/>
            </a:endParaRPr>
          </a:p>
        </p:txBody>
      </p:sp>
      <p:cxnSp>
        <p:nvCxnSpPr>
          <p:cNvPr id="11" name="Straight Arrow Connector 4"/>
          <p:cNvCxnSpPr>
            <a:cxnSpLocks noChangeShapeType="1"/>
          </p:cNvCxnSpPr>
          <p:nvPr/>
        </p:nvCxnSpPr>
        <p:spPr bwMode="auto">
          <a:xfrm>
            <a:off x="6195986" y="4738688"/>
            <a:ext cx="2437765" cy="0"/>
          </a:xfrm>
          <a:prstGeom prst="straightConnector1">
            <a:avLst/>
          </a:prstGeom>
          <a:noFill/>
          <a:ln w="22225" algn="ctr">
            <a:solidFill>
              <a:schemeClr val="bg1"/>
            </a:solidFill>
            <a:round/>
            <a:headEnd/>
            <a:tailEnd type="arrow" w="med" len="med"/>
          </a:ln>
          <a:extLst>
            <a:ext uri="{909E8E84-426E-40DD-AFC4-6F175D3DCCD1}">
              <a14:hiddenFill xmlns:a14="http://schemas.microsoft.com/office/drawing/2010/main">
                <a:noFill/>
              </a14:hiddenFill>
            </a:ext>
          </a:extLst>
        </p:spPr>
      </p:cxnSp>
      <p:cxnSp>
        <p:nvCxnSpPr>
          <p:cNvPr id="12" name="Straight Arrow Connector 6"/>
          <p:cNvCxnSpPr>
            <a:cxnSpLocks noChangeShapeType="1"/>
          </p:cNvCxnSpPr>
          <p:nvPr/>
        </p:nvCxnSpPr>
        <p:spPr bwMode="auto">
          <a:xfrm>
            <a:off x="5942052" y="4738688"/>
            <a:ext cx="0" cy="976312"/>
          </a:xfrm>
          <a:prstGeom prst="straightConnector1">
            <a:avLst/>
          </a:prstGeom>
          <a:noFill/>
          <a:ln w="22225" algn="ctr">
            <a:solidFill>
              <a:schemeClr val="bg1"/>
            </a:solidFill>
            <a:round/>
            <a:headEnd/>
            <a:tailEnd type="arrow" w="med" len="med"/>
          </a:ln>
          <a:extLst>
            <a:ext uri="{909E8E84-426E-40DD-AFC4-6F175D3DCCD1}">
              <a14:hiddenFill xmlns:a14="http://schemas.microsoft.com/office/drawing/2010/main">
                <a:noFill/>
              </a14:hiddenFill>
            </a:ext>
          </a:extLst>
        </p:spPr>
      </p:cxnSp>
      <p:cxnSp>
        <p:nvCxnSpPr>
          <p:cNvPr id="13" name="Straight Arrow Connector 8"/>
          <p:cNvCxnSpPr>
            <a:cxnSpLocks noChangeShapeType="1"/>
          </p:cNvCxnSpPr>
          <p:nvPr/>
        </p:nvCxnSpPr>
        <p:spPr bwMode="auto">
          <a:xfrm flipH="1">
            <a:off x="2742485" y="4738688"/>
            <a:ext cx="2945633" cy="0"/>
          </a:xfrm>
          <a:prstGeom prst="straightConnector1">
            <a:avLst/>
          </a:prstGeom>
          <a:noFill/>
          <a:ln w="22225" algn="ctr">
            <a:solidFill>
              <a:schemeClr val="bg1"/>
            </a:solidFill>
            <a:round/>
            <a:headEnd/>
            <a:tailEnd type="arrow" w="med" len="med"/>
          </a:ln>
          <a:extLst>
            <a:ext uri="{909E8E84-426E-40DD-AFC4-6F175D3DCCD1}">
              <a14:hiddenFill xmlns:a14="http://schemas.microsoft.com/office/drawing/2010/main">
                <a:noFill/>
              </a14:hiddenFill>
            </a:ext>
          </a:extLst>
        </p:spPr>
      </p:cxnSp>
      <p:cxnSp>
        <p:nvCxnSpPr>
          <p:cNvPr id="14" name="Straight Arrow Connector 17"/>
          <p:cNvCxnSpPr>
            <a:cxnSpLocks noChangeShapeType="1"/>
          </p:cNvCxnSpPr>
          <p:nvPr/>
        </p:nvCxnSpPr>
        <p:spPr bwMode="auto">
          <a:xfrm flipV="1">
            <a:off x="6094413" y="4800603"/>
            <a:ext cx="0" cy="885825"/>
          </a:xfrm>
          <a:prstGeom prst="straightConnector1">
            <a:avLst/>
          </a:prstGeom>
          <a:noFill/>
          <a:ln w="22225" algn="ctr">
            <a:solidFill>
              <a:schemeClr val="bg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6434193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286000" y="457201"/>
            <a:ext cx="635508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Working with ObjectOutputStream and ObjectInputStream</a:t>
            </a:r>
            <a:endParaRPr lang="en-US" sz="1900" b="1" dirty="0">
              <a:solidFill>
                <a:srgbClr val="747474"/>
              </a:solidFill>
            </a:endParaRPr>
          </a:p>
        </p:txBody>
      </p:sp>
      <p:sp>
        <p:nvSpPr>
          <p:cNvPr id="6" name="Content Placeholder 2"/>
          <p:cNvSpPr txBox="1">
            <a:spLocks/>
          </p:cNvSpPr>
          <p:nvPr/>
        </p:nvSpPr>
        <p:spPr>
          <a:xfrm>
            <a:off x="711015" y="990600"/>
            <a:ext cx="8966385" cy="46482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ü"/>
              <a:defRPr/>
            </a:pPr>
            <a:endParaRPr lang="en-US" sz="1600" dirty="0" smtClean="0"/>
          </a:p>
          <a:p>
            <a:pPr>
              <a:buFont typeface="Wingdings" panose="05000000000000000000" pitchFamily="2" charset="2"/>
              <a:buChar char="§"/>
              <a:defRPr/>
            </a:pPr>
            <a:r>
              <a:rPr lang="en-US" sz="1600" dirty="0" smtClean="0"/>
              <a:t>The magic of basic serialization happens with just two methods:</a:t>
            </a:r>
          </a:p>
          <a:p>
            <a:pPr lvl="1">
              <a:buFont typeface="Wingdings" panose="05000000000000000000" pitchFamily="2" charset="2"/>
              <a:buChar char="ü"/>
              <a:defRPr/>
            </a:pPr>
            <a:r>
              <a:rPr lang="en-US" sz="1600" dirty="0" smtClean="0"/>
              <a:t>one to serialize objects and write them to a stream</a:t>
            </a:r>
          </a:p>
          <a:p>
            <a:pPr lvl="1">
              <a:buFont typeface="Wingdings" panose="05000000000000000000" pitchFamily="2" charset="2"/>
              <a:buChar char="ü"/>
              <a:defRPr/>
            </a:pPr>
            <a:r>
              <a:rPr lang="en-US" sz="1600" dirty="0" smtClean="0"/>
              <a:t>second to read the stream and deserialize objects.</a:t>
            </a:r>
          </a:p>
          <a:p>
            <a:pPr>
              <a:buFont typeface="Wingdings" panose="05000000000000000000" pitchFamily="2" charset="2"/>
              <a:buChar char="ü"/>
              <a:defRPr/>
            </a:pPr>
            <a:endParaRPr lang="en-US" sz="1600" dirty="0" smtClean="0"/>
          </a:p>
          <a:p>
            <a:pPr>
              <a:buFont typeface="Wingdings" panose="05000000000000000000" pitchFamily="2" charset="2"/>
              <a:buChar char="ü"/>
              <a:defRPr/>
            </a:pPr>
            <a:endParaRPr lang="en-US" sz="1600" dirty="0" smtClean="0"/>
          </a:p>
          <a:p>
            <a:pPr>
              <a:buFont typeface="Wingdings" panose="05000000000000000000" pitchFamily="2" charset="2"/>
              <a:buChar char="ü"/>
              <a:defRPr/>
            </a:pPr>
            <a:endParaRPr lang="en-US" sz="1600" dirty="0" smtClean="0"/>
          </a:p>
          <a:p>
            <a:pPr>
              <a:buFont typeface="Wingdings" panose="05000000000000000000" pitchFamily="2" charset="2"/>
              <a:buChar char="ü"/>
              <a:defRPr/>
            </a:pPr>
            <a:endParaRPr lang="en-US" sz="1600" dirty="0" smtClean="0"/>
          </a:p>
          <a:p>
            <a:pPr>
              <a:buFont typeface="Wingdings" panose="05000000000000000000" pitchFamily="2" charset="2"/>
              <a:buChar char="§"/>
              <a:defRPr/>
            </a:pPr>
            <a:r>
              <a:rPr lang="en-US" sz="1600" dirty="0" smtClean="0"/>
              <a:t>Look at the code in next slide, key points are:</a:t>
            </a:r>
          </a:p>
          <a:p>
            <a:pPr lvl="1">
              <a:buFont typeface="Wingdings" panose="05000000000000000000" pitchFamily="2" charset="2"/>
              <a:buChar char="ü"/>
              <a:defRPr/>
            </a:pPr>
            <a:r>
              <a:rPr lang="en-US" sz="1600" dirty="0" smtClean="0"/>
              <a:t>Declare class (Cat here) implements Serializable interface.</a:t>
            </a:r>
          </a:p>
          <a:p>
            <a:pPr lvl="1">
              <a:buFont typeface="Wingdings" panose="05000000000000000000" pitchFamily="2" charset="2"/>
              <a:buChar char="ü"/>
              <a:defRPr/>
            </a:pPr>
            <a:r>
              <a:rPr lang="en-US" sz="1600" dirty="0" smtClean="0"/>
              <a:t>We made a new cat object, which as we know is serializable.</a:t>
            </a:r>
          </a:p>
          <a:p>
            <a:pPr lvl="1">
              <a:buFont typeface="Wingdings" panose="05000000000000000000" pitchFamily="2" charset="2"/>
              <a:buChar char="ü"/>
              <a:defRPr/>
            </a:pPr>
            <a:r>
              <a:rPr lang="en-US" sz="1600" dirty="0" smtClean="0"/>
              <a:t>We serialize the Cat object c by invoking the writeObject() method.</a:t>
            </a:r>
          </a:p>
          <a:p>
            <a:pPr lvl="1">
              <a:buFont typeface="Wingdings" panose="05000000000000000000" pitchFamily="2" charset="2"/>
              <a:buChar char="ü"/>
              <a:defRPr/>
            </a:pPr>
            <a:r>
              <a:rPr lang="en-US" sz="1600" dirty="0" smtClean="0"/>
              <a:t>We de-serialize the Cat object by invoking the readObject() method.</a:t>
            </a:r>
          </a:p>
          <a:p>
            <a:pPr lvl="1">
              <a:buFont typeface="Wingdings" panose="05000000000000000000" pitchFamily="2" charset="2"/>
              <a:buChar char="ü"/>
              <a:defRPr/>
            </a:pPr>
            <a:r>
              <a:rPr lang="en-US" sz="1600" dirty="0" smtClean="0"/>
              <a:t>Enclosing the code with try/catch and finally closing the streams.</a:t>
            </a:r>
          </a:p>
          <a:p>
            <a:pPr lvl="1">
              <a:buFont typeface="Wingdings" panose="05000000000000000000" pitchFamily="2" charset="2"/>
              <a:buChar char="ü"/>
              <a:defRPr/>
            </a:pPr>
            <a:endParaRPr lang="en-US" sz="1600"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305050"/>
            <a:ext cx="8037006"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32120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609600" y="858101"/>
            <a:ext cx="251460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pPr algn="l"/>
            <a:r>
              <a:rPr lang="en-US" sz="1900" b="1" dirty="0" smtClean="0">
                <a:solidFill>
                  <a:srgbClr val="747474"/>
                </a:solidFill>
              </a:rPr>
              <a:t>Look at the code below</a:t>
            </a:r>
            <a:endParaRPr lang="en-US" sz="1900" b="1" dirty="0">
              <a:solidFill>
                <a:srgbClr val="747474"/>
              </a:solidFill>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548" y="1219200"/>
            <a:ext cx="9014652" cy="461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982943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28600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What is serialized</a:t>
            </a:r>
            <a:endParaRPr lang="en-US" sz="1900" b="1" dirty="0">
              <a:solidFill>
                <a:srgbClr val="747474"/>
              </a:solidFill>
            </a:endParaRPr>
          </a:p>
        </p:txBody>
      </p:sp>
      <p:sp>
        <p:nvSpPr>
          <p:cNvPr id="15" name="Rectangle 4"/>
          <p:cNvSpPr txBox="1">
            <a:spLocks noChangeArrowheads="1"/>
          </p:cNvSpPr>
          <p:nvPr/>
        </p:nvSpPr>
        <p:spPr>
          <a:xfrm>
            <a:off x="533400" y="1282700"/>
            <a:ext cx="9006571" cy="21463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defRPr/>
            </a:pPr>
            <a:r>
              <a:rPr lang="en-US" sz="1600" dirty="0" smtClean="0">
                <a:latin typeface="Georgia" panose="02040502050405020303" pitchFamily="18" charset="0"/>
              </a:rPr>
              <a:t>Default implementation of Serialization supports serialization of object state.</a:t>
            </a:r>
          </a:p>
          <a:p>
            <a:pPr>
              <a:buFont typeface="Wingdings" panose="05000000000000000000" pitchFamily="2" charset="2"/>
              <a:buChar char="Ø"/>
              <a:defRPr/>
            </a:pPr>
            <a:endParaRPr lang="en-US" sz="1600" dirty="0" smtClean="0">
              <a:latin typeface="Georgia" panose="02040502050405020303" pitchFamily="18" charset="0"/>
            </a:endParaRPr>
          </a:p>
          <a:p>
            <a:pPr>
              <a:buFont typeface="Wingdings" panose="05000000000000000000" pitchFamily="2" charset="2"/>
              <a:buChar char="Ø"/>
              <a:defRPr/>
            </a:pPr>
            <a:r>
              <a:rPr lang="en-US" sz="1600" dirty="0" smtClean="0">
                <a:latin typeface="Georgia" panose="02040502050405020303" pitchFamily="18" charset="0"/>
              </a:rPr>
              <a:t>Default serialization doesn’t  serialize some variable. These are</a:t>
            </a:r>
          </a:p>
          <a:p>
            <a:pPr lvl="1">
              <a:buFont typeface="Wingdings" panose="05000000000000000000" pitchFamily="2" charset="2"/>
              <a:buChar char="ü"/>
              <a:defRPr/>
            </a:pPr>
            <a:r>
              <a:rPr lang="en-US" sz="1500" dirty="0" smtClean="0">
                <a:latin typeface="Georgia" panose="02040502050405020303" pitchFamily="18" charset="0"/>
              </a:rPr>
              <a:t>Serialization ignores static fields, because they are not part of any particular state.</a:t>
            </a:r>
          </a:p>
          <a:p>
            <a:pPr lvl="1">
              <a:buFont typeface="Wingdings" panose="05000000000000000000" pitchFamily="2" charset="2"/>
              <a:buChar char="ü"/>
              <a:defRPr/>
            </a:pPr>
            <a:r>
              <a:rPr lang="en-US" sz="1500" dirty="0" smtClean="0">
                <a:latin typeface="Georgia" panose="02040502050405020303" pitchFamily="18" charset="0"/>
              </a:rPr>
              <a:t>Base class fields are only handled if the base class itself is serializable.</a:t>
            </a:r>
          </a:p>
          <a:p>
            <a:pPr lvl="1">
              <a:buFont typeface="Wingdings" panose="05000000000000000000" pitchFamily="2" charset="2"/>
              <a:buChar char="ü"/>
              <a:defRPr/>
            </a:pPr>
            <a:r>
              <a:rPr lang="en-US" sz="1500" dirty="0" smtClean="0">
                <a:latin typeface="Georgia" panose="02040502050405020303" pitchFamily="18" charset="0"/>
              </a:rPr>
              <a:t>Transient fields.</a:t>
            </a:r>
            <a:endParaRPr lang="en-US" sz="1500" dirty="0">
              <a:latin typeface="Georgia" panose="02040502050405020303" pitchFamily="18" charset="0"/>
            </a:endParaRPr>
          </a:p>
        </p:txBody>
      </p:sp>
    </p:spTree>
    <p:extLst>
      <p:ext uri="{BB962C8B-B14F-4D97-AF65-F5344CB8AC3E}">
        <p14:creationId xmlns:p14="http://schemas.microsoft.com/office/powerpoint/2010/main" val="256088105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28600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How to serialize</a:t>
            </a:r>
            <a:endParaRPr lang="en-US" sz="1900" b="1" dirty="0">
              <a:solidFill>
                <a:srgbClr val="747474"/>
              </a:solidFill>
            </a:endParaRPr>
          </a:p>
        </p:txBody>
      </p:sp>
      <p:sp>
        <p:nvSpPr>
          <p:cNvPr id="5" name="Rectangle 4"/>
          <p:cNvSpPr txBox="1">
            <a:spLocks noChangeArrowheads="1"/>
          </p:cNvSpPr>
          <p:nvPr/>
        </p:nvSpPr>
        <p:spPr>
          <a:xfrm>
            <a:off x="304800" y="1066800"/>
            <a:ext cx="4991916" cy="3810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defRPr/>
            </a:pPr>
            <a:r>
              <a:rPr lang="en-US" sz="1600" dirty="0" smtClean="0">
                <a:latin typeface="Georgia" panose="02040502050405020303" pitchFamily="18" charset="0"/>
              </a:rPr>
              <a:t>Process of persisting the state of an object to a byte stream</a:t>
            </a:r>
          </a:p>
          <a:p>
            <a:pPr>
              <a:buFont typeface="Wingdings" panose="05000000000000000000" pitchFamily="2" charset="2"/>
              <a:buChar char="Ø"/>
              <a:defRPr/>
            </a:pPr>
            <a:endParaRPr lang="en-US" sz="1600" dirty="0" smtClean="0">
              <a:latin typeface="Georgia" panose="02040502050405020303" pitchFamily="18" charset="0"/>
            </a:endParaRPr>
          </a:p>
          <a:p>
            <a:pPr>
              <a:buFont typeface="Wingdings" panose="05000000000000000000" pitchFamily="2" charset="2"/>
              <a:buChar char="Ø"/>
              <a:defRPr/>
            </a:pPr>
            <a:r>
              <a:rPr lang="en-US" sz="1600" dirty="0" smtClean="0">
                <a:latin typeface="Georgia" panose="02040502050405020303" pitchFamily="18" charset="0"/>
              </a:rPr>
              <a:t>Object can be persisted to a file</a:t>
            </a:r>
          </a:p>
          <a:p>
            <a:pPr>
              <a:buFont typeface="Wingdings" panose="05000000000000000000" pitchFamily="2" charset="2"/>
              <a:buChar char="Ø"/>
              <a:defRPr/>
            </a:pPr>
            <a:endParaRPr lang="en-US" sz="1600" dirty="0" smtClean="0">
              <a:latin typeface="Georgia" panose="02040502050405020303" pitchFamily="18" charset="0"/>
            </a:endParaRPr>
          </a:p>
          <a:p>
            <a:pPr>
              <a:buFont typeface="Wingdings" panose="05000000000000000000" pitchFamily="2" charset="2"/>
              <a:buChar char="Ø"/>
              <a:defRPr/>
            </a:pPr>
            <a:r>
              <a:rPr lang="en-US" sz="1600" dirty="0" smtClean="0">
                <a:latin typeface="Georgia" panose="02040502050405020303" pitchFamily="18" charset="0"/>
              </a:rPr>
              <a:t>Object can be sent across the network</a:t>
            </a:r>
          </a:p>
          <a:p>
            <a:pPr>
              <a:buFont typeface="Wingdings" panose="05000000000000000000" pitchFamily="2" charset="2"/>
              <a:buChar char="Ø"/>
              <a:defRPr/>
            </a:pPr>
            <a:endParaRPr lang="en-US" sz="1600" dirty="0" smtClean="0">
              <a:latin typeface="Georgia" panose="02040502050405020303" pitchFamily="18" charset="0"/>
            </a:endParaRPr>
          </a:p>
          <a:p>
            <a:pPr>
              <a:buFont typeface="Wingdings" panose="05000000000000000000" pitchFamily="2" charset="2"/>
              <a:buChar char="Ø"/>
              <a:defRPr/>
            </a:pPr>
            <a:r>
              <a:rPr lang="en-US" sz="1600" dirty="0" smtClean="0">
                <a:latin typeface="Georgia" panose="02040502050405020303" pitchFamily="18" charset="0"/>
              </a:rPr>
              <a:t>All </a:t>
            </a:r>
            <a:r>
              <a:rPr lang="en-US" sz="1600" dirty="0" err="1" smtClean="0">
                <a:latin typeface="Georgia" panose="02040502050405020303" pitchFamily="18" charset="0"/>
              </a:rPr>
              <a:t>persistable</a:t>
            </a:r>
            <a:r>
              <a:rPr lang="en-US" sz="1600" dirty="0" smtClean="0">
                <a:latin typeface="Georgia" panose="02040502050405020303" pitchFamily="18" charset="0"/>
              </a:rPr>
              <a:t> object should implement Serializable interface</a:t>
            </a:r>
          </a:p>
          <a:p>
            <a:pPr>
              <a:buFont typeface="Wingdings" panose="05000000000000000000" pitchFamily="2" charset="2"/>
              <a:buChar char="Ø"/>
              <a:defRPr/>
            </a:pPr>
            <a:endParaRPr lang="en-US" sz="1600" dirty="0" smtClean="0">
              <a:latin typeface="Georgia" panose="02040502050405020303" pitchFamily="18" charset="0"/>
            </a:endParaRPr>
          </a:p>
          <a:p>
            <a:pPr>
              <a:buFont typeface="Wingdings" panose="05000000000000000000" pitchFamily="2" charset="2"/>
              <a:buChar char="Ø"/>
              <a:defRPr/>
            </a:pPr>
            <a:r>
              <a:rPr lang="en-US" sz="1600" dirty="0" smtClean="0">
                <a:latin typeface="Georgia" panose="02040502050405020303" pitchFamily="18" charset="0"/>
              </a:rPr>
              <a:t>ObjectOutputStream and ObjectInputStream is used </a:t>
            </a:r>
            <a:endParaRPr lang="en-US" sz="1600" dirty="0">
              <a:latin typeface="Georgia" panose="02040502050405020303" pitchFamily="18" charset="0"/>
            </a:endParaRPr>
          </a:p>
        </p:txBody>
      </p:sp>
      <p:pic>
        <p:nvPicPr>
          <p:cNvPr id="6" name="Picture 7" descr="SNAGHTMLfbbb6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143000"/>
            <a:ext cx="5219366"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222801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28600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How to de-serialize</a:t>
            </a:r>
            <a:endParaRPr lang="en-US" sz="1900" b="1" dirty="0">
              <a:solidFill>
                <a:srgbClr val="747474"/>
              </a:solidFill>
            </a:endParaRPr>
          </a:p>
        </p:txBody>
      </p:sp>
      <p:pic>
        <p:nvPicPr>
          <p:cNvPr id="7" name="Picture 7" descr="SNAGHTML10040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021" y="990600"/>
            <a:ext cx="10597379"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844151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28600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Object Graphs</a:t>
            </a:r>
            <a:endParaRPr lang="en-US" sz="1900" b="1" dirty="0">
              <a:solidFill>
                <a:srgbClr val="747474"/>
              </a:solidFill>
            </a:endParaRPr>
          </a:p>
        </p:txBody>
      </p:sp>
      <p:sp>
        <p:nvSpPr>
          <p:cNvPr id="5" name="Content Placeholder 2"/>
          <p:cNvSpPr txBox="1">
            <a:spLocks/>
          </p:cNvSpPr>
          <p:nvPr/>
        </p:nvSpPr>
        <p:spPr>
          <a:xfrm>
            <a:off x="711015" y="990600"/>
            <a:ext cx="8966385" cy="5334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r>
              <a:rPr lang="en-US" sz="1600" dirty="0" smtClean="0"/>
              <a:t>If the instance variables are all primitive types, it's pretty straightforward.</a:t>
            </a:r>
          </a:p>
          <a:p>
            <a:pPr>
              <a:defRPr/>
            </a:pPr>
            <a:r>
              <a:rPr lang="en-US" sz="1600" dirty="0" smtClean="0"/>
              <a:t>what about the object that the reference refers to?</a:t>
            </a:r>
          </a:p>
          <a:p>
            <a:pPr>
              <a:defRPr/>
            </a:pPr>
            <a:endParaRPr lang="en-US" sz="1600" dirty="0" smtClean="0"/>
          </a:p>
          <a:p>
            <a:pPr>
              <a:defRPr/>
            </a:pPr>
            <a:endParaRPr lang="en-US" sz="1600" dirty="0" smtClean="0"/>
          </a:p>
          <a:p>
            <a:pPr>
              <a:defRPr/>
            </a:pPr>
            <a:endParaRPr lang="en-US" sz="1600" dirty="0" smtClean="0"/>
          </a:p>
          <a:p>
            <a:pPr>
              <a:defRPr/>
            </a:pPr>
            <a:endParaRPr lang="en-US" sz="1600" dirty="0" smtClean="0"/>
          </a:p>
          <a:p>
            <a:pPr>
              <a:defRPr/>
            </a:pPr>
            <a:endParaRPr lang="en-US" sz="1600" dirty="0" smtClean="0"/>
          </a:p>
          <a:p>
            <a:pPr>
              <a:defRPr/>
            </a:pPr>
            <a:endParaRPr lang="en-US" sz="1600" dirty="0" smtClean="0"/>
          </a:p>
          <a:p>
            <a:pPr>
              <a:defRPr/>
            </a:pPr>
            <a:endParaRPr lang="en-US" sz="1600" dirty="0" smtClean="0"/>
          </a:p>
          <a:p>
            <a:pPr>
              <a:defRPr/>
            </a:pPr>
            <a:endParaRPr lang="en-US" sz="1600" dirty="0" smtClean="0"/>
          </a:p>
          <a:p>
            <a:pPr>
              <a:defRPr/>
            </a:pPr>
            <a:endParaRPr lang="en-US" sz="1600" dirty="0" smtClean="0"/>
          </a:p>
          <a:p>
            <a:pPr>
              <a:defRPr/>
            </a:pPr>
            <a:endParaRPr lang="en-US" sz="1600" dirty="0" smtClean="0"/>
          </a:p>
          <a:p>
            <a:pPr>
              <a:defRPr/>
            </a:pPr>
            <a:endParaRPr lang="en-US" sz="1600" dirty="0" smtClean="0"/>
          </a:p>
          <a:p>
            <a:pPr>
              <a:defRPr/>
            </a:pPr>
            <a:r>
              <a:rPr lang="en-US" sz="1600" dirty="0" smtClean="0"/>
              <a:t>Dog contains Collar object. Now what if Dog is serializable but not Collar?</a:t>
            </a:r>
          </a:p>
          <a:p>
            <a:pPr lvl="1">
              <a:defRPr/>
            </a:pPr>
            <a:r>
              <a:rPr lang="en-US" sz="1600" dirty="0" smtClean="0"/>
              <a:t>Will throw </a:t>
            </a:r>
            <a:r>
              <a:rPr lang="en-US" sz="1600" dirty="0" err="1" smtClean="0"/>
              <a:t>NotSerializableException</a:t>
            </a:r>
            <a:r>
              <a:rPr lang="en-US" sz="1600" dirty="0" smtClean="0"/>
              <a:t>: Collar</a:t>
            </a:r>
          </a:p>
          <a:p>
            <a:pPr marL="233362" lvl="1" indent="0">
              <a:buFont typeface="Wingdings" panose="05000000000000000000" pitchFamily="2" charset="2"/>
              <a:buNone/>
              <a:defRPr/>
            </a:pPr>
            <a:endParaRPr lang="en-US" sz="1600" dirty="0" smtClean="0"/>
          </a:p>
          <a:p>
            <a:pPr marL="233362" lvl="1" indent="0">
              <a:buFont typeface="Wingdings" panose="05000000000000000000" pitchFamily="2" charset="2"/>
              <a:buNone/>
              <a:defRPr/>
            </a:pPr>
            <a:r>
              <a:rPr lang="en-US" sz="1600" dirty="0" smtClean="0"/>
              <a:t>To Fix it make Collar too </a:t>
            </a:r>
            <a:r>
              <a:rPr lang="en-US" sz="1600" dirty="0" smtClean="0">
                <a:solidFill>
                  <a:schemeClr val="accent6">
                    <a:lumMod val="75000"/>
                  </a:schemeClr>
                </a:solidFill>
              </a:rPr>
              <a:t>Serializable</a:t>
            </a:r>
            <a:r>
              <a:rPr lang="en-US" sz="1600" dirty="0" smtClean="0"/>
              <a:t>.</a:t>
            </a:r>
          </a:p>
          <a:p>
            <a:pPr lvl="1">
              <a:defRPr/>
            </a:pPr>
            <a:endParaRPr lang="en-US" sz="1600" dirty="0" smtClean="0"/>
          </a:p>
          <a:p>
            <a:pPr>
              <a:defRPr/>
            </a:pPr>
            <a:endParaRPr lang="en-US" sz="1600"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590" y="3019427"/>
            <a:ext cx="7211721" cy="16287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125" y="1524000"/>
            <a:ext cx="4850137"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0795" y="1924053"/>
            <a:ext cx="5523061"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697893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28600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But ..</a:t>
            </a:r>
            <a:endParaRPr lang="en-US" sz="1900" b="1" dirty="0">
              <a:solidFill>
                <a:srgbClr val="747474"/>
              </a:solidFill>
            </a:endParaRPr>
          </a:p>
        </p:txBody>
      </p:sp>
      <p:sp>
        <p:nvSpPr>
          <p:cNvPr id="5" name="Content Placeholder 2"/>
          <p:cNvSpPr txBox="1">
            <a:spLocks/>
          </p:cNvSpPr>
          <p:nvPr/>
        </p:nvSpPr>
        <p:spPr>
          <a:xfrm>
            <a:off x="711015" y="990600"/>
            <a:ext cx="9271185" cy="23622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defRPr/>
            </a:pPr>
            <a:r>
              <a:rPr lang="en-US" sz="1600" dirty="0" smtClean="0"/>
              <a:t>What if you don’t have Collar source code and it is marked as Final</a:t>
            </a:r>
          </a:p>
          <a:p>
            <a:pPr>
              <a:buFont typeface="Wingdings" panose="05000000000000000000" pitchFamily="2" charset="2"/>
              <a:buChar char="Ø"/>
              <a:defRPr/>
            </a:pPr>
            <a:r>
              <a:rPr lang="en-US" sz="1600" dirty="0" smtClean="0"/>
              <a:t>Collar class itself might be refer to another non-serializable objects</a:t>
            </a:r>
          </a:p>
          <a:p>
            <a:pPr>
              <a:buFont typeface="Wingdings" panose="05000000000000000000" pitchFamily="2" charset="2"/>
              <a:buChar char="Ø"/>
              <a:defRPr/>
            </a:pPr>
            <a:endParaRPr lang="en-US" sz="1600" dirty="0" smtClean="0"/>
          </a:p>
          <a:p>
            <a:pPr>
              <a:buFont typeface="Wingdings" panose="05000000000000000000" pitchFamily="2" charset="2"/>
              <a:buChar char="Ø"/>
              <a:defRPr/>
            </a:pPr>
            <a:r>
              <a:rPr lang="en-US" sz="1600" dirty="0" smtClean="0"/>
              <a:t>So then.. What if you want to save Dog?</a:t>
            </a:r>
          </a:p>
          <a:p>
            <a:pPr marL="504825" lvl="3" indent="-285750">
              <a:buFont typeface="Wingdings" panose="05000000000000000000" pitchFamily="2" charset="2"/>
              <a:buChar char="ü"/>
              <a:defRPr/>
            </a:pPr>
            <a:r>
              <a:rPr lang="en-US" sz="1600" b="1" dirty="0" smtClean="0"/>
              <a:t>	That's where the </a:t>
            </a:r>
            <a:r>
              <a:rPr lang="en-US" sz="1600" b="1" dirty="0" smtClean="0">
                <a:solidFill>
                  <a:schemeClr val="accent6">
                    <a:lumMod val="75000"/>
                  </a:schemeClr>
                </a:solidFill>
              </a:rPr>
              <a:t>transient </a:t>
            </a:r>
            <a:r>
              <a:rPr lang="en-US" sz="1600" b="1" dirty="0" smtClean="0"/>
              <a:t>modifier comes in.</a:t>
            </a:r>
          </a:p>
          <a:p>
            <a:pPr marL="504825" lvl="3" indent="-285750">
              <a:buFont typeface="Wingdings" panose="05000000000000000000" pitchFamily="2" charset="2"/>
              <a:buChar char="Ø"/>
              <a:defRPr/>
            </a:pPr>
            <a:endParaRPr lang="en-US" sz="1600" b="1" dirty="0" smtClean="0"/>
          </a:p>
          <a:p>
            <a:pPr>
              <a:buFont typeface="Wingdings" panose="05000000000000000000" pitchFamily="2" charset="2"/>
              <a:buChar char="Ø"/>
              <a:defRPr/>
            </a:pPr>
            <a:r>
              <a:rPr lang="en-US" sz="1600" dirty="0" smtClean="0"/>
              <a:t>Mark Dog’s Collar transient, then serializable will simply skip the Collar during Serialization.</a:t>
            </a:r>
          </a:p>
          <a:p>
            <a:pPr>
              <a:buFont typeface="Wingdings" panose="05000000000000000000" pitchFamily="2" charset="2"/>
              <a:buChar char="Ø"/>
              <a:defRPr/>
            </a:pPr>
            <a:endParaRPr lang="en-US" sz="1600" dirty="0" smtClean="0"/>
          </a:p>
          <a:p>
            <a:pPr>
              <a:buFont typeface="Wingdings" panose="05000000000000000000" pitchFamily="2" charset="2"/>
              <a:buChar char="Ø"/>
              <a:defRPr/>
            </a:pPr>
            <a:endParaRPr lang="en-US" sz="1600" dirty="0" smtClean="0"/>
          </a:p>
          <a:p>
            <a:pPr>
              <a:buFont typeface="Wingdings" panose="05000000000000000000" pitchFamily="2" charset="2"/>
              <a:buChar char="Ø"/>
              <a:defRPr/>
            </a:pPr>
            <a:endParaRPr lang="en-US" sz="1600" dirty="0" smtClean="0"/>
          </a:p>
          <a:p>
            <a:pPr>
              <a:buFont typeface="Wingdings" panose="05000000000000000000" pitchFamily="2" charset="2"/>
              <a:buChar char="Ø"/>
              <a:defRPr/>
            </a:pPr>
            <a:endParaRPr lang="en-US" sz="1600" dirty="0" smtClean="0"/>
          </a:p>
          <a:p>
            <a:pPr>
              <a:buFont typeface="Wingdings" panose="05000000000000000000" pitchFamily="2" charset="2"/>
              <a:buChar char="Ø"/>
              <a:defRPr/>
            </a:pPr>
            <a:endParaRPr lang="en-US" sz="1600" dirty="0" smtClean="0"/>
          </a:p>
          <a:p>
            <a:pPr>
              <a:buFont typeface="Wingdings" panose="05000000000000000000" pitchFamily="2" charset="2"/>
              <a:buChar char="Ø"/>
              <a:defRPr/>
            </a:pPr>
            <a:endParaRPr lang="en-US" sz="1600" dirty="0" smtClean="0"/>
          </a:p>
          <a:p>
            <a:pPr>
              <a:buFont typeface="Wingdings" panose="05000000000000000000" pitchFamily="2" charset="2"/>
              <a:buChar char="Ø"/>
              <a:defRPr/>
            </a:pPr>
            <a:endParaRPr lang="en-US" sz="1600" dirty="0" smtClean="0"/>
          </a:p>
          <a:p>
            <a:pPr>
              <a:buFont typeface="Wingdings" panose="05000000000000000000" pitchFamily="2" charset="2"/>
              <a:buChar char="Ø"/>
              <a:defRPr/>
            </a:pPr>
            <a:endParaRPr lang="en-US" sz="1600" dirty="0" smtClean="0"/>
          </a:p>
          <a:p>
            <a:pPr marL="750887" lvl="2" indent="-285750">
              <a:buFont typeface="Wingdings" panose="05000000000000000000" pitchFamily="2" charset="2"/>
              <a:buChar char="Ø"/>
              <a:defRPr/>
            </a:pPr>
            <a:endParaRPr lang="en-US" sz="1600" b="1" dirty="0" smtClean="0"/>
          </a:p>
          <a:p>
            <a:pPr marL="750887" lvl="2" indent="-285750">
              <a:buFont typeface="Wingdings" panose="05000000000000000000" pitchFamily="2" charset="2"/>
              <a:buChar char="Ø"/>
              <a:defRPr/>
            </a:pPr>
            <a:endParaRPr lang="en-US" sz="1600" b="1" dirty="0" smtClean="0"/>
          </a:p>
          <a:p>
            <a:pPr marL="750887" lvl="2" indent="-285750">
              <a:buFont typeface="Wingdings" panose="05000000000000000000" pitchFamily="2" charset="2"/>
              <a:buChar char="Ø"/>
              <a:defRPr/>
            </a:pPr>
            <a:endParaRPr lang="en-US" sz="1600" b="1"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8883" y="3562350"/>
            <a:ext cx="7516442"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345791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28600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Using writeObject and readObject</a:t>
            </a:r>
            <a:endParaRPr lang="en-US" sz="1900" b="1" dirty="0">
              <a:solidFill>
                <a:srgbClr val="747474"/>
              </a:solidFill>
            </a:endParaRPr>
          </a:p>
        </p:txBody>
      </p:sp>
      <p:sp>
        <p:nvSpPr>
          <p:cNvPr id="7" name="Content Placeholder 2"/>
          <p:cNvSpPr txBox="1">
            <a:spLocks/>
          </p:cNvSpPr>
          <p:nvPr/>
        </p:nvSpPr>
        <p:spPr>
          <a:xfrm>
            <a:off x="152401" y="990600"/>
            <a:ext cx="9677399" cy="20574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Aft>
                <a:spcPct val="0"/>
              </a:spcAft>
              <a:buFont typeface="Wingdings" panose="05000000000000000000" pitchFamily="2" charset="2"/>
              <a:buChar char="§"/>
            </a:pPr>
            <a:r>
              <a:rPr lang="en-US" altLang="en-US" sz="1600" dirty="0" smtClean="0"/>
              <a:t>When Dog with transient Collar is serialized, and when the Dog is deserialized, it comes back with a null Collar.</a:t>
            </a:r>
          </a:p>
          <a:p>
            <a:pPr>
              <a:spcAft>
                <a:spcPct val="0"/>
              </a:spcAft>
              <a:buFont typeface="Wingdings" panose="05000000000000000000" pitchFamily="2" charset="2"/>
              <a:buChar char="§"/>
            </a:pPr>
            <a:r>
              <a:rPr lang="en-US" altLang="en-US" sz="1600" dirty="0" smtClean="0"/>
              <a:t>We want a new Collar that matches the one Dog had when the Dog was saved?</a:t>
            </a:r>
          </a:p>
          <a:p>
            <a:pPr>
              <a:spcAft>
                <a:spcPct val="0"/>
              </a:spcAft>
              <a:buFont typeface="Wingdings" panose="05000000000000000000" pitchFamily="2" charset="2"/>
              <a:buChar char="§"/>
            </a:pPr>
            <a:r>
              <a:rPr lang="en-US" altLang="en-US" sz="1600" dirty="0" smtClean="0"/>
              <a:t>Special mechanism – Callback methods.</a:t>
            </a:r>
          </a:p>
          <a:p>
            <a:pPr lvl="1">
              <a:spcAft>
                <a:spcPct val="0"/>
              </a:spcAft>
              <a:buFont typeface="Wingdings" panose="05000000000000000000" pitchFamily="2" charset="2"/>
              <a:buChar char="ü"/>
            </a:pPr>
            <a:r>
              <a:rPr lang="en-US" altLang="en-US" sz="1600" dirty="0" smtClean="0"/>
              <a:t>a set of private methods you can implement in your class</a:t>
            </a:r>
          </a:p>
          <a:p>
            <a:pPr lvl="1">
              <a:spcAft>
                <a:spcPct val="0"/>
              </a:spcAft>
              <a:buFont typeface="Wingdings" panose="05000000000000000000" pitchFamily="2" charset="2"/>
              <a:buChar char="ü"/>
            </a:pPr>
            <a:r>
              <a:rPr lang="en-US" altLang="en-US" sz="1600" dirty="0" smtClean="0"/>
              <a:t>will be invoked automatically during serialization and deserialization.</a:t>
            </a:r>
          </a:p>
          <a:p>
            <a:pPr lvl="1">
              <a:spcAft>
                <a:spcPct val="0"/>
              </a:spcAft>
              <a:buFont typeface="Wingdings" panose="05000000000000000000" pitchFamily="2" charset="2"/>
              <a:buChar char="ü"/>
            </a:pPr>
            <a:r>
              <a:rPr lang="en-US" altLang="en-US" sz="1600" dirty="0" smtClean="0"/>
              <a:t>These methods let you step into the middle of serialization and deserialization.</a:t>
            </a:r>
            <a:endParaRPr lang="en-US" altLang="en-US" sz="1600"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971800"/>
            <a:ext cx="8417907" cy="301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73441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02</a:t>
            </a:r>
            <a:endParaRPr lang="en-US" dirty="0"/>
          </a:p>
        </p:txBody>
      </p:sp>
      <p:sp>
        <p:nvSpPr>
          <p:cNvPr id="3" name="Title 2"/>
          <p:cNvSpPr>
            <a:spLocks noGrp="1"/>
          </p:cNvSpPr>
          <p:nvPr>
            <p:ph type="ctrTitle"/>
          </p:nvPr>
        </p:nvSpPr>
        <p:spPr/>
        <p:txBody>
          <a:bodyPr/>
          <a:lstStyle/>
          <a:p>
            <a:r>
              <a:rPr lang="en-US" b="0" dirty="0" smtClean="0"/>
              <a:t>Use of Final Keyword</a:t>
            </a:r>
            <a:endParaRPr lang="en-US" dirty="0"/>
          </a:p>
        </p:txBody>
      </p:sp>
    </p:spTree>
    <p:extLst>
      <p:ext uri="{BB962C8B-B14F-4D97-AF65-F5344CB8AC3E}">
        <p14:creationId xmlns:p14="http://schemas.microsoft.com/office/powerpoint/2010/main" val="379906288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28600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Inheritance and Serialization.</a:t>
            </a:r>
            <a:endParaRPr lang="en-US" sz="1900" b="1" dirty="0">
              <a:solidFill>
                <a:srgbClr val="747474"/>
              </a:solidFill>
            </a:endParaRPr>
          </a:p>
        </p:txBody>
      </p:sp>
      <p:sp>
        <p:nvSpPr>
          <p:cNvPr id="5" name="Content Placeholder 2"/>
          <p:cNvSpPr txBox="1">
            <a:spLocks/>
          </p:cNvSpPr>
          <p:nvPr/>
        </p:nvSpPr>
        <p:spPr>
          <a:xfrm>
            <a:off x="76201" y="990600"/>
            <a:ext cx="10668000" cy="5334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defRPr/>
            </a:pPr>
            <a:r>
              <a:rPr lang="en-US" sz="1600" dirty="0" smtClean="0"/>
              <a:t>If a superclass is Serializable, then according to normal Java interface rules, all subclasses of that class automatically implement Serializable implicitly.</a:t>
            </a:r>
          </a:p>
          <a:p>
            <a:pPr>
              <a:buFont typeface="Wingdings" panose="05000000000000000000" pitchFamily="2" charset="2"/>
              <a:buChar char="Ø"/>
              <a:defRPr/>
            </a:pPr>
            <a:r>
              <a:rPr lang="en-US" sz="1600" dirty="0" smtClean="0"/>
              <a:t>what happens if a superclass is not marked Serializable, but the subclass is?</a:t>
            </a:r>
          </a:p>
          <a:p>
            <a:pPr>
              <a:buFont typeface="Wingdings" panose="05000000000000000000" pitchFamily="2" charset="2"/>
              <a:buChar char="Ø"/>
              <a:defRPr/>
            </a:pPr>
            <a:endParaRPr lang="en-US" sz="1600" dirty="0" smtClean="0"/>
          </a:p>
          <a:p>
            <a:pPr>
              <a:buFont typeface="Wingdings" panose="05000000000000000000" pitchFamily="2" charset="2"/>
              <a:buChar char="Ø"/>
              <a:defRPr/>
            </a:pPr>
            <a:endParaRPr lang="en-US" sz="1600" dirty="0" smtClean="0"/>
          </a:p>
          <a:p>
            <a:pPr>
              <a:buFont typeface="Wingdings" panose="05000000000000000000" pitchFamily="2" charset="2"/>
              <a:buChar char="Ø"/>
              <a:defRPr/>
            </a:pPr>
            <a:endParaRPr lang="en-US" sz="1600" dirty="0" smtClean="0"/>
          </a:p>
          <a:p>
            <a:pPr>
              <a:buFont typeface="Wingdings" panose="05000000000000000000" pitchFamily="2" charset="2"/>
              <a:buChar char="Ø"/>
              <a:defRPr/>
            </a:pPr>
            <a:endParaRPr lang="en-US" sz="1600" dirty="0" smtClean="0"/>
          </a:p>
          <a:p>
            <a:pPr>
              <a:buFont typeface="Wingdings" panose="05000000000000000000" pitchFamily="2" charset="2"/>
              <a:buChar char="Ø"/>
              <a:defRPr/>
            </a:pPr>
            <a:r>
              <a:rPr lang="en-US" sz="1600" dirty="0" smtClean="0"/>
              <a:t>Will work, but with some implications-</a:t>
            </a:r>
          </a:p>
          <a:p>
            <a:pPr lvl="1">
              <a:buFont typeface="Wingdings" panose="05000000000000000000" pitchFamily="2" charset="2"/>
              <a:buChar char="ü"/>
              <a:defRPr/>
            </a:pPr>
            <a:r>
              <a:rPr lang="en-US" sz="1600" dirty="0" smtClean="0"/>
              <a:t>When an instance of a serializable class is deserialized, the constructor does not run.</a:t>
            </a:r>
          </a:p>
          <a:p>
            <a:pPr lvl="1">
              <a:buFont typeface="Wingdings" panose="05000000000000000000" pitchFamily="2" charset="2"/>
              <a:buChar char="ü"/>
              <a:defRPr/>
            </a:pPr>
            <a:r>
              <a:rPr lang="en-US" sz="1600" dirty="0" smtClean="0"/>
              <a:t>the instance variables from the Dog's class will be serialized and deserialized correctly, but the inherited variables from the non-serializable Animal superclass will come back with their default/initially assigned values rather than the values they had at the time of serialization.</a:t>
            </a:r>
          </a:p>
          <a:p>
            <a:pPr lvl="1">
              <a:buFont typeface="Wingdings" panose="05000000000000000000" pitchFamily="2" charset="2"/>
              <a:buChar char="ü"/>
              <a:defRPr/>
            </a:pPr>
            <a:r>
              <a:rPr lang="en-US" sz="1600" dirty="0" smtClean="0"/>
              <a:t>This is because the </a:t>
            </a:r>
            <a:r>
              <a:rPr lang="en-US" sz="1600" dirty="0" smtClean="0">
                <a:solidFill>
                  <a:schemeClr val="accent6">
                    <a:lumMod val="75000"/>
                  </a:schemeClr>
                </a:solidFill>
              </a:rPr>
              <a:t>non-serializable class constructor WILL run</a:t>
            </a:r>
            <a:r>
              <a:rPr lang="en-US" sz="1600" dirty="0" smtClean="0"/>
              <a:t>!</a:t>
            </a:r>
          </a:p>
          <a:p>
            <a:pPr lvl="1">
              <a:buFont typeface="Wingdings" panose="05000000000000000000" pitchFamily="2" charset="2"/>
              <a:buChar char="ü"/>
              <a:defRPr/>
            </a:pPr>
            <a:r>
              <a:rPr lang="en-US" sz="1600" dirty="0" smtClean="0"/>
              <a:t>In fact, every constructor ABOVE the first non-serializable class constructor will also run.</a:t>
            </a:r>
          </a:p>
          <a:p>
            <a:pPr lvl="1">
              <a:defRPr/>
            </a:pPr>
            <a:endParaRPr lang="en-US" sz="1600" dirty="0" smtClean="0"/>
          </a:p>
          <a:p>
            <a:pPr>
              <a:defRPr/>
            </a:pPr>
            <a:endParaRPr lang="en-US" sz="16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588" y="1981200"/>
            <a:ext cx="7414869"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194457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28600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SerialVersion </a:t>
            </a:r>
            <a:r>
              <a:rPr lang="en-US" sz="1700" b="1" dirty="0" smtClean="0">
                <a:solidFill>
                  <a:srgbClr val="747474"/>
                </a:solidFill>
              </a:rPr>
              <a:t>UID </a:t>
            </a:r>
            <a:r>
              <a:rPr lang="en-US" sz="1900" b="1" dirty="0" smtClean="0">
                <a:solidFill>
                  <a:srgbClr val="747474"/>
                </a:solidFill>
              </a:rPr>
              <a:t>in Java Serialization</a:t>
            </a:r>
            <a:endParaRPr lang="en-US" sz="1900" b="1" dirty="0">
              <a:solidFill>
                <a:srgbClr val="747474"/>
              </a:solidFill>
            </a:endParaRPr>
          </a:p>
        </p:txBody>
      </p:sp>
      <p:sp>
        <p:nvSpPr>
          <p:cNvPr id="7" name="Content Placeholder 2"/>
          <p:cNvSpPr txBox="1">
            <a:spLocks/>
          </p:cNvSpPr>
          <p:nvPr/>
        </p:nvSpPr>
        <p:spPr>
          <a:xfrm>
            <a:off x="76201" y="990600"/>
            <a:ext cx="10591800" cy="38862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defRPr/>
            </a:pPr>
            <a:r>
              <a:rPr lang="en-US" sz="1600" dirty="0" smtClean="0"/>
              <a:t>serialVersionUID is used to ensure that during deserialization the same class (that was used during serialize process) is loaded. </a:t>
            </a:r>
          </a:p>
          <a:p>
            <a:pPr>
              <a:buFont typeface="Wingdings" panose="05000000000000000000" pitchFamily="2" charset="2"/>
              <a:buChar char="Ø"/>
              <a:defRPr/>
            </a:pPr>
            <a:r>
              <a:rPr lang="en-US" sz="1600" dirty="0" smtClean="0"/>
              <a:t>	private static final long serialVersionUID = 1L;</a:t>
            </a:r>
          </a:p>
          <a:p>
            <a:pPr>
              <a:buFont typeface="Wingdings" panose="05000000000000000000" pitchFamily="2" charset="2"/>
              <a:buChar char="Ø"/>
              <a:defRPr/>
            </a:pPr>
            <a:endParaRPr lang="en-US" sz="1600" dirty="0" smtClean="0"/>
          </a:p>
          <a:p>
            <a:pPr>
              <a:buFont typeface="Wingdings" panose="05000000000000000000" pitchFamily="2" charset="2"/>
              <a:buChar char="Ø"/>
              <a:defRPr/>
            </a:pPr>
            <a:r>
              <a:rPr lang="en-US" sz="1600" dirty="0" smtClean="0"/>
              <a:t>You can assign any value to serialVersionUID.</a:t>
            </a:r>
          </a:p>
          <a:p>
            <a:pPr>
              <a:buFont typeface="Wingdings" panose="05000000000000000000" pitchFamily="2" charset="2"/>
              <a:buChar char="Ø"/>
              <a:defRPr/>
            </a:pPr>
            <a:endParaRPr lang="en-US" sz="1600" dirty="0" smtClean="0"/>
          </a:p>
          <a:p>
            <a:pPr>
              <a:buFont typeface="Wingdings" panose="05000000000000000000" pitchFamily="2" charset="2"/>
              <a:buChar char="Ø"/>
              <a:defRPr/>
            </a:pPr>
            <a:r>
              <a:rPr lang="en-US" sz="1600" dirty="0" smtClean="0"/>
              <a:t>If you do not add serialVersionUID in your source program file, serialization runtime will generate a serialVersionUID and associate it with the class.</a:t>
            </a:r>
          </a:p>
          <a:p>
            <a:pPr>
              <a:buFont typeface="Wingdings" panose="05000000000000000000" pitchFamily="2" charset="2"/>
              <a:buChar char="Ø"/>
              <a:defRPr/>
            </a:pPr>
            <a:endParaRPr lang="en-US" sz="1600" dirty="0" smtClean="0"/>
          </a:p>
          <a:p>
            <a:pPr>
              <a:buFont typeface="Wingdings" panose="05000000000000000000" pitchFamily="2" charset="2"/>
              <a:buChar char="Ø"/>
              <a:defRPr/>
            </a:pPr>
            <a:r>
              <a:rPr lang="en-US" sz="1600" dirty="0" smtClean="0"/>
              <a:t>The serialized object will contain this serialVersionUID along with other data (meta-data) or say header. It’s not serialized with the class as it is static field.</a:t>
            </a:r>
          </a:p>
          <a:p>
            <a:pPr>
              <a:buFont typeface="Wingdings" panose="05000000000000000000" pitchFamily="2" charset="2"/>
              <a:buChar char="Ø"/>
              <a:defRPr/>
            </a:pPr>
            <a:endParaRPr lang="en-US" sz="1600" dirty="0" smtClean="0"/>
          </a:p>
          <a:p>
            <a:pPr>
              <a:buFont typeface="Wingdings" panose="05000000000000000000" pitchFamily="2" charset="2"/>
              <a:buChar char="Ø"/>
              <a:defRPr/>
            </a:pPr>
            <a:r>
              <a:rPr lang="en-US" sz="1600" dirty="0" smtClean="0"/>
              <a:t>It is advised to have serialVersionUID as unique as possible. </a:t>
            </a:r>
          </a:p>
          <a:p>
            <a:pPr>
              <a:buFont typeface="Wingdings" panose="05000000000000000000" pitchFamily="2" charset="2"/>
              <a:buChar char="Ø"/>
              <a:defRPr/>
            </a:pPr>
            <a:endParaRPr lang="en-US" sz="1600" dirty="0"/>
          </a:p>
        </p:txBody>
      </p:sp>
    </p:spTree>
    <p:extLst>
      <p:ext uri="{BB962C8B-B14F-4D97-AF65-F5344CB8AC3E}">
        <p14:creationId xmlns:p14="http://schemas.microsoft.com/office/powerpoint/2010/main" val="207001750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28600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How Serial Version </a:t>
            </a:r>
            <a:r>
              <a:rPr lang="en-US" sz="1800" b="1" dirty="0" smtClean="0">
                <a:solidFill>
                  <a:srgbClr val="747474"/>
                </a:solidFill>
              </a:rPr>
              <a:t>UID </a:t>
            </a:r>
            <a:r>
              <a:rPr lang="en-US" sz="1900" b="1" dirty="0" smtClean="0">
                <a:solidFill>
                  <a:srgbClr val="747474"/>
                </a:solidFill>
              </a:rPr>
              <a:t>Works</a:t>
            </a:r>
            <a:endParaRPr lang="en-US" sz="1800" b="1" dirty="0">
              <a:solidFill>
                <a:srgbClr val="747474"/>
              </a:solidFill>
            </a:endParaRPr>
          </a:p>
        </p:txBody>
      </p:sp>
      <p:sp>
        <p:nvSpPr>
          <p:cNvPr id="5" name="Content Placeholder 2"/>
          <p:cNvSpPr txBox="1">
            <a:spLocks/>
          </p:cNvSpPr>
          <p:nvPr/>
        </p:nvSpPr>
        <p:spPr>
          <a:xfrm>
            <a:off x="685800" y="990600"/>
            <a:ext cx="9804585" cy="43434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r>
              <a:rPr lang="en-US" sz="1600" dirty="0" smtClean="0"/>
              <a:t>When an object is serialized, the serialVersionUID is serialized along with the other contents.</a:t>
            </a:r>
          </a:p>
          <a:p>
            <a:pPr>
              <a:defRPr/>
            </a:pPr>
            <a:endParaRPr lang="en-US" sz="1600" dirty="0" smtClean="0"/>
          </a:p>
          <a:p>
            <a:pPr>
              <a:defRPr/>
            </a:pPr>
            <a:r>
              <a:rPr lang="en-US" sz="1600" dirty="0" smtClean="0"/>
              <a:t>Later when that is deserialized, the serialVersionUID from the deserialized object is extracted and compared with the serialVersionUID of the loaded class.</a:t>
            </a:r>
          </a:p>
          <a:p>
            <a:pPr>
              <a:defRPr/>
            </a:pPr>
            <a:endParaRPr lang="en-US" sz="1600" dirty="0" smtClean="0"/>
          </a:p>
          <a:p>
            <a:pPr>
              <a:defRPr/>
            </a:pPr>
            <a:r>
              <a:rPr lang="en-US" sz="1600" dirty="0" smtClean="0"/>
              <a:t>If the numbers do not match then, </a:t>
            </a:r>
            <a:r>
              <a:rPr lang="en-US" sz="1600" dirty="0" smtClean="0">
                <a:solidFill>
                  <a:schemeClr val="accent6">
                    <a:lumMod val="75000"/>
                  </a:schemeClr>
                </a:solidFill>
              </a:rPr>
              <a:t>InvalidClassException </a:t>
            </a:r>
            <a:r>
              <a:rPr lang="en-US" sz="1600" dirty="0" smtClean="0"/>
              <a:t>is thrown.</a:t>
            </a:r>
          </a:p>
          <a:p>
            <a:pPr>
              <a:defRPr/>
            </a:pPr>
            <a:endParaRPr lang="en-US" sz="1600" dirty="0" smtClean="0"/>
          </a:p>
          <a:p>
            <a:pPr>
              <a:defRPr/>
            </a:pPr>
            <a:r>
              <a:rPr lang="en-US" sz="1600" dirty="0" smtClean="0"/>
              <a:t>If the loaded class is not having a serialVersionUID declared, then it is automatically generated using the same algorithm as before.</a:t>
            </a:r>
          </a:p>
          <a:p>
            <a:pPr>
              <a:defRPr/>
            </a:pPr>
            <a:endParaRPr lang="en-US" sz="1600" dirty="0" smtClean="0"/>
          </a:p>
          <a:p>
            <a:pPr>
              <a:defRPr/>
            </a:pPr>
            <a:r>
              <a:rPr lang="en-US" sz="1600" dirty="0" smtClean="0"/>
              <a:t>serialVersionUID should be maintained. As and when you change anything in the class, you should upgrade the serailVersionUID.</a:t>
            </a:r>
          </a:p>
          <a:p>
            <a:pPr>
              <a:defRPr/>
            </a:pPr>
            <a:endParaRPr lang="en-US" sz="1600" dirty="0" smtClean="0"/>
          </a:p>
          <a:p>
            <a:pPr>
              <a:defRPr/>
            </a:pPr>
            <a:r>
              <a:rPr lang="en-US" sz="1600" dirty="0" smtClean="0"/>
              <a:t>Try your best to declare a unique serialVersionUID.</a:t>
            </a:r>
            <a:endParaRPr lang="en-US" sz="1600" dirty="0"/>
          </a:p>
        </p:txBody>
      </p:sp>
    </p:spTree>
    <p:extLst>
      <p:ext uri="{BB962C8B-B14F-4D97-AF65-F5344CB8AC3E}">
        <p14:creationId xmlns:p14="http://schemas.microsoft.com/office/powerpoint/2010/main" val="188755935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28600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SerialVersion </a:t>
            </a:r>
            <a:r>
              <a:rPr lang="en-US" sz="1800" b="1" dirty="0" smtClean="0">
                <a:solidFill>
                  <a:srgbClr val="747474"/>
                </a:solidFill>
              </a:rPr>
              <a:t>UID </a:t>
            </a:r>
            <a:r>
              <a:rPr lang="en-US" sz="1900" b="1" dirty="0" smtClean="0">
                <a:solidFill>
                  <a:srgbClr val="747474"/>
                </a:solidFill>
              </a:rPr>
              <a:t>Demo</a:t>
            </a:r>
            <a:endParaRPr lang="en-US" sz="1800" b="1" dirty="0">
              <a:solidFill>
                <a:srgbClr val="747474"/>
              </a:solidFill>
            </a:endParaRPr>
          </a:p>
        </p:txBody>
      </p:sp>
      <p:sp>
        <p:nvSpPr>
          <p:cNvPr id="6" name="Content Placeholder 2"/>
          <p:cNvSpPr txBox="1">
            <a:spLocks/>
          </p:cNvSpPr>
          <p:nvPr/>
        </p:nvSpPr>
        <p:spPr>
          <a:xfrm>
            <a:off x="711015" y="990600"/>
            <a:ext cx="9956985" cy="5334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Aft>
                <a:spcPct val="0"/>
              </a:spcAft>
            </a:pPr>
            <a:r>
              <a:rPr lang="en-US" altLang="en-US" sz="1600" dirty="0" smtClean="0"/>
              <a:t>Class with serialVersionUID as 1-</a:t>
            </a:r>
            <a:endParaRPr lang="en-US" altLang="en-US" sz="1600"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200150"/>
            <a:ext cx="5231037"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057400"/>
            <a:ext cx="3605861"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124200"/>
            <a:ext cx="9865330" cy="3114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79506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28600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Serial Version UID Demo (Contd..)</a:t>
            </a:r>
            <a:endParaRPr lang="en-US" sz="1800" b="1" dirty="0">
              <a:solidFill>
                <a:srgbClr val="747474"/>
              </a:solidFill>
            </a:endParaRPr>
          </a:p>
        </p:txBody>
      </p:sp>
      <p:sp>
        <p:nvSpPr>
          <p:cNvPr id="6" name="Content Placeholder 2"/>
          <p:cNvSpPr txBox="1">
            <a:spLocks/>
          </p:cNvSpPr>
          <p:nvPr/>
        </p:nvSpPr>
        <p:spPr>
          <a:xfrm>
            <a:off x="609600" y="990600"/>
            <a:ext cx="9956985" cy="5334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Aft>
                <a:spcPct val="0"/>
              </a:spcAft>
            </a:pPr>
            <a:r>
              <a:rPr lang="en-US" altLang="en-US" sz="1600" dirty="0" smtClean="0"/>
              <a:t>Now change serialVersionUID to 2L in Lion class.</a:t>
            </a:r>
          </a:p>
          <a:p>
            <a:pPr>
              <a:spcAft>
                <a:spcPct val="0"/>
              </a:spcAft>
            </a:pPr>
            <a:endParaRPr lang="en-US" altLang="en-US" sz="1600" dirty="0" smtClean="0"/>
          </a:p>
          <a:p>
            <a:pPr>
              <a:spcAft>
                <a:spcPct val="0"/>
              </a:spcAft>
            </a:pPr>
            <a:endParaRPr lang="en-US" altLang="en-US" sz="1600" dirty="0" smtClean="0"/>
          </a:p>
          <a:p>
            <a:pPr>
              <a:spcAft>
                <a:spcPct val="0"/>
              </a:spcAft>
            </a:pPr>
            <a:r>
              <a:rPr lang="en-US" altLang="en-US" sz="1600" dirty="0" smtClean="0"/>
              <a:t>Comment the “serialize” block (4 lines of code) in </a:t>
            </a:r>
            <a:r>
              <a:rPr lang="en-US" altLang="en-US" sz="1600" dirty="0" err="1" smtClean="0"/>
              <a:t>SerialVersionUIDTest</a:t>
            </a:r>
            <a:r>
              <a:rPr lang="en-US" altLang="en-US" sz="1600" dirty="0" smtClean="0"/>
              <a:t>. Now run it and you will get the following exception.</a:t>
            </a:r>
          </a:p>
          <a:p>
            <a:pPr>
              <a:spcAft>
                <a:spcPct val="0"/>
              </a:spcAft>
            </a:pPr>
            <a:endParaRPr lang="en-US" altLang="en-US" sz="1600" dirty="0" smtClean="0"/>
          </a:p>
          <a:p>
            <a:pPr>
              <a:spcAft>
                <a:spcPct val="0"/>
              </a:spcAft>
            </a:pPr>
            <a:r>
              <a:rPr lang="en-US" altLang="en-US" sz="1600" dirty="0" smtClean="0"/>
              <a:t>Basically comment the serialize part in </a:t>
            </a:r>
            <a:r>
              <a:rPr lang="en-US" altLang="en-US" sz="1600" dirty="0" err="1" smtClean="0"/>
              <a:t>SerialVersionUIDTest</a:t>
            </a:r>
            <a:r>
              <a:rPr lang="en-US" altLang="en-US" sz="1600" dirty="0" smtClean="0"/>
              <a:t> class and execute the program. Below is the exception you see.</a:t>
            </a:r>
          </a:p>
          <a:p>
            <a:pPr>
              <a:spcAft>
                <a:spcPct val="0"/>
              </a:spcAft>
            </a:pPr>
            <a:endParaRPr lang="en-US" altLang="en-US" sz="1600" dirty="0" smtClean="0"/>
          </a:p>
          <a:p>
            <a:pPr>
              <a:spcAft>
                <a:spcPct val="0"/>
              </a:spcAft>
            </a:pPr>
            <a:endParaRPr lang="en-US" altLang="en-US" sz="1600" dirty="0" smtClean="0"/>
          </a:p>
          <a:p>
            <a:pPr>
              <a:spcAft>
                <a:spcPct val="0"/>
              </a:spcAft>
            </a:pPr>
            <a:endParaRPr lang="en-US" altLang="en-US" sz="1600"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190" y="1371600"/>
            <a:ext cx="648801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600" y="3581400"/>
            <a:ext cx="9979600"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277927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28600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Exercise</a:t>
            </a:r>
            <a:endParaRPr lang="en-US" sz="1800" b="1" dirty="0">
              <a:solidFill>
                <a:srgbClr val="747474"/>
              </a:solidFill>
            </a:endParaRPr>
          </a:p>
        </p:txBody>
      </p:sp>
      <p:sp>
        <p:nvSpPr>
          <p:cNvPr id="6" name="Rectangle 4"/>
          <p:cNvSpPr txBox="1">
            <a:spLocks noChangeArrowheads="1"/>
          </p:cNvSpPr>
          <p:nvPr/>
        </p:nvSpPr>
        <p:spPr>
          <a:xfrm>
            <a:off x="621749" y="990600"/>
            <a:ext cx="6007651" cy="2667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defRPr/>
            </a:pPr>
            <a:r>
              <a:rPr lang="en-US" sz="1600" dirty="0" smtClean="0">
                <a:latin typeface="Georgia" panose="02040502050405020303" pitchFamily="18" charset="0"/>
              </a:rPr>
              <a:t>Create a class Employee with following fields</a:t>
            </a:r>
          </a:p>
          <a:p>
            <a:pPr lvl="1">
              <a:buFont typeface="Wingdings" panose="05000000000000000000" pitchFamily="2" charset="2"/>
              <a:buChar char="ü"/>
              <a:defRPr/>
            </a:pPr>
            <a:r>
              <a:rPr lang="en-US" sz="1600" dirty="0" smtClean="0">
                <a:latin typeface="Georgia" panose="02040502050405020303" pitchFamily="18" charset="0"/>
              </a:rPr>
              <a:t>Name-string</a:t>
            </a:r>
          </a:p>
          <a:p>
            <a:pPr lvl="1">
              <a:buFont typeface="Wingdings" panose="05000000000000000000" pitchFamily="2" charset="2"/>
              <a:buChar char="ü"/>
              <a:defRPr/>
            </a:pPr>
            <a:r>
              <a:rPr lang="en-US" sz="1600" dirty="0" smtClean="0">
                <a:latin typeface="Georgia" panose="02040502050405020303" pitchFamily="18" charset="0"/>
              </a:rPr>
              <a:t>Age-int</a:t>
            </a:r>
          </a:p>
          <a:p>
            <a:pPr lvl="1">
              <a:buFont typeface="Wingdings" panose="05000000000000000000" pitchFamily="2" charset="2"/>
              <a:buChar char="ü"/>
              <a:defRPr/>
            </a:pPr>
            <a:r>
              <a:rPr lang="en-US" sz="1600" dirty="0" smtClean="0">
                <a:latin typeface="Georgia" panose="02040502050405020303" pitchFamily="18" charset="0"/>
              </a:rPr>
              <a:t>Sex- String</a:t>
            </a:r>
          </a:p>
          <a:p>
            <a:pPr lvl="1">
              <a:buFont typeface="Wingdings" panose="05000000000000000000" pitchFamily="2" charset="2"/>
              <a:buChar char="Ø"/>
              <a:defRPr/>
            </a:pPr>
            <a:endParaRPr lang="en-US" sz="1600" dirty="0" smtClean="0">
              <a:latin typeface="Georgia" panose="02040502050405020303" pitchFamily="18" charset="0"/>
            </a:endParaRPr>
          </a:p>
          <a:p>
            <a:pPr>
              <a:buFont typeface="Wingdings" panose="05000000000000000000" pitchFamily="2" charset="2"/>
              <a:buChar char="Ø"/>
              <a:defRPr/>
            </a:pPr>
            <a:r>
              <a:rPr lang="en-US" sz="1600" dirty="0" smtClean="0">
                <a:latin typeface="Georgia" panose="02040502050405020303" pitchFamily="18" charset="0"/>
              </a:rPr>
              <a:t>Create an instance of this Object and populate dummy data.</a:t>
            </a:r>
          </a:p>
          <a:p>
            <a:pPr>
              <a:buFont typeface="Wingdings" panose="05000000000000000000" pitchFamily="2" charset="2"/>
              <a:buChar char="Ø"/>
              <a:defRPr/>
            </a:pPr>
            <a:endParaRPr lang="en-US" sz="1600" dirty="0" smtClean="0">
              <a:latin typeface="Georgia" panose="02040502050405020303" pitchFamily="18" charset="0"/>
            </a:endParaRPr>
          </a:p>
          <a:p>
            <a:pPr>
              <a:buFont typeface="Wingdings" panose="05000000000000000000" pitchFamily="2" charset="2"/>
              <a:buChar char="Ø"/>
              <a:defRPr/>
            </a:pPr>
            <a:r>
              <a:rPr lang="en-US" sz="1600" dirty="0" smtClean="0">
                <a:latin typeface="Georgia" panose="02040502050405020303" pitchFamily="18" charset="0"/>
              </a:rPr>
              <a:t>Persist this Object in a file name employeedata.txt</a:t>
            </a:r>
            <a:endParaRPr lang="en-US" sz="1600" dirty="0">
              <a:latin typeface="Georgia" panose="02040502050405020303" pitchFamily="18" charset="0"/>
            </a:endParaRPr>
          </a:p>
        </p:txBody>
      </p:sp>
    </p:spTree>
    <p:extLst>
      <p:ext uri="{BB962C8B-B14F-4D97-AF65-F5344CB8AC3E}">
        <p14:creationId xmlns:p14="http://schemas.microsoft.com/office/powerpoint/2010/main" val="331625356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28600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Exercise</a:t>
            </a:r>
            <a:endParaRPr lang="en-US" sz="1800" b="1" dirty="0">
              <a:solidFill>
                <a:srgbClr val="747474"/>
              </a:solidFill>
            </a:endParaRPr>
          </a:p>
        </p:txBody>
      </p:sp>
      <p:sp>
        <p:nvSpPr>
          <p:cNvPr id="5" name="Rectangle 4"/>
          <p:cNvSpPr txBox="1">
            <a:spLocks noChangeArrowheads="1"/>
          </p:cNvSpPr>
          <p:nvPr/>
        </p:nvSpPr>
        <p:spPr>
          <a:xfrm>
            <a:off x="594629" y="1282700"/>
            <a:ext cx="6413945" cy="9271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Ø"/>
              <a:defRPr/>
            </a:pPr>
            <a:r>
              <a:rPr lang="en-US" sz="1600" dirty="0" smtClean="0">
                <a:latin typeface="Georgia" panose="02040502050405020303" pitchFamily="18" charset="0"/>
              </a:rPr>
              <a:t>Referring to previous exercise, write a program to read the employee data from employeedata.txt file and print its details</a:t>
            </a:r>
            <a:endParaRPr lang="en-US" sz="1600" dirty="0">
              <a:latin typeface="Georgia" panose="02040502050405020303" pitchFamily="18" charset="0"/>
            </a:endParaRPr>
          </a:p>
        </p:txBody>
      </p:sp>
    </p:spTree>
    <p:extLst>
      <p:ext uri="{BB962C8B-B14F-4D97-AF65-F5344CB8AC3E}">
        <p14:creationId xmlns:p14="http://schemas.microsoft.com/office/powerpoint/2010/main" val="155415143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28600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Assignment</a:t>
            </a:r>
            <a:endParaRPr lang="en-US" sz="1800" b="1" dirty="0">
              <a:solidFill>
                <a:srgbClr val="747474"/>
              </a:solidFill>
            </a:endParaRPr>
          </a:p>
        </p:txBody>
      </p:sp>
      <p:sp>
        <p:nvSpPr>
          <p:cNvPr id="6" name="Rectangle 3"/>
          <p:cNvSpPr txBox="1">
            <a:spLocks noChangeArrowheads="1"/>
          </p:cNvSpPr>
          <p:nvPr/>
        </p:nvSpPr>
        <p:spPr>
          <a:xfrm>
            <a:off x="594629" y="1282700"/>
            <a:ext cx="7025371" cy="9271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defRPr/>
            </a:pPr>
            <a:r>
              <a:rPr lang="en-US" sz="1600" dirty="0" smtClean="0">
                <a:latin typeface="Georgia" panose="02040502050405020303" pitchFamily="18" charset="0"/>
              </a:rPr>
              <a:t>How can we serialize static object? Write down a program to store static variables. </a:t>
            </a:r>
          </a:p>
          <a:p>
            <a:pPr>
              <a:buFont typeface="Wingdings" panose="05000000000000000000" pitchFamily="2" charset="2"/>
              <a:buChar char="Ø"/>
              <a:defRPr/>
            </a:pPr>
            <a:r>
              <a:rPr lang="en-US" sz="1600" dirty="0" smtClean="0">
                <a:latin typeface="Georgia" panose="02040502050405020303" pitchFamily="18" charset="0"/>
              </a:rPr>
              <a:t>Hint: Externalizable Interface</a:t>
            </a:r>
            <a:endParaRPr lang="en-US" sz="1600" dirty="0">
              <a:latin typeface="Georgia" panose="02040502050405020303" pitchFamily="18" charset="0"/>
            </a:endParaRPr>
          </a:p>
        </p:txBody>
      </p:sp>
      <p:pic>
        <p:nvPicPr>
          <p:cNvPr id="7" name="Picture 4" descr="ho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133600"/>
            <a:ext cx="4266089"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591373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13</a:t>
            </a:r>
            <a:endParaRPr lang="en-US" dirty="0"/>
          </a:p>
        </p:txBody>
      </p:sp>
      <p:sp>
        <p:nvSpPr>
          <p:cNvPr id="3" name="Title 2"/>
          <p:cNvSpPr>
            <a:spLocks noGrp="1"/>
          </p:cNvSpPr>
          <p:nvPr>
            <p:ph type="ctrTitle"/>
          </p:nvPr>
        </p:nvSpPr>
        <p:spPr/>
        <p:txBody>
          <a:bodyPr/>
          <a:lstStyle/>
          <a:p>
            <a:r>
              <a:rPr lang="en-US" dirty="0" smtClean="0"/>
              <a:t>Inner Classes</a:t>
            </a:r>
            <a:endParaRPr lang="en-US" dirty="0"/>
          </a:p>
        </p:txBody>
      </p:sp>
    </p:spTree>
    <p:extLst>
      <p:ext uri="{BB962C8B-B14F-4D97-AF65-F5344CB8AC3E}">
        <p14:creationId xmlns:p14="http://schemas.microsoft.com/office/powerpoint/2010/main" val="162611563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057400" y="7057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Inner Class Introduction</a:t>
            </a:r>
            <a:endParaRPr lang="en-US" sz="1800" b="1" dirty="0">
              <a:solidFill>
                <a:srgbClr val="747474"/>
              </a:solidFill>
            </a:endParaRPr>
          </a:p>
        </p:txBody>
      </p:sp>
      <p:sp>
        <p:nvSpPr>
          <p:cNvPr id="5" name="Rectangle 4"/>
          <p:cNvSpPr txBox="1">
            <a:spLocks noChangeArrowheads="1"/>
          </p:cNvSpPr>
          <p:nvPr/>
        </p:nvSpPr>
        <p:spPr>
          <a:xfrm>
            <a:off x="152401" y="1295400"/>
            <a:ext cx="10668000" cy="23241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itchFamily="2" charset="2"/>
              <a:buNone/>
              <a:defRPr/>
            </a:pPr>
            <a:r>
              <a:rPr lang="en-US" sz="1600" dirty="0" smtClean="0">
                <a:latin typeface="Georgia" panose="02040502050405020303" pitchFamily="18" charset="0"/>
              </a:rPr>
              <a:t>An inner class is a class that is defined inside another class. Why would you want to do that? There are three reasons:</a:t>
            </a:r>
          </a:p>
          <a:p>
            <a:pPr marL="0" indent="0">
              <a:buFont typeface="Wingdings" pitchFamily="2" charset="2"/>
              <a:buNone/>
              <a:defRPr/>
            </a:pPr>
            <a:endParaRPr lang="en-US" sz="1600" dirty="0" smtClean="0">
              <a:latin typeface="Georgia" panose="02040502050405020303" pitchFamily="18" charset="0"/>
            </a:endParaRPr>
          </a:p>
          <a:p>
            <a:pPr>
              <a:buFont typeface="Wingdings" panose="05000000000000000000" pitchFamily="2" charset="2"/>
              <a:buChar char="Ø"/>
              <a:defRPr/>
            </a:pPr>
            <a:r>
              <a:rPr lang="en-US" sz="1600" dirty="0" smtClean="0">
                <a:latin typeface="Georgia" panose="02040502050405020303" pitchFamily="18" charset="0"/>
              </a:rPr>
              <a:t>Inner class methods can access the data from the scope in which they are defined—including data that would otherwise be private.</a:t>
            </a:r>
          </a:p>
          <a:p>
            <a:pPr>
              <a:buFont typeface="Wingdings" panose="05000000000000000000" pitchFamily="2" charset="2"/>
              <a:buChar char="Ø"/>
              <a:defRPr/>
            </a:pPr>
            <a:r>
              <a:rPr lang="en-US" sz="1600" dirty="0" smtClean="0">
                <a:latin typeface="Georgia" panose="02040502050405020303" pitchFamily="18" charset="0"/>
              </a:rPr>
              <a:t>Inner classes can be hidden from other classes in the same package.</a:t>
            </a:r>
          </a:p>
          <a:p>
            <a:pPr>
              <a:buFont typeface="Wingdings" panose="05000000000000000000" pitchFamily="2" charset="2"/>
              <a:buChar char="Ø"/>
              <a:defRPr/>
            </a:pPr>
            <a:r>
              <a:rPr lang="en-US" sz="1600" dirty="0" smtClean="0">
                <a:latin typeface="Georgia" panose="02040502050405020303" pitchFamily="18" charset="0"/>
              </a:rPr>
              <a:t>Anonymous inner classes are handy when you want to define callbacks without writing a lot of code.</a:t>
            </a:r>
            <a:endParaRPr lang="en-US" sz="1600" dirty="0">
              <a:latin typeface="Georgia" panose="02040502050405020303" pitchFamily="18" charset="0"/>
            </a:endParaRPr>
          </a:p>
        </p:txBody>
      </p:sp>
    </p:spTree>
    <p:extLst>
      <p:ext uri="{BB962C8B-B14F-4D97-AF65-F5344CB8AC3E}">
        <p14:creationId xmlns:p14="http://schemas.microsoft.com/office/powerpoint/2010/main" val="20445043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487459" y="304800"/>
            <a:ext cx="10119582" cy="54864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endParaRPr lang="en-US" sz="2000" dirty="0" smtClean="0"/>
          </a:p>
          <a:p>
            <a:pPr>
              <a:defRPr/>
            </a:pPr>
            <a:r>
              <a:rPr lang="en-US" sz="2000" dirty="0" smtClean="0"/>
              <a:t>The </a:t>
            </a:r>
            <a:r>
              <a:rPr lang="en-US" sz="2000" b="1" dirty="0" smtClean="0"/>
              <a:t>final keyword</a:t>
            </a:r>
            <a:r>
              <a:rPr lang="en-US" sz="2000" dirty="0" smtClean="0"/>
              <a:t> in java is used to restrict the user. The java final keyword can be used in many context. </a:t>
            </a:r>
          </a:p>
          <a:p>
            <a:pPr marL="0" indent="0">
              <a:buNone/>
              <a:defRPr/>
            </a:pPr>
            <a:r>
              <a:rPr lang="en-US" sz="2000" dirty="0" smtClean="0"/>
              <a:t>	</a:t>
            </a:r>
          </a:p>
          <a:p>
            <a:pPr marL="0" indent="0">
              <a:buNone/>
              <a:defRPr/>
            </a:pPr>
            <a:r>
              <a:rPr lang="en-US" sz="2000" dirty="0"/>
              <a:t>	</a:t>
            </a:r>
            <a:r>
              <a:rPr lang="en-US" sz="2000" dirty="0" smtClean="0"/>
              <a:t>Final with:</a:t>
            </a:r>
            <a:endParaRPr lang="en-US" sz="2000" dirty="0"/>
          </a:p>
          <a:p>
            <a:pPr lvl="1">
              <a:buFont typeface="Wingdings" panose="05000000000000000000" pitchFamily="2" charset="2"/>
              <a:buChar char="§"/>
              <a:defRPr/>
            </a:pPr>
            <a:r>
              <a:rPr lang="en-US" sz="1900" dirty="0" smtClean="0"/>
              <a:t>Variable </a:t>
            </a:r>
            <a:r>
              <a:rPr lang="en-US" sz="2000" dirty="0" smtClean="0"/>
              <a:t>–</a:t>
            </a:r>
            <a:r>
              <a:rPr lang="en-US" sz="2000" dirty="0" smtClean="0">
                <a:solidFill>
                  <a:schemeClr val="tx2">
                    <a:lumMod val="60000"/>
                    <a:lumOff val="40000"/>
                  </a:schemeClr>
                </a:solidFill>
              </a:rPr>
              <a:t>Can’t change the value</a:t>
            </a:r>
          </a:p>
          <a:p>
            <a:pPr marL="684212" lvl="3" indent="0">
              <a:buFont typeface="Courier New" pitchFamily="49" charset="0"/>
              <a:buNone/>
              <a:defRPr/>
            </a:pPr>
            <a:r>
              <a:rPr lang="en-US" sz="1400" b="1" dirty="0" smtClean="0"/>
              <a:t>Private final int count;</a:t>
            </a:r>
          </a:p>
          <a:p>
            <a:pPr marL="684212" lvl="3" indent="0">
              <a:buFont typeface="Courier New" pitchFamily="49" charset="0"/>
              <a:buNone/>
              <a:defRPr/>
            </a:pPr>
            <a:r>
              <a:rPr lang="en-US" sz="1400" b="1" dirty="0" smtClean="0"/>
              <a:t>Private final Object obj;</a:t>
            </a:r>
          </a:p>
          <a:p>
            <a:pPr marL="684212" lvl="3" indent="0">
              <a:buFont typeface="Courier New" pitchFamily="49" charset="0"/>
              <a:buNone/>
              <a:defRPr/>
            </a:pPr>
            <a:endParaRPr lang="en-US" sz="1200" dirty="0" smtClean="0"/>
          </a:p>
          <a:p>
            <a:pPr lvl="1">
              <a:buFont typeface="Wingdings" panose="05000000000000000000" pitchFamily="2" charset="2"/>
              <a:buChar char="§"/>
              <a:defRPr/>
            </a:pPr>
            <a:r>
              <a:rPr lang="en-US" sz="1900" dirty="0" smtClean="0"/>
              <a:t>Method-</a:t>
            </a:r>
            <a:r>
              <a:rPr lang="en-US" sz="2000" dirty="0" smtClean="0"/>
              <a:t> </a:t>
            </a:r>
            <a:r>
              <a:rPr lang="en-US" sz="2000" dirty="0" smtClean="0">
                <a:solidFill>
                  <a:schemeClr val="tx2">
                    <a:lumMod val="60000"/>
                    <a:lumOff val="40000"/>
                  </a:schemeClr>
                </a:solidFill>
              </a:rPr>
              <a:t>can’t override the method</a:t>
            </a:r>
          </a:p>
          <a:p>
            <a:pPr marL="684212" lvl="3" indent="0">
              <a:buFont typeface="Courier New" pitchFamily="49" charset="0"/>
              <a:buNone/>
              <a:defRPr/>
            </a:pPr>
            <a:r>
              <a:rPr lang="en-US" sz="1400" b="1" dirty="0" smtClean="0"/>
              <a:t>Public final setStatue(){</a:t>
            </a:r>
          </a:p>
          <a:p>
            <a:pPr marL="684212" lvl="3" indent="0">
              <a:buFont typeface="Courier New" pitchFamily="49" charset="0"/>
              <a:buNone/>
              <a:defRPr/>
            </a:pPr>
            <a:r>
              <a:rPr lang="en-US" sz="1400" b="1" dirty="0" smtClean="0"/>
              <a:t>	// method definition</a:t>
            </a:r>
          </a:p>
          <a:p>
            <a:pPr marL="684212" lvl="3" indent="0">
              <a:buFont typeface="Courier New" pitchFamily="49" charset="0"/>
              <a:buNone/>
              <a:defRPr/>
            </a:pPr>
            <a:r>
              <a:rPr lang="en-US" sz="1400" b="1" dirty="0" smtClean="0"/>
              <a:t>}</a:t>
            </a:r>
          </a:p>
          <a:p>
            <a:pPr marL="684212" lvl="3" indent="0">
              <a:buFont typeface="Courier New" pitchFamily="49" charset="0"/>
              <a:buNone/>
              <a:defRPr/>
            </a:pPr>
            <a:endParaRPr lang="en-US" sz="1200" dirty="0" smtClean="0"/>
          </a:p>
          <a:p>
            <a:pPr lvl="1">
              <a:buFont typeface="Wingdings" panose="05000000000000000000" pitchFamily="2" charset="2"/>
              <a:buChar char="§"/>
              <a:defRPr/>
            </a:pPr>
            <a:r>
              <a:rPr lang="en-US" sz="1900" dirty="0" smtClean="0"/>
              <a:t>Class</a:t>
            </a:r>
            <a:r>
              <a:rPr lang="en-US" sz="2000" dirty="0" smtClean="0"/>
              <a:t>- </a:t>
            </a:r>
            <a:r>
              <a:rPr lang="en-US" sz="2000" dirty="0" smtClean="0">
                <a:solidFill>
                  <a:schemeClr val="tx2">
                    <a:lumMod val="60000"/>
                    <a:lumOff val="40000"/>
                  </a:schemeClr>
                </a:solidFill>
              </a:rPr>
              <a:t>Can’t extend the class</a:t>
            </a:r>
          </a:p>
          <a:p>
            <a:pPr marL="684212" lvl="3" indent="0">
              <a:buFont typeface="Courier New" pitchFamily="49" charset="0"/>
              <a:buNone/>
              <a:defRPr/>
            </a:pPr>
            <a:r>
              <a:rPr lang="en-US" sz="1400" b="1" dirty="0" smtClean="0"/>
              <a:t>Public final class Singleton{</a:t>
            </a:r>
          </a:p>
          <a:p>
            <a:pPr marL="955675" lvl="4" indent="0">
              <a:buFont typeface="Arial" charset="0"/>
              <a:buNone/>
              <a:defRPr/>
            </a:pPr>
            <a:r>
              <a:rPr lang="en-US" sz="1400" b="1" dirty="0" smtClean="0"/>
              <a:t>// Class definition</a:t>
            </a:r>
          </a:p>
          <a:p>
            <a:pPr marL="684212" lvl="3" indent="0">
              <a:buFont typeface="Courier New" pitchFamily="49" charset="0"/>
              <a:buNone/>
              <a:defRPr/>
            </a:pPr>
            <a:r>
              <a:rPr lang="en-US" sz="1400" b="1" dirty="0" smtClean="0"/>
              <a:t>}</a:t>
            </a:r>
          </a:p>
          <a:p>
            <a:pPr>
              <a:defRPr/>
            </a:pPr>
            <a:endParaRPr lang="en-US" sz="20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3760" y="1905001"/>
            <a:ext cx="338328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41606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057400" y="7057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Inner Class Example</a:t>
            </a:r>
            <a:endParaRPr lang="en-US" sz="1800" b="1" dirty="0">
              <a:solidFill>
                <a:srgbClr val="747474"/>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451" y="1447800"/>
            <a:ext cx="7144006" cy="2281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886200"/>
            <a:ext cx="9583888" cy="185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spTree>
    <p:extLst>
      <p:ext uri="{BB962C8B-B14F-4D97-AF65-F5344CB8AC3E}">
        <p14:creationId xmlns:p14="http://schemas.microsoft.com/office/powerpoint/2010/main" val="286581782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057400" y="7057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Reference Problem</a:t>
            </a:r>
            <a:endParaRPr lang="en-US" sz="1800" b="1" dirty="0">
              <a:solidFill>
                <a:srgbClr val="747474"/>
              </a:solidFill>
            </a:endParaRPr>
          </a:p>
        </p:txBody>
      </p:sp>
      <p:sp>
        <p:nvSpPr>
          <p:cNvPr id="5" name="Rectangle 4"/>
          <p:cNvSpPr txBox="1">
            <a:spLocks noChangeArrowheads="1"/>
          </p:cNvSpPr>
          <p:nvPr/>
        </p:nvSpPr>
        <p:spPr>
          <a:xfrm>
            <a:off x="152401" y="1295400"/>
            <a:ext cx="10439400" cy="46482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Wingdings" pitchFamily="2" charset="2"/>
              <a:buNone/>
              <a:defRPr/>
            </a:pPr>
            <a:r>
              <a:rPr lang="en-US" sz="1600" dirty="0" smtClean="0">
                <a:latin typeface="Georgia" panose="02040502050405020303" pitchFamily="18" charset="0"/>
              </a:rPr>
              <a:t>PROBLEM: We want to check the health of employee (employee is a person). </a:t>
            </a:r>
            <a:r>
              <a:rPr lang="en-US" sz="1600" dirty="0" err="1" smtClean="0">
                <a:latin typeface="Georgia" panose="02040502050405020303" pitchFamily="18" charset="0"/>
              </a:rPr>
              <a:t>checkHealth</a:t>
            </a:r>
            <a:r>
              <a:rPr lang="en-US" sz="1600" dirty="0" smtClean="0">
                <a:latin typeface="Georgia" panose="02040502050405020303" pitchFamily="18" charset="0"/>
              </a:rPr>
              <a:t>() method of Person class accept a </a:t>
            </a:r>
            <a:r>
              <a:rPr lang="en-US" sz="1600" dirty="0" err="1" smtClean="0">
                <a:latin typeface="Georgia" panose="02040502050405020303" pitchFamily="18" charset="0"/>
              </a:rPr>
              <a:t>HealthCheckup</a:t>
            </a:r>
            <a:r>
              <a:rPr lang="en-US" sz="1600" dirty="0" smtClean="0">
                <a:latin typeface="Georgia" panose="02040502050405020303" pitchFamily="18" charset="0"/>
              </a:rPr>
              <a:t> parameter. Different implementation of </a:t>
            </a:r>
            <a:r>
              <a:rPr lang="en-US" sz="1600" dirty="0" err="1" smtClean="0">
                <a:latin typeface="Georgia" panose="02040502050405020303" pitchFamily="18" charset="0"/>
              </a:rPr>
              <a:t>HealthCheckup</a:t>
            </a:r>
            <a:r>
              <a:rPr lang="en-US" sz="1600" dirty="0" smtClean="0">
                <a:latin typeface="Georgia" panose="02040502050405020303" pitchFamily="18" charset="0"/>
              </a:rPr>
              <a:t> interface can define different way of health check. Solve the problem by having a checkup method in the Employee class.</a:t>
            </a:r>
          </a:p>
          <a:p>
            <a:pPr marL="0" indent="0" algn="just">
              <a:buFont typeface="Wingdings" pitchFamily="2" charset="2"/>
              <a:buNone/>
              <a:defRPr/>
            </a:pPr>
            <a:endParaRPr lang="en-US" sz="1600" dirty="0">
              <a:latin typeface="Georgia" panose="02040502050405020303" pitchFamily="18" charset="0"/>
            </a:endParaRP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571877"/>
            <a:ext cx="4308411"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pic>
        <p:nvPicPr>
          <p:cNvPr id="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2743200"/>
            <a:ext cx="6547261" cy="300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sp>
        <p:nvSpPr>
          <p:cNvPr id="11" name="Freeform 1"/>
          <p:cNvSpPr>
            <a:spLocks/>
          </p:cNvSpPr>
          <p:nvPr/>
        </p:nvSpPr>
        <p:spPr bwMode="auto">
          <a:xfrm>
            <a:off x="2895600" y="2971800"/>
            <a:ext cx="4922519" cy="369332"/>
          </a:xfrm>
          <a:custGeom>
            <a:avLst/>
            <a:gdLst>
              <a:gd name="T0" fmla="*/ 72410 w 4556305"/>
              <a:gd name="T1" fmla="*/ 487232 h 938044"/>
              <a:gd name="T2" fmla="*/ 612027 w 4556305"/>
              <a:gd name="T3" fmla="*/ 12647 h 938044"/>
              <a:gd name="T4" fmla="*/ 4554505 w 4556305"/>
              <a:gd name="T5" fmla="*/ 939734 h 938044"/>
              <a:gd name="T6" fmla="*/ 0 60000 65536"/>
              <a:gd name="T7" fmla="*/ 0 60000 65536"/>
              <a:gd name="T8" fmla="*/ 0 60000 65536"/>
            </a:gdLst>
            <a:ahLst/>
            <a:cxnLst>
              <a:cxn ang="T6">
                <a:pos x="T0" y="T1"/>
              </a:cxn>
              <a:cxn ang="T7">
                <a:pos x="T2" y="T3"/>
              </a:cxn>
              <a:cxn ang="T8">
                <a:pos x="T4" y="T5"/>
              </a:cxn>
            </a:cxnLst>
            <a:rect l="0" t="0" r="r" b="b"/>
            <a:pathLst>
              <a:path w="4556305" h="938044">
                <a:moveTo>
                  <a:pt x="72440" y="486352"/>
                </a:moveTo>
                <a:cubicBezTo>
                  <a:pt x="-31302" y="211848"/>
                  <a:pt x="-135044" y="-62655"/>
                  <a:pt x="612267" y="12627"/>
                </a:cubicBezTo>
                <a:cubicBezTo>
                  <a:pt x="1359578" y="87909"/>
                  <a:pt x="2957941" y="512976"/>
                  <a:pt x="4556305" y="938044"/>
                </a:cubicBezTo>
              </a:path>
            </a:pathLst>
          </a:custGeom>
          <a:noFill/>
          <a:ln w="9525" cap="flat" cmpd="sng" algn="ctr">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wrap="square">
            <a:spAutoFit/>
          </a:bodyPr>
          <a:lstStyle/>
          <a:p>
            <a:endParaRPr lang="en-US"/>
          </a:p>
        </p:txBody>
      </p:sp>
    </p:spTree>
    <p:extLst>
      <p:ext uri="{BB962C8B-B14F-4D97-AF65-F5344CB8AC3E}">
        <p14:creationId xmlns:p14="http://schemas.microsoft.com/office/powerpoint/2010/main" val="86163495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057400" y="7057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Solution with private inner class</a:t>
            </a:r>
            <a:endParaRPr lang="en-US" sz="1800" b="1" dirty="0">
              <a:solidFill>
                <a:srgbClr val="747474"/>
              </a:solidFill>
            </a:endParaRP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588" y="1143000"/>
            <a:ext cx="9141619" cy="4960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spTree>
    <p:extLst>
      <p:ext uri="{BB962C8B-B14F-4D97-AF65-F5344CB8AC3E}">
        <p14:creationId xmlns:p14="http://schemas.microsoft.com/office/powerpoint/2010/main" val="275525816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057400" y="7057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Solution with local inner class</a:t>
            </a:r>
            <a:endParaRPr lang="en-US" sz="1800" b="1" dirty="0">
              <a:solidFill>
                <a:srgbClr val="747474"/>
              </a:solidFill>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588" y="1371600"/>
            <a:ext cx="9389205" cy="4621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spTree>
    <p:extLst>
      <p:ext uri="{BB962C8B-B14F-4D97-AF65-F5344CB8AC3E}">
        <p14:creationId xmlns:p14="http://schemas.microsoft.com/office/powerpoint/2010/main" val="287555642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057400" y="7057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Local Inner Class</a:t>
            </a:r>
            <a:endParaRPr lang="en-US" sz="1800" b="1" dirty="0">
              <a:solidFill>
                <a:srgbClr val="747474"/>
              </a:solidFill>
            </a:endParaRPr>
          </a:p>
        </p:txBody>
      </p:sp>
      <p:sp>
        <p:nvSpPr>
          <p:cNvPr id="6" name="Rectangle 4"/>
          <p:cNvSpPr txBox="1">
            <a:spLocks noChangeArrowheads="1"/>
          </p:cNvSpPr>
          <p:nvPr/>
        </p:nvSpPr>
        <p:spPr>
          <a:xfrm>
            <a:off x="76201" y="1219200"/>
            <a:ext cx="10668000" cy="22098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defRPr/>
            </a:pPr>
            <a:r>
              <a:rPr lang="en-US" sz="1600" dirty="0" smtClean="0">
                <a:latin typeface="Georgia" panose="02040502050405020303" pitchFamily="18" charset="0"/>
              </a:rPr>
              <a:t>If you find that an inner class is required in a method call only, you can define that class in the method itself.</a:t>
            </a:r>
          </a:p>
          <a:p>
            <a:pPr>
              <a:buFont typeface="Wingdings" panose="05000000000000000000" pitchFamily="2" charset="2"/>
              <a:buChar char="Ø"/>
              <a:defRPr/>
            </a:pPr>
            <a:r>
              <a:rPr lang="en-US" sz="1600" dirty="0" smtClean="0">
                <a:latin typeface="Georgia" panose="02040502050405020303" pitchFamily="18" charset="0"/>
              </a:rPr>
              <a:t>Local classes are never declared with an access specifier (that is, public or private). </a:t>
            </a:r>
          </a:p>
          <a:p>
            <a:pPr>
              <a:buFont typeface="Wingdings" panose="05000000000000000000" pitchFamily="2" charset="2"/>
              <a:buChar char="Ø"/>
              <a:defRPr/>
            </a:pPr>
            <a:r>
              <a:rPr lang="en-US" sz="1600" dirty="0" smtClean="0">
                <a:latin typeface="Georgia" panose="02040502050405020303" pitchFamily="18" charset="0"/>
              </a:rPr>
              <a:t>Their scope is always restricted to the block in which they are declared.</a:t>
            </a:r>
          </a:p>
          <a:p>
            <a:pPr>
              <a:buFont typeface="Wingdings" panose="05000000000000000000" pitchFamily="2" charset="2"/>
              <a:buChar char="Ø"/>
              <a:defRPr/>
            </a:pPr>
            <a:r>
              <a:rPr lang="en-US" sz="1600" dirty="0" smtClean="0">
                <a:latin typeface="Georgia" panose="02040502050405020303" pitchFamily="18" charset="0"/>
              </a:rPr>
              <a:t>Local classes have a great advantage: they are completely hidden from the outside world—not even other code in the _04Employee class (see previous slide) can access them.</a:t>
            </a:r>
          </a:p>
          <a:p>
            <a:pPr>
              <a:buFont typeface="Wingdings" panose="05000000000000000000" pitchFamily="2" charset="2"/>
              <a:buChar char="Ø"/>
              <a:defRPr/>
            </a:pPr>
            <a:r>
              <a:rPr lang="en-US" sz="1600" dirty="0" smtClean="0">
                <a:latin typeface="Georgia" panose="02040502050405020303" pitchFamily="18" charset="0"/>
              </a:rPr>
              <a:t>Local inner class can access final local variables. Non final local variables can not be accessed by the inner class. WHY??</a:t>
            </a:r>
            <a:endParaRPr lang="en-US" sz="1600" dirty="0">
              <a:latin typeface="Georgia" panose="02040502050405020303" pitchFamily="18" charset="0"/>
            </a:endParaRPr>
          </a:p>
        </p:txBody>
      </p:sp>
    </p:spTree>
    <p:extLst>
      <p:ext uri="{BB962C8B-B14F-4D97-AF65-F5344CB8AC3E}">
        <p14:creationId xmlns:p14="http://schemas.microsoft.com/office/powerpoint/2010/main" val="156883981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057400" y="609600"/>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Solution with anonymous inner class</a:t>
            </a:r>
            <a:endParaRPr lang="en-US" sz="1800" b="1" dirty="0">
              <a:solidFill>
                <a:srgbClr val="747474"/>
              </a:solidFill>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66800"/>
            <a:ext cx="10436681"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spTree>
    <p:extLst>
      <p:ext uri="{BB962C8B-B14F-4D97-AF65-F5344CB8AC3E}">
        <p14:creationId xmlns:p14="http://schemas.microsoft.com/office/powerpoint/2010/main" val="200788554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057400" y="609600"/>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Anonymous Inner Class</a:t>
            </a:r>
            <a:endParaRPr lang="en-US" sz="1800" b="1" dirty="0">
              <a:solidFill>
                <a:srgbClr val="747474"/>
              </a:solidFill>
            </a:endParaRPr>
          </a:p>
        </p:txBody>
      </p:sp>
      <p:sp>
        <p:nvSpPr>
          <p:cNvPr id="6" name="Rectangle 4"/>
          <p:cNvSpPr txBox="1">
            <a:spLocks noChangeArrowheads="1"/>
          </p:cNvSpPr>
          <p:nvPr/>
        </p:nvSpPr>
        <p:spPr>
          <a:xfrm>
            <a:off x="76201" y="1143000"/>
            <a:ext cx="10591800" cy="46482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defRPr/>
            </a:pPr>
            <a:r>
              <a:rPr lang="en-US" sz="1600" dirty="0" smtClean="0">
                <a:latin typeface="Georgia" panose="02040502050405020303" pitchFamily="18" charset="0"/>
              </a:rPr>
              <a:t>When using local inner classes, you can often go a step further. If you want to make only a single object of this class, you don’t even need to give the class a name.</a:t>
            </a:r>
          </a:p>
          <a:p>
            <a:pPr>
              <a:buFont typeface="Wingdings" panose="05000000000000000000" pitchFamily="2" charset="2"/>
              <a:buChar char="Ø"/>
              <a:defRPr/>
            </a:pPr>
            <a:r>
              <a:rPr lang="en-US" sz="1600" dirty="0" smtClean="0">
                <a:latin typeface="Georgia" panose="02040502050405020303" pitchFamily="18" charset="0"/>
              </a:rPr>
              <a:t>Such a class is called an anonymous inner class. </a:t>
            </a:r>
          </a:p>
          <a:p>
            <a:pPr>
              <a:buFont typeface="Wingdings" panose="05000000000000000000" pitchFamily="2" charset="2"/>
              <a:buChar char="Ø"/>
              <a:defRPr/>
            </a:pPr>
            <a:r>
              <a:rPr lang="en-US" sz="1600" dirty="0" smtClean="0">
                <a:latin typeface="Georgia" panose="02040502050405020303" pitchFamily="18" charset="0"/>
              </a:rPr>
              <a:t>An anonymous inner class cannot have constructors because the name of a constructor must be the same as the name of a class, and the class has no name.</a:t>
            </a:r>
          </a:p>
          <a:p>
            <a:pPr>
              <a:buFont typeface="Wingdings" panose="05000000000000000000" pitchFamily="2" charset="2"/>
              <a:buChar char="Ø"/>
              <a:defRPr/>
            </a:pPr>
            <a:r>
              <a:rPr lang="en-US" sz="1600" dirty="0" smtClean="0">
                <a:latin typeface="Georgia" panose="02040502050405020303" pitchFamily="18" charset="0"/>
              </a:rPr>
              <a:t>In particular, whenever an inner class implements an interface, it cannot have any construction parameters. Nevertheless, you must supply a set of parentheses as in</a:t>
            </a:r>
          </a:p>
          <a:p>
            <a:pPr>
              <a:defRPr/>
            </a:pPr>
            <a:endParaRPr lang="en-US" sz="1600" dirty="0" smtClean="0"/>
          </a:p>
          <a:p>
            <a:pPr marL="0" indent="0">
              <a:buFont typeface="Wingdings" pitchFamily="2" charset="2"/>
              <a:buNone/>
              <a:defRPr/>
            </a:pPr>
            <a:r>
              <a:rPr lang="en-US" sz="1600" dirty="0" smtClean="0"/>
              <a:t>	</a:t>
            </a:r>
            <a:r>
              <a:rPr lang="en-US" sz="1600" dirty="0" smtClean="0">
                <a:solidFill>
                  <a:srgbClr val="FF0000"/>
                </a:solidFill>
              </a:rPr>
              <a:t>new </a:t>
            </a:r>
            <a:r>
              <a:rPr lang="en-US" sz="1600" i="1" dirty="0" err="1" smtClean="0">
                <a:solidFill>
                  <a:srgbClr val="FF0000"/>
                </a:solidFill>
              </a:rPr>
              <a:t>InterfaceType</a:t>
            </a:r>
            <a:r>
              <a:rPr lang="en-US" sz="1600" dirty="0" smtClean="0">
                <a:solidFill>
                  <a:srgbClr val="FF0000"/>
                </a:solidFill>
              </a:rPr>
              <a:t>()</a:t>
            </a:r>
          </a:p>
          <a:p>
            <a:pPr marL="0" indent="0">
              <a:buFont typeface="Wingdings" pitchFamily="2" charset="2"/>
              <a:buNone/>
              <a:defRPr/>
            </a:pPr>
            <a:r>
              <a:rPr lang="en-US" sz="1600" dirty="0" smtClean="0">
                <a:solidFill>
                  <a:srgbClr val="FF0000"/>
                </a:solidFill>
              </a:rPr>
              <a:t>	{</a:t>
            </a:r>
          </a:p>
          <a:p>
            <a:pPr marL="0" indent="0">
              <a:buFont typeface="Wingdings" pitchFamily="2" charset="2"/>
              <a:buNone/>
              <a:defRPr/>
            </a:pPr>
            <a:r>
              <a:rPr lang="en-US" sz="1600" i="1" dirty="0" smtClean="0">
                <a:solidFill>
                  <a:srgbClr val="FF0000"/>
                </a:solidFill>
              </a:rPr>
              <a:t>		methods and data</a:t>
            </a:r>
          </a:p>
          <a:p>
            <a:pPr marL="0" indent="0">
              <a:buFont typeface="Wingdings" pitchFamily="2" charset="2"/>
              <a:buNone/>
              <a:defRPr/>
            </a:pPr>
            <a:r>
              <a:rPr lang="en-US" sz="1600" dirty="0" smtClean="0">
                <a:solidFill>
                  <a:srgbClr val="FF0000"/>
                </a:solidFill>
              </a:rPr>
              <a:t>	}</a:t>
            </a:r>
            <a:endParaRPr lang="en-US" sz="1600" dirty="0">
              <a:solidFill>
                <a:srgbClr val="FF0000"/>
              </a:solidFill>
            </a:endParaRPr>
          </a:p>
        </p:txBody>
      </p:sp>
    </p:spTree>
    <p:extLst>
      <p:ext uri="{BB962C8B-B14F-4D97-AF65-F5344CB8AC3E}">
        <p14:creationId xmlns:p14="http://schemas.microsoft.com/office/powerpoint/2010/main" val="334303234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057400" y="609600"/>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Exercise</a:t>
            </a:r>
            <a:endParaRPr lang="en-US" sz="1800" b="1" dirty="0">
              <a:solidFill>
                <a:srgbClr val="747474"/>
              </a:solidFill>
            </a:endParaRPr>
          </a:p>
        </p:txBody>
      </p:sp>
      <p:sp>
        <p:nvSpPr>
          <p:cNvPr id="5" name="Rectangle 3"/>
          <p:cNvSpPr txBox="1">
            <a:spLocks noChangeArrowheads="1"/>
          </p:cNvSpPr>
          <p:nvPr/>
        </p:nvSpPr>
        <p:spPr>
          <a:xfrm>
            <a:off x="594629" y="1282700"/>
            <a:ext cx="10070593" cy="29845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defRPr/>
            </a:pPr>
            <a:r>
              <a:rPr lang="en-US" sz="1600" dirty="0" smtClean="0">
                <a:latin typeface="Georgia" panose="02040502050405020303" pitchFamily="18" charset="0"/>
              </a:rPr>
              <a:t>Pair is a class having 2 integer values.</a:t>
            </a:r>
          </a:p>
          <a:p>
            <a:pPr>
              <a:buFont typeface="Wingdings" panose="05000000000000000000" pitchFamily="2" charset="2"/>
              <a:buChar char="Ø"/>
              <a:defRPr/>
            </a:pPr>
            <a:r>
              <a:rPr lang="en-US" sz="1600" dirty="0" smtClean="0">
                <a:latin typeface="Georgia" panose="02040502050405020303" pitchFamily="18" charset="0"/>
              </a:rPr>
              <a:t>PairOperationInterface is an interface having a method</a:t>
            </a:r>
          </a:p>
          <a:p>
            <a:pPr marL="233362" lvl="1" indent="0">
              <a:buFont typeface="Courier New" pitchFamily="49" charset="0"/>
              <a:buNone/>
              <a:defRPr/>
            </a:pPr>
            <a:r>
              <a:rPr lang="en-US" sz="1600" dirty="0" smtClean="0">
                <a:latin typeface="Georgia" panose="02040502050405020303" pitchFamily="18" charset="0"/>
              </a:rPr>
              <a:t>Pair executeOperation();</a:t>
            </a:r>
          </a:p>
          <a:p>
            <a:pPr>
              <a:buFont typeface="Wingdings" panose="05000000000000000000" pitchFamily="2" charset="2"/>
              <a:buChar char="Ø"/>
              <a:defRPr/>
            </a:pPr>
            <a:r>
              <a:rPr lang="en-US" sz="1600" dirty="0" smtClean="0">
                <a:latin typeface="Georgia" panose="02040502050405020303" pitchFamily="18" charset="0"/>
              </a:rPr>
              <a:t>PairOperation is an abstract class having a method </a:t>
            </a:r>
          </a:p>
          <a:p>
            <a:pPr marL="0" indent="0">
              <a:buFont typeface="Arial" panose="020B0604020202020204" pitchFamily="34" charset="0"/>
              <a:buNone/>
              <a:defRPr/>
            </a:pPr>
            <a:r>
              <a:rPr lang="en-US" sz="1600" dirty="0" smtClean="0">
                <a:latin typeface="Georgia" panose="02040502050405020303" pitchFamily="18" charset="0"/>
              </a:rPr>
              <a:t>	public Pair operte(PairOperationInterface obj){</a:t>
            </a:r>
          </a:p>
          <a:p>
            <a:pPr marL="0" indent="0">
              <a:buFont typeface="Arial" panose="020B0604020202020204" pitchFamily="34" charset="0"/>
              <a:buNone/>
              <a:defRPr/>
            </a:pPr>
            <a:r>
              <a:rPr lang="en-US" sz="1600" dirty="0" smtClean="0">
                <a:latin typeface="Georgia" panose="02040502050405020303" pitchFamily="18" charset="0"/>
              </a:rPr>
              <a:t>		return obj.executeOperation();</a:t>
            </a:r>
          </a:p>
          <a:p>
            <a:pPr marL="0" indent="0">
              <a:buFont typeface="Arial" panose="020B0604020202020204" pitchFamily="34" charset="0"/>
              <a:buNone/>
              <a:defRPr/>
            </a:pPr>
            <a:r>
              <a:rPr lang="en-US" sz="1600" dirty="0" smtClean="0">
                <a:latin typeface="Georgia" panose="02040502050405020303" pitchFamily="18" charset="0"/>
              </a:rPr>
              <a:t>	}</a:t>
            </a:r>
          </a:p>
          <a:p>
            <a:pPr>
              <a:buFont typeface="Wingdings" panose="05000000000000000000" pitchFamily="2" charset="2"/>
              <a:buChar char="Ø"/>
              <a:defRPr/>
            </a:pPr>
            <a:r>
              <a:rPr lang="en-US" sz="1600" dirty="0" smtClean="0">
                <a:latin typeface="Georgia" panose="02040502050405020303" pitchFamily="18" charset="0"/>
              </a:rPr>
              <a:t>Create a class which extends PairOperation and have an array of integer.</a:t>
            </a:r>
          </a:p>
          <a:p>
            <a:pPr>
              <a:buFont typeface="Wingdings" panose="05000000000000000000" pitchFamily="2" charset="2"/>
              <a:buChar char="Ø"/>
              <a:defRPr/>
            </a:pPr>
            <a:r>
              <a:rPr lang="en-US" sz="1600" dirty="0" smtClean="0">
                <a:latin typeface="Georgia" panose="02040502050405020303" pitchFamily="18" charset="0"/>
              </a:rPr>
              <a:t>You need to add a method which returns a pair of minimum and maximum using inner class concept.</a:t>
            </a:r>
          </a:p>
          <a:p>
            <a:pPr marL="0" indent="0">
              <a:buFont typeface="Wingdings" pitchFamily="2" charset="2"/>
              <a:buNone/>
              <a:defRPr/>
            </a:pPr>
            <a:r>
              <a:rPr lang="en-US" sz="1600" dirty="0" smtClean="0"/>
              <a:t>	</a:t>
            </a:r>
            <a:endParaRPr lang="en-US" sz="1600" dirty="0"/>
          </a:p>
        </p:txBody>
      </p:sp>
    </p:spTree>
    <p:extLst>
      <p:ext uri="{BB962C8B-B14F-4D97-AF65-F5344CB8AC3E}">
        <p14:creationId xmlns:p14="http://schemas.microsoft.com/office/powerpoint/2010/main" val="373718822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057400" y="609600"/>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Static Inner Class</a:t>
            </a:r>
            <a:endParaRPr lang="en-US" sz="1800" b="1" dirty="0">
              <a:solidFill>
                <a:srgbClr val="747474"/>
              </a:solidFill>
            </a:endParaRPr>
          </a:p>
        </p:txBody>
      </p:sp>
      <p:sp>
        <p:nvSpPr>
          <p:cNvPr id="5" name="Rectangle 3"/>
          <p:cNvSpPr txBox="1">
            <a:spLocks noChangeArrowheads="1"/>
          </p:cNvSpPr>
          <p:nvPr/>
        </p:nvSpPr>
        <p:spPr bwMode="auto">
          <a:xfrm>
            <a:off x="140445" y="1282700"/>
            <a:ext cx="10603755"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lstStyle>
            <a:lvl1pPr marL="285750" indent="-285750"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just">
              <a:lnSpc>
                <a:spcPct val="100000"/>
              </a:lnSpc>
            </a:pPr>
            <a:r>
              <a:rPr lang="en-US" altLang="en-US" dirty="0">
                <a:solidFill>
                  <a:srgbClr val="132628"/>
                </a:solidFill>
              </a:rPr>
              <a:t>Occasionally, you want to use an inner class simply to hide one class inside  another, but you don’t need the inner class to have a reference to the outer class object. </a:t>
            </a:r>
          </a:p>
          <a:p>
            <a:pPr algn="just">
              <a:lnSpc>
                <a:spcPct val="100000"/>
              </a:lnSpc>
            </a:pPr>
            <a:r>
              <a:rPr lang="en-US" altLang="en-US" dirty="0">
                <a:solidFill>
                  <a:srgbClr val="132628"/>
                </a:solidFill>
              </a:rPr>
              <a:t>You can suppress the generation of that reference by declaring the inner class static.</a:t>
            </a:r>
          </a:p>
          <a:p>
            <a:pPr algn="just">
              <a:lnSpc>
                <a:spcPct val="100000"/>
              </a:lnSpc>
            </a:pPr>
            <a:r>
              <a:rPr lang="en-US" altLang="en-US" dirty="0">
                <a:solidFill>
                  <a:srgbClr val="132628"/>
                </a:solidFill>
              </a:rPr>
              <a:t>Let us suppose, Health Result of an employee is to be published. Health result includes the health status after checkup and number of checkup done.</a:t>
            </a:r>
          </a:p>
        </p:txBody>
      </p:sp>
    </p:spTree>
    <p:extLst>
      <p:ext uri="{BB962C8B-B14F-4D97-AF65-F5344CB8AC3E}">
        <p14:creationId xmlns:p14="http://schemas.microsoft.com/office/powerpoint/2010/main" val="341307165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057400" y="381000"/>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Solution with Static Inner Class</a:t>
            </a:r>
            <a:endParaRPr lang="en-US" sz="1800" b="1" dirty="0">
              <a:solidFill>
                <a:srgbClr val="747474"/>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588" y="903291"/>
            <a:ext cx="9141619" cy="563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AutoShape 6"/>
          <p:cNvSpPr>
            <a:spLocks noChangeArrowheads="1"/>
          </p:cNvSpPr>
          <p:nvPr/>
        </p:nvSpPr>
        <p:spPr bwMode="auto">
          <a:xfrm>
            <a:off x="7137658" y="1503365"/>
            <a:ext cx="3250353" cy="477837"/>
          </a:xfrm>
          <a:prstGeom prst="wedgeRectCallout">
            <a:avLst>
              <a:gd name="adj1" fmla="val -137931"/>
              <a:gd name="adj2" fmla="val -121014"/>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eaLnBrk="1" hangingPunct="1">
              <a:lnSpc>
                <a:spcPct val="100000"/>
              </a:lnSpc>
              <a:spcBef>
                <a:spcPct val="0"/>
              </a:spcBef>
              <a:buClrTx/>
              <a:buSzTx/>
              <a:buFontTx/>
              <a:buNone/>
            </a:pPr>
            <a:r>
              <a:rPr lang="en-US" altLang="en-US" dirty="0">
                <a:solidFill>
                  <a:srgbClr val="FFFFFF"/>
                </a:solidFill>
                <a:latin typeface="Arial" charset="0"/>
              </a:rPr>
              <a:t>Static Inner Class</a:t>
            </a:r>
          </a:p>
        </p:txBody>
      </p:sp>
      <p:sp>
        <p:nvSpPr>
          <p:cNvPr id="9" name="AutoShape 6"/>
          <p:cNvSpPr>
            <a:spLocks noChangeArrowheads="1"/>
          </p:cNvSpPr>
          <p:nvPr/>
        </p:nvSpPr>
        <p:spPr bwMode="auto">
          <a:xfrm>
            <a:off x="6981065" y="2895600"/>
            <a:ext cx="4977104" cy="533400"/>
          </a:xfrm>
          <a:prstGeom prst="wedgeRectCallout">
            <a:avLst>
              <a:gd name="adj1" fmla="val -136301"/>
              <a:gd name="adj2" fmla="val 154685"/>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eaLnBrk="1" hangingPunct="1">
              <a:lnSpc>
                <a:spcPct val="100000"/>
              </a:lnSpc>
              <a:spcBef>
                <a:spcPct val="0"/>
              </a:spcBef>
              <a:buClrTx/>
              <a:buSzTx/>
              <a:buFontTx/>
              <a:buNone/>
            </a:pPr>
            <a:r>
              <a:rPr lang="en-US" altLang="en-US" dirty="0">
                <a:solidFill>
                  <a:srgbClr val="FFFFFF"/>
                </a:solidFill>
                <a:latin typeface="Arial" charset="0"/>
              </a:rPr>
              <a:t>Method returning Static Inner Class</a:t>
            </a:r>
          </a:p>
        </p:txBody>
      </p:sp>
      <p:sp>
        <p:nvSpPr>
          <p:cNvPr id="10" name="AutoShape 6"/>
          <p:cNvSpPr>
            <a:spLocks noChangeArrowheads="1"/>
          </p:cNvSpPr>
          <p:nvPr/>
        </p:nvSpPr>
        <p:spPr bwMode="auto">
          <a:xfrm>
            <a:off x="7414869" y="4419600"/>
            <a:ext cx="3406946" cy="615950"/>
          </a:xfrm>
          <a:prstGeom prst="wedgeRectCallout">
            <a:avLst>
              <a:gd name="adj1" fmla="val -113759"/>
              <a:gd name="adj2" fmla="val -72333"/>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eaLnBrk="1" hangingPunct="1">
              <a:lnSpc>
                <a:spcPct val="100000"/>
              </a:lnSpc>
              <a:spcBef>
                <a:spcPct val="0"/>
              </a:spcBef>
              <a:buClrTx/>
              <a:buSzTx/>
              <a:buFontTx/>
              <a:buNone/>
            </a:pPr>
            <a:r>
              <a:rPr lang="en-US" altLang="en-US" dirty="0">
                <a:solidFill>
                  <a:srgbClr val="FFFFFF"/>
                </a:solidFill>
                <a:latin typeface="Arial" charset="0"/>
              </a:rPr>
              <a:t>Create object of static inner class</a:t>
            </a:r>
          </a:p>
        </p:txBody>
      </p:sp>
    </p:spTree>
    <p:extLst>
      <p:ext uri="{BB962C8B-B14F-4D97-AF65-F5344CB8AC3E}">
        <p14:creationId xmlns:p14="http://schemas.microsoft.com/office/powerpoint/2010/main" val="3089354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1" nodeType="clickEffect">
                                  <p:stCondLst>
                                    <p:cond delay="0"/>
                                  </p:stCondLst>
                                  <p:childTnLst>
                                    <p:animEffect transition="out" filter="blinds(horizontal)">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par>
                                <p:cTn id="21" presetID="3" presetClass="entr" presetSubtype="1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animBg="1"/>
      <p:bldP spid="9" grpId="1"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2800" b="1" dirty="0">
                <a:solidFill>
                  <a:srgbClr val="747474"/>
                </a:solidFill>
              </a:rPr>
              <a:t>Final Variable</a:t>
            </a:r>
            <a:endParaRPr lang="en-US" sz="2800" b="1" dirty="0">
              <a:solidFill>
                <a:srgbClr val="747474"/>
              </a:solidFill>
            </a:endParaRPr>
          </a:p>
        </p:txBody>
      </p:sp>
      <p:sp>
        <p:nvSpPr>
          <p:cNvPr id="5" name="Rectangle 4"/>
          <p:cNvSpPr/>
          <p:nvPr/>
        </p:nvSpPr>
        <p:spPr>
          <a:xfrm>
            <a:off x="274320" y="1524001"/>
            <a:ext cx="5730240" cy="2308324"/>
          </a:xfrm>
          <a:prstGeom prst="rect">
            <a:avLst/>
          </a:prstGeom>
        </p:spPr>
        <p:txBody>
          <a:bodyPr wrap="square">
            <a:spAutoFit/>
          </a:bodyPr>
          <a:lstStyle/>
          <a:p>
            <a:pPr marL="285750" indent="-285750">
              <a:spcAft>
                <a:spcPct val="0"/>
              </a:spcAft>
              <a:buFont typeface="Wingdings" panose="05000000000000000000" pitchFamily="2" charset="2"/>
              <a:buChar char="Ø"/>
            </a:pPr>
            <a:r>
              <a:rPr lang="en-US" altLang="en-US" b="1" dirty="0">
                <a:latin typeface="Arial Narrow" panose="020B0606020202030204" pitchFamily="34" charset="0"/>
              </a:rPr>
              <a:t>If you make any variable as final, you cannot change the value of final variable</a:t>
            </a:r>
            <a:r>
              <a:rPr lang="en-US" altLang="en-US" b="1" dirty="0" smtClean="0">
                <a:latin typeface="Arial Narrow" panose="020B0606020202030204" pitchFamily="34" charset="0"/>
              </a:rPr>
              <a:t>.</a:t>
            </a:r>
          </a:p>
          <a:p>
            <a:pPr marL="285750" indent="-285750">
              <a:spcAft>
                <a:spcPct val="0"/>
              </a:spcAft>
              <a:buFont typeface="Wingdings" panose="05000000000000000000" pitchFamily="2" charset="2"/>
              <a:buChar char="Ø"/>
            </a:pPr>
            <a:endParaRPr lang="en-US" altLang="en-US" b="1" dirty="0">
              <a:latin typeface="Arial Narrow" panose="020B0606020202030204" pitchFamily="34" charset="0"/>
            </a:endParaRPr>
          </a:p>
          <a:p>
            <a:pPr marL="285750" indent="-285750">
              <a:spcAft>
                <a:spcPct val="0"/>
              </a:spcAft>
              <a:buFont typeface="Wingdings" panose="05000000000000000000" pitchFamily="2" charset="2"/>
              <a:buChar char="Ø"/>
            </a:pPr>
            <a:r>
              <a:rPr lang="en-US" altLang="en-US" b="1" dirty="0">
                <a:latin typeface="Arial Narrow" panose="020B0606020202030204" pitchFamily="34" charset="0"/>
              </a:rPr>
              <a:t>It will be constant.</a:t>
            </a:r>
          </a:p>
          <a:p>
            <a:pPr marL="285750" indent="-285750">
              <a:spcAft>
                <a:spcPct val="0"/>
              </a:spcAft>
              <a:buFont typeface="Wingdings" panose="05000000000000000000" pitchFamily="2" charset="2"/>
              <a:buChar char="Ø"/>
            </a:pPr>
            <a:endParaRPr lang="en-US" altLang="en-US" b="1" dirty="0">
              <a:latin typeface="Arial Narrow" panose="020B0606020202030204" pitchFamily="34" charset="0"/>
            </a:endParaRPr>
          </a:p>
          <a:p>
            <a:pPr marL="285750" indent="-285750">
              <a:spcAft>
                <a:spcPct val="0"/>
              </a:spcAft>
              <a:buFont typeface="Wingdings" panose="05000000000000000000" pitchFamily="2" charset="2"/>
              <a:buChar char="Ø"/>
            </a:pPr>
            <a:r>
              <a:rPr lang="en-US" altLang="en-US" b="1" dirty="0" smtClean="0">
                <a:latin typeface="Arial Narrow" panose="020B0606020202030204" pitchFamily="34" charset="0"/>
              </a:rPr>
              <a:t>Execution </a:t>
            </a:r>
            <a:r>
              <a:rPr lang="en-US" altLang="en-US" b="1" dirty="0">
                <a:latin typeface="Arial Narrow" panose="020B0606020202030204" pitchFamily="34" charset="0"/>
              </a:rPr>
              <a:t>will end up in Compilation error. </a:t>
            </a:r>
          </a:p>
          <a:p>
            <a:pPr marL="285750" indent="-285750">
              <a:spcAft>
                <a:spcPct val="0"/>
              </a:spcAft>
              <a:buFont typeface="Wingdings" panose="05000000000000000000" pitchFamily="2" charset="2"/>
              <a:buChar char="Ø"/>
            </a:pPr>
            <a:endParaRPr lang="en-US" altLang="en-US" b="1" dirty="0">
              <a:latin typeface="Arial Narrow" panose="020B0606020202030204" pitchFamily="34" charset="0"/>
            </a:endParaRPr>
          </a:p>
          <a:p>
            <a:pPr marL="285750" indent="-285750">
              <a:spcAft>
                <a:spcPct val="0"/>
              </a:spcAft>
              <a:buFont typeface="Wingdings" panose="05000000000000000000" pitchFamily="2" charset="2"/>
              <a:buChar char="Ø"/>
            </a:pPr>
            <a:r>
              <a:rPr lang="en-US" altLang="en-US" b="1" dirty="0">
                <a:latin typeface="Arial Narrow" panose="020B0606020202030204" pitchFamily="34" charset="0"/>
              </a:rPr>
              <a:t>As we are trying to change the value of final variable.</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7921" y="1521506"/>
            <a:ext cx="4502602" cy="2861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575898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057400" y="609600"/>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Client Code</a:t>
            </a:r>
            <a:endParaRPr lang="en-US" sz="1800" b="1" dirty="0">
              <a:solidFill>
                <a:srgbClr val="747474"/>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008063"/>
            <a:ext cx="10754099" cy="191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AutoShape 6"/>
          <p:cNvSpPr>
            <a:spLocks noChangeArrowheads="1"/>
          </p:cNvSpPr>
          <p:nvPr/>
        </p:nvSpPr>
        <p:spPr bwMode="auto">
          <a:xfrm>
            <a:off x="5751622" y="3762375"/>
            <a:ext cx="3406946" cy="615950"/>
          </a:xfrm>
          <a:prstGeom prst="wedgeRectCallout">
            <a:avLst>
              <a:gd name="adj1" fmla="val -71477"/>
              <a:gd name="adj2" fmla="val -301764"/>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eaLnBrk="1" hangingPunct="1">
              <a:lnSpc>
                <a:spcPct val="100000"/>
              </a:lnSpc>
              <a:spcBef>
                <a:spcPct val="0"/>
              </a:spcBef>
              <a:buClrTx/>
              <a:buSzTx/>
              <a:buFontTx/>
              <a:buNone/>
            </a:pPr>
            <a:r>
              <a:rPr lang="en-US" altLang="en-US">
                <a:solidFill>
                  <a:srgbClr val="FFFFFF"/>
                </a:solidFill>
                <a:latin typeface="Arial" charset="0"/>
              </a:rPr>
              <a:t>Reference of static inner class</a:t>
            </a:r>
          </a:p>
        </p:txBody>
      </p:sp>
    </p:spTree>
    <p:extLst>
      <p:ext uri="{BB962C8B-B14F-4D97-AF65-F5344CB8AC3E}">
        <p14:creationId xmlns:p14="http://schemas.microsoft.com/office/powerpoint/2010/main" val="1323846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057400" y="609600"/>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Exercise</a:t>
            </a:r>
            <a:endParaRPr lang="en-US" sz="1800" b="1" dirty="0">
              <a:solidFill>
                <a:srgbClr val="747474"/>
              </a:solidFill>
            </a:endParaRPr>
          </a:p>
        </p:txBody>
      </p:sp>
      <p:sp>
        <p:nvSpPr>
          <p:cNvPr id="6" name="Rectangle 3"/>
          <p:cNvSpPr txBox="1">
            <a:spLocks noChangeArrowheads="1"/>
          </p:cNvSpPr>
          <p:nvPr/>
        </p:nvSpPr>
        <p:spPr>
          <a:xfrm>
            <a:off x="594629" y="1282700"/>
            <a:ext cx="10070593" cy="31369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defRPr/>
            </a:pPr>
            <a:r>
              <a:rPr lang="en-US" sz="1600" dirty="0" smtClean="0">
                <a:latin typeface="Georgia" panose="02040502050405020303" pitchFamily="18" charset="0"/>
              </a:rPr>
              <a:t>Pair is a class having 2 integer values.</a:t>
            </a:r>
          </a:p>
          <a:p>
            <a:pPr>
              <a:buFont typeface="Wingdings" panose="05000000000000000000" pitchFamily="2" charset="2"/>
              <a:buChar char="Ø"/>
              <a:defRPr/>
            </a:pPr>
            <a:r>
              <a:rPr lang="en-US" sz="1600" dirty="0" smtClean="0">
                <a:latin typeface="Georgia" panose="02040502050405020303" pitchFamily="18" charset="0"/>
              </a:rPr>
              <a:t>PairOperationInterface is an interface having a method</a:t>
            </a:r>
          </a:p>
          <a:p>
            <a:pPr marL="233362" lvl="1" indent="0">
              <a:buFont typeface="Courier New" pitchFamily="49" charset="0"/>
              <a:buNone/>
              <a:defRPr/>
            </a:pPr>
            <a:r>
              <a:rPr lang="en-US" sz="1600" dirty="0" smtClean="0">
                <a:latin typeface="Georgia" panose="02040502050405020303" pitchFamily="18" charset="0"/>
              </a:rPr>
              <a:t>Pair executeOperation();</a:t>
            </a:r>
          </a:p>
          <a:p>
            <a:pPr>
              <a:buFont typeface="Wingdings" panose="05000000000000000000" pitchFamily="2" charset="2"/>
              <a:buChar char="Ø"/>
              <a:defRPr/>
            </a:pPr>
            <a:r>
              <a:rPr lang="en-US" sz="1600" dirty="0" smtClean="0">
                <a:latin typeface="Georgia" panose="02040502050405020303" pitchFamily="18" charset="0"/>
              </a:rPr>
              <a:t>PairOperation is an abstract class having a method </a:t>
            </a:r>
          </a:p>
          <a:p>
            <a:pPr marL="0" indent="0">
              <a:buFont typeface="Arial" panose="020B0604020202020204" pitchFamily="34" charset="0"/>
              <a:buNone/>
              <a:defRPr/>
            </a:pPr>
            <a:r>
              <a:rPr lang="en-US" sz="1600" dirty="0" smtClean="0">
                <a:latin typeface="Georgia" panose="02040502050405020303" pitchFamily="18" charset="0"/>
              </a:rPr>
              <a:t> 	public Pair operte(PairOperationInterface obj){</a:t>
            </a:r>
          </a:p>
          <a:p>
            <a:pPr marL="0" indent="0">
              <a:buFont typeface="Arial" panose="020B0604020202020204" pitchFamily="34" charset="0"/>
              <a:buNone/>
              <a:defRPr/>
            </a:pPr>
            <a:r>
              <a:rPr lang="en-US" sz="1600" dirty="0" smtClean="0">
                <a:latin typeface="Georgia" panose="02040502050405020303" pitchFamily="18" charset="0"/>
              </a:rPr>
              <a:t>		return obj.executeOperation();</a:t>
            </a:r>
          </a:p>
          <a:p>
            <a:pPr marL="0" indent="0">
              <a:buFont typeface="Arial" panose="020B0604020202020204" pitchFamily="34" charset="0"/>
              <a:buNone/>
              <a:defRPr/>
            </a:pPr>
            <a:r>
              <a:rPr lang="en-US" sz="1600" dirty="0" smtClean="0">
                <a:latin typeface="Georgia" panose="02040502050405020303" pitchFamily="18" charset="0"/>
              </a:rPr>
              <a:t>	}</a:t>
            </a:r>
          </a:p>
          <a:p>
            <a:pPr>
              <a:buFont typeface="Wingdings" panose="05000000000000000000" pitchFamily="2" charset="2"/>
              <a:buChar char="Ø"/>
              <a:defRPr/>
            </a:pPr>
            <a:r>
              <a:rPr lang="en-US" sz="1600" dirty="0" smtClean="0">
                <a:latin typeface="Georgia" panose="02040502050405020303" pitchFamily="18" charset="0"/>
              </a:rPr>
              <a:t>Create a class which extends PairOperation and have an array of object.</a:t>
            </a:r>
          </a:p>
          <a:p>
            <a:pPr>
              <a:buFont typeface="Wingdings" panose="05000000000000000000" pitchFamily="2" charset="2"/>
              <a:buChar char="Ø"/>
              <a:defRPr/>
            </a:pPr>
            <a:r>
              <a:rPr lang="en-US" sz="1600" dirty="0" smtClean="0">
                <a:latin typeface="Georgia" panose="02040502050405020303" pitchFamily="18" charset="0"/>
              </a:rPr>
              <a:t>You need to add a method which returns a pair of minimum and maximum using inner class concept.</a:t>
            </a:r>
          </a:p>
          <a:p>
            <a:pPr>
              <a:buFont typeface="Wingdings" panose="05000000000000000000" pitchFamily="2" charset="2"/>
              <a:buChar char="Ø"/>
              <a:defRPr/>
            </a:pPr>
            <a:r>
              <a:rPr lang="en-US" sz="1600" dirty="0" smtClean="0">
                <a:latin typeface="Georgia" panose="02040502050405020303" pitchFamily="18" charset="0"/>
              </a:rPr>
              <a:t>Create Pair as a static inner class.</a:t>
            </a:r>
          </a:p>
          <a:p>
            <a:pPr marL="0" indent="0">
              <a:buFont typeface="Wingdings" pitchFamily="2" charset="2"/>
              <a:buNone/>
              <a:defRPr/>
            </a:pPr>
            <a:r>
              <a:rPr lang="en-US" sz="1600" dirty="0" smtClean="0"/>
              <a:t>	</a:t>
            </a:r>
            <a:endParaRPr lang="en-US" sz="1600" dirty="0"/>
          </a:p>
        </p:txBody>
      </p:sp>
    </p:spTree>
    <p:extLst>
      <p:ext uri="{BB962C8B-B14F-4D97-AF65-F5344CB8AC3E}">
        <p14:creationId xmlns:p14="http://schemas.microsoft.com/office/powerpoint/2010/main" val="299541949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209800" y="457200"/>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Recap</a:t>
            </a:r>
            <a:endParaRPr lang="en-US" sz="1800" b="1" dirty="0">
              <a:solidFill>
                <a:srgbClr val="747474"/>
              </a:solidFill>
            </a:endParaRPr>
          </a:p>
        </p:txBody>
      </p:sp>
      <p:sp>
        <p:nvSpPr>
          <p:cNvPr id="5" name="Text Placeholder 4"/>
          <p:cNvSpPr>
            <a:spLocks noGrp="1"/>
          </p:cNvSpPr>
          <p:nvPr>
            <p:ph type="body" sz="quarter" idx="4294967295"/>
          </p:nvPr>
        </p:nvSpPr>
        <p:spPr>
          <a:xfrm>
            <a:off x="609599" y="870682"/>
            <a:ext cx="10929257" cy="5092700"/>
          </a:xfrm>
          <a:prstGeom prst="rect">
            <a:avLst/>
          </a:prstGeom>
        </p:spPr>
        <p:txBody>
          <a:bodyPr/>
          <a:lstStyle/>
          <a:p>
            <a:pPr>
              <a:buFont typeface="Wingdings" panose="05000000000000000000" pitchFamily="2" charset="2"/>
              <a:buChar char="§"/>
            </a:pPr>
            <a:r>
              <a:rPr lang="en-US" sz="1600" dirty="0" smtClean="0"/>
              <a:t>Static keyword- variables, methods, block of code, static inner class, interface static method.</a:t>
            </a:r>
          </a:p>
          <a:p>
            <a:pPr lvl="1">
              <a:buFont typeface="Wingdings" panose="05000000000000000000" pitchFamily="2" charset="2"/>
              <a:buChar char="ü"/>
            </a:pPr>
            <a:r>
              <a:rPr lang="en-US" sz="1600" dirty="0"/>
              <a:t>Static variables and methods belongs to class and not to objects.</a:t>
            </a:r>
          </a:p>
          <a:p>
            <a:pPr lvl="1">
              <a:buFont typeface="Wingdings" panose="05000000000000000000" pitchFamily="2" charset="2"/>
              <a:buChar char="ü"/>
            </a:pPr>
            <a:r>
              <a:rPr lang="en-US" sz="1600" dirty="0"/>
              <a:t>Static methods/variables can be accessed directly by class name.</a:t>
            </a:r>
          </a:p>
          <a:p>
            <a:pPr lvl="1">
              <a:buFont typeface="Wingdings" panose="05000000000000000000" pitchFamily="2" charset="2"/>
              <a:buChar char="ü"/>
            </a:pPr>
            <a:r>
              <a:rPr lang="en-US" sz="1600" dirty="0"/>
              <a:t>Static variables/blocks are initialized/executed the very first time the class is loaded.</a:t>
            </a:r>
          </a:p>
          <a:p>
            <a:pPr lvl="1">
              <a:buFont typeface="Wingdings" panose="05000000000000000000" pitchFamily="2" charset="2"/>
              <a:buChar char="ü"/>
            </a:pPr>
            <a:r>
              <a:rPr lang="en-US" sz="1600" dirty="0"/>
              <a:t>Static inner classes are like normal classes except that they are enclosed inside another class.</a:t>
            </a:r>
          </a:p>
          <a:p>
            <a:pPr lvl="1">
              <a:buFont typeface="Wingdings" panose="05000000000000000000" pitchFamily="2" charset="2"/>
              <a:buChar char="ü"/>
            </a:pPr>
            <a:r>
              <a:rPr lang="en-US" sz="1600" dirty="0"/>
              <a:t>Interface too can have static methods (introduced in java 8) and can’t be </a:t>
            </a:r>
            <a:r>
              <a:rPr lang="en-US" sz="1600" dirty="0" smtClean="0"/>
              <a:t>override</a:t>
            </a:r>
            <a:r>
              <a:rPr lang="en-US" sz="1600" dirty="0"/>
              <a:t>.</a:t>
            </a:r>
          </a:p>
          <a:p>
            <a:pPr>
              <a:buFont typeface="Wingdings" panose="05000000000000000000" pitchFamily="2" charset="2"/>
              <a:buChar char="ü"/>
            </a:pPr>
            <a:endParaRPr lang="en-US" sz="1600" dirty="0" smtClean="0"/>
          </a:p>
          <a:p>
            <a:pPr>
              <a:buFont typeface="Wingdings" panose="05000000000000000000" pitchFamily="2" charset="2"/>
              <a:buChar char="ü"/>
            </a:pPr>
            <a:endParaRPr lang="en-US" sz="1600" dirty="0" smtClean="0"/>
          </a:p>
          <a:p>
            <a:pPr>
              <a:buFont typeface="Wingdings" panose="05000000000000000000" pitchFamily="2" charset="2"/>
              <a:buChar char="§"/>
            </a:pPr>
            <a:r>
              <a:rPr lang="en-US" sz="1600" dirty="0" smtClean="0"/>
              <a:t>Final keyword- variable, method and classes</a:t>
            </a:r>
          </a:p>
          <a:p>
            <a:pPr lvl="1">
              <a:buFont typeface="Wingdings" panose="05000000000000000000" pitchFamily="2" charset="2"/>
              <a:buChar char="ü"/>
            </a:pPr>
            <a:r>
              <a:rPr lang="en-US" sz="1600" dirty="0" smtClean="0"/>
              <a:t>When used with variable, makes them constant.</a:t>
            </a:r>
          </a:p>
          <a:p>
            <a:pPr lvl="1">
              <a:buFont typeface="Wingdings" panose="05000000000000000000" pitchFamily="2" charset="2"/>
              <a:buChar char="ü"/>
            </a:pPr>
            <a:r>
              <a:rPr lang="en-US" sz="1600" dirty="0" smtClean="0"/>
              <a:t>Static methods and classes can’t be overridden.</a:t>
            </a:r>
          </a:p>
          <a:p>
            <a:pPr lvl="1">
              <a:buFont typeface="Wingdings" panose="05000000000000000000" pitchFamily="2" charset="2"/>
              <a:buChar char="ü"/>
            </a:pPr>
            <a:r>
              <a:rPr lang="en-US" sz="1600" dirty="0" smtClean="0"/>
              <a:t>Used in context of making immutable objects. </a:t>
            </a:r>
            <a:endParaRPr lang="en-US" sz="1600" dirty="0"/>
          </a:p>
          <a:p>
            <a:pPr lvl="1"/>
            <a:endParaRPr lang="en-US" sz="1600" dirty="0" smtClean="0"/>
          </a:p>
          <a:p>
            <a:pPr lvl="1"/>
            <a:endParaRPr lang="en-US" sz="1600" dirty="0" smtClean="0"/>
          </a:p>
        </p:txBody>
      </p:sp>
    </p:spTree>
    <p:extLst>
      <p:ext uri="{BB962C8B-B14F-4D97-AF65-F5344CB8AC3E}">
        <p14:creationId xmlns:p14="http://schemas.microsoft.com/office/powerpoint/2010/main" val="2495752613"/>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209800" y="457200"/>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Recap</a:t>
            </a:r>
            <a:endParaRPr lang="en-US" sz="1800" b="1" dirty="0">
              <a:solidFill>
                <a:srgbClr val="747474"/>
              </a:solidFill>
            </a:endParaRPr>
          </a:p>
        </p:txBody>
      </p:sp>
      <p:sp>
        <p:nvSpPr>
          <p:cNvPr id="6" name="Content Placeholder 2"/>
          <p:cNvSpPr txBox="1">
            <a:spLocks/>
          </p:cNvSpPr>
          <p:nvPr/>
        </p:nvSpPr>
        <p:spPr>
          <a:xfrm>
            <a:off x="79057" y="868300"/>
            <a:ext cx="10665143" cy="503158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
            </a:pPr>
            <a:r>
              <a:rPr lang="en-US" sz="1600" dirty="0" smtClean="0"/>
              <a:t>Object Initialization</a:t>
            </a:r>
          </a:p>
          <a:p>
            <a:pPr lvl="1">
              <a:buFont typeface="Wingdings" panose="05000000000000000000" pitchFamily="2" charset="2"/>
              <a:buChar char="ü"/>
            </a:pPr>
            <a:r>
              <a:rPr lang="en-US" sz="1600" dirty="0" smtClean="0"/>
              <a:t>Chunk of memory allocated in heap.</a:t>
            </a:r>
          </a:p>
          <a:p>
            <a:pPr lvl="1">
              <a:buFont typeface="Wingdings" panose="05000000000000000000" pitchFamily="2" charset="2"/>
              <a:buChar char="ü"/>
            </a:pPr>
            <a:r>
              <a:rPr lang="en-US" sz="1600" dirty="0" smtClean="0"/>
              <a:t>new operator or newInstance() method of class </a:t>
            </a:r>
            <a:r>
              <a:rPr lang="en-US" sz="1600" dirty="0" err="1" smtClean="0"/>
              <a:t>Class</a:t>
            </a:r>
            <a:r>
              <a:rPr lang="en-US" sz="1600" dirty="0" smtClean="0"/>
              <a:t> is used to create new objects.</a:t>
            </a:r>
          </a:p>
          <a:p>
            <a:pPr lvl="1">
              <a:buFont typeface="Wingdings" panose="05000000000000000000" pitchFamily="2" charset="2"/>
              <a:buChar char="ü"/>
            </a:pPr>
            <a:r>
              <a:rPr lang="en-US" sz="1600" dirty="0" smtClean="0"/>
              <a:t>Instance variables are initialized with default values if none specified at the time of object creation.</a:t>
            </a:r>
          </a:p>
          <a:p>
            <a:pPr lvl="1">
              <a:buFont typeface="Wingdings" panose="05000000000000000000" pitchFamily="2" charset="2"/>
              <a:buChar char="ü"/>
            </a:pPr>
            <a:r>
              <a:rPr lang="en-US" sz="1600" dirty="0" smtClean="0"/>
              <a:t>Constructors are used to initialized values to objects.</a:t>
            </a:r>
          </a:p>
          <a:p>
            <a:pPr lvl="1">
              <a:buFont typeface="Wingdings" panose="05000000000000000000" pitchFamily="2" charset="2"/>
              <a:buChar char="ü"/>
            </a:pPr>
            <a:r>
              <a:rPr lang="en-US" sz="1600" dirty="0" smtClean="0"/>
              <a:t>When a subclass’s constructor is called, it will automatically call the superclass’s constructor and this chain keeps on until the super most class’s constructor is called.</a:t>
            </a:r>
          </a:p>
          <a:p>
            <a:pPr lvl="1">
              <a:buFont typeface="Wingdings" panose="05000000000000000000" pitchFamily="2" charset="2"/>
              <a:buChar char="ü"/>
            </a:pPr>
            <a:endParaRPr lang="en-US" sz="1600" dirty="0" smtClean="0"/>
          </a:p>
          <a:p>
            <a:pPr>
              <a:buFont typeface="Wingdings" panose="05000000000000000000" pitchFamily="2" charset="2"/>
              <a:buChar char="ü"/>
            </a:pPr>
            <a:endParaRPr lang="en-US" sz="1600" dirty="0" smtClean="0"/>
          </a:p>
          <a:p>
            <a:pPr>
              <a:buFont typeface="Wingdings" panose="05000000000000000000" pitchFamily="2" charset="2"/>
              <a:buChar char="§"/>
            </a:pPr>
            <a:r>
              <a:rPr lang="en-US" sz="1600" dirty="0" smtClean="0"/>
              <a:t>Hash Code and equal methods contract</a:t>
            </a:r>
          </a:p>
          <a:p>
            <a:pPr lvl="1">
              <a:buFont typeface="Wingdings" panose="05000000000000000000" pitchFamily="2" charset="2"/>
              <a:buChar char="ü"/>
            </a:pPr>
            <a:r>
              <a:rPr lang="en-US" sz="1600" dirty="0" smtClean="0"/>
              <a:t>Present in Object class.</a:t>
            </a:r>
          </a:p>
          <a:p>
            <a:pPr lvl="1">
              <a:buFont typeface="Wingdings" panose="05000000000000000000" pitchFamily="2" charset="2"/>
              <a:buChar char="ü"/>
            </a:pPr>
            <a:r>
              <a:rPr lang="en-US" sz="1600" dirty="0" smtClean="0"/>
              <a:t>Should be override in context of collection. If your object is to be stored in Collection like </a:t>
            </a:r>
            <a:r>
              <a:rPr lang="en-US" sz="1600" dirty="0" err="1" smtClean="0"/>
              <a:t>hashmap</a:t>
            </a:r>
            <a:r>
              <a:rPr lang="en-US" sz="1600" dirty="0" smtClean="0"/>
              <a:t>. </a:t>
            </a:r>
          </a:p>
          <a:p>
            <a:pPr lvl="1">
              <a:buFont typeface="Wingdings" panose="05000000000000000000" pitchFamily="2" charset="2"/>
              <a:buChar char="ü"/>
            </a:pPr>
            <a:r>
              <a:rPr lang="en-US" sz="1600" dirty="0" smtClean="0"/>
              <a:t>Contract says- </a:t>
            </a:r>
          </a:p>
          <a:p>
            <a:pPr lvl="2">
              <a:buFont typeface="Wingdings" panose="05000000000000000000" pitchFamily="2" charset="2"/>
              <a:buChar char="ü"/>
              <a:defRPr/>
            </a:pPr>
            <a:r>
              <a:rPr lang="en-US" sz="1600" dirty="0" smtClean="0"/>
              <a:t>If two objects are equal, then they must have same hash code.</a:t>
            </a:r>
          </a:p>
          <a:p>
            <a:pPr lvl="2">
              <a:buFont typeface="Wingdings" panose="05000000000000000000" pitchFamily="2" charset="2"/>
              <a:buChar char="ü"/>
              <a:defRPr/>
            </a:pPr>
            <a:r>
              <a:rPr lang="en-US" sz="1600" dirty="0" smtClean="0"/>
              <a:t>If two objects have the same hash code, they may or may not be equal.</a:t>
            </a:r>
          </a:p>
          <a:p>
            <a:pPr lvl="2">
              <a:buFont typeface="Wingdings" panose="05000000000000000000" pitchFamily="2" charset="2"/>
              <a:buChar char="ü"/>
            </a:pPr>
            <a:endParaRPr lang="en-US" sz="1600" dirty="0"/>
          </a:p>
        </p:txBody>
      </p:sp>
    </p:spTree>
    <p:extLst>
      <p:ext uri="{BB962C8B-B14F-4D97-AF65-F5344CB8AC3E}">
        <p14:creationId xmlns:p14="http://schemas.microsoft.com/office/powerpoint/2010/main" val="1098790219"/>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209800" y="457200"/>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Recap</a:t>
            </a:r>
            <a:endParaRPr lang="en-US" sz="1800" b="1" dirty="0">
              <a:solidFill>
                <a:srgbClr val="747474"/>
              </a:solidFill>
            </a:endParaRPr>
          </a:p>
        </p:txBody>
      </p:sp>
      <p:sp>
        <p:nvSpPr>
          <p:cNvPr id="5" name="Content Placeholder 2"/>
          <p:cNvSpPr txBox="1">
            <a:spLocks/>
          </p:cNvSpPr>
          <p:nvPr/>
        </p:nvSpPr>
        <p:spPr>
          <a:xfrm>
            <a:off x="152400" y="868300"/>
            <a:ext cx="10668000" cy="46181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
            </a:pPr>
            <a:r>
              <a:rPr lang="en-US" sz="1600" dirty="0" smtClean="0"/>
              <a:t>Overriding Rules- Certain rules which must be taken care</a:t>
            </a:r>
          </a:p>
          <a:p>
            <a:pPr lvl="1">
              <a:buFont typeface="Wingdings" panose="05000000000000000000" pitchFamily="2" charset="2"/>
              <a:buChar char="ü"/>
              <a:defRPr/>
            </a:pPr>
            <a:r>
              <a:rPr lang="en-US" sz="1600" dirty="0" smtClean="0"/>
              <a:t>The argument list must </a:t>
            </a:r>
            <a:r>
              <a:rPr lang="en-US" sz="1600" dirty="0" smtClean="0">
                <a:solidFill>
                  <a:schemeClr val="accent6">
                    <a:lumMod val="75000"/>
                  </a:schemeClr>
                </a:solidFill>
              </a:rPr>
              <a:t>exactly match</a:t>
            </a:r>
            <a:r>
              <a:rPr lang="en-US" sz="1600" dirty="0" smtClean="0">
                <a:solidFill>
                  <a:schemeClr val="accent1">
                    <a:lumMod val="60000"/>
                    <a:lumOff val="40000"/>
                  </a:schemeClr>
                </a:solidFill>
              </a:rPr>
              <a:t> </a:t>
            </a:r>
            <a:r>
              <a:rPr lang="en-US" sz="1600" dirty="0" smtClean="0"/>
              <a:t>that of the overridden method.</a:t>
            </a:r>
          </a:p>
          <a:p>
            <a:pPr lvl="1">
              <a:buFont typeface="Wingdings" panose="05000000000000000000" pitchFamily="2" charset="2"/>
              <a:buChar char="ü"/>
              <a:defRPr/>
            </a:pPr>
            <a:r>
              <a:rPr lang="en-US" sz="1600" dirty="0" smtClean="0"/>
              <a:t>The return type must be the </a:t>
            </a:r>
            <a:r>
              <a:rPr lang="en-US" sz="1600" dirty="0" smtClean="0">
                <a:solidFill>
                  <a:schemeClr val="accent6">
                    <a:lumMod val="75000"/>
                  </a:schemeClr>
                </a:solidFill>
              </a:rPr>
              <a:t>same </a:t>
            </a:r>
            <a:r>
              <a:rPr lang="en-US" sz="1600" dirty="0" smtClean="0"/>
              <a:t>as, or a </a:t>
            </a:r>
            <a:r>
              <a:rPr lang="en-US" sz="1600" dirty="0" smtClean="0">
                <a:solidFill>
                  <a:schemeClr val="accent6">
                    <a:lumMod val="75000"/>
                  </a:schemeClr>
                </a:solidFill>
              </a:rPr>
              <a:t>subtype </a:t>
            </a:r>
            <a:r>
              <a:rPr lang="en-US" sz="1600" dirty="0" smtClean="0"/>
              <a:t>of, the return type declared in the original overridden method in the superclass.</a:t>
            </a:r>
          </a:p>
          <a:p>
            <a:pPr lvl="1">
              <a:buFont typeface="Wingdings" panose="05000000000000000000" pitchFamily="2" charset="2"/>
              <a:buChar char="ü"/>
              <a:defRPr/>
            </a:pPr>
            <a:r>
              <a:rPr lang="en-US" sz="1600" dirty="0" smtClean="0"/>
              <a:t>The access level can't be more restrictive than the overridden method's. </a:t>
            </a:r>
          </a:p>
          <a:p>
            <a:pPr marL="773112" lvl="2" indent="-285750">
              <a:buFont typeface="Wingdings" panose="05000000000000000000" pitchFamily="2" charset="2"/>
              <a:buChar char="ü"/>
              <a:defRPr/>
            </a:pPr>
            <a:r>
              <a:rPr lang="en-US" sz="1600" dirty="0" smtClean="0"/>
              <a:t>Ex.- public to protected is not allowed.</a:t>
            </a:r>
          </a:p>
          <a:p>
            <a:pPr lvl="1">
              <a:buFont typeface="Wingdings" panose="05000000000000000000" pitchFamily="2" charset="2"/>
              <a:buChar char="ü"/>
              <a:defRPr/>
            </a:pPr>
            <a:r>
              <a:rPr lang="en-US" sz="1600" dirty="0" smtClean="0"/>
              <a:t>The access level CAN be less restrictive than that of the overridden method.</a:t>
            </a:r>
          </a:p>
          <a:p>
            <a:pPr lvl="1">
              <a:buFont typeface="Wingdings" panose="05000000000000000000" pitchFamily="2" charset="2"/>
              <a:buChar char="ü"/>
              <a:defRPr/>
            </a:pPr>
            <a:r>
              <a:rPr lang="en-US" sz="1600" dirty="0" smtClean="0"/>
              <a:t>The overriding method CAN throw any unchecked (runtime) exception, regardless of whether the overridden method declares the exception.</a:t>
            </a:r>
          </a:p>
          <a:p>
            <a:pPr lvl="1">
              <a:buFont typeface="Wingdings" panose="05000000000000000000" pitchFamily="2" charset="2"/>
              <a:buChar char="ü"/>
              <a:defRPr/>
            </a:pPr>
            <a:r>
              <a:rPr lang="en-US" sz="1600" dirty="0" smtClean="0"/>
              <a:t>The overriding method must NOT throw checked exceptions that are new or broader than those declared by the overridden method.</a:t>
            </a:r>
          </a:p>
          <a:p>
            <a:pPr lvl="1">
              <a:buFont typeface="Wingdings" panose="05000000000000000000" pitchFamily="2" charset="2"/>
              <a:buChar char="ü"/>
              <a:defRPr/>
            </a:pPr>
            <a:r>
              <a:rPr lang="en-US" sz="1600" dirty="0" smtClean="0"/>
              <a:t>The overriding method can throw narrower or fewer exceptions.</a:t>
            </a:r>
          </a:p>
          <a:p>
            <a:pPr lvl="1">
              <a:buFont typeface="Wingdings" panose="05000000000000000000" pitchFamily="2" charset="2"/>
              <a:buChar char="ü"/>
              <a:defRPr/>
            </a:pPr>
            <a:r>
              <a:rPr lang="en-US" sz="1600" dirty="0" smtClean="0"/>
              <a:t>Instance methods can be overridden only if they are inherited by the subclass. Methods from super class that are </a:t>
            </a:r>
            <a:r>
              <a:rPr lang="en-US" sz="1600" dirty="0" smtClean="0">
                <a:solidFill>
                  <a:schemeClr val="accent6">
                    <a:lumMod val="75000"/>
                  </a:schemeClr>
                </a:solidFill>
              </a:rPr>
              <a:t>not marked private or final</a:t>
            </a:r>
            <a:r>
              <a:rPr lang="en-US" sz="1600" dirty="0" smtClean="0"/>
              <a:t>.</a:t>
            </a:r>
          </a:p>
          <a:p>
            <a:pPr lvl="1">
              <a:buFont typeface="Wingdings" panose="05000000000000000000" pitchFamily="2" charset="2"/>
              <a:buChar char="ü"/>
              <a:defRPr/>
            </a:pPr>
            <a:r>
              <a:rPr lang="en-US" sz="1600" dirty="0" smtClean="0"/>
              <a:t>You </a:t>
            </a:r>
            <a:r>
              <a:rPr lang="en-US" sz="1600" dirty="0" smtClean="0">
                <a:solidFill>
                  <a:schemeClr val="accent6">
                    <a:lumMod val="75000"/>
                  </a:schemeClr>
                </a:solidFill>
              </a:rPr>
              <a:t>cannot</a:t>
            </a:r>
            <a:r>
              <a:rPr lang="en-US" sz="1600" dirty="0" smtClean="0">
                <a:solidFill>
                  <a:schemeClr val="accent1">
                    <a:lumMod val="60000"/>
                    <a:lumOff val="40000"/>
                  </a:schemeClr>
                </a:solidFill>
              </a:rPr>
              <a:t> </a:t>
            </a:r>
            <a:r>
              <a:rPr lang="en-US" sz="1600" dirty="0" smtClean="0"/>
              <a:t>override a method marked </a:t>
            </a:r>
            <a:r>
              <a:rPr lang="en-US" sz="1600" dirty="0" smtClean="0">
                <a:solidFill>
                  <a:schemeClr val="accent6">
                    <a:lumMod val="75000"/>
                  </a:schemeClr>
                </a:solidFill>
              </a:rPr>
              <a:t>final and static</a:t>
            </a:r>
            <a:r>
              <a:rPr lang="en-US" sz="1600" dirty="0" smtClean="0"/>
              <a:t>.</a:t>
            </a:r>
          </a:p>
          <a:p>
            <a:pPr lvl="1">
              <a:buFont typeface="Wingdings" panose="05000000000000000000" pitchFamily="2" charset="2"/>
              <a:buChar char="ü"/>
            </a:pPr>
            <a:endParaRPr lang="en-US" sz="1600" dirty="0"/>
          </a:p>
        </p:txBody>
      </p:sp>
    </p:spTree>
    <p:extLst>
      <p:ext uri="{BB962C8B-B14F-4D97-AF65-F5344CB8AC3E}">
        <p14:creationId xmlns:p14="http://schemas.microsoft.com/office/powerpoint/2010/main" val="406121634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209800" y="457200"/>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Recap</a:t>
            </a:r>
            <a:endParaRPr lang="en-US" sz="1800" b="1" dirty="0">
              <a:solidFill>
                <a:srgbClr val="747474"/>
              </a:solidFill>
            </a:endParaRPr>
          </a:p>
        </p:txBody>
      </p:sp>
      <p:sp>
        <p:nvSpPr>
          <p:cNvPr id="6" name="Content Placeholder 2"/>
          <p:cNvSpPr txBox="1">
            <a:spLocks/>
          </p:cNvSpPr>
          <p:nvPr/>
        </p:nvSpPr>
        <p:spPr>
          <a:xfrm>
            <a:off x="152401" y="868300"/>
            <a:ext cx="10668000" cy="503158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smtClean="0"/>
              <a:t>Immutability</a:t>
            </a:r>
          </a:p>
          <a:p>
            <a:pPr lvl="1"/>
            <a:r>
              <a:rPr lang="en-US" sz="1600" dirty="0" smtClean="0"/>
              <a:t>Objects whose state can’t be changed.</a:t>
            </a:r>
          </a:p>
          <a:p>
            <a:pPr lvl="1"/>
            <a:r>
              <a:rPr lang="en-US" sz="1600" dirty="0" smtClean="0"/>
              <a:t>Used heavily in multi-threading.</a:t>
            </a:r>
          </a:p>
          <a:p>
            <a:pPr lvl="1"/>
            <a:r>
              <a:rPr lang="en-US" sz="1600" dirty="0" smtClean="0"/>
              <a:t>String class is immutable. </a:t>
            </a:r>
          </a:p>
          <a:p>
            <a:pPr lvl="1"/>
            <a:r>
              <a:rPr lang="en-US" sz="1600" dirty="0" smtClean="0"/>
              <a:t>Revise the immutable rules- ?</a:t>
            </a:r>
          </a:p>
          <a:p>
            <a:pPr marL="0" indent="0">
              <a:buFont typeface="Arial" panose="020B0604020202020204" pitchFamily="34" charset="0"/>
              <a:buNone/>
            </a:pPr>
            <a:endParaRPr lang="en-US" sz="1600" dirty="0" smtClean="0"/>
          </a:p>
          <a:p>
            <a:pPr marL="0" indent="0">
              <a:buFont typeface="Arial" panose="020B0604020202020204" pitchFamily="34" charset="0"/>
              <a:buNone/>
            </a:pPr>
            <a:endParaRPr lang="en-US" sz="1600" dirty="0" smtClean="0"/>
          </a:p>
          <a:p>
            <a:r>
              <a:rPr lang="en-US" sz="1600" dirty="0" smtClean="0"/>
              <a:t>Java Cloning </a:t>
            </a:r>
          </a:p>
          <a:p>
            <a:pPr lvl="1"/>
            <a:r>
              <a:rPr lang="en-US" sz="1600" dirty="0" smtClean="0"/>
              <a:t>Used to create duplicate objects at run time.</a:t>
            </a:r>
          </a:p>
          <a:p>
            <a:pPr lvl="1"/>
            <a:r>
              <a:rPr lang="en-US" sz="1600" dirty="0" smtClean="0"/>
              <a:t>Two types</a:t>
            </a:r>
          </a:p>
          <a:p>
            <a:pPr lvl="2"/>
            <a:r>
              <a:rPr lang="en-US" sz="1600" dirty="0" smtClean="0"/>
              <a:t>Shallow Cloning-</a:t>
            </a:r>
          </a:p>
          <a:p>
            <a:pPr lvl="3"/>
            <a:r>
              <a:rPr lang="en-US" sz="1600" dirty="0" smtClean="0"/>
              <a:t>You only need to implement the cloneable interface and java itself will take care.</a:t>
            </a:r>
          </a:p>
          <a:p>
            <a:pPr lvl="3"/>
            <a:r>
              <a:rPr lang="en-US" sz="1600" dirty="0" smtClean="0"/>
              <a:t>Deep Cloning- when object contains references to other objects, you need to override the clone() method.</a:t>
            </a:r>
          </a:p>
          <a:p>
            <a:pPr lvl="3"/>
            <a:endParaRPr lang="en-US" sz="1600" dirty="0" smtClean="0"/>
          </a:p>
          <a:p>
            <a:pPr lvl="3"/>
            <a:r>
              <a:rPr lang="en-US" sz="1600" dirty="0" smtClean="0"/>
              <a:t>Note: The protected clone() method is present in Object class. But your class must implement the Cloneable interface to get cloned. This is bit confusing, but it is this way only.</a:t>
            </a:r>
          </a:p>
          <a:p>
            <a:endParaRPr lang="en-US" sz="1600" dirty="0" smtClean="0"/>
          </a:p>
          <a:p>
            <a:pPr lvl="1"/>
            <a:endParaRPr lang="en-US" sz="1600" dirty="0" smtClean="0"/>
          </a:p>
          <a:p>
            <a:pPr lvl="1"/>
            <a:endParaRPr lang="en-US" sz="1600" dirty="0"/>
          </a:p>
        </p:txBody>
      </p:sp>
    </p:spTree>
    <p:extLst>
      <p:ext uri="{BB962C8B-B14F-4D97-AF65-F5344CB8AC3E}">
        <p14:creationId xmlns:p14="http://schemas.microsoft.com/office/powerpoint/2010/main" val="245471616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209800" y="457200"/>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Recap</a:t>
            </a:r>
            <a:endParaRPr lang="en-US" sz="1800" b="1" dirty="0">
              <a:solidFill>
                <a:srgbClr val="747474"/>
              </a:solidFill>
            </a:endParaRPr>
          </a:p>
        </p:txBody>
      </p:sp>
      <p:sp>
        <p:nvSpPr>
          <p:cNvPr id="5" name="Content Placeholder 2"/>
          <p:cNvSpPr txBox="1">
            <a:spLocks/>
          </p:cNvSpPr>
          <p:nvPr/>
        </p:nvSpPr>
        <p:spPr>
          <a:xfrm>
            <a:off x="76201" y="868300"/>
            <a:ext cx="10515600" cy="503158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
            </a:pPr>
            <a:r>
              <a:rPr lang="en-US" sz="1600" dirty="0" smtClean="0"/>
              <a:t>Annotations – Meta Data</a:t>
            </a:r>
          </a:p>
          <a:p>
            <a:pPr lvl="1">
              <a:buFont typeface="Wingdings" panose="05000000000000000000" pitchFamily="2" charset="2"/>
              <a:buChar char="§"/>
            </a:pPr>
            <a:r>
              <a:rPr lang="en-US" sz="1600" dirty="0" smtClean="0"/>
              <a:t>Declarative style of programming.</a:t>
            </a:r>
          </a:p>
          <a:p>
            <a:pPr lvl="1">
              <a:buFont typeface="Wingdings" panose="05000000000000000000" pitchFamily="2" charset="2"/>
              <a:buChar char="§"/>
            </a:pPr>
            <a:r>
              <a:rPr lang="en-US" sz="1600" dirty="0" smtClean="0"/>
              <a:t>Several pre built annotations-</a:t>
            </a:r>
          </a:p>
          <a:p>
            <a:pPr lvl="2">
              <a:buFont typeface="Wingdings" panose="05000000000000000000" pitchFamily="2" charset="2"/>
              <a:buChar char="§"/>
            </a:pPr>
            <a:r>
              <a:rPr lang="en-US" sz="1600" dirty="0" smtClean="0"/>
              <a:t>@override, @deprecated, @suppresswarning etc.</a:t>
            </a:r>
          </a:p>
          <a:p>
            <a:pPr lvl="1">
              <a:buFont typeface="Wingdings" panose="05000000000000000000" pitchFamily="2" charset="2"/>
              <a:buChar char="§"/>
            </a:pPr>
            <a:r>
              <a:rPr lang="en-US" sz="1600" dirty="0" smtClean="0"/>
              <a:t>User defined (Custom) annotations-</a:t>
            </a:r>
          </a:p>
          <a:p>
            <a:pPr lvl="2">
              <a:buFont typeface="Wingdings" panose="05000000000000000000" pitchFamily="2" charset="2"/>
              <a:buChar char="§"/>
            </a:pPr>
            <a:r>
              <a:rPr lang="en-US" sz="1600" dirty="0" smtClean="0"/>
              <a:t>@interface keyword is used to create new annotation.</a:t>
            </a:r>
          </a:p>
          <a:p>
            <a:pPr lvl="2">
              <a:buFont typeface="Wingdings" panose="05000000000000000000" pitchFamily="2" charset="2"/>
              <a:buChar char="§"/>
            </a:pPr>
            <a:r>
              <a:rPr lang="en-US" sz="1600" dirty="0" smtClean="0"/>
              <a:t>@Retention annotation is used to define retention policy-</a:t>
            </a:r>
          </a:p>
          <a:p>
            <a:pPr lvl="3">
              <a:buFont typeface="Wingdings" panose="05000000000000000000" pitchFamily="2" charset="2"/>
              <a:buChar char="§"/>
            </a:pPr>
            <a:r>
              <a:rPr lang="en-US" sz="1600" dirty="0" smtClean="0"/>
              <a:t>Source, class or runtime.</a:t>
            </a:r>
          </a:p>
          <a:p>
            <a:pPr lvl="2">
              <a:buFont typeface="Wingdings" panose="05000000000000000000" pitchFamily="2" charset="2"/>
              <a:buChar char="§"/>
            </a:pPr>
            <a:r>
              <a:rPr lang="en-US" sz="1600" dirty="0" smtClean="0"/>
              <a:t>@Target annotation defines the set of elements where it can be applied like methods and constructors</a:t>
            </a:r>
          </a:p>
          <a:p>
            <a:pPr>
              <a:buFont typeface="Wingdings" panose="05000000000000000000" pitchFamily="2" charset="2"/>
              <a:buChar char="§"/>
            </a:pPr>
            <a:endParaRPr lang="en-US" sz="1600" dirty="0" smtClean="0"/>
          </a:p>
          <a:p>
            <a:pPr>
              <a:buFont typeface="Wingdings" panose="05000000000000000000" pitchFamily="2" charset="2"/>
              <a:buChar char="§"/>
            </a:pPr>
            <a:r>
              <a:rPr lang="en-US" sz="1600" dirty="0" smtClean="0"/>
              <a:t>String pool</a:t>
            </a:r>
          </a:p>
          <a:p>
            <a:pPr lvl="1">
              <a:buFont typeface="Wingdings" panose="05000000000000000000" pitchFamily="2" charset="2"/>
              <a:buChar char="§"/>
            </a:pPr>
            <a:r>
              <a:rPr lang="en-US" sz="1600" dirty="0" smtClean="0"/>
              <a:t>String is an immutable object.</a:t>
            </a:r>
          </a:p>
          <a:p>
            <a:pPr lvl="1">
              <a:buFont typeface="Wingdings" panose="05000000000000000000" pitchFamily="2" charset="2"/>
              <a:buChar char="§"/>
            </a:pPr>
            <a:r>
              <a:rPr lang="en-US" sz="1600" dirty="0" smtClean="0"/>
              <a:t>Interned string or string literal lies into string pool. (for </a:t>
            </a:r>
            <a:r>
              <a:rPr lang="en-US" sz="1600" dirty="0" smtClean="0">
                <a:solidFill>
                  <a:schemeClr val="accent1">
                    <a:lumMod val="75000"/>
                  </a:schemeClr>
                </a:solidFill>
              </a:rPr>
              <a:t>performance</a:t>
            </a:r>
            <a:r>
              <a:rPr lang="en-US" sz="1600" dirty="0" smtClean="0"/>
              <a:t> and </a:t>
            </a:r>
            <a:r>
              <a:rPr lang="en-US" sz="1600" dirty="0" smtClean="0">
                <a:solidFill>
                  <a:schemeClr val="accent1">
                    <a:lumMod val="75000"/>
                  </a:schemeClr>
                </a:solidFill>
              </a:rPr>
              <a:t>security</a:t>
            </a:r>
            <a:r>
              <a:rPr lang="en-US" sz="1600" dirty="0" smtClean="0"/>
              <a:t> reasons)</a:t>
            </a:r>
          </a:p>
          <a:p>
            <a:pPr lvl="1">
              <a:buFont typeface="Wingdings" panose="05000000000000000000" pitchFamily="2" charset="2"/>
              <a:buChar char="§"/>
            </a:pPr>
            <a:r>
              <a:rPr lang="en-US" sz="1600" dirty="0" smtClean="0"/>
              <a:t>When a string is modified, a new string object is created instead of modifying the existing object.</a:t>
            </a:r>
          </a:p>
          <a:p>
            <a:pPr lvl="1">
              <a:buFont typeface="Wingdings" panose="05000000000000000000" pitchFamily="2" charset="2"/>
              <a:buChar char="§"/>
            </a:pPr>
            <a:r>
              <a:rPr lang="en-US" sz="1600" dirty="0" smtClean="0"/>
              <a:t>Prior to java 7, string pool resided in Permgen space, and java 7 onwards it is moved to Java Heap.</a:t>
            </a:r>
          </a:p>
          <a:p>
            <a:pPr lvl="1">
              <a:buFont typeface="Wingdings" panose="05000000000000000000" pitchFamily="2" charset="2"/>
              <a:buChar char="§"/>
            </a:pPr>
            <a:r>
              <a:rPr lang="en-US" sz="1600" dirty="0" smtClean="0"/>
              <a:t>Use </a:t>
            </a:r>
            <a:r>
              <a:rPr lang="en-US" sz="1600" b="1" dirty="0" smtClean="0"/>
              <a:t>StringBuilder </a:t>
            </a:r>
            <a:r>
              <a:rPr lang="en-US" sz="1600" dirty="0" smtClean="0"/>
              <a:t>when there is no concern of thread safety. Use </a:t>
            </a:r>
            <a:r>
              <a:rPr lang="en-US" sz="1600" b="1" dirty="0" smtClean="0"/>
              <a:t>StringBuffer </a:t>
            </a:r>
            <a:r>
              <a:rPr lang="en-US" sz="1600" dirty="0" smtClean="0"/>
              <a:t>in case of multi threaded.</a:t>
            </a:r>
          </a:p>
          <a:p>
            <a:pPr lvl="3">
              <a:buFont typeface="Wingdings" panose="05000000000000000000" pitchFamily="2" charset="2"/>
              <a:buChar char="§"/>
            </a:pPr>
            <a:endParaRPr lang="en-US" sz="1600" dirty="0" smtClean="0"/>
          </a:p>
          <a:p>
            <a:pPr lvl="2">
              <a:buFont typeface="Wingdings" panose="05000000000000000000" pitchFamily="2" charset="2"/>
              <a:buChar char="§"/>
            </a:pPr>
            <a:endParaRPr lang="en-US" sz="1600" dirty="0"/>
          </a:p>
        </p:txBody>
      </p:sp>
    </p:spTree>
    <p:extLst>
      <p:ext uri="{BB962C8B-B14F-4D97-AF65-F5344CB8AC3E}">
        <p14:creationId xmlns:p14="http://schemas.microsoft.com/office/powerpoint/2010/main" val="356191165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209800" y="457200"/>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Recap</a:t>
            </a:r>
            <a:endParaRPr lang="en-US" sz="1800" b="1" dirty="0">
              <a:solidFill>
                <a:srgbClr val="747474"/>
              </a:solidFill>
            </a:endParaRPr>
          </a:p>
        </p:txBody>
      </p:sp>
      <p:sp>
        <p:nvSpPr>
          <p:cNvPr id="6" name="Content Placeholder 2"/>
          <p:cNvSpPr txBox="1">
            <a:spLocks/>
          </p:cNvSpPr>
          <p:nvPr/>
        </p:nvSpPr>
        <p:spPr>
          <a:xfrm>
            <a:off x="155257" y="868300"/>
            <a:ext cx="9903143" cy="34751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smtClean="0"/>
              <a:t>Exception Handling</a:t>
            </a:r>
          </a:p>
          <a:p>
            <a:pPr lvl="1"/>
            <a:r>
              <a:rPr lang="en-US" sz="1600" dirty="0" smtClean="0"/>
              <a:t>Handle failure conditions gracefully.</a:t>
            </a:r>
          </a:p>
          <a:p>
            <a:pPr lvl="1" algn="just"/>
            <a:r>
              <a:rPr lang="en-US" altLang="en-US" sz="1600" dirty="0" smtClean="0"/>
              <a:t>Exception is a class which extends Throwable.</a:t>
            </a:r>
          </a:p>
          <a:p>
            <a:pPr lvl="1" algn="just"/>
            <a:r>
              <a:rPr lang="en-US" altLang="en-US" sz="1600" dirty="0" smtClean="0"/>
              <a:t>Objects of Exception can be thrown and caught.</a:t>
            </a:r>
          </a:p>
          <a:p>
            <a:pPr lvl="1" algn="just"/>
            <a:r>
              <a:rPr lang="en-US" altLang="en-US" sz="1600" dirty="0" smtClean="0"/>
              <a:t>Try-catch block.</a:t>
            </a:r>
          </a:p>
          <a:p>
            <a:pPr lvl="1" algn="just"/>
            <a:r>
              <a:rPr lang="en-US" altLang="en-US" sz="1600" dirty="0" smtClean="0"/>
              <a:t>Finally block is always executed.</a:t>
            </a:r>
          </a:p>
          <a:p>
            <a:pPr lvl="1" algn="just"/>
            <a:r>
              <a:rPr lang="en-US" altLang="en-US" sz="1600" dirty="0" smtClean="0"/>
              <a:t>Types</a:t>
            </a:r>
          </a:p>
          <a:p>
            <a:pPr lvl="2" algn="just"/>
            <a:r>
              <a:rPr lang="en-US" altLang="en-US" sz="1600" dirty="0" smtClean="0"/>
              <a:t>Checked </a:t>
            </a:r>
          </a:p>
          <a:p>
            <a:pPr lvl="3" algn="just"/>
            <a:r>
              <a:rPr lang="en-US" altLang="en-US" sz="1600" dirty="0" smtClean="0"/>
              <a:t>Compile give error if not handled.</a:t>
            </a:r>
          </a:p>
          <a:p>
            <a:pPr lvl="2" algn="just"/>
            <a:r>
              <a:rPr lang="en-US" altLang="en-US" sz="1600" dirty="0" smtClean="0"/>
              <a:t>Unchecked</a:t>
            </a:r>
          </a:p>
          <a:p>
            <a:pPr lvl="3" algn="just"/>
            <a:r>
              <a:rPr lang="en-US" altLang="en-US" sz="1600" dirty="0" smtClean="0"/>
              <a:t>Compiler let pass and don’t give error if not handled.</a:t>
            </a:r>
          </a:p>
          <a:p>
            <a:pPr marL="749300" lvl="3" indent="0" algn="just">
              <a:buFont typeface="Arial" panose="020B0604020202020204" pitchFamily="34" charset="0"/>
              <a:buNone/>
            </a:pPr>
            <a:endParaRPr lang="en-US" altLang="en-US" sz="1600" dirty="0" smtClean="0"/>
          </a:p>
          <a:p>
            <a:pPr lvl="3" algn="just"/>
            <a:endParaRPr lang="en-US" altLang="en-US" sz="1600" dirty="0" smtClean="0"/>
          </a:p>
          <a:p>
            <a:pPr lvl="1"/>
            <a:endParaRPr lang="en-US" sz="1600" dirty="0"/>
          </a:p>
        </p:txBody>
      </p:sp>
    </p:spTree>
    <p:extLst>
      <p:ext uri="{BB962C8B-B14F-4D97-AF65-F5344CB8AC3E}">
        <p14:creationId xmlns:p14="http://schemas.microsoft.com/office/powerpoint/2010/main" val="115650743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209800" y="457200"/>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Recap</a:t>
            </a:r>
            <a:endParaRPr lang="en-US" sz="1800" b="1" dirty="0">
              <a:solidFill>
                <a:srgbClr val="747474"/>
              </a:solidFill>
            </a:endParaRPr>
          </a:p>
        </p:txBody>
      </p:sp>
      <p:sp>
        <p:nvSpPr>
          <p:cNvPr id="5" name="Content Placeholder 2"/>
          <p:cNvSpPr txBox="1">
            <a:spLocks/>
          </p:cNvSpPr>
          <p:nvPr/>
        </p:nvSpPr>
        <p:spPr>
          <a:xfrm>
            <a:off x="76201" y="868300"/>
            <a:ext cx="10668000" cy="30941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smtClean="0"/>
              <a:t>Serialization</a:t>
            </a:r>
          </a:p>
          <a:p>
            <a:pPr lvl="1">
              <a:buFont typeface="Wingdings" panose="05000000000000000000" pitchFamily="2" charset="2"/>
              <a:buChar char="ü"/>
            </a:pPr>
            <a:r>
              <a:rPr lang="en-US" sz="1600" dirty="0" smtClean="0"/>
              <a:t>Saving the object’s state is called serialization. </a:t>
            </a:r>
          </a:p>
          <a:p>
            <a:pPr lvl="1">
              <a:buFont typeface="Wingdings" panose="05000000000000000000" pitchFamily="2" charset="2"/>
              <a:buChar char="ü"/>
            </a:pPr>
            <a:r>
              <a:rPr lang="en-US" sz="1600" dirty="0" smtClean="0"/>
              <a:t>Reading the serialized state back into object is called deserialization.</a:t>
            </a:r>
          </a:p>
          <a:p>
            <a:pPr lvl="1">
              <a:buFont typeface="Wingdings" panose="05000000000000000000" pitchFamily="2" charset="2"/>
              <a:buChar char="ü"/>
            </a:pPr>
            <a:r>
              <a:rPr lang="en-US" sz="1600" dirty="0" smtClean="0"/>
              <a:t>ObjectInputStream/ObjectOutputStream are used to read/write objects.</a:t>
            </a:r>
          </a:p>
          <a:p>
            <a:pPr lvl="1">
              <a:buFont typeface="Wingdings" panose="05000000000000000000" pitchFamily="2" charset="2"/>
              <a:buChar char="ü"/>
            </a:pPr>
            <a:r>
              <a:rPr lang="en-US" sz="1600" dirty="0" smtClean="0"/>
              <a:t>Static and transient variables are not serialized.</a:t>
            </a:r>
          </a:p>
          <a:p>
            <a:pPr lvl="1">
              <a:buFont typeface="Wingdings" panose="05000000000000000000" pitchFamily="2" charset="2"/>
              <a:buChar char="ü"/>
            </a:pPr>
            <a:r>
              <a:rPr lang="en-US" sz="1600" dirty="0" smtClean="0"/>
              <a:t>If super class is serializable then sub classes are automatically serializable.</a:t>
            </a:r>
          </a:p>
          <a:p>
            <a:pPr lvl="1">
              <a:buFont typeface="Wingdings" panose="05000000000000000000" pitchFamily="2" charset="2"/>
              <a:buChar char="ü"/>
            </a:pPr>
            <a:r>
              <a:rPr lang="en-US" sz="1600" dirty="0" smtClean="0"/>
              <a:t>If super class is not serializable and subclass is serializable, then non-serializable super constructor will run and non-serializable part of object is initialized to initial values.</a:t>
            </a:r>
          </a:p>
          <a:p>
            <a:pPr lvl="1">
              <a:buFont typeface="Wingdings" panose="05000000000000000000" pitchFamily="2" charset="2"/>
              <a:buChar char="ü"/>
            </a:pPr>
            <a:r>
              <a:rPr lang="en-US" sz="1600" dirty="0" err="1" smtClean="0"/>
              <a:t>serialVersionUid</a:t>
            </a:r>
            <a:r>
              <a:rPr lang="en-US" sz="1600" dirty="0" smtClean="0"/>
              <a:t> is used for version controlling.</a:t>
            </a:r>
          </a:p>
          <a:p>
            <a:pPr lvl="1">
              <a:buFont typeface="Wingdings" panose="05000000000000000000" pitchFamily="2" charset="2"/>
              <a:buChar char="ü"/>
            </a:pPr>
            <a:r>
              <a:rPr lang="en-US" sz="1600" dirty="0" smtClean="0"/>
              <a:t>If serialVersionUID is not provided, then JVM provides default serialVersionUID.</a:t>
            </a:r>
          </a:p>
          <a:p>
            <a:pPr lvl="1"/>
            <a:endParaRPr lang="en-US" sz="1600" dirty="0" smtClean="0"/>
          </a:p>
          <a:p>
            <a:pPr lvl="1"/>
            <a:endParaRPr lang="en-US" sz="1600" dirty="0"/>
          </a:p>
        </p:txBody>
      </p:sp>
    </p:spTree>
    <p:extLst>
      <p:ext uri="{BB962C8B-B14F-4D97-AF65-F5344CB8AC3E}">
        <p14:creationId xmlns:p14="http://schemas.microsoft.com/office/powerpoint/2010/main" val="18781011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209800" y="457200"/>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Recap</a:t>
            </a:r>
            <a:endParaRPr lang="en-US" sz="1800" b="1" dirty="0">
              <a:solidFill>
                <a:srgbClr val="747474"/>
              </a:solidFill>
            </a:endParaRPr>
          </a:p>
        </p:txBody>
      </p:sp>
      <p:sp>
        <p:nvSpPr>
          <p:cNvPr id="6" name="Content Placeholder 2"/>
          <p:cNvSpPr txBox="1">
            <a:spLocks/>
          </p:cNvSpPr>
          <p:nvPr/>
        </p:nvSpPr>
        <p:spPr>
          <a:xfrm>
            <a:off x="152401" y="868300"/>
            <a:ext cx="10363200" cy="34751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smtClean="0"/>
              <a:t>Inner Classes</a:t>
            </a:r>
          </a:p>
          <a:p>
            <a:pPr lvl="1">
              <a:buFont typeface="Wingdings" panose="05000000000000000000" pitchFamily="2" charset="2"/>
              <a:buChar char="ü"/>
            </a:pPr>
            <a:r>
              <a:rPr lang="en-US" sz="1600" dirty="0" smtClean="0"/>
              <a:t>A class inside another class is called inner class.</a:t>
            </a:r>
          </a:p>
          <a:p>
            <a:pPr lvl="1">
              <a:buFont typeface="Wingdings" panose="05000000000000000000" pitchFamily="2" charset="2"/>
              <a:buChar char="ü"/>
            </a:pPr>
            <a:r>
              <a:rPr lang="en-US" sz="1600" dirty="0" smtClean="0"/>
              <a:t>Inner class can be used when you have different functionality but somewhat related. Example- Listener classes.</a:t>
            </a:r>
          </a:p>
          <a:p>
            <a:pPr lvl="1">
              <a:buFont typeface="Wingdings" panose="05000000000000000000" pitchFamily="2" charset="2"/>
              <a:buChar char="ü"/>
            </a:pPr>
            <a:endParaRPr lang="en-US" sz="1600" dirty="0" smtClean="0"/>
          </a:p>
          <a:p>
            <a:pPr lvl="1">
              <a:buFont typeface="Wingdings" panose="05000000000000000000" pitchFamily="2" charset="2"/>
              <a:buChar char="ü"/>
            </a:pPr>
            <a:r>
              <a:rPr lang="en-US" sz="1600" dirty="0" smtClean="0"/>
              <a:t>Types</a:t>
            </a:r>
          </a:p>
          <a:p>
            <a:pPr lvl="2"/>
            <a:r>
              <a:rPr lang="en-US" sz="1600" dirty="0" smtClean="0"/>
              <a:t>Local Inner Class</a:t>
            </a:r>
          </a:p>
          <a:p>
            <a:pPr lvl="3"/>
            <a:r>
              <a:rPr lang="en-US" sz="1600" dirty="0" smtClean="0"/>
              <a:t>Regular inner classes</a:t>
            </a:r>
          </a:p>
          <a:p>
            <a:pPr lvl="2"/>
            <a:r>
              <a:rPr lang="en-US" sz="1600" dirty="0" smtClean="0"/>
              <a:t>Anonymous Inner Class</a:t>
            </a:r>
          </a:p>
          <a:p>
            <a:pPr lvl="3"/>
            <a:r>
              <a:rPr lang="en-US" sz="1600" dirty="0" smtClean="0"/>
              <a:t>Without name. Created just right at the moment when required.</a:t>
            </a:r>
          </a:p>
          <a:p>
            <a:pPr lvl="2"/>
            <a:r>
              <a:rPr lang="en-US" sz="1600" dirty="0" smtClean="0"/>
              <a:t>Static inner class</a:t>
            </a:r>
          </a:p>
          <a:p>
            <a:pPr lvl="3"/>
            <a:r>
              <a:rPr lang="en-US" sz="1600" dirty="0" smtClean="0"/>
              <a:t>Regular inner classes with static keyword.</a:t>
            </a:r>
            <a:endParaRPr lang="en-US" sz="1600" dirty="0"/>
          </a:p>
        </p:txBody>
      </p:sp>
    </p:spTree>
    <p:extLst>
      <p:ext uri="{BB962C8B-B14F-4D97-AF65-F5344CB8AC3E}">
        <p14:creationId xmlns:p14="http://schemas.microsoft.com/office/powerpoint/2010/main" val="25947723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2800" b="1" dirty="0">
                <a:solidFill>
                  <a:srgbClr val="747474"/>
                </a:solidFill>
              </a:rPr>
              <a:t>Final Variable Initialization</a:t>
            </a:r>
            <a:endParaRPr lang="en-US" sz="2800" b="1" dirty="0">
              <a:solidFill>
                <a:srgbClr val="747474"/>
              </a:solidFill>
            </a:endParaRPr>
          </a:p>
        </p:txBody>
      </p:sp>
      <p:sp>
        <p:nvSpPr>
          <p:cNvPr id="2" name="Rectangle 1"/>
          <p:cNvSpPr/>
          <p:nvPr/>
        </p:nvSpPr>
        <p:spPr>
          <a:xfrm>
            <a:off x="533400" y="1085671"/>
            <a:ext cx="5265419" cy="1061829"/>
          </a:xfrm>
          <a:prstGeom prst="rect">
            <a:avLst/>
          </a:prstGeom>
        </p:spPr>
        <p:txBody>
          <a:bodyPr wrap="square">
            <a:spAutoFit/>
          </a:bodyPr>
          <a:lstStyle/>
          <a:p>
            <a:pPr>
              <a:defRPr/>
            </a:pPr>
            <a:r>
              <a:rPr lang="en-US" sz="1600" dirty="0"/>
              <a:t>Final variable can be initialized only at </a:t>
            </a:r>
            <a:r>
              <a:rPr lang="en-US" sz="1600" dirty="0" smtClean="0"/>
              <a:t>3 </a:t>
            </a:r>
            <a:r>
              <a:rPr lang="en-US" sz="1600" dirty="0"/>
              <a:t>places</a:t>
            </a:r>
            <a:r>
              <a:rPr lang="en-US" dirty="0"/>
              <a:t>-</a:t>
            </a:r>
          </a:p>
          <a:p>
            <a:pPr marL="742950" lvl="1" indent="-285750">
              <a:buFont typeface="Wingdings" panose="05000000000000000000" pitchFamily="2" charset="2"/>
              <a:buChar char="ü"/>
              <a:defRPr/>
            </a:pPr>
            <a:r>
              <a:rPr lang="en-US" sz="1500" dirty="0">
                <a:solidFill>
                  <a:schemeClr val="accent6">
                    <a:lumMod val="75000"/>
                  </a:schemeClr>
                </a:solidFill>
              </a:rPr>
              <a:t>At the time of variable declaration.</a:t>
            </a:r>
          </a:p>
          <a:p>
            <a:pPr marL="742950" lvl="1" indent="-285750">
              <a:buFont typeface="Wingdings" panose="05000000000000000000" pitchFamily="2" charset="2"/>
              <a:buChar char="ü"/>
              <a:defRPr/>
            </a:pPr>
            <a:r>
              <a:rPr lang="en-US" sz="1500" dirty="0">
                <a:solidFill>
                  <a:schemeClr val="accent6">
                    <a:lumMod val="75000"/>
                  </a:schemeClr>
                </a:solidFill>
              </a:rPr>
              <a:t>Inside the constructor</a:t>
            </a:r>
            <a:r>
              <a:rPr lang="en-US" sz="1500" dirty="0" smtClean="0">
                <a:solidFill>
                  <a:schemeClr val="accent6">
                    <a:lumMod val="75000"/>
                  </a:schemeClr>
                </a:solidFill>
              </a:rPr>
              <a:t>.</a:t>
            </a:r>
          </a:p>
          <a:p>
            <a:pPr marL="742950" lvl="1" indent="-285750">
              <a:buFont typeface="Wingdings" panose="05000000000000000000" pitchFamily="2" charset="2"/>
              <a:buChar char="ü"/>
              <a:defRPr/>
            </a:pPr>
            <a:r>
              <a:rPr lang="en-US" sz="1500" dirty="0" smtClean="0">
                <a:solidFill>
                  <a:schemeClr val="accent6">
                    <a:lumMod val="75000"/>
                  </a:schemeClr>
                </a:solidFill>
              </a:rPr>
              <a:t>Inside Instance Initialization block</a:t>
            </a:r>
            <a:endParaRPr lang="en-US" sz="1500" dirty="0">
              <a:solidFill>
                <a:schemeClr val="accent6">
                  <a:lumMod val="75000"/>
                </a:schemeClr>
              </a:solidFill>
            </a:endParaRPr>
          </a:p>
        </p:txBody>
      </p:sp>
      <p:sp>
        <p:nvSpPr>
          <p:cNvPr id="3" name="Rectangle 2"/>
          <p:cNvSpPr/>
          <p:nvPr/>
        </p:nvSpPr>
        <p:spPr>
          <a:xfrm>
            <a:off x="365760" y="4876800"/>
            <a:ext cx="10424160" cy="323165"/>
          </a:xfrm>
          <a:prstGeom prst="rect">
            <a:avLst/>
          </a:prstGeom>
        </p:spPr>
        <p:txBody>
          <a:bodyPr wrap="square">
            <a:spAutoFit/>
          </a:bodyPr>
          <a:lstStyle/>
          <a:p>
            <a:pPr lvl="1">
              <a:defRPr/>
            </a:pPr>
            <a:r>
              <a:rPr lang="en-US" sz="1500" dirty="0"/>
              <a:t>Note: </a:t>
            </a:r>
            <a:r>
              <a:rPr lang="en-US" sz="1500" dirty="0">
                <a:solidFill>
                  <a:schemeClr val="accent6">
                    <a:lumMod val="75000"/>
                  </a:schemeClr>
                </a:solidFill>
              </a:rPr>
              <a:t>Static Final </a:t>
            </a:r>
            <a:r>
              <a:rPr lang="en-US" sz="1500" dirty="0"/>
              <a:t>variables must be assigned at the time of declaration. Else it will give you compile time error.</a:t>
            </a:r>
          </a:p>
        </p:txBody>
      </p:sp>
      <p:sp>
        <p:nvSpPr>
          <p:cNvPr id="9" name="Rectangle 8"/>
          <p:cNvSpPr/>
          <p:nvPr/>
        </p:nvSpPr>
        <p:spPr>
          <a:xfrm>
            <a:off x="365760" y="2792849"/>
            <a:ext cx="5577840" cy="1246495"/>
          </a:xfrm>
          <a:prstGeom prst="rect">
            <a:avLst/>
          </a:prstGeom>
        </p:spPr>
        <p:txBody>
          <a:bodyPr wrap="square">
            <a:spAutoFit/>
          </a:bodyPr>
          <a:lstStyle/>
          <a:p>
            <a:pPr marL="742950" lvl="1" indent="-285750">
              <a:buFont typeface="Wingdings" panose="05000000000000000000" pitchFamily="2" charset="2"/>
              <a:buChar char="§"/>
              <a:defRPr/>
            </a:pPr>
            <a:r>
              <a:rPr lang="en-US" sz="1500" dirty="0"/>
              <a:t>See how </a:t>
            </a:r>
            <a:r>
              <a:rPr lang="en-US" sz="1500" b="1" i="1" dirty="0" smtClean="0">
                <a:solidFill>
                  <a:schemeClr val="accent1">
                    <a:lumMod val="75000"/>
                  </a:schemeClr>
                </a:solidFill>
              </a:rPr>
              <a:t>finalVar3</a:t>
            </a:r>
            <a:r>
              <a:rPr lang="en-US" sz="1500" dirty="0" smtClean="0">
                <a:solidFill>
                  <a:schemeClr val="accent6">
                    <a:lumMod val="75000"/>
                  </a:schemeClr>
                </a:solidFill>
              </a:rPr>
              <a:t> </a:t>
            </a:r>
            <a:r>
              <a:rPr lang="en-US" sz="1500" dirty="0" smtClean="0"/>
              <a:t>is </a:t>
            </a:r>
            <a:r>
              <a:rPr lang="en-US" sz="1500" dirty="0"/>
              <a:t>initialized in </a:t>
            </a:r>
            <a:r>
              <a:rPr lang="en-US" sz="1500" dirty="0" smtClean="0"/>
              <a:t>constructor </a:t>
            </a:r>
          </a:p>
          <a:p>
            <a:pPr marL="742950" lvl="1" indent="-285750">
              <a:buFont typeface="Wingdings" panose="05000000000000000000" pitchFamily="2" charset="2"/>
              <a:buChar char="§"/>
              <a:defRPr/>
            </a:pPr>
            <a:r>
              <a:rPr lang="en-US" sz="1500" b="1" i="1" dirty="0" smtClean="0">
                <a:solidFill>
                  <a:schemeClr val="accent1">
                    <a:lumMod val="75000"/>
                  </a:schemeClr>
                </a:solidFill>
              </a:rPr>
              <a:t>finalVar2</a:t>
            </a:r>
            <a:r>
              <a:rPr lang="en-US" sz="1500" dirty="0" smtClean="0"/>
              <a:t> is initialized in  instance initializing block. </a:t>
            </a:r>
          </a:p>
          <a:p>
            <a:pPr marL="742950" lvl="1" indent="-285750">
              <a:buFont typeface="Wingdings" panose="05000000000000000000" pitchFamily="2" charset="2"/>
              <a:buChar char="§"/>
              <a:defRPr/>
            </a:pPr>
            <a:r>
              <a:rPr lang="en-US" sz="1500" b="1" i="1" dirty="0" smtClean="0">
                <a:solidFill>
                  <a:schemeClr val="accent1">
                    <a:lumMod val="75000"/>
                  </a:schemeClr>
                </a:solidFill>
              </a:rPr>
              <a:t>finalVar1</a:t>
            </a:r>
            <a:r>
              <a:rPr lang="en-US" sz="1500" dirty="0" smtClean="0"/>
              <a:t> </a:t>
            </a:r>
            <a:r>
              <a:rPr lang="en-US" sz="1500" dirty="0"/>
              <a:t>is initialized at the time of declaration.</a:t>
            </a:r>
          </a:p>
          <a:p>
            <a:pPr marL="742950" lvl="1" indent="-285750">
              <a:buFont typeface="Wingdings" panose="05000000000000000000" pitchFamily="2" charset="2"/>
              <a:buChar char="§"/>
              <a:defRPr/>
            </a:pPr>
            <a:r>
              <a:rPr lang="en-US" sz="1500" dirty="0"/>
              <a:t>Try not to initialize </a:t>
            </a:r>
            <a:r>
              <a:rPr lang="en-US" sz="1500" b="1" dirty="0" smtClean="0">
                <a:solidFill>
                  <a:schemeClr val="accent1">
                    <a:lumMod val="75000"/>
                  </a:schemeClr>
                </a:solidFill>
              </a:rPr>
              <a:t>finalStaticVar4</a:t>
            </a:r>
            <a:r>
              <a:rPr lang="en-US" sz="1500" dirty="0" smtClean="0"/>
              <a:t> </a:t>
            </a:r>
            <a:r>
              <a:rPr lang="en-US" sz="1500" dirty="0"/>
              <a:t>at the time of declaration (put it in constructor) and it will give compiler error.</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7840" y="1143000"/>
            <a:ext cx="4709159" cy="3657600"/>
          </a:xfrm>
          <a:prstGeom prst="rect">
            <a:avLst/>
          </a:prstGeom>
        </p:spPr>
      </p:pic>
    </p:spTree>
    <p:extLst>
      <p:ext uri="{BB962C8B-B14F-4D97-AF65-F5344CB8AC3E}">
        <p14:creationId xmlns:p14="http://schemas.microsoft.com/office/powerpoint/2010/main" val="5581156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2800" b="1" dirty="0">
                <a:solidFill>
                  <a:srgbClr val="747474"/>
                </a:solidFill>
              </a:rPr>
              <a:t>Final Methods</a:t>
            </a:r>
            <a:endParaRPr lang="en-US" sz="2800" b="1" dirty="0">
              <a:solidFill>
                <a:srgbClr val="747474"/>
              </a:solidFill>
            </a:endParaRPr>
          </a:p>
        </p:txBody>
      </p:sp>
      <p:sp>
        <p:nvSpPr>
          <p:cNvPr id="5" name="Rectangle 4"/>
          <p:cNvSpPr/>
          <p:nvPr/>
        </p:nvSpPr>
        <p:spPr>
          <a:xfrm>
            <a:off x="1005840" y="990600"/>
            <a:ext cx="9326880" cy="369332"/>
          </a:xfrm>
          <a:prstGeom prst="rect">
            <a:avLst/>
          </a:prstGeom>
        </p:spPr>
        <p:txBody>
          <a:bodyPr wrap="square">
            <a:spAutoFit/>
          </a:bodyPr>
          <a:lstStyle/>
          <a:p>
            <a:pPr>
              <a:defRPr/>
            </a:pPr>
            <a:r>
              <a:rPr lang="en-US" dirty="0"/>
              <a:t>If you make any method as final, you cannot override it.</a:t>
            </a: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4481" y="1608816"/>
            <a:ext cx="8166512" cy="2963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005840" y="4800600"/>
            <a:ext cx="9601200" cy="338554"/>
          </a:xfrm>
          <a:prstGeom prst="rect">
            <a:avLst/>
          </a:prstGeom>
        </p:spPr>
        <p:txBody>
          <a:bodyPr wrap="square">
            <a:spAutoFit/>
          </a:bodyPr>
          <a:lstStyle/>
          <a:p>
            <a:pPr>
              <a:defRPr/>
            </a:pPr>
            <a:r>
              <a:rPr lang="en-US" sz="1600" dirty="0"/>
              <a:t>Execution will end up in Compilation </a:t>
            </a:r>
            <a:r>
              <a:rPr lang="en-US" sz="1600" dirty="0" smtClean="0"/>
              <a:t>error  (</a:t>
            </a:r>
            <a:r>
              <a:rPr lang="en-US" sz="1400" i="1" dirty="0" smtClean="0"/>
              <a:t>as </a:t>
            </a:r>
            <a:r>
              <a:rPr lang="en-US" sz="1400" i="1" dirty="0"/>
              <a:t>we are trying to override final method </a:t>
            </a:r>
            <a:r>
              <a:rPr lang="en-US" sz="1400" i="1" dirty="0" smtClean="0"/>
              <a:t>run</a:t>
            </a:r>
            <a:r>
              <a:rPr lang="en-US" sz="1400" i="1" dirty="0" smtClean="0"/>
              <a:t>()</a:t>
            </a:r>
            <a:r>
              <a:rPr lang="en-US" sz="1600" dirty="0" smtClean="0"/>
              <a:t>).</a:t>
            </a:r>
            <a:endParaRPr lang="en-US" sz="1600" dirty="0"/>
          </a:p>
        </p:txBody>
      </p:sp>
    </p:spTree>
    <p:extLst>
      <p:ext uri="{BB962C8B-B14F-4D97-AF65-F5344CB8AC3E}">
        <p14:creationId xmlns:p14="http://schemas.microsoft.com/office/powerpoint/2010/main" val="13164307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2800" b="1" dirty="0">
                <a:solidFill>
                  <a:srgbClr val="747474"/>
                </a:solidFill>
              </a:rPr>
              <a:t>Final Class</a:t>
            </a:r>
            <a:endParaRPr lang="en-US" sz="2800" b="1" dirty="0">
              <a:solidFill>
                <a:srgbClr val="747474"/>
              </a:solidFill>
            </a:endParaRPr>
          </a:p>
        </p:txBody>
      </p:sp>
      <p:sp>
        <p:nvSpPr>
          <p:cNvPr id="5" name="Rectangle 4"/>
          <p:cNvSpPr/>
          <p:nvPr/>
        </p:nvSpPr>
        <p:spPr>
          <a:xfrm>
            <a:off x="1005840" y="990600"/>
            <a:ext cx="9326880" cy="369332"/>
          </a:xfrm>
          <a:prstGeom prst="rect">
            <a:avLst/>
          </a:prstGeom>
        </p:spPr>
        <p:txBody>
          <a:bodyPr wrap="square">
            <a:spAutoFit/>
          </a:bodyPr>
          <a:lstStyle/>
          <a:p>
            <a:pPr>
              <a:defRPr/>
            </a:pPr>
            <a:r>
              <a:rPr lang="en-US" altLang="en-US" dirty="0"/>
              <a:t>If you make any class as final, you cannot extend it</a:t>
            </a:r>
            <a:r>
              <a:rPr lang="en-US" altLang="en-US" dirty="0" smtClean="0"/>
              <a:t>.</a:t>
            </a:r>
            <a:endParaRPr lang="en-US" altLang="en-US" dirty="0"/>
          </a:p>
        </p:txBody>
      </p:sp>
      <p:sp>
        <p:nvSpPr>
          <p:cNvPr id="7" name="Rectangle 6"/>
          <p:cNvSpPr/>
          <p:nvPr/>
        </p:nvSpPr>
        <p:spPr>
          <a:xfrm>
            <a:off x="1005840" y="4800600"/>
            <a:ext cx="9601200" cy="338554"/>
          </a:xfrm>
          <a:prstGeom prst="rect">
            <a:avLst/>
          </a:prstGeom>
        </p:spPr>
        <p:txBody>
          <a:bodyPr wrap="square">
            <a:spAutoFit/>
          </a:bodyPr>
          <a:lstStyle/>
          <a:p>
            <a:pPr>
              <a:spcAft>
                <a:spcPct val="0"/>
              </a:spcAft>
            </a:pPr>
            <a:r>
              <a:rPr lang="en-US" altLang="en-US" sz="1600" dirty="0" smtClean="0"/>
              <a:t>Execution will end up in Compilation </a:t>
            </a:r>
            <a:r>
              <a:rPr lang="en-US" altLang="en-US" sz="1600" dirty="0" smtClean="0"/>
              <a:t>error (</a:t>
            </a:r>
            <a:r>
              <a:rPr lang="en-US" altLang="en-US" sz="1400" i="1" dirty="0" smtClean="0"/>
              <a:t>as we are trying to override final class– Bike</a:t>
            </a:r>
            <a:r>
              <a:rPr lang="en-US" altLang="en-US" sz="1600" dirty="0" smtClean="0"/>
              <a:t>)</a:t>
            </a:r>
            <a:endParaRPr lang="en-US" altLang="en-US" sz="1600" dirty="0" smtClean="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548" y="1600203"/>
            <a:ext cx="8196985" cy="30153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77559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2800" b="1" dirty="0">
                <a:solidFill>
                  <a:srgbClr val="747474"/>
                </a:solidFill>
              </a:rPr>
              <a:t>Final Class Usage</a:t>
            </a:r>
            <a:endParaRPr lang="en-US" sz="2800" b="1" dirty="0">
              <a:solidFill>
                <a:srgbClr val="747474"/>
              </a:solidFill>
            </a:endParaRPr>
          </a:p>
        </p:txBody>
      </p:sp>
      <p:sp>
        <p:nvSpPr>
          <p:cNvPr id="3" name="Rectangle 2"/>
          <p:cNvSpPr/>
          <p:nvPr/>
        </p:nvSpPr>
        <p:spPr>
          <a:xfrm>
            <a:off x="548640" y="1997839"/>
            <a:ext cx="10058400" cy="2308324"/>
          </a:xfrm>
          <a:prstGeom prst="rect">
            <a:avLst/>
          </a:prstGeom>
        </p:spPr>
        <p:txBody>
          <a:bodyPr wrap="square">
            <a:spAutoFit/>
          </a:bodyPr>
          <a:lstStyle/>
          <a:p>
            <a:pPr>
              <a:defRPr/>
            </a:pPr>
            <a:r>
              <a:rPr lang="en-US" sz="1600" dirty="0"/>
              <a:t> </a:t>
            </a:r>
            <a:r>
              <a:rPr lang="en-US" sz="1600" dirty="0" smtClean="0"/>
              <a:t>        </a:t>
            </a:r>
            <a:r>
              <a:rPr lang="en-US" sz="1600" dirty="0" smtClean="0">
                <a:solidFill>
                  <a:schemeClr val="tx2">
                    <a:lumMod val="60000"/>
                    <a:lumOff val="40000"/>
                  </a:schemeClr>
                </a:solidFill>
              </a:rPr>
              <a:t>Why </a:t>
            </a:r>
            <a:r>
              <a:rPr lang="en-US" sz="1600" dirty="0">
                <a:solidFill>
                  <a:schemeClr val="tx2">
                    <a:lumMod val="60000"/>
                    <a:lumOff val="40000"/>
                  </a:schemeClr>
                </a:solidFill>
              </a:rPr>
              <a:t>to make a class </a:t>
            </a:r>
            <a:r>
              <a:rPr lang="en-US" sz="1600" dirty="0" smtClean="0">
                <a:solidFill>
                  <a:schemeClr val="tx2">
                    <a:lumMod val="60000"/>
                    <a:lumOff val="40000"/>
                  </a:schemeClr>
                </a:solidFill>
              </a:rPr>
              <a:t>final </a:t>
            </a:r>
            <a:r>
              <a:rPr lang="en-US" sz="1600" dirty="0" smtClean="0"/>
              <a:t>?</a:t>
            </a:r>
          </a:p>
          <a:p>
            <a:pPr>
              <a:defRPr/>
            </a:pPr>
            <a:endParaRPr lang="en-US" sz="1600" dirty="0"/>
          </a:p>
          <a:p>
            <a:pPr marL="742950" lvl="1" indent="-285750">
              <a:buFont typeface="Wingdings" panose="05000000000000000000" pitchFamily="2" charset="2"/>
              <a:buChar char="ü"/>
              <a:defRPr/>
            </a:pPr>
            <a:r>
              <a:rPr lang="en-US" sz="1600" dirty="0"/>
              <a:t>One reason can be security, when you want to prevent inheritance of a class.</a:t>
            </a:r>
          </a:p>
          <a:p>
            <a:pPr marL="742950" lvl="1" indent="-285750">
              <a:buFont typeface="Wingdings" panose="05000000000000000000" pitchFamily="2" charset="2"/>
              <a:buChar char="ü"/>
              <a:defRPr/>
            </a:pPr>
            <a:r>
              <a:rPr lang="en-US" sz="1600" dirty="0"/>
              <a:t>Another can be optimization.</a:t>
            </a:r>
          </a:p>
          <a:p>
            <a:pPr marL="742950" lvl="1" indent="-285750">
              <a:buFont typeface="Wingdings" panose="05000000000000000000" pitchFamily="2" charset="2"/>
              <a:buChar char="ü"/>
              <a:defRPr/>
            </a:pPr>
            <a:r>
              <a:rPr lang="en-US" sz="1600" dirty="0"/>
              <a:t>Final classes are used when you are writing immutable classes which are highly used in multi-threaded environment.</a:t>
            </a:r>
          </a:p>
          <a:p>
            <a:pPr marL="742950" lvl="1" indent="-285750">
              <a:buFont typeface="Wingdings" panose="05000000000000000000" pitchFamily="2" charset="2"/>
              <a:buChar char="ü"/>
              <a:defRPr/>
            </a:pPr>
            <a:r>
              <a:rPr lang="en-US" sz="1600" dirty="0"/>
              <a:t>Some classes perform standard functions and they are not meant to be </a:t>
            </a:r>
            <a:r>
              <a:rPr lang="en-US" sz="1600" dirty="0" smtClean="0"/>
              <a:t>modified</a:t>
            </a:r>
          </a:p>
          <a:p>
            <a:pPr lvl="1">
              <a:defRPr/>
            </a:pPr>
            <a:endParaRPr lang="en-US" sz="1600" dirty="0" smtClean="0"/>
          </a:p>
          <a:p>
            <a:pPr lvl="1">
              <a:defRPr/>
            </a:pPr>
            <a:r>
              <a:rPr lang="en-US" sz="1600" b="1" u="sng" dirty="0" smtClean="0"/>
              <a:t>Note: </a:t>
            </a:r>
            <a:r>
              <a:rPr lang="en-US" sz="1600" dirty="0" smtClean="0"/>
              <a:t>String </a:t>
            </a:r>
            <a:r>
              <a:rPr lang="en-US" sz="1600" dirty="0"/>
              <a:t>class in java is final </a:t>
            </a:r>
            <a:r>
              <a:rPr lang="en-US" sz="1600" dirty="0" smtClean="0"/>
              <a:t>class (provides Security, Optimization </a:t>
            </a:r>
            <a:r>
              <a:rPr lang="en-US" sz="1600" dirty="0" err="1" smtClean="0"/>
              <a:t>etc</a:t>
            </a:r>
            <a:r>
              <a:rPr lang="en-US" sz="1600" dirty="0" smtClean="0"/>
              <a:t>)</a:t>
            </a:r>
            <a:endParaRPr lang="en-US" sz="1600" dirty="0"/>
          </a:p>
        </p:txBody>
      </p:sp>
    </p:spTree>
    <p:extLst>
      <p:ext uri="{BB962C8B-B14F-4D97-AF65-F5344CB8AC3E}">
        <p14:creationId xmlns:p14="http://schemas.microsoft.com/office/powerpoint/2010/main" val="30868526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2800" b="1" dirty="0">
                <a:solidFill>
                  <a:srgbClr val="747474"/>
                </a:solidFill>
              </a:rPr>
              <a:t>Q/A</a:t>
            </a:r>
            <a:endParaRPr lang="en-US" sz="2800" b="1" dirty="0">
              <a:solidFill>
                <a:srgbClr val="747474"/>
              </a:solidFill>
            </a:endParaRPr>
          </a:p>
        </p:txBody>
      </p:sp>
      <p:sp>
        <p:nvSpPr>
          <p:cNvPr id="6" name="Rectangle 5"/>
          <p:cNvSpPr/>
          <p:nvPr/>
        </p:nvSpPr>
        <p:spPr>
          <a:xfrm>
            <a:off x="1280160" y="1219201"/>
            <a:ext cx="8138160" cy="2800767"/>
          </a:xfrm>
          <a:prstGeom prst="rect">
            <a:avLst/>
          </a:prstGeom>
        </p:spPr>
        <p:txBody>
          <a:bodyPr wrap="square">
            <a:spAutoFit/>
          </a:bodyPr>
          <a:lstStyle/>
          <a:p>
            <a:pPr>
              <a:defRPr/>
            </a:pPr>
            <a:r>
              <a:rPr lang="en-US" sz="1600" b="1" dirty="0"/>
              <a:t>Q: Is final method inherited?</a:t>
            </a:r>
          </a:p>
          <a:p>
            <a:pPr>
              <a:defRPr/>
            </a:pPr>
            <a:r>
              <a:rPr lang="en-US" sz="1600" dirty="0"/>
              <a:t>A:  - </a:t>
            </a:r>
            <a:r>
              <a:rPr lang="en-US" sz="1600" i="1" dirty="0"/>
              <a:t>Yes, final method is inherited but you cannot override it</a:t>
            </a:r>
            <a:r>
              <a:rPr lang="en-US" sz="1600" dirty="0"/>
              <a:t>.</a:t>
            </a:r>
          </a:p>
          <a:p>
            <a:pPr>
              <a:defRPr/>
            </a:pPr>
            <a:endParaRPr lang="en-US" sz="1600" dirty="0"/>
          </a:p>
          <a:p>
            <a:pPr>
              <a:defRPr/>
            </a:pPr>
            <a:r>
              <a:rPr lang="en-US" sz="1600" dirty="0"/>
              <a:t>Q: </a:t>
            </a:r>
            <a:r>
              <a:rPr lang="en-US" sz="1600" b="1" dirty="0"/>
              <a:t>Can we initialize blank final variable?</a:t>
            </a:r>
          </a:p>
          <a:p>
            <a:pPr>
              <a:defRPr/>
            </a:pPr>
            <a:r>
              <a:rPr lang="en-US" sz="1600" dirty="0"/>
              <a:t>A: </a:t>
            </a:r>
            <a:r>
              <a:rPr lang="en-US" sz="1600" i="1" dirty="0"/>
              <a:t>Yes, but only in constructor</a:t>
            </a:r>
            <a:r>
              <a:rPr lang="en-US" sz="1600" dirty="0"/>
              <a:t>.</a:t>
            </a:r>
          </a:p>
          <a:p>
            <a:pPr>
              <a:defRPr/>
            </a:pPr>
            <a:endParaRPr lang="en-US" sz="1600" dirty="0"/>
          </a:p>
          <a:p>
            <a:pPr>
              <a:defRPr/>
            </a:pPr>
            <a:r>
              <a:rPr lang="en-US" sz="1600" b="1" dirty="0"/>
              <a:t>Q: Can we declare a constructor final?</a:t>
            </a:r>
          </a:p>
          <a:p>
            <a:pPr>
              <a:defRPr/>
            </a:pPr>
            <a:r>
              <a:rPr lang="en-US" sz="1600" b="1" dirty="0"/>
              <a:t>A</a:t>
            </a:r>
            <a:r>
              <a:rPr lang="en-US" sz="1600" b="1" i="1" dirty="0"/>
              <a:t>: </a:t>
            </a:r>
            <a:r>
              <a:rPr lang="en-US" sz="1600" i="1" dirty="0"/>
              <a:t>No, because </a:t>
            </a:r>
            <a:r>
              <a:rPr lang="en-US" sz="1600" i="1" dirty="0">
                <a:solidFill>
                  <a:schemeClr val="tx2">
                    <a:lumMod val="60000"/>
                    <a:lumOff val="40000"/>
                  </a:schemeClr>
                </a:solidFill>
              </a:rPr>
              <a:t>constructor is never inherited</a:t>
            </a:r>
            <a:r>
              <a:rPr lang="en-US" sz="1600" dirty="0"/>
              <a:t>.</a:t>
            </a:r>
          </a:p>
          <a:p>
            <a:pPr>
              <a:defRPr/>
            </a:pPr>
            <a:r>
              <a:rPr lang="en-US" sz="1600" dirty="0"/>
              <a:t> </a:t>
            </a:r>
          </a:p>
          <a:p>
            <a:pPr>
              <a:defRPr/>
            </a:pPr>
            <a:r>
              <a:rPr lang="en-US" sz="1600" b="1" dirty="0"/>
              <a:t>Q: </a:t>
            </a:r>
            <a:r>
              <a:rPr lang="en-US" sz="1600" b="1" dirty="0">
                <a:solidFill>
                  <a:schemeClr val="tx2">
                    <a:lumMod val="60000"/>
                    <a:lumOff val="40000"/>
                  </a:schemeClr>
                </a:solidFill>
              </a:rPr>
              <a:t>Final parameter</a:t>
            </a:r>
            <a:r>
              <a:rPr lang="en-US" sz="1600" b="1" dirty="0"/>
              <a:t>, what is it?</a:t>
            </a:r>
          </a:p>
          <a:p>
            <a:pPr>
              <a:defRPr/>
            </a:pPr>
            <a:r>
              <a:rPr lang="en-US" sz="1600" b="1" dirty="0"/>
              <a:t>A: </a:t>
            </a:r>
            <a:r>
              <a:rPr lang="en-US" sz="1600" i="1" dirty="0"/>
              <a:t>If you declare any parameter as final, you cannot change the value of it</a:t>
            </a:r>
            <a:r>
              <a:rPr lang="en-US" sz="1600" dirty="0"/>
              <a:t>.</a:t>
            </a:r>
          </a:p>
        </p:txBody>
      </p:sp>
    </p:spTree>
    <p:extLst>
      <p:ext uri="{BB962C8B-B14F-4D97-AF65-F5344CB8AC3E}">
        <p14:creationId xmlns:p14="http://schemas.microsoft.com/office/powerpoint/2010/main" val="25762706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03</a:t>
            </a:r>
            <a:endParaRPr lang="en-US" dirty="0"/>
          </a:p>
        </p:txBody>
      </p:sp>
      <p:sp>
        <p:nvSpPr>
          <p:cNvPr id="3" name="Title 2"/>
          <p:cNvSpPr>
            <a:spLocks noGrp="1"/>
          </p:cNvSpPr>
          <p:nvPr>
            <p:ph type="ctrTitle"/>
          </p:nvPr>
        </p:nvSpPr>
        <p:spPr/>
        <p:txBody>
          <a:bodyPr/>
          <a:lstStyle/>
          <a:p>
            <a:r>
              <a:rPr lang="en-US" b="0" dirty="0" smtClean="0"/>
              <a:t>Object Initialization</a:t>
            </a:r>
            <a:endParaRPr lang="en-US" dirty="0"/>
          </a:p>
        </p:txBody>
      </p:sp>
    </p:spTree>
    <p:extLst>
      <p:ext uri="{BB962C8B-B14F-4D97-AF65-F5344CB8AC3E}">
        <p14:creationId xmlns:p14="http://schemas.microsoft.com/office/powerpoint/2010/main" val="10050729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005840" y="3160449"/>
            <a:ext cx="4140568"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2900" b="1" dirty="0" smtClean="0">
                <a:solidFill>
                  <a:srgbClr val="747474"/>
                </a:solidFill>
              </a:rPr>
              <a:t>AGENDA</a:t>
            </a:r>
            <a:endParaRPr lang="en-US" sz="2900" b="1" dirty="0">
              <a:solidFill>
                <a:srgbClr val="747474"/>
              </a:solidFill>
            </a:endParaRPr>
          </a:p>
        </p:txBody>
      </p:sp>
      <p:sp>
        <p:nvSpPr>
          <p:cNvPr id="5" name="Text Placeholder 4"/>
          <p:cNvSpPr>
            <a:spLocks noGrp="1"/>
          </p:cNvSpPr>
          <p:nvPr>
            <p:ph type="body" sz="quarter" idx="4294967295"/>
          </p:nvPr>
        </p:nvSpPr>
        <p:spPr>
          <a:xfrm>
            <a:off x="5852160" y="762001"/>
            <a:ext cx="4297680" cy="5436362"/>
          </a:xfrm>
          <a:prstGeom prst="rect">
            <a:avLst/>
          </a:prstGeom>
        </p:spPr>
        <p:txBody>
          <a:bodyPr/>
          <a:lstStyle/>
          <a:p>
            <a:r>
              <a:rPr lang="en-US" sz="2000" b="0" dirty="0" smtClean="0"/>
              <a:t>Static</a:t>
            </a:r>
          </a:p>
          <a:p>
            <a:r>
              <a:rPr lang="en-US" sz="2000" b="0" dirty="0" smtClean="0"/>
              <a:t>Final</a:t>
            </a:r>
          </a:p>
          <a:p>
            <a:r>
              <a:rPr lang="en-US" sz="2000" b="0" dirty="0" smtClean="0"/>
              <a:t>Object Initialization</a:t>
            </a:r>
            <a:endParaRPr lang="en-US" sz="2000" b="0" dirty="0"/>
          </a:p>
          <a:p>
            <a:r>
              <a:rPr lang="en-US" sz="2000" b="0" dirty="0" smtClean="0"/>
              <a:t>Hash Code </a:t>
            </a:r>
            <a:r>
              <a:rPr lang="en-US" sz="2000" b="0" dirty="0"/>
              <a:t>and </a:t>
            </a:r>
            <a:r>
              <a:rPr lang="en-US" sz="2000" b="0" dirty="0" smtClean="0"/>
              <a:t>Equal</a:t>
            </a:r>
          </a:p>
          <a:p>
            <a:r>
              <a:rPr lang="en-US" sz="2000" b="0" dirty="0" smtClean="0"/>
              <a:t>Overriding Rules</a:t>
            </a:r>
            <a:endParaRPr lang="en-US" sz="2000" b="0" dirty="0"/>
          </a:p>
          <a:p>
            <a:r>
              <a:rPr lang="en-US" sz="2000" b="0" dirty="0" smtClean="0"/>
              <a:t>Method Hiding</a:t>
            </a:r>
            <a:endParaRPr lang="en-US" sz="2000" b="0" dirty="0"/>
          </a:p>
          <a:p>
            <a:r>
              <a:rPr lang="en-US" sz="2000" b="0" dirty="0" smtClean="0"/>
              <a:t>Immutability</a:t>
            </a:r>
          </a:p>
          <a:p>
            <a:r>
              <a:rPr lang="en-US" sz="2000" b="0" dirty="0" smtClean="0"/>
              <a:t>Cloning</a:t>
            </a:r>
          </a:p>
          <a:p>
            <a:r>
              <a:rPr lang="en-US" sz="2000" b="0" dirty="0" smtClean="0"/>
              <a:t>Annotations</a:t>
            </a:r>
          </a:p>
          <a:p>
            <a:r>
              <a:rPr lang="en-US" sz="2000" b="0" dirty="0"/>
              <a:t>String </a:t>
            </a:r>
            <a:r>
              <a:rPr lang="en-US" sz="2000" b="0" dirty="0" smtClean="0"/>
              <a:t>pool</a:t>
            </a:r>
          </a:p>
          <a:p>
            <a:r>
              <a:rPr lang="en-US" sz="2000" b="0" dirty="0" smtClean="0"/>
              <a:t>Exception Handling</a:t>
            </a:r>
          </a:p>
          <a:p>
            <a:r>
              <a:rPr lang="en-US" sz="2000" b="0" dirty="0" smtClean="0"/>
              <a:t>Serialization</a:t>
            </a:r>
          </a:p>
          <a:p>
            <a:r>
              <a:rPr lang="en-US" sz="2000" b="0" dirty="0"/>
              <a:t>Inner Class</a:t>
            </a:r>
            <a:endParaRPr lang="en-US" sz="2000" b="0" dirty="0" smtClean="0"/>
          </a:p>
        </p:txBody>
      </p:sp>
    </p:spTree>
    <p:extLst>
      <p:ext uri="{BB962C8B-B14F-4D97-AF65-F5344CB8AC3E}">
        <p14:creationId xmlns:p14="http://schemas.microsoft.com/office/powerpoint/2010/main" val="38333678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Object Initialization</a:t>
            </a:r>
            <a:endParaRPr lang="en-US" sz="1900" b="1" dirty="0">
              <a:solidFill>
                <a:srgbClr val="747474"/>
              </a:solidFill>
            </a:endParaRPr>
          </a:p>
        </p:txBody>
      </p:sp>
      <p:sp>
        <p:nvSpPr>
          <p:cNvPr id="2" name="Rectangle 1"/>
          <p:cNvSpPr/>
          <p:nvPr/>
        </p:nvSpPr>
        <p:spPr>
          <a:xfrm>
            <a:off x="838200" y="838200"/>
            <a:ext cx="9677400" cy="1323439"/>
          </a:xfrm>
          <a:prstGeom prst="rect">
            <a:avLst/>
          </a:prstGeom>
        </p:spPr>
        <p:txBody>
          <a:bodyPr wrap="square">
            <a:spAutoFit/>
          </a:bodyPr>
          <a:lstStyle/>
          <a:p>
            <a:pPr marL="285750" indent="-285750">
              <a:buFont typeface="Wingdings" panose="05000000000000000000" pitchFamily="2" charset="2"/>
              <a:buChar char="§"/>
              <a:defRPr/>
            </a:pPr>
            <a:r>
              <a:rPr lang="en-US" sz="1600" dirty="0"/>
              <a:t>An object is a chunk of memory, bundled with the code-that-manipulates-memory.</a:t>
            </a:r>
          </a:p>
          <a:p>
            <a:pPr marL="285750" indent="-285750">
              <a:buFont typeface="Wingdings" panose="05000000000000000000" pitchFamily="2" charset="2"/>
              <a:buChar char="§"/>
              <a:defRPr/>
            </a:pPr>
            <a:r>
              <a:rPr lang="en-US" sz="1600" dirty="0"/>
              <a:t> Object initialization in java is done through constructors.</a:t>
            </a:r>
          </a:p>
          <a:p>
            <a:pPr marL="285750" indent="-285750">
              <a:buFont typeface="Wingdings" panose="05000000000000000000" pitchFamily="2" charset="2"/>
              <a:buChar char="§"/>
              <a:defRPr/>
            </a:pPr>
            <a:r>
              <a:rPr lang="en-US" sz="1600" dirty="0"/>
              <a:t>Keyword – new is used to create new object.</a:t>
            </a:r>
          </a:p>
          <a:p>
            <a:pPr marL="285750" indent="-285750">
              <a:buFont typeface="Wingdings" panose="05000000000000000000" pitchFamily="2" charset="2"/>
              <a:buChar char="§"/>
              <a:defRPr/>
            </a:pPr>
            <a:r>
              <a:rPr lang="en-US" sz="1600" dirty="0"/>
              <a:t>You can allocate memory for a new object with the </a:t>
            </a:r>
            <a:r>
              <a:rPr lang="en-US" sz="1600" i="1" dirty="0">
                <a:solidFill>
                  <a:schemeClr val="accent1">
                    <a:lumMod val="60000"/>
                    <a:lumOff val="40000"/>
                  </a:schemeClr>
                </a:solidFill>
              </a:rPr>
              <a:t>new</a:t>
            </a:r>
            <a:r>
              <a:rPr lang="en-US" sz="1600" dirty="0">
                <a:solidFill>
                  <a:schemeClr val="accent1">
                    <a:lumMod val="60000"/>
                    <a:lumOff val="40000"/>
                  </a:schemeClr>
                </a:solidFill>
              </a:rPr>
              <a:t> </a:t>
            </a:r>
            <a:r>
              <a:rPr lang="en-US" sz="1600" dirty="0"/>
              <a:t>operator or the </a:t>
            </a:r>
            <a:r>
              <a:rPr lang="en-US" sz="1600" i="1" dirty="0">
                <a:solidFill>
                  <a:schemeClr val="accent1">
                    <a:lumMod val="60000"/>
                    <a:lumOff val="40000"/>
                  </a:schemeClr>
                </a:solidFill>
              </a:rPr>
              <a:t>newInstance</a:t>
            </a:r>
            <a:r>
              <a:rPr lang="en-US" sz="1600" dirty="0"/>
              <a:t>() method of class </a:t>
            </a:r>
            <a:r>
              <a:rPr lang="en-US" sz="1600" dirty="0" smtClean="0"/>
              <a:t>“Class”.</a:t>
            </a:r>
            <a:endParaRPr lang="en-US" sz="1600" dirty="0"/>
          </a:p>
          <a:p>
            <a:pPr marL="285750" indent="-285750">
              <a:buFont typeface="Wingdings" panose="05000000000000000000" pitchFamily="2" charset="2"/>
              <a:buChar char="§"/>
              <a:defRPr/>
            </a:pPr>
            <a:r>
              <a:rPr lang="en-US" sz="1600" dirty="0"/>
              <a:t>Java objects resides in Heap and there references are stored in reference variables.</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286000"/>
            <a:ext cx="510540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6993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Default Initial Values</a:t>
            </a:r>
            <a:endParaRPr lang="en-US" sz="1900" b="1" dirty="0">
              <a:solidFill>
                <a:srgbClr val="74747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184677790"/>
              </p:ext>
            </p:extLst>
          </p:nvPr>
        </p:nvGraphicFramePr>
        <p:xfrm>
          <a:off x="6324600" y="1143000"/>
          <a:ext cx="4341972" cy="3657600"/>
        </p:xfrm>
        <a:graphic>
          <a:graphicData uri="http://schemas.openxmlformats.org/drawingml/2006/table">
            <a:tbl>
              <a:tblPr firstRow="1" bandRow="1">
                <a:tableStyleId>{5C22544A-7EE6-4342-B048-85BDC9FD1C3A}</a:tableStyleId>
              </a:tblPr>
              <a:tblGrid>
                <a:gridCol w="2170986"/>
                <a:gridCol w="2170986"/>
              </a:tblGrid>
              <a:tr h="312420">
                <a:tc>
                  <a:txBody>
                    <a:bodyPr/>
                    <a:lstStyle/>
                    <a:p>
                      <a:r>
                        <a:rPr lang="en-US" dirty="0" smtClean="0"/>
                        <a:t>Type</a:t>
                      </a:r>
                      <a:endParaRPr lang="en-US" dirty="0"/>
                    </a:p>
                  </a:txBody>
                  <a:tcPr marL="121888" marR="121888">
                    <a:solidFill>
                      <a:srgbClr val="F8F8F8"/>
                    </a:solidFill>
                  </a:tcPr>
                </a:tc>
                <a:tc>
                  <a:txBody>
                    <a:bodyPr/>
                    <a:lstStyle/>
                    <a:p>
                      <a:r>
                        <a:rPr lang="en-US" dirty="0" smtClean="0"/>
                        <a:t>Default Value</a:t>
                      </a:r>
                      <a:endParaRPr lang="en-US" dirty="0"/>
                    </a:p>
                  </a:txBody>
                  <a:tcPr marL="121888" marR="121888">
                    <a:solidFill>
                      <a:srgbClr val="F8F8F8"/>
                    </a:solidFill>
                  </a:tcPr>
                </a:tc>
              </a:tr>
              <a:tr h="312420">
                <a:tc>
                  <a:txBody>
                    <a:bodyPr/>
                    <a:lstStyle/>
                    <a:p>
                      <a:r>
                        <a:rPr lang="en-US" dirty="0" smtClean="0"/>
                        <a:t>boolean</a:t>
                      </a:r>
                      <a:endParaRPr lang="en-US" dirty="0"/>
                    </a:p>
                  </a:txBody>
                  <a:tcPr marL="121888" marR="121888">
                    <a:solidFill>
                      <a:srgbClr val="F8F8F8"/>
                    </a:solidFill>
                  </a:tcPr>
                </a:tc>
                <a:tc>
                  <a:txBody>
                    <a:bodyPr/>
                    <a:lstStyle/>
                    <a:p>
                      <a:r>
                        <a:rPr lang="en-US" dirty="0" smtClean="0"/>
                        <a:t>False</a:t>
                      </a:r>
                      <a:endParaRPr lang="en-US" dirty="0"/>
                    </a:p>
                  </a:txBody>
                  <a:tcPr marL="121888" marR="121888">
                    <a:solidFill>
                      <a:srgbClr val="F8F8F8"/>
                    </a:solidFill>
                  </a:tcPr>
                </a:tc>
              </a:tr>
              <a:tr h="312420">
                <a:tc>
                  <a:txBody>
                    <a:bodyPr/>
                    <a:lstStyle/>
                    <a:p>
                      <a:r>
                        <a:rPr lang="en-US" dirty="0" smtClean="0"/>
                        <a:t>byte</a:t>
                      </a:r>
                      <a:endParaRPr lang="en-US" dirty="0"/>
                    </a:p>
                  </a:txBody>
                  <a:tcPr marL="121888" marR="121888">
                    <a:solidFill>
                      <a:srgbClr val="F8F8F8"/>
                    </a:solidFill>
                  </a:tcPr>
                </a:tc>
                <a:tc>
                  <a:txBody>
                    <a:bodyPr/>
                    <a:lstStyle/>
                    <a:p>
                      <a:r>
                        <a:rPr lang="en-US" dirty="0" smtClean="0"/>
                        <a:t>0</a:t>
                      </a:r>
                      <a:endParaRPr lang="en-US" dirty="0"/>
                    </a:p>
                  </a:txBody>
                  <a:tcPr marL="121888" marR="121888">
                    <a:solidFill>
                      <a:srgbClr val="F8F8F8"/>
                    </a:solidFill>
                  </a:tcPr>
                </a:tc>
              </a:tr>
              <a:tr h="312420">
                <a:tc>
                  <a:txBody>
                    <a:bodyPr/>
                    <a:lstStyle/>
                    <a:p>
                      <a:r>
                        <a:rPr lang="en-US" dirty="0" smtClean="0"/>
                        <a:t>short</a:t>
                      </a:r>
                      <a:endParaRPr lang="en-US" dirty="0"/>
                    </a:p>
                  </a:txBody>
                  <a:tcPr marL="121888" marR="121888">
                    <a:solidFill>
                      <a:srgbClr val="F8F8F8"/>
                    </a:solidFill>
                  </a:tcPr>
                </a:tc>
                <a:tc>
                  <a:txBody>
                    <a:bodyPr/>
                    <a:lstStyle/>
                    <a:p>
                      <a:r>
                        <a:rPr lang="en-US" dirty="0" smtClean="0"/>
                        <a:t>0</a:t>
                      </a:r>
                      <a:endParaRPr lang="en-US" dirty="0"/>
                    </a:p>
                  </a:txBody>
                  <a:tcPr marL="121888" marR="121888">
                    <a:solidFill>
                      <a:srgbClr val="F8F8F8"/>
                    </a:solidFill>
                  </a:tcPr>
                </a:tc>
              </a:tr>
              <a:tr h="312420">
                <a:tc>
                  <a:txBody>
                    <a:bodyPr/>
                    <a:lstStyle/>
                    <a:p>
                      <a:r>
                        <a:rPr lang="en-US" dirty="0" err="1" smtClean="0"/>
                        <a:t>int</a:t>
                      </a:r>
                      <a:endParaRPr lang="en-US" dirty="0"/>
                    </a:p>
                  </a:txBody>
                  <a:tcPr marL="121888" marR="121888">
                    <a:solidFill>
                      <a:srgbClr val="F8F8F8"/>
                    </a:solidFill>
                  </a:tcPr>
                </a:tc>
                <a:tc>
                  <a:txBody>
                    <a:bodyPr/>
                    <a:lstStyle/>
                    <a:p>
                      <a:r>
                        <a:rPr lang="en-US" dirty="0" smtClean="0"/>
                        <a:t>0</a:t>
                      </a:r>
                      <a:endParaRPr lang="en-US" dirty="0"/>
                    </a:p>
                  </a:txBody>
                  <a:tcPr marL="121888" marR="121888">
                    <a:solidFill>
                      <a:srgbClr val="F8F8F8"/>
                    </a:solidFill>
                  </a:tcPr>
                </a:tc>
              </a:tr>
              <a:tr h="312420">
                <a:tc>
                  <a:txBody>
                    <a:bodyPr/>
                    <a:lstStyle/>
                    <a:p>
                      <a:r>
                        <a:rPr lang="en-US" dirty="0" smtClean="0"/>
                        <a:t>long</a:t>
                      </a:r>
                      <a:endParaRPr lang="en-US" dirty="0"/>
                    </a:p>
                  </a:txBody>
                  <a:tcPr marL="121888" marR="121888">
                    <a:solidFill>
                      <a:srgbClr val="F8F8F8"/>
                    </a:solidFill>
                  </a:tcPr>
                </a:tc>
                <a:tc>
                  <a:txBody>
                    <a:bodyPr/>
                    <a:lstStyle/>
                    <a:p>
                      <a:r>
                        <a:rPr lang="en-US" dirty="0" smtClean="0"/>
                        <a:t>0L</a:t>
                      </a:r>
                      <a:endParaRPr lang="en-US" dirty="0"/>
                    </a:p>
                  </a:txBody>
                  <a:tcPr marL="121888" marR="121888">
                    <a:solidFill>
                      <a:srgbClr val="F8F8F8"/>
                    </a:solidFill>
                  </a:tcPr>
                </a:tc>
              </a:tr>
              <a:tr h="312420">
                <a:tc>
                  <a:txBody>
                    <a:bodyPr/>
                    <a:lstStyle/>
                    <a:p>
                      <a:r>
                        <a:rPr lang="en-US" dirty="0" smtClean="0"/>
                        <a:t>char</a:t>
                      </a:r>
                      <a:endParaRPr lang="en-US" dirty="0"/>
                    </a:p>
                  </a:txBody>
                  <a:tcPr marL="121888" marR="121888">
                    <a:solidFill>
                      <a:srgbClr val="F8F8F8"/>
                    </a:solidFill>
                  </a:tcPr>
                </a:tc>
                <a:tc>
                  <a:txBody>
                    <a:bodyPr/>
                    <a:lstStyle/>
                    <a:p>
                      <a:r>
                        <a:rPr lang="en-US" dirty="0" smtClean="0"/>
                        <a:t>\u0000</a:t>
                      </a:r>
                      <a:endParaRPr lang="en-US" dirty="0"/>
                    </a:p>
                  </a:txBody>
                  <a:tcPr marL="121888" marR="121888">
                    <a:solidFill>
                      <a:srgbClr val="F8F8F8"/>
                    </a:solidFill>
                  </a:tcPr>
                </a:tc>
              </a:tr>
              <a:tr h="312420">
                <a:tc>
                  <a:txBody>
                    <a:bodyPr/>
                    <a:lstStyle/>
                    <a:p>
                      <a:r>
                        <a:rPr lang="en-US" dirty="0" smtClean="0"/>
                        <a:t>float</a:t>
                      </a:r>
                      <a:endParaRPr lang="en-US" dirty="0"/>
                    </a:p>
                  </a:txBody>
                  <a:tcPr marL="121888" marR="121888">
                    <a:solidFill>
                      <a:srgbClr val="F8F8F8"/>
                    </a:solidFill>
                  </a:tcPr>
                </a:tc>
                <a:tc>
                  <a:txBody>
                    <a:bodyPr/>
                    <a:lstStyle/>
                    <a:p>
                      <a:r>
                        <a:rPr lang="en-US" dirty="0" smtClean="0"/>
                        <a:t>0.0F</a:t>
                      </a:r>
                      <a:endParaRPr lang="en-US" dirty="0"/>
                    </a:p>
                  </a:txBody>
                  <a:tcPr marL="121888" marR="121888">
                    <a:solidFill>
                      <a:srgbClr val="F8F8F8"/>
                    </a:solidFill>
                  </a:tcPr>
                </a:tc>
              </a:tr>
              <a:tr h="312420">
                <a:tc>
                  <a:txBody>
                    <a:bodyPr/>
                    <a:lstStyle/>
                    <a:p>
                      <a:r>
                        <a:rPr lang="en-US" dirty="0" smtClean="0"/>
                        <a:t>double</a:t>
                      </a:r>
                      <a:endParaRPr lang="en-US" dirty="0"/>
                    </a:p>
                  </a:txBody>
                  <a:tcPr marL="121888" marR="121888">
                    <a:solidFill>
                      <a:srgbClr val="F8F8F8"/>
                    </a:solidFill>
                  </a:tcPr>
                </a:tc>
                <a:tc>
                  <a:txBody>
                    <a:bodyPr/>
                    <a:lstStyle/>
                    <a:p>
                      <a:r>
                        <a:rPr lang="en-US" dirty="0" smtClean="0"/>
                        <a:t>0.0d</a:t>
                      </a:r>
                      <a:endParaRPr lang="en-US" dirty="0"/>
                    </a:p>
                  </a:txBody>
                  <a:tcPr marL="121888" marR="121888">
                    <a:solidFill>
                      <a:srgbClr val="F8F8F8"/>
                    </a:solidFill>
                  </a:tcPr>
                </a:tc>
              </a:tr>
              <a:tr h="312420">
                <a:tc>
                  <a:txBody>
                    <a:bodyPr/>
                    <a:lstStyle/>
                    <a:p>
                      <a:r>
                        <a:rPr lang="en-US" dirty="0" smtClean="0"/>
                        <a:t>object reference</a:t>
                      </a:r>
                      <a:endParaRPr lang="en-US" dirty="0"/>
                    </a:p>
                  </a:txBody>
                  <a:tcPr marL="121888" marR="121888">
                    <a:solidFill>
                      <a:srgbClr val="F8F8F8"/>
                    </a:solidFill>
                  </a:tcPr>
                </a:tc>
                <a:tc>
                  <a:txBody>
                    <a:bodyPr/>
                    <a:lstStyle/>
                    <a:p>
                      <a:r>
                        <a:rPr lang="en-US" dirty="0" smtClean="0"/>
                        <a:t>null</a:t>
                      </a:r>
                      <a:endParaRPr lang="en-US" dirty="0"/>
                    </a:p>
                  </a:txBody>
                  <a:tcPr marL="121888" marR="121888">
                    <a:solidFill>
                      <a:srgbClr val="F8F8F8"/>
                    </a:solidFill>
                  </a:tcPr>
                </a:tc>
              </a:tr>
            </a:tbl>
          </a:graphicData>
        </a:graphic>
      </p:graphicFrame>
      <p:sp>
        <p:nvSpPr>
          <p:cNvPr id="7" name="Content Placeholder 2"/>
          <p:cNvSpPr txBox="1">
            <a:spLocks/>
          </p:cNvSpPr>
          <p:nvPr/>
        </p:nvSpPr>
        <p:spPr>
          <a:xfrm>
            <a:off x="711015" y="1295400"/>
            <a:ext cx="5080185" cy="46482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Aft>
                <a:spcPct val="0"/>
              </a:spcAft>
            </a:pPr>
            <a:r>
              <a:rPr lang="en-US" altLang="en-US" sz="1800" dirty="0" smtClean="0"/>
              <a:t>If you provide no explicit initialization to instance variables, they will be awarded predictable default initial values. </a:t>
            </a:r>
          </a:p>
          <a:p>
            <a:pPr>
              <a:spcAft>
                <a:spcPct val="0"/>
              </a:spcAft>
            </a:pPr>
            <a:endParaRPr lang="en-US" altLang="en-US" sz="1800" dirty="0" smtClean="0"/>
          </a:p>
          <a:p>
            <a:pPr>
              <a:spcAft>
                <a:spcPct val="0"/>
              </a:spcAft>
            </a:pPr>
            <a:r>
              <a:rPr lang="en-US" altLang="en-US" sz="1800" dirty="0" smtClean="0"/>
              <a:t>Table shows default initial values for each variable.</a:t>
            </a:r>
          </a:p>
          <a:p>
            <a:pPr>
              <a:spcAft>
                <a:spcPct val="0"/>
              </a:spcAft>
            </a:pPr>
            <a:endParaRPr lang="en-US" altLang="en-US" sz="1800" dirty="0" smtClean="0"/>
          </a:p>
          <a:p>
            <a:pPr>
              <a:spcAft>
                <a:spcPct val="0"/>
              </a:spcAft>
            </a:pPr>
            <a:r>
              <a:rPr lang="en-US" altLang="en-US" sz="1800" dirty="0" smtClean="0"/>
              <a:t>Local variables are not given default initial values, they must be initialized explicitly before they are used.</a:t>
            </a:r>
            <a:endParaRPr lang="en-US" altLang="en-US" sz="1800" dirty="0"/>
          </a:p>
        </p:txBody>
      </p:sp>
    </p:spTree>
    <p:extLst>
      <p:ext uri="{BB962C8B-B14F-4D97-AF65-F5344CB8AC3E}">
        <p14:creationId xmlns:p14="http://schemas.microsoft.com/office/powerpoint/2010/main" val="14327667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Constructor</a:t>
            </a:r>
            <a:endParaRPr lang="en-US" sz="1900" b="1" dirty="0">
              <a:solidFill>
                <a:srgbClr val="747474"/>
              </a:solidFill>
            </a:endParaRPr>
          </a:p>
        </p:txBody>
      </p:sp>
      <p:sp>
        <p:nvSpPr>
          <p:cNvPr id="5" name="AutoShape 6"/>
          <p:cNvSpPr>
            <a:spLocks noChangeArrowheads="1"/>
          </p:cNvSpPr>
          <p:nvPr/>
        </p:nvSpPr>
        <p:spPr bwMode="auto">
          <a:xfrm>
            <a:off x="5867400" y="1143000"/>
            <a:ext cx="4875530" cy="4191000"/>
          </a:xfrm>
          <a:prstGeom prst="roundRect">
            <a:avLst>
              <a:gd name="adj" fmla="val 16667"/>
            </a:avLst>
          </a:prstGeom>
          <a:gradFill rotWithShape="1">
            <a:gsLst>
              <a:gs pos="0">
                <a:srgbClr val="FFFFC9"/>
              </a:gs>
              <a:gs pos="100000">
                <a:srgbClr val="FFFFFF"/>
              </a:gs>
            </a:gsLst>
            <a:lin ang="2700000" scaled="1"/>
          </a:gradFill>
          <a:ln w="3175">
            <a:solidFill>
              <a:srgbClr val="FFDA65"/>
            </a:solidFill>
            <a:round/>
            <a:headEnd/>
            <a:tailEnd/>
          </a:ln>
        </p:spPr>
        <p:txBody>
          <a:bodyPr lIns="91429" tIns="45714" rIns="91429" bIns="45714"/>
          <a:lstStyle>
            <a:lvl1pPr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nSpc>
                <a:spcPct val="120000"/>
              </a:lnSpc>
              <a:spcBef>
                <a:spcPct val="20000"/>
              </a:spcBef>
              <a:buClr>
                <a:schemeClr val="accent1"/>
              </a:buClr>
              <a:buSzTx/>
              <a:buFont typeface="Wingdings" pitchFamily="2" charset="2"/>
              <a:buNone/>
            </a:pPr>
            <a:r>
              <a:rPr lang="en-US" altLang="en-US" sz="1400" dirty="0">
                <a:solidFill>
                  <a:srgbClr val="4D4D4D"/>
                </a:solidFill>
              </a:rPr>
              <a:t>public class Elephant { </a:t>
            </a:r>
          </a:p>
          <a:p>
            <a:pPr>
              <a:lnSpc>
                <a:spcPct val="120000"/>
              </a:lnSpc>
              <a:spcBef>
                <a:spcPct val="20000"/>
              </a:spcBef>
              <a:buClr>
                <a:schemeClr val="accent1"/>
              </a:buClr>
              <a:buSzTx/>
              <a:buFont typeface="Wingdings" pitchFamily="2" charset="2"/>
              <a:buNone/>
            </a:pPr>
            <a:r>
              <a:rPr lang="en-US" altLang="en-US" sz="1400" dirty="0">
                <a:solidFill>
                  <a:srgbClr val="4D4D4D"/>
                </a:solidFill>
              </a:rPr>
              <a:t>     int size;</a:t>
            </a:r>
          </a:p>
          <a:p>
            <a:pPr>
              <a:lnSpc>
                <a:spcPct val="120000"/>
              </a:lnSpc>
              <a:spcBef>
                <a:spcPct val="20000"/>
              </a:spcBef>
              <a:buClr>
                <a:schemeClr val="accent1"/>
              </a:buClr>
              <a:buSzTx/>
              <a:buFont typeface="Wingdings" pitchFamily="2" charset="2"/>
              <a:buNone/>
            </a:pPr>
            <a:r>
              <a:rPr lang="en-US" altLang="en-US" sz="1400" dirty="0">
                <a:solidFill>
                  <a:srgbClr val="4D4D4D"/>
                </a:solidFill>
              </a:rPr>
              <a:t>    </a:t>
            </a:r>
          </a:p>
          <a:p>
            <a:pPr>
              <a:lnSpc>
                <a:spcPct val="120000"/>
              </a:lnSpc>
              <a:spcBef>
                <a:spcPct val="20000"/>
              </a:spcBef>
              <a:buClr>
                <a:schemeClr val="accent1"/>
              </a:buClr>
              <a:buSzTx/>
              <a:buFont typeface="Wingdings" pitchFamily="2" charset="2"/>
              <a:buNone/>
            </a:pPr>
            <a:r>
              <a:rPr lang="en-US" altLang="en-US" sz="1400" dirty="0">
                <a:solidFill>
                  <a:srgbClr val="4D4D4D"/>
                </a:solidFill>
              </a:rPr>
              <a:t>    // Default constructor</a:t>
            </a:r>
          </a:p>
          <a:p>
            <a:pPr>
              <a:lnSpc>
                <a:spcPct val="120000"/>
              </a:lnSpc>
              <a:spcBef>
                <a:spcPct val="20000"/>
              </a:spcBef>
              <a:buClr>
                <a:schemeClr val="accent1"/>
              </a:buClr>
              <a:buSzTx/>
              <a:buFont typeface="Wingdings" pitchFamily="2" charset="2"/>
              <a:buNone/>
            </a:pPr>
            <a:r>
              <a:rPr lang="en-US" altLang="en-US" sz="1400" dirty="0">
                <a:solidFill>
                  <a:srgbClr val="4D4D4D"/>
                </a:solidFill>
              </a:rPr>
              <a:t>    public Elephant() { </a:t>
            </a:r>
          </a:p>
          <a:p>
            <a:pPr>
              <a:lnSpc>
                <a:spcPct val="120000"/>
              </a:lnSpc>
              <a:spcBef>
                <a:spcPct val="20000"/>
              </a:spcBef>
              <a:buClr>
                <a:schemeClr val="accent1"/>
              </a:buClr>
              <a:buSzTx/>
              <a:buFont typeface="Wingdings" pitchFamily="2" charset="2"/>
              <a:buNone/>
            </a:pPr>
            <a:r>
              <a:rPr lang="en-US" altLang="en-US" sz="1400" dirty="0">
                <a:solidFill>
                  <a:srgbClr val="4D4D4D"/>
                </a:solidFill>
              </a:rPr>
              <a:t>      size = 100;</a:t>
            </a:r>
          </a:p>
          <a:p>
            <a:pPr>
              <a:lnSpc>
                <a:spcPct val="120000"/>
              </a:lnSpc>
              <a:spcBef>
                <a:spcPct val="20000"/>
              </a:spcBef>
              <a:buClr>
                <a:schemeClr val="accent1"/>
              </a:buClr>
              <a:buSzTx/>
              <a:buFont typeface="Wingdings" pitchFamily="2" charset="2"/>
              <a:buNone/>
            </a:pPr>
            <a:r>
              <a:rPr lang="en-US" altLang="en-US" sz="1400" dirty="0">
                <a:solidFill>
                  <a:srgbClr val="4D4D4D"/>
                </a:solidFill>
              </a:rPr>
              <a:t>    }</a:t>
            </a:r>
          </a:p>
          <a:p>
            <a:pPr>
              <a:lnSpc>
                <a:spcPct val="120000"/>
              </a:lnSpc>
              <a:spcBef>
                <a:spcPct val="20000"/>
              </a:spcBef>
              <a:buClr>
                <a:schemeClr val="accent1"/>
              </a:buClr>
              <a:buSzTx/>
              <a:buFont typeface="Wingdings" pitchFamily="2" charset="2"/>
              <a:buNone/>
            </a:pPr>
            <a:endParaRPr lang="en-US" altLang="en-US" sz="1400" dirty="0">
              <a:solidFill>
                <a:srgbClr val="4D4D4D"/>
              </a:solidFill>
            </a:endParaRPr>
          </a:p>
          <a:p>
            <a:pPr>
              <a:lnSpc>
                <a:spcPct val="120000"/>
              </a:lnSpc>
              <a:spcBef>
                <a:spcPct val="20000"/>
              </a:spcBef>
              <a:buClr>
                <a:schemeClr val="accent1"/>
              </a:buClr>
              <a:buSzTx/>
              <a:buFont typeface="Wingdings" pitchFamily="2" charset="2"/>
              <a:buNone/>
            </a:pPr>
            <a:r>
              <a:rPr lang="en-US" altLang="en-US" sz="1400" dirty="0">
                <a:solidFill>
                  <a:srgbClr val="4D4D4D"/>
                </a:solidFill>
              </a:rPr>
              <a:t>    // Pass parameter to set constructor</a:t>
            </a:r>
          </a:p>
          <a:p>
            <a:pPr>
              <a:lnSpc>
                <a:spcPct val="120000"/>
              </a:lnSpc>
              <a:spcBef>
                <a:spcPct val="20000"/>
              </a:spcBef>
              <a:buClr>
                <a:schemeClr val="accent1"/>
              </a:buClr>
              <a:buSzTx/>
              <a:buFont typeface="Wingdings" pitchFamily="2" charset="2"/>
              <a:buNone/>
            </a:pPr>
            <a:r>
              <a:rPr lang="en-US" altLang="en-US" sz="1400" dirty="0">
                <a:solidFill>
                  <a:srgbClr val="4D4D4D"/>
                </a:solidFill>
              </a:rPr>
              <a:t>    public Elephant (int size) {</a:t>
            </a:r>
          </a:p>
          <a:p>
            <a:pPr>
              <a:lnSpc>
                <a:spcPct val="120000"/>
              </a:lnSpc>
              <a:spcBef>
                <a:spcPct val="20000"/>
              </a:spcBef>
              <a:buClr>
                <a:schemeClr val="accent1"/>
              </a:buClr>
              <a:buSzTx/>
              <a:buFont typeface="Wingdings" pitchFamily="2" charset="2"/>
              <a:buNone/>
            </a:pPr>
            <a:r>
              <a:rPr lang="en-US" altLang="en-US" sz="1400" dirty="0">
                <a:solidFill>
                  <a:srgbClr val="4D4D4D"/>
                </a:solidFill>
              </a:rPr>
              <a:t>      </a:t>
            </a:r>
            <a:r>
              <a:rPr lang="en-US" altLang="en-US" sz="1400" dirty="0" err="1">
                <a:solidFill>
                  <a:srgbClr val="4D4D4D"/>
                </a:solidFill>
              </a:rPr>
              <a:t>this.size</a:t>
            </a:r>
            <a:r>
              <a:rPr lang="en-US" altLang="en-US" sz="1400" dirty="0">
                <a:solidFill>
                  <a:srgbClr val="4D4D4D"/>
                </a:solidFill>
              </a:rPr>
              <a:t> = size;</a:t>
            </a:r>
          </a:p>
          <a:p>
            <a:pPr>
              <a:lnSpc>
                <a:spcPct val="120000"/>
              </a:lnSpc>
              <a:spcBef>
                <a:spcPct val="20000"/>
              </a:spcBef>
              <a:buClr>
                <a:schemeClr val="accent1"/>
              </a:buClr>
              <a:buSzTx/>
              <a:buFont typeface="Wingdings" pitchFamily="2" charset="2"/>
              <a:buNone/>
            </a:pPr>
            <a:r>
              <a:rPr lang="en-US" altLang="en-US" sz="1400" dirty="0">
                <a:solidFill>
                  <a:srgbClr val="4D4D4D"/>
                </a:solidFill>
              </a:rPr>
              <a:t>    }</a:t>
            </a:r>
          </a:p>
          <a:p>
            <a:pPr>
              <a:lnSpc>
                <a:spcPct val="120000"/>
              </a:lnSpc>
              <a:spcBef>
                <a:spcPct val="20000"/>
              </a:spcBef>
              <a:buClr>
                <a:schemeClr val="accent1"/>
              </a:buClr>
              <a:buSzTx/>
              <a:buFont typeface="Wingdings" pitchFamily="2" charset="2"/>
              <a:buNone/>
            </a:pPr>
            <a:r>
              <a:rPr lang="en-US" altLang="en-US" sz="1400" dirty="0">
                <a:solidFill>
                  <a:srgbClr val="4D4D4D"/>
                </a:solidFill>
              </a:rPr>
              <a:t>}</a:t>
            </a:r>
          </a:p>
        </p:txBody>
      </p:sp>
      <p:sp>
        <p:nvSpPr>
          <p:cNvPr id="8" name="Rectangle 5"/>
          <p:cNvSpPr>
            <a:spLocks noGrp="1" noChangeArrowheads="1"/>
          </p:cNvSpPr>
          <p:nvPr>
            <p:ph type="body" sz="half" idx="4294967295"/>
          </p:nvPr>
        </p:nvSpPr>
        <p:spPr>
          <a:xfrm>
            <a:off x="594629" y="1219200"/>
            <a:ext cx="5120371" cy="4737100"/>
          </a:xfrm>
          <a:prstGeom prst="rect">
            <a:avLst/>
          </a:prstGeom>
        </p:spPr>
        <p:txBody>
          <a:bodyPr>
            <a:normAutofit lnSpcReduction="10000"/>
          </a:bodyPr>
          <a:lstStyle/>
          <a:p>
            <a:pPr eaLnBrk="1" hangingPunct="1">
              <a:lnSpc>
                <a:spcPct val="110000"/>
              </a:lnSpc>
              <a:defRPr/>
            </a:pPr>
            <a:r>
              <a:rPr lang="en-US" sz="1800" kern="1200" dirty="0" smtClean="0"/>
              <a:t>Object Creation</a:t>
            </a:r>
          </a:p>
          <a:p>
            <a:pPr lvl="1" eaLnBrk="1" hangingPunct="1">
              <a:lnSpc>
                <a:spcPct val="110000"/>
              </a:lnSpc>
              <a:defRPr/>
            </a:pPr>
            <a:r>
              <a:rPr lang="en-US" sz="1600" kern="1200" dirty="0" smtClean="0"/>
              <a:t>Elephant </a:t>
            </a:r>
            <a:r>
              <a:rPr lang="en-US" sz="1600" kern="1200" dirty="0" err="1" smtClean="0"/>
              <a:t>elephant</a:t>
            </a:r>
            <a:r>
              <a:rPr lang="en-US" sz="1600" kern="1200" dirty="0" smtClean="0"/>
              <a:t> = new Elephant();</a:t>
            </a:r>
          </a:p>
          <a:p>
            <a:pPr eaLnBrk="1" hangingPunct="1">
              <a:lnSpc>
                <a:spcPct val="110000"/>
              </a:lnSpc>
              <a:defRPr/>
            </a:pPr>
            <a:endParaRPr lang="en-US" sz="1800" kern="1200" dirty="0" smtClean="0"/>
          </a:p>
          <a:p>
            <a:pPr eaLnBrk="1" hangingPunct="1">
              <a:lnSpc>
                <a:spcPct val="110000"/>
              </a:lnSpc>
              <a:defRPr/>
            </a:pPr>
            <a:r>
              <a:rPr lang="en-US" sz="1800" kern="1200" dirty="0" smtClean="0"/>
              <a:t>Constructors are used to set the values in instance variables or process anything required before an object can be used.</a:t>
            </a:r>
          </a:p>
          <a:p>
            <a:pPr eaLnBrk="1" hangingPunct="1">
              <a:lnSpc>
                <a:spcPct val="110000"/>
              </a:lnSpc>
              <a:defRPr/>
            </a:pPr>
            <a:endParaRPr lang="en-US" sz="1800" kern="1200" dirty="0" smtClean="0"/>
          </a:p>
          <a:p>
            <a:pPr eaLnBrk="1" hangingPunct="1">
              <a:lnSpc>
                <a:spcPct val="110000"/>
              </a:lnSpc>
              <a:defRPr/>
            </a:pPr>
            <a:r>
              <a:rPr lang="en-US" sz="1800" kern="1200" dirty="0" smtClean="0"/>
              <a:t>The constructor name need to be same as class name.</a:t>
            </a:r>
          </a:p>
          <a:p>
            <a:pPr eaLnBrk="1" hangingPunct="1">
              <a:lnSpc>
                <a:spcPct val="110000"/>
              </a:lnSpc>
              <a:defRPr/>
            </a:pPr>
            <a:endParaRPr lang="en-US" sz="1800" kern="1200" dirty="0" smtClean="0"/>
          </a:p>
          <a:p>
            <a:pPr eaLnBrk="1" hangingPunct="1">
              <a:lnSpc>
                <a:spcPct val="110000"/>
              </a:lnSpc>
              <a:defRPr/>
            </a:pPr>
            <a:r>
              <a:rPr lang="en-US" sz="1800" kern="1200" dirty="0" smtClean="0"/>
              <a:t>Constructor does not return anything.</a:t>
            </a:r>
          </a:p>
          <a:p>
            <a:pPr eaLnBrk="1" hangingPunct="1">
              <a:lnSpc>
                <a:spcPct val="110000"/>
              </a:lnSpc>
              <a:defRPr/>
            </a:pPr>
            <a:endParaRPr lang="en-US" sz="1800" kern="1200" dirty="0" smtClean="0"/>
          </a:p>
          <a:p>
            <a:pPr eaLnBrk="1" hangingPunct="1">
              <a:lnSpc>
                <a:spcPct val="110000"/>
              </a:lnSpc>
              <a:defRPr/>
            </a:pPr>
            <a:r>
              <a:rPr lang="en-US" sz="1800" kern="1200" dirty="0" smtClean="0"/>
              <a:t>A class can have multiple overloaded constructors.</a:t>
            </a:r>
          </a:p>
        </p:txBody>
      </p:sp>
    </p:spTree>
    <p:extLst>
      <p:ext uri="{BB962C8B-B14F-4D97-AF65-F5344CB8AC3E}">
        <p14:creationId xmlns:p14="http://schemas.microsoft.com/office/powerpoint/2010/main" val="2532256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Types of Java Constructor</a:t>
            </a:r>
            <a:endParaRPr lang="en-US" sz="1900" b="1" dirty="0">
              <a:solidFill>
                <a:srgbClr val="747474"/>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3101" y="1143000"/>
            <a:ext cx="5201099" cy="41183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711015" y="990599"/>
            <a:ext cx="4383499" cy="545374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r>
              <a:rPr lang="en-US" sz="2400" dirty="0" smtClean="0"/>
              <a:t>Default constructor (no-</a:t>
            </a:r>
            <a:r>
              <a:rPr lang="en-US" sz="2400" dirty="0" err="1" smtClean="0"/>
              <a:t>arg</a:t>
            </a:r>
            <a:r>
              <a:rPr lang="en-US" sz="2400" dirty="0" smtClean="0"/>
              <a:t> constructor)</a:t>
            </a:r>
          </a:p>
          <a:p>
            <a:pPr marL="233362" lvl="1" indent="0">
              <a:buFont typeface="Wingdings" panose="05000000000000000000" pitchFamily="2" charset="2"/>
              <a:buNone/>
              <a:defRPr/>
            </a:pPr>
            <a:r>
              <a:rPr lang="en-US" sz="1200" dirty="0" smtClean="0"/>
              <a:t>	Default constructor provides the default values to 	the object like 0, null etc. depending on the type.</a:t>
            </a:r>
          </a:p>
          <a:p>
            <a:pPr>
              <a:defRPr/>
            </a:pPr>
            <a:r>
              <a:rPr lang="en-US" sz="2400" dirty="0" smtClean="0"/>
              <a:t>Parameterized constructor</a:t>
            </a:r>
          </a:p>
          <a:p>
            <a:pPr marL="0" indent="0">
              <a:buFont typeface="Wingdings" panose="05000000000000000000" pitchFamily="2" charset="2"/>
              <a:buNone/>
              <a:defRPr/>
            </a:pPr>
            <a:r>
              <a:rPr lang="en-US" sz="2800" dirty="0" smtClean="0"/>
              <a:t>    	</a:t>
            </a:r>
            <a:r>
              <a:rPr lang="en-US" sz="1300" dirty="0" smtClean="0"/>
              <a:t>Parameterized constructor is used to provide 	different values to the distinct objects.</a:t>
            </a:r>
          </a:p>
          <a:p>
            <a:pPr marL="0" indent="0">
              <a:buFont typeface="Wingdings" panose="05000000000000000000" pitchFamily="2" charset="2"/>
              <a:buNone/>
              <a:defRPr/>
            </a:pPr>
            <a:endParaRPr lang="en-US" sz="1200" dirty="0" smtClean="0"/>
          </a:p>
          <a:p>
            <a:pPr>
              <a:defRPr/>
            </a:pPr>
            <a:r>
              <a:rPr lang="en-US" sz="2400" dirty="0" smtClean="0"/>
              <a:t>Constructor Overloading in Java</a:t>
            </a:r>
          </a:p>
          <a:p>
            <a:pPr marL="0" indent="0">
              <a:buFont typeface="Wingdings" panose="05000000000000000000" pitchFamily="2" charset="2"/>
              <a:buNone/>
              <a:defRPr/>
            </a:pPr>
            <a:r>
              <a:rPr lang="en-US" sz="1200" dirty="0" smtClean="0"/>
              <a:t>     	</a:t>
            </a:r>
            <a:r>
              <a:rPr lang="en-US" sz="1300" dirty="0" smtClean="0"/>
              <a:t>A class can have any number of constructors 	that  differ in parameter lists. Depending on the 	parameter list specified, right constructor is 	called.</a:t>
            </a:r>
          </a:p>
          <a:p>
            <a:pPr marL="0" indent="0">
              <a:buFont typeface="Wingdings" panose="05000000000000000000" pitchFamily="2" charset="2"/>
              <a:buNone/>
              <a:defRPr/>
            </a:pPr>
            <a:endParaRPr lang="en-US" sz="1200" dirty="0" smtClean="0"/>
          </a:p>
          <a:p>
            <a:pPr>
              <a:defRPr/>
            </a:pPr>
            <a:endParaRPr lang="en-US" sz="1200" dirty="0"/>
          </a:p>
        </p:txBody>
      </p:sp>
    </p:spTree>
    <p:extLst>
      <p:ext uri="{BB962C8B-B14F-4D97-AF65-F5344CB8AC3E}">
        <p14:creationId xmlns:p14="http://schemas.microsoft.com/office/powerpoint/2010/main" val="29623936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Example - Writing Address Class</a:t>
            </a:r>
            <a:endParaRPr lang="en-US" sz="1900" b="1" dirty="0">
              <a:solidFill>
                <a:srgbClr val="747474"/>
              </a:solidFill>
            </a:endParaRPr>
          </a:p>
        </p:txBody>
      </p:sp>
      <p:pic>
        <p:nvPicPr>
          <p:cNvPr id="5" name="Picture 5" descr="addr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1066800"/>
            <a:ext cx="5180251"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a:spLocks noGrp="1" noChangeArrowheads="1"/>
          </p:cNvSpPr>
          <p:nvPr>
            <p:ph type="body" sz="half" idx="4294967295"/>
          </p:nvPr>
        </p:nvSpPr>
        <p:spPr>
          <a:xfrm>
            <a:off x="228601" y="1074761"/>
            <a:ext cx="5212080" cy="4648200"/>
          </a:xfrm>
          <a:prstGeom prst="rect">
            <a:avLst/>
          </a:prstGeom>
        </p:spPr>
        <p:txBody>
          <a:bodyPr/>
          <a:lstStyle/>
          <a:p>
            <a:pPr eaLnBrk="1" hangingPunct="1">
              <a:lnSpc>
                <a:spcPct val="110000"/>
              </a:lnSpc>
              <a:defRPr/>
            </a:pPr>
            <a:r>
              <a:rPr lang="en-US" sz="2000" kern="1200" dirty="0" smtClean="0"/>
              <a:t>Write a Address class and print the address on output console.</a:t>
            </a:r>
          </a:p>
          <a:p>
            <a:pPr eaLnBrk="1" hangingPunct="1">
              <a:lnSpc>
                <a:spcPct val="110000"/>
              </a:lnSpc>
              <a:defRPr/>
            </a:pPr>
            <a:endParaRPr lang="en-US" sz="2000" kern="1200" dirty="0" smtClean="0"/>
          </a:p>
          <a:p>
            <a:pPr eaLnBrk="1" hangingPunct="1">
              <a:lnSpc>
                <a:spcPct val="110000"/>
              </a:lnSpc>
              <a:defRPr/>
            </a:pPr>
            <a:r>
              <a:rPr lang="en-US" sz="2000" kern="1200" dirty="0" smtClean="0"/>
              <a:t>Demonstrate “AddressTest” example.</a:t>
            </a:r>
          </a:p>
          <a:p>
            <a:pPr eaLnBrk="1" hangingPunct="1">
              <a:lnSpc>
                <a:spcPct val="110000"/>
              </a:lnSpc>
              <a:defRPr/>
            </a:pPr>
            <a:endParaRPr lang="en-US" sz="2000" kern="1200" dirty="0" smtClean="0"/>
          </a:p>
          <a:p>
            <a:pPr eaLnBrk="1" hangingPunct="1">
              <a:lnSpc>
                <a:spcPct val="110000"/>
              </a:lnSpc>
              <a:defRPr/>
            </a:pPr>
            <a:r>
              <a:rPr lang="en-US" sz="2000" kern="1200" dirty="0" smtClean="0"/>
              <a:t>Understand the following - </a:t>
            </a:r>
          </a:p>
          <a:p>
            <a:pPr lvl="1" eaLnBrk="1" hangingPunct="1">
              <a:lnSpc>
                <a:spcPct val="110000"/>
              </a:lnSpc>
              <a:buFont typeface="Wingdings" panose="05000000000000000000" pitchFamily="2" charset="2"/>
              <a:buChar char="§"/>
              <a:defRPr/>
            </a:pPr>
            <a:r>
              <a:rPr lang="en-US" sz="1800" kern="1200" dirty="0" smtClean="0"/>
              <a:t>Class and Object.</a:t>
            </a:r>
          </a:p>
          <a:p>
            <a:pPr lvl="1" eaLnBrk="1" hangingPunct="1">
              <a:lnSpc>
                <a:spcPct val="110000"/>
              </a:lnSpc>
              <a:buFont typeface="Wingdings" panose="05000000000000000000" pitchFamily="2" charset="2"/>
              <a:buChar char="§"/>
              <a:defRPr/>
            </a:pPr>
            <a:r>
              <a:rPr lang="en-US" sz="1800" kern="1200" dirty="0" smtClean="0"/>
              <a:t>How to instantiate a class.</a:t>
            </a:r>
          </a:p>
          <a:p>
            <a:pPr lvl="1" eaLnBrk="1" hangingPunct="1">
              <a:lnSpc>
                <a:spcPct val="110000"/>
              </a:lnSpc>
              <a:buFont typeface="Wingdings" panose="05000000000000000000" pitchFamily="2" charset="2"/>
              <a:buChar char="§"/>
              <a:defRPr/>
            </a:pPr>
            <a:r>
              <a:rPr lang="en-US" sz="1800" kern="1200" dirty="0" smtClean="0"/>
              <a:t>Test class.</a:t>
            </a:r>
          </a:p>
          <a:p>
            <a:pPr lvl="1" eaLnBrk="1" hangingPunct="1">
              <a:lnSpc>
                <a:spcPct val="110000"/>
              </a:lnSpc>
              <a:buFont typeface="Wingdings" panose="05000000000000000000" pitchFamily="2" charset="2"/>
              <a:buChar char="§"/>
              <a:defRPr/>
            </a:pPr>
            <a:r>
              <a:rPr lang="en-US" sz="1800" kern="1200" dirty="0" smtClean="0"/>
              <a:t>Instance Variables and Methods.</a:t>
            </a:r>
          </a:p>
          <a:p>
            <a:pPr lvl="1" eaLnBrk="1" hangingPunct="1">
              <a:lnSpc>
                <a:spcPct val="110000"/>
              </a:lnSpc>
              <a:buFont typeface="Wingdings" panose="05000000000000000000" pitchFamily="2" charset="2"/>
              <a:buChar char="§"/>
              <a:defRPr/>
            </a:pPr>
            <a:r>
              <a:rPr lang="en-US" sz="1800" kern="1200" dirty="0" smtClean="0"/>
              <a:t>Creating and using a constructor.</a:t>
            </a:r>
          </a:p>
          <a:p>
            <a:pPr lvl="1" eaLnBrk="1" hangingPunct="1">
              <a:lnSpc>
                <a:spcPct val="110000"/>
              </a:lnSpc>
              <a:defRPr/>
            </a:pPr>
            <a:endParaRPr lang="en-US" sz="1200" kern="1200" dirty="0" smtClean="0"/>
          </a:p>
        </p:txBody>
      </p:sp>
    </p:spTree>
    <p:extLst>
      <p:ext uri="{BB962C8B-B14F-4D97-AF65-F5344CB8AC3E}">
        <p14:creationId xmlns:p14="http://schemas.microsoft.com/office/powerpoint/2010/main" val="35067046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Example - Writing Employee Class</a:t>
            </a:r>
            <a:endParaRPr lang="en-US" sz="1900" b="1" dirty="0">
              <a:solidFill>
                <a:srgbClr val="747474"/>
              </a:solidFill>
            </a:endParaRPr>
          </a:p>
        </p:txBody>
      </p:sp>
      <p:pic>
        <p:nvPicPr>
          <p:cNvPr id="6" name="Picture 6" descr="employ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8017" y="1143000"/>
            <a:ext cx="4672383" cy="456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Grp="1" noChangeArrowheads="1"/>
          </p:cNvSpPr>
          <p:nvPr>
            <p:ph type="body" sz="half" idx="4294967295"/>
          </p:nvPr>
        </p:nvSpPr>
        <p:spPr>
          <a:xfrm>
            <a:off x="594629" y="1282700"/>
            <a:ext cx="6187171" cy="4648200"/>
          </a:xfrm>
          <a:prstGeom prst="rect">
            <a:avLst/>
          </a:prstGeom>
        </p:spPr>
        <p:txBody>
          <a:bodyPr/>
          <a:lstStyle/>
          <a:p>
            <a:pPr algn="just" eaLnBrk="1" hangingPunct="1"/>
            <a:r>
              <a:rPr lang="en-US" altLang="en-US" sz="1800" dirty="0" smtClean="0"/>
              <a:t>Write an Employee class and print its emp id, name, project and address details.</a:t>
            </a:r>
          </a:p>
          <a:p>
            <a:pPr algn="just" eaLnBrk="1" hangingPunct="1"/>
            <a:endParaRPr lang="en-US" altLang="en-US" sz="2800" dirty="0" smtClean="0"/>
          </a:p>
          <a:p>
            <a:pPr algn="just" eaLnBrk="1" hangingPunct="1"/>
            <a:r>
              <a:rPr lang="en-US" altLang="en-US" sz="1800" dirty="0" smtClean="0"/>
              <a:t>Demonstrate “EmployeeTest” example.</a:t>
            </a:r>
          </a:p>
          <a:p>
            <a:pPr algn="just" eaLnBrk="1" hangingPunct="1"/>
            <a:endParaRPr lang="en-US" altLang="en-US" sz="2800" dirty="0" smtClean="0"/>
          </a:p>
          <a:p>
            <a:pPr algn="just" eaLnBrk="1" hangingPunct="1"/>
            <a:r>
              <a:rPr lang="en-US" altLang="en-US" sz="1800" dirty="0" smtClean="0"/>
              <a:t>Understand the following</a:t>
            </a:r>
          </a:p>
          <a:p>
            <a:pPr lvl="1" algn="just" eaLnBrk="1" hangingPunct="1">
              <a:buClr>
                <a:schemeClr val="accent1"/>
              </a:buClr>
              <a:buFont typeface="Wingdings" panose="05000000000000000000" pitchFamily="2" charset="2"/>
              <a:buChar char="§"/>
            </a:pPr>
            <a:r>
              <a:rPr lang="en-US" altLang="en-US" sz="1600" dirty="0" smtClean="0"/>
              <a:t>How a class is called from other class.</a:t>
            </a:r>
          </a:p>
          <a:p>
            <a:pPr lvl="1" algn="just" eaLnBrk="1" hangingPunct="1">
              <a:buClr>
                <a:schemeClr val="accent1"/>
              </a:buClr>
            </a:pPr>
            <a:endParaRPr lang="en-US" altLang="en-US" sz="1600" dirty="0" smtClean="0"/>
          </a:p>
        </p:txBody>
      </p:sp>
    </p:spTree>
    <p:extLst>
      <p:ext uri="{BB962C8B-B14F-4D97-AF65-F5344CB8AC3E}">
        <p14:creationId xmlns:p14="http://schemas.microsoft.com/office/powerpoint/2010/main" val="38501737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Initialization and Inheritance</a:t>
            </a:r>
            <a:endParaRPr lang="en-US" sz="1900" b="1" dirty="0">
              <a:solidFill>
                <a:srgbClr val="747474"/>
              </a:solidFill>
            </a:endParaRPr>
          </a:p>
        </p:txBody>
      </p:sp>
      <p:sp>
        <p:nvSpPr>
          <p:cNvPr id="2" name="Rectangle 1"/>
          <p:cNvSpPr/>
          <p:nvPr/>
        </p:nvSpPr>
        <p:spPr>
          <a:xfrm>
            <a:off x="457200" y="1166843"/>
            <a:ext cx="10287000" cy="2554545"/>
          </a:xfrm>
          <a:prstGeom prst="rect">
            <a:avLst/>
          </a:prstGeom>
        </p:spPr>
        <p:txBody>
          <a:bodyPr wrap="square">
            <a:spAutoFit/>
          </a:bodyPr>
          <a:lstStyle/>
          <a:p>
            <a:pPr marL="285750" indent="-285750">
              <a:buFont typeface="Wingdings" panose="05000000000000000000" pitchFamily="2" charset="2"/>
              <a:buChar char="Ø"/>
              <a:defRPr/>
            </a:pPr>
            <a:r>
              <a:rPr lang="en-US" sz="1600" dirty="0"/>
              <a:t>To initialize and object fully, all instance variable declared in its class and in its super classes must be initialized.</a:t>
            </a:r>
          </a:p>
          <a:p>
            <a:pPr marL="285750" indent="-285750">
              <a:buFont typeface="Wingdings" panose="05000000000000000000" pitchFamily="2" charset="2"/>
              <a:buChar char="Ø"/>
              <a:defRPr/>
            </a:pPr>
            <a:endParaRPr lang="en-US" sz="1600" dirty="0"/>
          </a:p>
          <a:p>
            <a:pPr marL="285750" indent="-285750">
              <a:buFont typeface="Wingdings" panose="05000000000000000000" pitchFamily="2" charset="2"/>
              <a:buChar char="Ø"/>
              <a:defRPr/>
            </a:pPr>
            <a:r>
              <a:rPr lang="en-US" sz="1600" dirty="0"/>
              <a:t>Super() is the way to call base class constructor from child class constructor.</a:t>
            </a:r>
          </a:p>
          <a:p>
            <a:pPr marL="285750" indent="-285750">
              <a:buFont typeface="Wingdings" panose="05000000000000000000" pitchFamily="2" charset="2"/>
              <a:buChar char="Ø"/>
              <a:defRPr/>
            </a:pPr>
            <a:endParaRPr lang="en-US" sz="1600" dirty="0"/>
          </a:p>
          <a:p>
            <a:pPr marL="285750" indent="-285750">
              <a:buFont typeface="Wingdings" panose="05000000000000000000" pitchFamily="2" charset="2"/>
              <a:buChar char="Ø"/>
              <a:defRPr/>
            </a:pPr>
            <a:r>
              <a:rPr lang="en-US" sz="1600" dirty="0"/>
              <a:t>This() is the way to call this class constructor.</a:t>
            </a:r>
          </a:p>
          <a:p>
            <a:pPr marL="285750" indent="-285750">
              <a:buFont typeface="Wingdings" panose="05000000000000000000" pitchFamily="2" charset="2"/>
              <a:buChar char="Ø"/>
              <a:defRPr/>
            </a:pPr>
            <a:endParaRPr lang="en-US" sz="1600" dirty="0"/>
          </a:p>
          <a:p>
            <a:pPr marL="285750" indent="-285750">
              <a:buFont typeface="Wingdings" panose="05000000000000000000" pitchFamily="2" charset="2"/>
              <a:buChar char="Ø"/>
              <a:defRPr/>
            </a:pPr>
            <a:r>
              <a:rPr lang="en-US" sz="1600" dirty="0"/>
              <a:t>When an object is initialized, it’s base class constructor will be called first.</a:t>
            </a:r>
          </a:p>
          <a:p>
            <a:pPr marL="742950" lvl="1" indent="-285750">
              <a:buFont typeface="Wingdings" panose="05000000000000000000" pitchFamily="2" charset="2"/>
              <a:buChar char="ü"/>
              <a:defRPr/>
            </a:pPr>
            <a:r>
              <a:rPr lang="en-US" sz="1600" dirty="0"/>
              <a:t>We can specify the default or parameterized super() call from this constructor. </a:t>
            </a:r>
          </a:p>
          <a:p>
            <a:pPr marL="742950" lvl="1" indent="-285750">
              <a:buFont typeface="Wingdings" panose="05000000000000000000" pitchFamily="2" charset="2"/>
              <a:buChar char="ü"/>
              <a:defRPr/>
            </a:pPr>
            <a:r>
              <a:rPr lang="en-US" sz="1600" dirty="0"/>
              <a:t>If we don’t specify super (default or parameterized) call from this constructor, then default super() is called automatically.</a:t>
            </a:r>
          </a:p>
        </p:txBody>
      </p:sp>
    </p:spTree>
    <p:extLst>
      <p:ext uri="{BB962C8B-B14F-4D97-AF65-F5344CB8AC3E}">
        <p14:creationId xmlns:p14="http://schemas.microsoft.com/office/powerpoint/2010/main" val="40057823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752600" y="609600"/>
            <a:ext cx="7543800" cy="4572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94222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04</a:t>
            </a:r>
            <a:endParaRPr lang="en-US" dirty="0"/>
          </a:p>
        </p:txBody>
      </p:sp>
      <p:sp>
        <p:nvSpPr>
          <p:cNvPr id="3" name="Title 2"/>
          <p:cNvSpPr>
            <a:spLocks noGrp="1"/>
          </p:cNvSpPr>
          <p:nvPr>
            <p:ph type="ctrTitle"/>
          </p:nvPr>
        </p:nvSpPr>
        <p:spPr/>
        <p:txBody>
          <a:bodyPr/>
          <a:lstStyle/>
          <a:p>
            <a:r>
              <a:rPr lang="en-US" b="0" dirty="0" smtClean="0"/>
              <a:t>Hash Code and Equal Contract</a:t>
            </a:r>
            <a:endParaRPr lang="en-US" dirty="0"/>
          </a:p>
        </p:txBody>
      </p:sp>
    </p:spTree>
    <p:extLst>
      <p:ext uri="{BB962C8B-B14F-4D97-AF65-F5344CB8AC3E}">
        <p14:creationId xmlns:p14="http://schemas.microsoft.com/office/powerpoint/2010/main" val="9701612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889844"/>
            <a:ext cx="9753600" cy="3539430"/>
          </a:xfrm>
          <a:prstGeom prst="rect">
            <a:avLst/>
          </a:prstGeom>
        </p:spPr>
        <p:txBody>
          <a:bodyPr wrap="square">
            <a:spAutoFit/>
          </a:bodyPr>
          <a:lstStyle/>
          <a:p>
            <a:pPr marL="285750" indent="-285750">
              <a:spcAft>
                <a:spcPct val="0"/>
              </a:spcAft>
              <a:buFont typeface="Wingdings" panose="05000000000000000000" pitchFamily="2" charset="2"/>
              <a:buChar char="Ø"/>
            </a:pPr>
            <a:r>
              <a:rPr lang="en-US" altLang="en-US" sz="1600" dirty="0" smtClean="0"/>
              <a:t>The methods hashCode() and equals() play a distinct role in the objects you insert into Java collections.</a:t>
            </a:r>
          </a:p>
          <a:p>
            <a:pPr marL="285750" indent="-285750">
              <a:spcAft>
                <a:spcPct val="0"/>
              </a:spcAft>
              <a:buFont typeface="Wingdings" panose="05000000000000000000" pitchFamily="2" charset="2"/>
              <a:buChar char="Ø"/>
            </a:pPr>
            <a:endParaRPr lang="en-US" altLang="en-US" sz="1600" dirty="0" smtClean="0"/>
          </a:p>
          <a:p>
            <a:pPr marL="285750" indent="-285750">
              <a:spcAft>
                <a:spcPct val="0"/>
              </a:spcAft>
              <a:buFont typeface="Wingdings" panose="05000000000000000000" pitchFamily="2" charset="2"/>
              <a:buChar char="Ø"/>
            </a:pPr>
            <a:r>
              <a:rPr lang="en-US" altLang="en-US" sz="1600" dirty="0" smtClean="0"/>
              <a:t>Both equal() and hashcode() methods are present in java.lang.Object class.</a:t>
            </a:r>
          </a:p>
          <a:p>
            <a:pPr marL="285750" indent="-285750">
              <a:spcAft>
                <a:spcPct val="0"/>
              </a:spcAft>
              <a:buFont typeface="Wingdings" panose="05000000000000000000" pitchFamily="2" charset="2"/>
              <a:buChar char="Ø"/>
            </a:pPr>
            <a:endParaRPr lang="en-US" altLang="en-US" sz="1600" dirty="0" smtClean="0"/>
          </a:p>
          <a:p>
            <a:pPr marL="285750" indent="-285750">
              <a:spcAft>
                <a:spcPct val="0"/>
              </a:spcAft>
              <a:buFont typeface="Wingdings" panose="05000000000000000000" pitchFamily="2" charset="2"/>
              <a:buChar char="Ø"/>
            </a:pPr>
            <a:r>
              <a:rPr lang="en-US" altLang="en-US" sz="1600" dirty="0" smtClean="0"/>
              <a:t>Signature:</a:t>
            </a:r>
          </a:p>
          <a:p>
            <a:pPr marL="742950" lvl="1" indent="-285750">
              <a:spcAft>
                <a:spcPct val="0"/>
              </a:spcAft>
              <a:buFont typeface="Wingdings" panose="05000000000000000000" pitchFamily="2" charset="2"/>
              <a:buChar char="ü"/>
            </a:pPr>
            <a:r>
              <a:rPr lang="en-US" altLang="en-US" sz="1600" dirty="0" smtClean="0"/>
              <a:t>public boolean equals(</a:t>
            </a:r>
            <a:r>
              <a:rPr lang="en-US" altLang="en-US" sz="1600" dirty="0" smtClean="0">
                <a:hlinkClick r:id="rId2" tooltip="class in java.lang"/>
              </a:rPr>
              <a:t>Object</a:t>
            </a:r>
            <a:r>
              <a:rPr lang="en-US" altLang="en-US" sz="1600" dirty="0" smtClean="0"/>
              <a:t> obj);</a:t>
            </a:r>
          </a:p>
          <a:p>
            <a:pPr marL="742950" lvl="1" indent="-285750">
              <a:spcAft>
                <a:spcPct val="0"/>
              </a:spcAft>
              <a:buFont typeface="Wingdings" panose="05000000000000000000" pitchFamily="2" charset="2"/>
              <a:buChar char="ü"/>
            </a:pPr>
            <a:r>
              <a:rPr lang="en-US" altLang="en-US" sz="1600" dirty="0" smtClean="0"/>
              <a:t>public int hashCode();</a:t>
            </a:r>
          </a:p>
          <a:p>
            <a:pPr marL="285750" indent="-285750">
              <a:spcAft>
                <a:spcPct val="0"/>
              </a:spcAft>
              <a:buFont typeface="Wingdings" panose="05000000000000000000" pitchFamily="2" charset="2"/>
              <a:buChar char="Ø"/>
            </a:pPr>
            <a:endParaRPr lang="en-US" altLang="en-US" sz="1600" dirty="0" smtClean="0"/>
          </a:p>
          <a:p>
            <a:pPr marL="285750" indent="-285750">
              <a:spcAft>
                <a:spcPct val="0"/>
              </a:spcAft>
              <a:buFont typeface="Wingdings" panose="05000000000000000000" pitchFamily="2" charset="2"/>
              <a:buChar char="Ø"/>
            </a:pPr>
            <a:r>
              <a:rPr lang="en-US" altLang="en-US" sz="1600" dirty="0" smtClean="0"/>
              <a:t>hashcode()  method:</a:t>
            </a:r>
          </a:p>
          <a:p>
            <a:pPr marL="742950" lvl="1" indent="-285750">
              <a:spcAft>
                <a:spcPct val="0"/>
              </a:spcAft>
              <a:buFont typeface="Wingdings" panose="05000000000000000000" pitchFamily="2" charset="2"/>
              <a:buChar char="ü"/>
            </a:pPr>
            <a:r>
              <a:rPr lang="en-US" altLang="en-US" sz="1600" dirty="0" smtClean="0"/>
              <a:t>Used when you insert an object into collections like – HashTable,  HashMap or HashSet</a:t>
            </a:r>
          </a:p>
          <a:p>
            <a:pPr marL="742950" lvl="1" indent="-285750">
              <a:spcAft>
                <a:spcPct val="0"/>
              </a:spcAft>
              <a:buFont typeface="Wingdings" panose="05000000000000000000" pitchFamily="2" charset="2"/>
              <a:buChar char="Ø"/>
            </a:pPr>
            <a:endParaRPr lang="en-US" altLang="en-US" sz="1600" dirty="0" smtClean="0"/>
          </a:p>
          <a:p>
            <a:pPr marL="285750" indent="-285750">
              <a:spcAft>
                <a:spcPct val="0"/>
              </a:spcAft>
              <a:buFont typeface="Wingdings" panose="05000000000000000000" pitchFamily="2" charset="2"/>
              <a:buChar char="Ø"/>
            </a:pPr>
            <a:r>
              <a:rPr lang="en-US" altLang="en-US" sz="1600" dirty="0" smtClean="0"/>
              <a:t>equal() method:</a:t>
            </a:r>
          </a:p>
          <a:p>
            <a:pPr marL="742950" lvl="1" indent="-285750">
              <a:spcAft>
                <a:spcPct val="0"/>
              </a:spcAft>
              <a:buFont typeface="Wingdings" panose="05000000000000000000" pitchFamily="2" charset="2"/>
              <a:buChar char="ü"/>
            </a:pPr>
            <a:r>
              <a:rPr lang="en-US" altLang="en-US" sz="1600" dirty="0" smtClean="0"/>
              <a:t>Used to check if two objects are equal or not.</a:t>
            </a:r>
          </a:p>
          <a:p>
            <a:pPr marL="742950" lvl="1" indent="-285750">
              <a:spcAft>
                <a:spcPct val="0"/>
              </a:spcAft>
              <a:buFont typeface="Wingdings" panose="05000000000000000000" pitchFamily="2" charset="2"/>
              <a:buChar char="ü"/>
            </a:pPr>
            <a:r>
              <a:rPr lang="en-US" altLang="en-US" sz="1600" dirty="0" smtClean="0"/>
              <a:t>Used in most collections to determine if the collection contains the given element. </a:t>
            </a:r>
          </a:p>
        </p:txBody>
      </p:sp>
    </p:spTree>
    <p:extLst>
      <p:ext uri="{BB962C8B-B14F-4D97-AF65-F5344CB8AC3E}">
        <p14:creationId xmlns:p14="http://schemas.microsoft.com/office/powerpoint/2010/main" val="34487792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01</a:t>
            </a:r>
            <a:endParaRPr lang="en-US" dirty="0"/>
          </a:p>
        </p:txBody>
      </p:sp>
      <p:sp>
        <p:nvSpPr>
          <p:cNvPr id="3" name="Title 2"/>
          <p:cNvSpPr>
            <a:spLocks noGrp="1"/>
          </p:cNvSpPr>
          <p:nvPr>
            <p:ph type="ctrTitle"/>
          </p:nvPr>
        </p:nvSpPr>
        <p:spPr/>
        <p:txBody>
          <a:bodyPr/>
          <a:lstStyle/>
          <a:p>
            <a:r>
              <a:rPr lang="en-US" dirty="0" smtClean="0"/>
              <a:t>Use Of Static keyword</a:t>
            </a:r>
            <a:endParaRPr lang="en-US" dirty="0"/>
          </a:p>
        </p:txBody>
      </p:sp>
    </p:spTree>
    <p:extLst>
      <p:ext uri="{BB962C8B-B14F-4D97-AF65-F5344CB8AC3E}">
        <p14:creationId xmlns:p14="http://schemas.microsoft.com/office/powerpoint/2010/main" val="20975665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Equal() and hashCode() Contract</a:t>
            </a:r>
            <a:endParaRPr lang="en-US" sz="1900" b="1" dirty="0">
              <a:solidFill>
                <a:srgbClr val="747474"/>
              </a:solidFill>
            </a:endParaRPr>
          </a:p>
        </p:txBody>
      </p:sp>
      <p:sp>
        <p:nvSpPr>
          <p:cNvPr id="3" name="Rectangle 2"/>
          <p:cNvSpPr/>
          <p:nvPr/>
        </p:nvSpPr>
        <p:spPr>
          <a:xfrm>
            <a:off x="533400" y="786825"/>
            <a:ext cx="9982200" cy="584775"/>
          </a:xfrm>
          <a:prstGeom prst="rect">
            <a:avLst/>
          </a:prstGeom>
        </p:spPr>
        <p:txBody>
          <a:bodyPr wrap="square">
            <a:spAutoFit/>
          </a:bodyPr>
          <a:lstStyle/>
          <a:p>
            <a:pPr marL="285750" indent="-285750">
              <a:buFont typeface="Wingdings" panose="05000000000000000000" pitchFamily="2" charset="2"/>
              <a:buChar char="Ø"/>
              <a:defRPr/>
            </a:pPr>
            <a:r>
              <a:rPr lang="en-US" sz="1600" dirty="0"/>
              <a:t>If two objects have the same hash code, they may or may not be equal</a:t>
            </a:r>
            <a:r>
              <a:rPr lang="en-US" sz="1600" dirty="0" smtClean="0"/>
              <a:t>.</a:t>
            </a:r>
          </a:p>
          <a:p>
            <a:pPr marL="285750" indent="-285750">
              <a:buFont typeface="Wingdings" panose="05000000000000000000" pitchFamily="2" charset="2"/>
              <a:buChar char="Ø"/>
              <a:defRPr/>
            </a:pPr>
            <a:r>
              <a:rPr lang="en-US" sz="1600" dirty="0" smtClean="0"/>
              <a:t>But, If they </a:t>
            </a:r>
            <a:r>
              <a:rPr lang="en-US" sz="1600" dirty="0"/>
              <a:t>are equal, then they must have same hash code</a:t>
            </a:r>
            <a:r>
              <a:rPr lang="en-US" sz="1600" dirty="0" smtClean="0"/>
              <a:t>.</a:t>
            </a:r>
            <a:endParaRPr lang="en-US" sz="16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828800"/>
            <a:ext cx="7681499" cy="41792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4"/>
          <p:cNvSpPr txBox="1">
            <a:spLocks noChangeArrowheads="1"/>
          </p:cNvSpPr>
          <p:nvPr/>
        </p:nvSpPr>
        <p:spPr bwMode="auto">
          <a:xfrm>
            <a:off x="508820" y="2286000"/>
            <a:ext cx="314878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 typeface="Wingdings" pitchFamily="2" charset="2"/>
              <a:buChar char="q"/>
            </a:pPr>
            <a:r>
              <a:rPr lang="en-US" altLang="en-US" sz="1200" b="1" dirty="0">
                <a:solidFill>
                  <a:schemeClr val="accent1">
                    <a:lumMod val="75000"/>
                  </a:schemeClr>
                </a:solidFill>
                <a:latin typeface="Arial" charset="0"/>
              </a:rPr>
              <a:t>Here in Apple class, we are overriding the equal method but not the hashcode. </a:t>
            </a:r>
          </a:p>
          <a:p>
            <a:pPr eaLnBrk="1" hangingPunct="1">
              <a:lnSpc>
                <a:spcPct val="100000"/>
              </a:lnSpc>
              <a:spcBef>
                <a:spcPct val="0"/>
              </a:spcBef>
              <a:buClrTx/>
              <a:buSzTx/>
              <a:buFont typeface="Wingdings" pitchFamily="2" charset="2"/>
              <a:buChar char="q"/>
            </a:pPr>
            <a:endParaRPr lang="en-US" altLang="en-US" sz="1200" b="1" dirty="0">
              <a:solidFill>
                <a:schemeClr val="accent1">
                  <a:lumMod val="75000"/>
                </a:schemeClr>
              </a:solidFill>
              <a:latin typeface="Arial" charset="0"/>
            </a:endParaRPr>
          </a:p>
          <a:p>
            <a:pPr eaLnBrk="1" hangingPunct="1">
              <a:lnSpc>
                <a:spcPct val="100000"/>
              </a:lnSpc>
              <a:spcBef>
                <a:spcPct val="0"/>
              </a:spcBef>
              <a:buClrTx/>
              <a:buSzTx/>
              <a:buFont typeface="Wingdings" pitchFamily="2" charset="2"/>
              <a:buChar char="q"/>
            </a:pPr>
            <a:r>
              <a:rPr lang="en-US" altLang="en-US" sz="1200" b="1" dirty="0">
                <a:solidFill>
                  <a:schemeClr val="accent1">
                    <a:lumMod val="75000"/>
                  </a:schemeClr>
                </a:solidFill>
                <a:latin typeface="Arial" charset="0"/>
              </a:rPr>
              <a:t>Output shows “null” as both objects has different hashcode though they are equal. </a:t>
            </a:r>
          </a:p>
        </p:txBody>
      </p:sp>
      <p:sp>
        <p:nvSpPr>
          <p:cNvPr id="8" name="Title 3"/>
          <p:cNvSpPr txBox="1">
            <a:spLocks/>
          </p:cNvSpPr>
          <p:nvPr/>
        </p:nvSpPr>
        <p:spPr>
          <a:xfrm>
            <a:off x="990600" y="1381551"/>
            <a:ext cx="5867400" cy="21864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pPr algn="l"/>
            <a:r>
              <a:rPr lang="en-US" sz="1400" b="1" dirty="0" smtClean="0">
                <a:solidFill>
                  <a:schemeClr val="accent6">
                    <a:lumMod val="75000"/>
                  </a:schemeClr>
                </a:solidFill>
              </a:rPr>
              <a:t>Note</a:t>
            </a:r>
            <a:r>
              <a:rPr lang="en-US" sz="1400" b="1" dirty="0" smtClean="0">
                <a:solidFill>
                  <a:srgbClr val="747474"/>
                </a:solidFill>
              </a:rPr>
              <a:t>: contract above also works as a guiding rule for overriding the contract</a:t>
            </a:r>
            <a:endParaRPr lang="en-US" sz="1400" b="1" dirty="0">
              <a:solidFill>
                <a:srgbClr val="747474"/>
              </a:solidFill>
            </a:endParaRPr>
          </a:p>
        </p:txBody>
      </p:sp>
    </p:spTree>
    <p:extLst>
      <p:ext uri="{BB962C8B-B14F-4D97-AF65-F5344CB8AC3E}">
        <p14:creationId xmlns:p14="http://schemas.microsoft.com/office/powerpoint/2010/main" val="6998515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05</a:t>
            </a:r>
            <a:endParaRPr lang="en-US" dirty="0"/>
          </a:p>
        </p:txBody>
      </p:sp>
      <p:sp>
        <p:nvSpPr>
          <p:cNvPr id="3" name="Title 2"/>
          <p:cNvSpPr>
            <a:spLocks noGrp="1"/>
          </p:cNvSpPr>
          <p:nvPr>
            <p:ph type="ctrTitle"/>
          </p:nvPr>
        </p:nvSpPr>
        <p:spPr/>
        <p:txBody>
          <a:bodyPr/>
          <a:lstStyle/>
          <a:p>
            <a:r>
              <a:rPr lang="en-US" dirty="0" smtClean="0"/>
              <a:t>Overriding Rules</a:t>
            </a:r>
            <a:endParaRPr lang="en-US" dirty="0"/>
          </a:p>
        </p:txBody>
      </p:sp>
    </p:spTree>
    <p:extLst>
      <p:ext uri="{BB962C8B-B14F-4D97-AF65-F5344CB8AC3E}">
        <p14:creationId xmlns:p14="http://schemas.microsoft.com/office/powerpoint/2010/main" val="18677860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Overriding Rules</a:t>
            </a:r>
            <a:endParaRPr lang="en-US" sz="1900" b="1" dirty="0">
              <a:solidFill>
                <a:srgbClr val="747474"/>
              </a:solidFill>
            </a:endParaRPr>
          </a:p>
        </p:txBody>
      </p:sp>
      <p:sp>
        <p:nvSpPr>
          <p:cNvPr id="7" name="Content Placeholder 2"/>
          <p:cNvSpPr txBox="1">
            <a:spLocks/>
          </p:cNvSpPr>
          <p:nvPr/>
        </p:nvSpPr>
        <p:spPr>
          <a:xfrm>
            <a:off x="457200" y="1066800"/>
            <a:ext cx="10134600" cy="43434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r>
              <a:rPr lang="en-US" sz="1600" dirty="0" smtClean="0"/>
              <a:t>The argument list must </a:t>
            </a:r>
            <a:r>
              <a:rPr lang="en-US" sz="1600" dirty="0" smtClean="0">
                <a:solidFill>
                  <a:schemeClr val="accent6">
                    <a:lumMod val="75000"/>
                  </a:schemeClr>
                </a:solidFill>
              </a:rPr>
              <a:t>exactly match</a:t>
            </a:r>
            <a:r>
              <a:rPr lang="en-US" sz="1600" dirty="0" smtClean="0">
                <a:solidFill>
                  <a:schemeClr val="accent1">
                    <a:lumMod val="60000"/>
                    <a:lumOff val="40000"/>
                  </a:schemeClr>
                </a:solidFill>
              </a:rPr>
              <a:t> </a:t>
            </a:r>
            <a:r>
              <a:rPr lang="en-US" sz="1600" dirty="0" smtClean="0"/>
              <a:t>that of the overridden method.</a:t>
            </a:r>
          </a:p>
          <a:p>
            <a:pPr>
              <a:defRPr/>
            </a:pPr>
            <a:r>
              <a:rPr lang="en-US" sz="1600" dirty="0" smtClean="0"/>
              <a:t>The return type must be the </a:t>
            </a:r>
            <a:r>
              <a:rPr lang="en-US" sz="1600" dirty="0" smtClean="0">
                <a:solidFill>
                  <a:schemeClr val="accent6">
                    <a:lumMod val="75000"/>
                  </a:schemeClr>
                </a:solidFill>
              </a:rPr>
              <a:t>same </a:t>
            </a:r>
            <a:r>
              <a:rPr lang="en-US" sz="1600" dirty="0" smtClean="0"/>
              <a:t>as, or a </a:t>
            </a:r>
            <a:r>
              <a:rPr lang="en-US" sz="1600" dirty="0" smtClean="0">
                <a:solidFill>
                  <a:schemeClr val="accent6">
                    <a:lumMod val="75000"/>
                  </a:schemeClr>
                </a:solidFill>
              </a:rPr>
              <a:t>subtype </a:t>
            </a:r>
            <a:r>
              <a:rPr lang="en-US" sz="1600" dirty="0" smtClean="0"/>
              <a:t>of, the return type declared in the original overridden method in the superclass.</a:t>
            </a:r>
          </a:p>
          <a:p>
            <a:pPr>
              <a:defRPr/>
            </a:pPr>
            <a:r>
              <a:rPr lang="en-US" sz="1600" dirty="0" smtClean="0"/>
              <a:t>The access level can't be more restrictive than the overridden method's. </a:t>
            </a:r>
          </a:p>
          <a:p>
            <a:pPr marL="233362" lvl="1" indent="0">
              <a:buFont typeface="Wingdings" panose="05000000000000000000" pitchFamily="2" charset="2"/>
              <a:buNone/>
              <a:defRPr/>
            </a:pPr>
            <a:r>
              <a:rPr lang="en-US" sz="1600" dirty="0" smtClean="0"/>
              <a:t>Ex.- public to protected is not allowed.</a:t>
            </a:r>
          </a:p>
          <a:p>
            <a:pPr>
              <a:defRPr/>
            </a:pPr>
            <a:r>
              <a:rPr lang="en-US" sz="1600" dirty="0" smtClean="0"/>
              <a:t>The access level CAN be less restrictive than that of the overridden method.</a:t>
            </a:r>
          </a:p>
          <a:p>
            <a:pPr>
              <a:defRPr/>
            </a:pPr>
            <a:r>
              <a:rPr lang="en-US" sz="1600" dirty="0" smtClean="0"/>
              <a:t>The overriding method CAN throw any unchecked (runtime) exception, regardless of whether the overridden method declares the exception.</a:t>
            </a:r>
          </a:p>
          <a:p>
            <a:pPr>
              <a:defRPr/>
            </a:pPr>
            <a:r>
              <a:rPr lang="en-US" sz="1600" dirty="0" smtClean="0"/>
              <a:t>The overriding method must NOT throw checked exceptions that are new or broader than those declared by the overridden method.</a:t>
            </a:r>
          </a:p>
          <a:p>
            <a:pPr>
              <a:defRPr/>
            </a:pPr>
            <a:r>
              <a:rPr lang="en-US" sz="1600" dirty="0" smtClean="0"/>
              <a:t>The overriding method can throw narrower or fewer exceptions.</a:t>
            </a:r>
          </a:p>
          <a:p>
            <a:pPr>
              <a:defRPr/>
            </a:pPr>
            <a:r>
              <a:rPr lang="en-US" sz="1600" dirty="0" smtClean="0"/>
              <a:t>Instance methods can be overridden only if they are inherited by the subclass. Methods from super class that are </a:t>
            </a:r>
            <a:r>
              <a:rPr lang="en-US" sz="1600" dirty="0" smtClean="0">
                <a:solidFill>
                  <a:schemeClr val="accent6">
                    <a:lumMod val="75000"/>
                  </a:schemeClr>
                </a:solidFill>
              </a:rPr>
              <a:t>not marked</a:t>
            </a:r>
            <a:r>
              <a:rPr lang="en-US" sz="1600" dirty="0" smtClean="0">
                <a:solidFill>
                  <a:schemeClr val="accent1">
                    <a:lumMod val="60000"/>
                    <a:lumOff val="40000"/>
                  </a:schemeClr>
                </a:solidFill>
              </a:rPr>
              <a:t> </a:t>
            </a:r>
            <a:r>
              <a:rPr lang="en-US" sz="1600" dirty="0" smtClean="0">
                <a:solidFill>
                  <a:schemeClr val="accent6">
                    <a:lumMod val="75000"/>
                  </a:schemeClr>
                </a:solidFill>
              </a:rPr>
              <a:t>private or final</a:t>
            </a:r>
            <a:r>
              <a:rPr lang="en-US" sz="1600" dirty="0" smtClean="0"/>
              <a:t>.</a:t>
            </a:r>
          </a:p>
          <a:p>
            <a:pPr>
              <a:defRPr/>
            </a:pPr>
            <a:r>
              <a:rPr lang="en-US" sz="1600" dirty="0" smtClean="0"/>
              <a:t>You </a:t>
            </a:r>
            <a:r>
              <a:rPr lang="en-US" sz="1600" dirty="0" smtClean="0">
                <a:solidFill>
                  <a:schemeClr val="accent6">
                    <a:lumMod val="75000"/>
                  </a:schemeClr>
                </a:solidFill>
              </a:rPr>
              <a:t>cannot</a:t>
            </a:r>
            <a:r>
              <a:rPr lang="en-US" sz="1600" dirty="0" smtClean="0">
                <a:solidFill>
                  <a:schemeClr val="accent1">
                    <a:lumMod val="60000"/>
                    <a:lumOff val="40000"/>
                  </a:schemeClr>
                </a:solidFill>
              </a:rPr>
              <a:t> </a:t>
            </a:r>
            <a:r>
              <a:rPr lang="en-US" sz="1600" dirty="0" smtClean="0"/>
              <a:t>override a method marked </a:t>
            </a:r>
            <a:r>
              <a:rPr lang="en-US" sz="1600" dirty="0" smtClean="0">
                <a:solidFill>
                  <a:schemeClr val="accent6">
                    <a:lumMod val="75000"/>
                  </a:schemeClr>
                </a:solidFill>
              </a:rPr>
              <a:t>final and static</a:t>
            </a:r>
            <a:r>
              <a:rPr lang="en-US" sz="1600" dirty="0" smtClean="0"/>
              <a:t>.</a:t>
            </a:r>
            <a:endParaRPr lang="en-US" sz="1600" dirty="0"/>
          </a:p>
        </p:txBody>
      </p:sp>
    </p:spTree>
    <p:extLst>
      <p:ext uri="{BB962C8B-B14F-4D97-AF65-F5344CB8AC3E}">
        <p14:creationId xmlns:p14="http://schemas.microsoft.com/office/powerpoint/2010/main" val="11383261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Examples : Legal and Illegal Method Overrides</a:t>
            </a:r>
            <a:endParaRPr lang="en-US" sz="1900" b="1" dirty="0">
              <a:solidFill>
                <a:srgbClr val="747474"/>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50680" y="1419225"/>
            <a:ext cx="8341727" cy="10858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163" y="2733678"/>
            <a:ext cx="4266089"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443" y="3200403"/>
            <a:ext cx="8824201"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0" y="4267200"/>
            <a:ext cx="2628215" cy="185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52706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Examples of Illegal Overrides</a:t>
            </a:r>
            <a:endParaRPr lang="en-US" sz="1900" b="1" dirty="0">
              <a:solidFill>
                <a:srgbClr val="747474"/>
              </a:solidFill>
            </a:endParaRPr>
          </a:p>
        </p:txBody>
      </p:sp>
      <p:sp>
        <p:nvSpPr>
          <p:cNvPr id="3" name="Rectangle 2"/>
          <p:cNvSpPr/>
          <p:nvPr/>
        </p:nvSpPr>
        <p:spPr>
          <a:xfrm>
            <a:off x="838200" y="914400"/>
            <a:ext cx="8458200" cy="1923604"/>
          </a:xfrm>
          <a:prstGeom prst="rect">
            <a:avLst/>
          </a:prstGeom>
        </p:spPr>
        <p:txBody>
          <a:bodyPr wrap="square">
            <a:spAutoFit/>
          </a:bodyPr>
          <a:lstStyle/>
          <a:p>
            <a:pPr marL="285750" indent="-285750">
              <a:spcAft>
                <a:spcPct val="0"/>
              </a:spcAft>
              <a:buFont typeface="Wingdings" panose="05000000000000000000" pitchFamily="2" charset="2"/>
              <a:buChar char="Ø"/>
            </a:pPr>
            <a:r>
              <a:rPr lang="en-US" altLang="en-US" sz="1700" dirty="0" smtClean="0"/>
              <a:t>Look at below example code</a:t>
            </a:r>
          </a:p>
          <a:p>
            <a:pPr marL="285750" indent="-285750">
              <a:spcAft>
                <a:spcPct val="0"/>
              </a:spcAft>
              <a:buFont typeface="Wingdings" panose="05000000000000000000" pitchFamily="2" charset="2"/>
              <a:buChar char="Ø"/>
            </a:pPr>
            <a:endParaRPr lang="en-US" altLang="en-US" sz="1700" dirty="0" smtClean="0"/>
          </a:p>
          <a:p>
            <a:pPr marL="285750" indent="-285750">
              <a:spcAft>
                <a:spcPct val="0"/>
              </a:spcAft>
              <a:buFont typeface="Wingdings" panose="05000000000000000000" pitchFamily="2" charset="2"/>
              <a:buChar char="Ø"/>
            </a:pPr>
            <a:endParaRPr lang="en-US" altLang="en-US" sz="1700" dirty="0" smtClean="0"/>
          </a:p>
          <a:p>
            <a:pPr marL="285750" indent="-285750">
              <a:spcAft>
                <a:spcPct val="0"/>
              </a:spcAft>
              <a:buFont typeface="Wingdings" panose="05000000000000000000" pitchFamily="2" charset="2"/>
              <a:buChar char="Ø"/>
            </a:pPr>
            <a:endParaRPr lang="en-US" altLang="en-US" sz="1700" dirty="0" smtClean="0"/>
          </a:p>
          <a:p>
            <a:pPr marL="285750" indent="-285750">
              <a:spcAft>
                <a:spcPct val="0"/>
              </a:spcAft>
              <a:buFont typeface="Wingdings" panose="05000000000000000000" pitchFamily="2" charset="2"/>
              <a:buChar char="Ø"/>
            </a:pPr>
            <a:endParaRPr lang="en-US" altLang="en-US" sz="1700" dirty="0" smtClean="0"/>
          </a:p>
          <a:p>
            <a:pPr marL="285750" indent="-285750">
              <a:spcAft>
                <a:spcPct val="0"/>
              </a:spcAft>
              <a:buFont typeface="Wingdings" panose="05000000000000000000" pitchFamily="2" charset="2"/>
              <a:buChar char="Ø"/>
            </a:pPr>
            <a:endParaRPr lang="en-US" altLang="en-US" sz="1700" dirty="0" smtClean="0"/>
          </a:p>
          <a:p>
            <a:pPr marL="285750" indent="-285750">
              <a:spcAft>
                <a:spcPct val="0"/>
              </a:spcAft>
              <a:buFont typeface="Wingdings" panose="05000000000000000000" pitchFamily="2" charset="2"/>
              <a:buChar char="Ø"/>
            </a:pPr>
            <a:r>
              <a:rPr lang="en-US" altLang="en-US" sz="1700" dirty="0" smtClean="0"/>
              <a:t>Table shows the illegal overrides and problems with code</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032" y="1371600"/>
            <a:ext cx="3390017"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913" y="3276599"/>
            <a:ext cx="9355887" cy="2558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10430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06</a:t>
            </a:r>
            <a:endParaRPr lang="en-US" dirty="0"/>
          </a:p>
        </p:txBody>
      </p:sp>
      <p:sp>
        <p:nvSpPr>
          <p:cNvPr id="3" name="Title 2"/>
          <p:cNvSpPr>
            <a:spLocks noGrp="1"/>
          </p:cNvSpPr>
          <p:nvPr>
            <p:ph type="ctrTitle"/>
          </p:nvPr>
        </p:nvSpPr>
        <p:spPr/>
        <p:txBody>
          <a:bodyPr/>
          <a:lstStyle/>
          <a:p>
            <a:r>
              <a:rPr lang="en-US" dirty="0" smtClean="0"/>
              <a:t>Method Hiding</a:t>
            </a:r>
            <a:endParaRPr lang="en-US" dirty="0"/>
          </a:p>
        </p:txBody>
      </p:sp>
    </p:spTree>
    <p:extLst>
      <p:ext uri="{BB962C8B-B14F-4D97-AF65-F5344CB8AC3E}">
        <p14:creationId xmlns:p14="http://schemas.microsoft.com/office/powerpoint/2010/main" val="18413800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Method Hiding</a:t>
            </a:r>
            <a:endParaRPr lang="en-US" sz="1900" b="1" dirty="0">
              <a:solidFill>
                <a:srgbClr val="747474"/>
              </a:solidFill>
            </a:endParaRPr>
          </a:p>
        </p:txBody>
      </p:sp>
      <p:sp>
        <p:nvSpPr>
          <p:cNvPr id="7" name="Content Placeholder 2"/>
          <p:cNvSpPr txBox="1">
            <a:spLocks/>
          </p:cNvSpPr>
          <p:nvPr/>
        </p:nvSpPr>
        <p:spPr>
          <a:xfrm>
            <a:off x="711015" y="990600"/>
            <a:ext cx="9804585" cy="5334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Aft>
                <a:spcPct val="0"/>
              </a:spcAft>
              <a:buFont typeface="Wingdings" panose="05000000000000000000" pitchFamily="2" charset="2"/>
              <a:buChar char="Ø"/>
            </a:pPr>
            <a:r>
              <a:rPr lang="en-US" altLang="en-US" sz="1600" dirty="0" smtClean="0"/>
              <a:t>Subclass defines a static method with the same signature as a static method in the superclass.</a:t>
            </a:r>
          </a:p>
          <a:p>
            <a:pPr>
              <a:spcAft>
                <a:spcPct val="0"/>
              </a:spcAft>
              <a:buFont typeface="Wingdings" panose="05000000000000000000" pitchFamily="2" charset="2"/>
              <a:buChar char="Ø"/>
            </a:pPr>
            <a:endParaRPr lang="en-US" altLang="en-US" sz="1600" dirty="0" smtClean="0"/>
          </a:p>
          <a:p>
            <a:pPr>
              <a:spcAft>
                <a:spcPct val="0"/>
              </a:spcAft>
              <a:buFont typeface="Wingdings" panose="05000000000000000000" pitchFamily="2" charset="2"/>
              <a:buChar char="Ø"/>
            </a:pPr>
            <a:r>
              <a:rPr lang="en-US" altLang="en-US" sz="1600" dirty="0" smtClean="0"/>
              <a:t>The version of the hidden static method that gets invoked depends on whether it is invoked from the superclass or the subclass reference variable.</a:t>
            </a:r>
          </a:p>
          <a:p>
            <a:pPr>
              <a:spcAft>
                <a:spcPct val="0"/>
              </a:spcAft>
              <a:buFont typeface="Wingdings" panose="05000000000000000000" pitchFamily="2" charset="2"/>
              <a:buChar char="Ø"/>
            </a:pPr>
            <a:endParaRPr lang="en-US" altLang="en-US" sz="1600" dirty="0" smtClean="0"/>
          </a:p>
          <a:p>
            <a:pPr>
              <a:spcAft>
                <a:spcPct val="0"/>
              </a:spcAft>
              <a:buFont typeface="Wingdings" panose="05000000000000000000" pitchFamily="2" charset="2"/>
              <a:buChar char="Ø"/>
            </a:pPr>
            <a:r>
              <a:rPr lang="en-US" altLang="en-US" sz="1600" dirty="0" smtClean="0"/>
              <a:t>Animal and Cat class- </a:t>
            </a:r>
            <a:endParaRPr lang="en-US" altLang="en-US" sz="1600" dirty="0"/>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013" y="2888343"/>
            <a:ext cx="5624635" cy="16836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015" y="4688115"/>
            <a:ext cx="5231037" cy="1341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3102429"/>
            <a:ext cx="4227999" cy="1393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4648200"/>
            <a:ext cx="3605861" cy="868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91946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07</a:t>
            </a:r>
            <a:endParaRPr lang="en-US" dirty="0"/>
          </a:p>
        </p:txBody>
      </p:sp>
      <p:sp>
        <p:nvSpPr>
          <p:cNvPr id="3" name="Title 2"/>
          <p:cNvSpPr>
            <a:spLocks noGrp="1"/>
          </p:cNvSpPr>
          <p:nvPr>
            <p:ph type="ctrTitle"/>
          </p:nvPr>
        </p:nvSpPr>
        <p:spPr/>
        <p:txBody>
          <a:bodyPr/>
          <a:lstStyle/>
          <a:p>
            <a:r>
              <a:rPr lang="en-US" dirty="0" smtClean="0"/>
              <a:t>Immutability</a:t>
            </a:r>
            <a:endParaRPr lang="en-US" dirty="0"/>
          </a:p>
        </p:txBody>
      </p:sp>
    </p:spTree>
    <p:extLst>
      <p:ext uri="{BB962C8B-B14F-4D97-AF65-F5344CB8AC3E}">
        <p14:creationId xmlns:p14="http://schemas.microsoft.com/office/powerpoint/2010/main" val="10134924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Immutability</a:t>
            </a:r>
            <a:endParaRPr lang="en-US" sz="1900" b="1" dirty="0">
              <a:solidFill>
                <a:srgbClr val="747474"/>
              </a:solidFill>
            </a:endParaRPr>
          </a:p>
        </p:txBody>
      </p:sp>
      <p:sp>
        <p:nvSpPr>
          <p:cNvPr id="8" name="Content Placeholder 2"/>
          <p:cNvSpPr txBox="1">
            <a:spLocks/>
          </p:cNvSpPr>
          <p:nvPr/>
        </p:nvSpPr>
        <p:spPr>
          <a:xfrm>
            <a:off x="231537" y="990600"/>
            <a:ext cx="10588863" cy="5334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Aft>
                <a:spcPct val="0"/>
              </a:spcAft>
              <a:buFont typeface="Wingdings" panose="05000000000000000000" pitchFamily="2" charset="2"/>
              <a:buChar char="Ø"/>
            </a:pPr>
            <a:r>
              <a:rPr lang="en-US" altLang="en-US" sz="1600" dirty="0" smtClean="0"/>
              <a:t>An immutable class is simple a class whose instances cannot be modified.</a:t>
            </a:r>
          </a:p>
          <a:p>
            <a:pPr>
              <a:spcAft>
                <a:spcPct val="0"/>
              </a:spcAft>
              <a:buFont typeface="Wingdings" panose="05000000000000000000" pitchFamily="2" charset="2"/>
              <a:buChar char="Ø"/>
            </a:pPr>
            <a:endParaRPr lang="en-US" altLang="en-US" sz="1600" dirty="0" smtClean="0"/>
          </a:p>
          <a:p>
            <a:pPr>
              <a:spcAft>
                <a:spcPct val="0"/>
              </a:spcAft>
              <a:buFont typeface="Wingdings" panose="05000000000000000000" pitchFamily="2" charset="2"/>
              <a:buChar char="Ø"/>
            </a:pPr>
            <a:r>
              <a:rPr lang="en-US" altLang="en-US" sz="1600" dirty="0" smtClean="0"/>
              <a:t>Immutable classes are easier to design and implement, less prone to error and more secure.</a:t>
            </a:r>
          </a:p>
          <a:p>
            <a:pPr>
              <a:spcAft>
                <a:spcPct val="0"/>
              </a:spcAft>
              <a:buFont typeface="Wingdings" panose="05000000000000000000" pitchFamily="2" charset="2"/>
              <a:buChar char="Ø"/>
            </a:pPr>
            <a:endParaRPr lang="en-US" altLang="en-US" sz="1600" dirty="0" smtClean="0"/>
          </a:p>
          <a:p>
            <a:pPr>
              <a:spcAft>
                <a:spcPct val="0"/>
              </a:spcAft>
              <a:buFont typeface="Wingdings" panose="05000000000000000000" pitchFamily="2" charset="2"/>
              <a:buChar char="Ø"/>
            </a:pPr>
            <a:r>
              <a:rPr lang="en-US" altLang="en-US" sz="1600" dirty="0" smtClean="0"/>
              <a:t>Immutable objects are inherently thread safe and do not require synchronization.</a:t>
            </a:r>
          </a:p>
          <a:p>
            <a:pPr>
              <a:spcAft>
                <a:spcPct val="0"/>
              </a:spcAft>
              <a:buFont typeface="Wingdings" panose="05000000000000000000" pitchFamily="2" charset="2"/>
              <a:buChar char="Ø"/>
            </a:pPr>
            <a:endParaRPr lang="en-US" altLang="en-US" sz="1600" dirty="0" smtClean="0"/>
          </a:p>
          <a:p>
            <a:pPr>
              <a:spcAft>
                <a:spcPct val="0"/>
              </a:spcAft>
              <a:buFont typeface="Wingdings" panose="05000000000000000000" pitchFamily="2" charset="2"/>
              <a:buChar char="Ø"/>
            </a:pPr>
            <a:r>
              <a:rPr lang="en-US" altLang="en-US" sz="1600" dirty="0" smtClean="0"/>
              <a:t>They can be reused by providing static factories that cache frequently requested instances to avoid creating new instances.</a:t>
            </a:r>
          </a:p>
          <a:p>
            <a:pPr>
              <a:spcAft>
                <a:spcPct val="0"/>
              </a:spcAft>
              <a:buFont typeface="Wingdings" panose="05000000000000000000" pitchFamily="2" charset="2"/>
              <a:buChar char="Ø"/>
            </a:pPr>
            <a:endParaRPr lang="en-US" altLang="en-US" sz="1600" dirty="0" smtClean="0"/>
          </a:p>
          <a:p>
            <a:pPr>
              <a:spcAft>
                <a:spcPct val="0"/>
              </a:spcAft>
              <a:buFont typeface="Wingdings" panose="05000000000000000000" pitchFamily="2" charset="2"/>
              <a:buChar char="Ø"/>
            </a:pPr>
            <a:r>
              <a:rPr lang="en-US" altLang="en-US" sz="1600" dirty="0" smtClean="0"/>
              <a:t>String class in java is Immutable!</a:t>
            </a:r>
            <a:endParaRPr lang="en-US" altLang="en-US" sz="1600"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4038600"/>
            <a:ext cx="2780576" cy="168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29081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Rule For Immutable Class</a:t>
            </a:r>
            <a:endParaRPr lang="en-US" sz="1900" b="1" dirty="0">
              <a:solidFill>
                <a:srgbClr val="747474"/>
              </a:solidFill>
            </a:endParaRPr>
          </a:p>
        </p:txBody>
      </p:sp>
      <p:sp>
        <p:nvSpPr>
          <p:cNvPr id="6" name="Content Placeholder 2"/>
          <p:cNvSpPr txBox="1">
            <a:spLocks/>
          </p:cNvSpPr>
          <p:nvPr/>
        </p:nvSpPr>
        <p:spPr>
          <a:xfrm>
            <a:off x="152400" y="990600"/>
            <a:ext cx="10591800" cy="5334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defRPr/>
            </a:pPr>
            <a:r>
              <a:rPr lang="en-US" sz="1800" dirty="0" smtClean="0"/>
              <a:t>Ensure class can’t be extended ( </a:t>
            </a:r>
            <a:r>
              <a:rPr lang="en-US" sz="1800" dirty="0" smtClean="0">
                <a:solidFill>
                  <a:schemeClr val="accent6">
                    <a:lumMod val="75000"/>
                  </a:schemeClr>
                </a:solidFill>
              </a:rPr>
              <a:t>final class</a:t>
            </a:r>
            <a:r>
              <a:rPr lang="en-US" sz="1800" dirty="0" smtClean="0"/>
              <a:t>)</a:t>
            </a:r>
          </a:p>
          <a:p>
            <a:pPr>
              <a:buFont typeface="Wingdings" panose="05000000000000000000" pitchFamily="2" charset="2"/>
              <a:buChar char="Ø"/>
              <a:defRPr/>
            </a:pPr>
            <a:endParaRPr lang="en-US" sz="1800" dirty="0" smtClean="0"/>
          </a:p>
          <a:p>
            <a:pPr>
              <a:buFont typeface="Wingdings" panose="05000000000000000000" pitchFamily="2" charset="2"/>
              <a:buChar char="Ø"/>
              <a:defRPr/>
            </a:pPr>
            <a:r>
              <a:rPr lang="en-US" sz="1800" dirty="0" smtClean="0"/>
              <a:t>Make all fields </a:t>
            </a:r>
            <a:r>
              <a:rPr lang="en-US" sz="1800" dirty="0" smtClean="0">
                <a:solidFill>
                  <a:schemeClr val="accent6">
                    <a:lumMod val="75000"/>
                  </a:schemeClr>
                </a:solidFill>
              </a:rPr>
              <a:t>final</a:t>
            </a:r>
            <a:r>
              <a:rPr lang="en-US" sz="1800" dirty="0" smtClean="0"/>
              <a:t>.</a:t>
            </a:r>
          </a:p>
          <a:p>
            <a:pPr>
              <a:buFont typeface="Wingdings" panose="05000000000000000000" pitchFamily="2" charset="2"/>
              <a:buChar char="Ø"/>
              <a:defRPr/>
            </a:pPr>
            <a:endParaRPr lang="en-US" sz="1800" dirty="0" smtClean="0"/>
          </a:p>
          <a:p>
            <a:pPr>
              <a:buFont typeface="Wingdings" panose="05000000000000000000" pitchFamily="2" charset="2"/>
              <a:buChar char="Ø"/>
              <a:defRPr/>
            </a:pPr>
            <a:r>
              <a:rPr lang="en-US" sz="1800" dirty="0" smtClean="0"/>
              <a:t>Make all fields </a:t>
            </a:r>
            <a:r>
              <a:rPr lang="en-US" sz="1800" dirty="0" smtClean="0">
                <a:solidFill>
                  <a:schemeClr val="accent6">
                    <a:lumMod val="75000"/>
                  </a:schemeClr>
                </a:solidFill>
              </a:rPr>
              <a:t>private</a:t>
            </a:r>
          </a:p>
          <a:p>
            <a:pPr>
              <a:buFont typeface="Wingdings" panose="05000000000000000000" pitchFamily="2" charset="2"/>
              <a:buChar char="Ø"/>
              <a:defRPr/>
            </a:pPr>
            <a:endParaRPr lang="en-US" sz="1800" dirty="0" smtClean="0"/>
          </a:p>
          <a:p>
            <a:pPr>
              <a:buFont typeface="Wingdings" panose="05000000000000000000" pitchFamily="2" charset="2"/>
              <a:buChar char="Ø"/>
              <a:defRPr/>
            </a:pPr>
            <a:r>
              <a:rPr lang="en-US" sz="1800" dirty="0" smtClean="0"/>
              <a:t>Don’t provide any method that modify the object’s state i.e. don’t provide </a:t>
            </a:r>
            <a:r>
              <a:rPr lang="en-US" sz="1800" dirty="0" smtClean="0">
                <a:solidFill>
                  <a:schemeClr val="accent6">
                    <a:lumMod val="75000"/>
                  </a:schemeClr>
                </a:solidFill>
              </a:rPr>
              <a:t>setters </a:t>
            </a:r>
            <a:r>
              <a:rPr lang="en-US" sz="1800" dirty="0" smtClean="0"/>
              <a:t>methods.</a:t>
            </a:r>
          </a:p>
          <a:p>
            <a:pPr>
              <a:buFont typeface="Wingdings" panose="05000000000000000000" pitchFamily="2" charset="2"/>
              <a:buChar char="Ø"/>
              <a:defRPr/>
            </a:pPr>
            <a:endParaRPr lang="en-US" sz="1800" dirty="0" smtClean="0"/>
          </a:p>
          <a:p>
            <a:pPr>
              <a:buFont typeface="Wingdings" panose="05000000000000000000" pitchFamily="2" charset="2"/>
              <a:buChar char="Ø"/>
              <a:defRPr/>
            </a:pPr>
            <a:r>
              <a:rPr lang="en-US" sz="1800" dirty="0" smtClean="0"/>
              <a:t>Ensure exclusive access to any mutable components. </a:t>
            </a:r>
          </a:p>
          <a:p>
            <a:pPr lvl="1">
              <a:buFont typeface="Wingdings" panose="05000000000000000000" pitchFamily="2" charset="2"/>
              <a:buChar char="ü"/>
              <a:defRPr/>
            </a:pPr>
            <a:r>
              <a:rPr lang="en-US" sz="1400" dirty="0" smtClean="0"/>
              <a:t>If class has any field that refer to a mutable objects, ensure that clients of that class can not obtain references to these objects.</a:t>
            </a:r>
          </a:p>
          <a:p>
            <a:pPr lvl="1">
              <a:buFont typeface="Wingdings" panose="05000000000000000000" pitchFamily="2" charset="2"/>
              <a:buChar char="ü"/>
              <a:defRPr/>
            </a:pPr>
            <a:r>
              <a:rPr lang="en-US" sz="1600" dirty="0" smtClean="0"/>
              <a:t>If instance variable are mutable, return a new object with copied content from there getter methods.</a:t>
            </a:r>
            <a:endParaRPr lang="en-US" sz="1600" dirty="0"/>
          </a:p>
        </p:txBody>
      </p:sp>
    </p:spTree>
    <p:extLst>
      <p:ext uri="{BB962C8B-B14F-4D97-AF65-F5344CB8AC3E}">
        <p14:creationId xmlns:p14="http://schemas.microsoft.com/office/powerpoint/2010/main" val="2664637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Keyword</a:t>
            </a:r>
            <a:endParaRPr lang="en-US" dirty="0"/>
          </a:p>
        </p:txBody>
      </p:sp>
      <p:sp>
        <p:nvSpPr>
          <p:cNvPr id="3" name="Text Placeholder 2"/>
          <p:cNvSpPr>
            <a:spLocks noGrp="1"/>
          </p:cNvSpPr>
          <p:nvPr>
            <p:ph type="body" sz="quarter" idx="11"/>
          </p:nvPr>
        </p:nvSpPr>
        <p:spPr/>
        <p:txBody>
          <a:bodyPr/>
          <a:lstStyle/>
          <a:p>
            <a:pPr marL="285750" indent="-285750">
              <a:buFont typeface="Arial" panose="020B0604020202020204" pitchFamily="34" charset="0"/>
              <a:buChar char="•"/>
            </a:pPr>
            <a:r>
              <a:rPr lang="en-US" dirty="0" smtClean="0"/>
              <a:t>Static keyword is used to declare a member, as CLASS level member</a:t>
            </a:r>
          </a:p>
          <a:p>
            <a:pPr marL="285750" indent="-285750">
              <a:buFont typeface="Arial" panose="020B0604020202020204" pitchFamily="34" charset="0"/>
              <a:buChar char="•"/>
            </a:pPr>
            <a:r>
              <a:rPr lang="en-US" dirty="0" smtClean="0"/>
              <a:t>In other words, all objects of a class share the same copy of STATIC members</a:t>
            </a:r>
          </a:p>
          <a:p>
            <a:pPr marL="285750" indent="-285750">
              <a:buFont typeface="Arial" panose="020B0604020202020204" pitchFamily="34" charset="0"/>
              <a:buChar char="•"/>
            </a:pPr>
            <a:r>
              <a:rPr lang="en-US" dirty="0" smtClean="0"/>
              <a:t>A class can have following types of static members:</a:t>
            </a:r>
          </a:p>
          <a:p>
            <a:pPr marL="914400" lvl="1" indent="-457200">
              <a:buFont typeface="Wingdings" panose="05000000000000000000" pitchFamily="2" charset="2"/>
              <a:buChar char="ü"/>
            </a:pPr>
            <a:r>
              <a:rPr lang="en-US" altLang="en-US" sz="2000" dirty="0"/>
              <a:t>Static Variables</a:t>
            </a:r>
          </a:p>
          <a:p>
            <a:pPr marL="914400" lvl="1" indent="-457200">
              <a:buFont typeface="Wingdings" panose="05000000000000000000" pitchFamily="2" charset="2"/>
              <a:buChar char="ü"/>
            </a:pPr>
            <a:r>
              <a:rPr lang="en-US" altLang="en-US" sz="2000" dirty="0" smtClean="0"/>
              <a:t>Static </a:t>
            </a:r>
            <a:r>
              <a:rPr lang="en-US" altLang="en-US" sz="2000" dirty="0"/>
              <a:t>methods</a:t>
            </a:r>
          </a:p>
          <a:p>
            <a:pPr marL="914400" lvl="1" indent="-457200">
              <a:buFont typeface="Wingdings" panose="05000000000000000000" pitchFamily="2" charset="2"/>
              <a:buChar char="ü"/>
            </a:pPr>
            <a:r>
              <a:rPr lang="en-US" altLang="en-US" sz="2000" dirty="0" smtClean="0"/>
              <a:t>Static </a:t>
            </a:r>
            <a:r>
              <a:rPr lang="en-US" altLang="en-US" sz="2000" dirty="0"/>
              <a:t>blocks of code</a:t>
            </a:r>
          </a:p>
          <a:p>
            <a:pPr marL="914400" lvl="1" indent="-457200">
              <a:buFont typeface="Wingdings" panose="05000000000000000000" pitchFamily="2" charset="2"/>
              <a:buChar char="ü"/>
            </a:pPr>
            <a:r>
              <a:rPr lang="en-US" altLang="en-US" sz="2000" dirty="0" smtClean="0"/>
              <a:t>Static </a:t>
            </a:r>
            <a:r>
              <a:rPr lang="en-US" altLang="en-US" sz="2000" dirty="0"/>
              <a:t>Inner Class (Captured in Separate PPT for inner classes)</a:t>
            </a:r>
          </a:p>
          <a:p>
            <a:pPr marL="914400" lvl="1" indent="-457200">
              <a:buFont typeface="Wingdings" panose="05000000000000000000" pitchFamily="2" charset="2"/>
              <a:buChar char="ü"/>
            </a:pPr>
            <a:r>
              <a:rPr lang="en-US" altLang="en-US" sz="2000" dirty="0" smtClean="0"/>
              <a:t>Interface </a:t>
            </a:r>
            <a:r>
              <a:rPr lang="en-US" altLang="en-US" sz="2000" dirty="0"/>
              <a:t>Static Method (Java 8 onwards)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1069416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Example</a:t>
            </a:r>
            <a:endParaRPr lang="en-US" sz="1900" b="1" dirty="0">
              <a:solidFill>
                <a:srgbClr val="747474"/>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422030" y="1066800"/>
            <a:ext cx="7338688" cy="49720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48482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08</a:t>
            </a:r>
            <a:endParaRPr lang="en-US" dirty="0"/>
          </a:p>
        </p:txBody>
      </p:sp>
      <p:sp>
        <p:nvSpPr>
          <p:cNvPr id="3" name="Title 2"/>
          <p:cNvSpPr>
            <a:spLocks noGrp="1"/>
          </p:cNvSpPr>
          <p:nvPr>
            <p:ph type="ctrTitle"/>
          </p:nvPr>
        </p:nvSpPr>
        <p:spPr/>
        <p:txBody>
          <a:bodyPr/>
          <a:lstStyle/>
          <a:p>
            <a:r>
              <a:rPr lang="en-US" dirty="0" smtClean="0"/>
              <a:t>Java Cloning</a:t>
            </a:r>
            <a:endParaRPr lang="en-US" dirty="0"/>
          </a:p>
        </p:txBody>
      </p:sp>
    </p:spTree>
    <p:extLst>
      <p:ext uri="{BB962C8B-B14F-4D97-AF65-F5344CB8AC3E}">
        <p14:creationId xmlns:p14="http://schemas.microsoft.com/office/powerpoint/2010/main" val="23021647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Cloning Introduction</a:t>
            </a:r>
            <a:endParaRPr lang="en-US" sz="1900" b="1" dirty="0">
              <a:solidFill>
                <a:srgbClr val="747474"/>
              </a:solidFill>
            </a:endParaRPr>
          </a:p>
        </p:txBody>
      </p:sp>
      <p:sp>
        <p:nvSpPr>
          <p:cNvPr id="6" name="Rectangle 4"/>
          <p:cNvSpPr txBox="1">
            <a:spLocks noChangeArrowheads="1"/>
          </p:cNvSpPr>
          <p:nvPr/>
        </p:nvSpPr>
        <p:spPr>
          <a:xfrm>
            <a:off x="304800" y="1295400"/>
            <a:ext cx="5804504" cy="46482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Ø"/>
              <a:defRPr/>
            </a:pPr>
            <a:r>
              <a:rPr lang="en-US" sz="1600" dirty="0" smtClean="0">
                <a:latin typeface="Georgia" panose="02040502050405020303" pitchFamily="18" charset="0"/>
              </a:rPr>
              <a:t>Cloning is a java concept through which we can create a duplicate object at run time. </a:t>
            </a:r>
          </a:p>
          <a:p>
            <a:pPr algn="just">
              <a:buFont typeface="Wingdings" panose="05000000000000000000" pitchFamily="2" charset="2"/>
              <a:buChar char="Ø"/>
              <a:defRPr/>
            </a:pPr>
            <a:endParaRPr lang="en-US" sz="1600" dirty="0" smtClean="0">
              <a:latin typeface="Georgia" panose="02040502050405020303" pitchFamily="18" charset="0"/>
            </a:endParaRPr>
          </a:p>
          <a:p>
            <a:pPr algn="just">
              <a:buFont typeface="Wingdings" panose="05000000000000000000" pitchFamily="2" charset="2"/>
              <a:buChar char="Ø"/>
              <a:defRPr/>
            </a:pPr>
            <a:r>
              <a:rPr lang="en-US" sz="1600" dirty="0" smtClean="0">
                <a:latin typeface="Georgia" panose="02040502050405020303" pitchFamily="18" charset="0"/>
              </a:rPr>
              <a:t>In contrast of creating a new object of the same type and setting its property explicitly, cloning create a bit by bit copy of the object at run time.</a:t>
            </a:r>
          </a:p>
          <a:p>
            <a:pPr algn="just">
              <a:buFont typeface="Wingdings" panose="05000000000000000000" pitchFamily="2" charset="2"/>
              <a:buChar char="Ø"/>
              <a:defRPr/>
            </a:pPr>
            <a:endParaRPr lang="en-US" sz="1600" dirty="0" smtClean="0">
              <a:latin typeface="Georgia" panose="02040502050405020303" pitchFamily="18" charset="0"/>
            </a:endParaRPr>
          </a:p>
          <a:p>
            <a:pPr algn="just">
              <a:buFont typeface="Wingdings" panose="05000000000000000000" pitchFamily="2" charset="2"/>
              <a:buChar char="Ø"/>
              <a:defRPr/>
            </a:pPr>
            <a:r>
              <a:rPr lang="en-US" sz="1600" dirty="0" smtClean="0">
                <a:latin typeface="Georgia" panose="02040502050405020303" pitchFamily="18" charset="0"/>
              </a:rPr>
              <a:t>We can not clone any java object. We can clone an object if its class is cloneable (implements java.lang.Cloneable).</a:t>
            </a:r>
          </a:p>
          <a:p>
            <a:pPr algn="just">
              <a:buFont typeface="Wingdings" panose="05000000000000000000" pitchFamily="2" charset="2"/>
              <a:buChar char="Ø"/>
              <a:defRPr/>
            </a:pPr>
            <a:endParaRPr lang="en-US" sz="1600" dirty="0" smtClean="0">
              <a:latin typeface="Georgia" panose="02040502050405020303" pitchFamily="18" charset="0"/>
            </a:endParaRPr>
          </a:p>
          <a:p>
            <a:pPr algn="just">
              <a:buFont typeface="Wingdings" panose="05000000000000000000" pitchFamily="2" charset="2"/>
              <a:buChar char="Ø"/>
              <a:defRPr/>
            </a:pPr>
            <a:r>
              <a:rPr lang="en-US" sz="1600" dirty="0" smtClean="0">
                <a:latin typeface="Georgia" panose="02040502050405020303" pitchFamily="18" charset="0"/>
              </a:rPr>
              <a:t>Object class has clone() method that is used to create a clone of an object.</a:t>
            </a:r>
            <a:endParaRPr lang="en-US" sz="1600" dirty="0">
              <a:latin typeface="Georgia" panose="02040502050405020303" pitchFamily="18" charset="0"/>
            </a:endParaRPr>
          </a:p>
        </p:txBody>
      </p:sp>
      <p:pic>
        <p:nvPicPr>
          <p:cNvPr id="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1381125"/>
            <a:ext cx="3758221"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49378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Cloning Example</a:t>
            </a:r>
            <a:endParaRPr lang="en-US" sz="1900" b="1" dirty="0">
              <a:solidFill>
                <a:srgbClr val="747474"/>
              </a:solidFill>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803" y="1466850"/>
            <a:ext cx="9293979" cy="348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spTree>
    <p:extLst>
      <p:ext uri="{BB962C8B-B14F-4D97-AF65-F5344CB8AC3E}">
        <p14:creationId xmlns:p14="http://schemas.microsoft.com/office/powerpoint/2010/main" val="16354213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Cloning Example Client</a:t>
            </a:r>
            <a:endParaRPr lang="en-US" sz="1900" b="1" dirty="0">
              <a:solidFill>
                <a:srgbClr val="747474"/>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588" y="1206500"/>
            <a:ext cx="8026612" cy="473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spTree>
    <p:extLst>
      <p:ext uri="{BB962C8B-B14F-4D97-AF65-F5344CB8AC3E}">
        <p14:creationId xmlns:p14="http://schemas.microsoft.com/office/powerpoint/2010/main" val="40032997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Shell-O-Copy</a:t>
            </a:r>
            <a:endParaRPr lang="en-US" sz="1900" b="1" dirty="0">
              <a:solidFill>
                <a:srgbClr val="747474"/>
              </a:solidFill>
            </a:endParaRPr>
          </a:p>
        </p:txBody>
      </p:sp>
      <p:sp>
        <p:nvSpPr>
          <p:cNvPr id="6" name="Rectangle 4"/>
          <p:cNvSpPr txBox="1">
            <a:spLocks noChangeArrowheads="1"/>
          </p:cNvSpPr>
          <p:nvPr/>
        </p:nvSpPr>
        <p:spPr bwMode="auto">
          <a:xfrm>
            <a:off x="115072" y="921796"/>
            <a:ext cx="10705328"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4" rIns="91429" bIns="45714"/>
          <a:lstStyle>
            <a:lvl1pPr marL="285750" indent="-285750" eaLnBrk="0" hangingPunct="0">
              <a:defRPr sz="1600">
                <a:solidFill>
                  <a:schemeClr val="bg2"/>
                </a:solidFill>
                <a:latin typeface="Arial" charset="0"/>
                <a:ea typeface="ＭＳ Ｐゴシック" pitchFamily="34" charset="-128"/>
              </a:defRPr>
            </a:lvl1pPr>
            <a:lvl2pPr marL="742950" indent="-285750" eaLnBrk="0" hangingPunct="0">
              <a:defRPr sz="1600">
                <a:solidFill>
                  <a:schemeClr val="bg2"/>
                </a:solidFill>
                <a:latin typeface="Arial" charset="0"/>
                <a:ea typeface="ＭＳ Ｐゴシック" pitchFamily="34" charset="-128"/>
              </a:defRPr>
            </a:lvl2pPr>
            <a:lvl3pPr marL="1143000" indent="-228600" eaLnBrk="0" hangingPunct="0">
              <a:defRPr sz="1600">
                <a:solidFill>
                  <a:schemeClr val="bg2"/>
                </a:solidFill>
                <a:latin typeface="Arial" charset="0"/>
                <a:ea typeface="ＭＳ Ｐゴシック" pitchFamily="34" charset="-128"/>
              </a:defRPr>
            </a:lvl3pPr>
            <a:lvl4pPr marL="1600200" indent="-228600" eaLnBrk="0" hangingPunct="0">
              <a:defRPr sz="1600">
                <a:solidFill>
                  <a:schemeClr val="bg2"/>
                </a:solidFill>
                <a:latin typeface="Arial" charset="0"/>
                <a:ea typeface="ＭＳ Ｐゴシック" pitchFamily="34" charset="-128"/>
              </a:defRPr>
            </a:lvl4pPr>
            <a:lvl5pPr marL="2057400" indent="-228600" eaLnBrk="0" hangingPunct="0">
              <a:defRPr sz="1600">
                <a:solidFill>
                  <a:schemeClr val="bg2"/>
                </a:solidFill>
                <a:latin typeface="Arial" charset="0"/>
                <a:ea typeface="ＭＳ Ｐゴシック" pitchFamily="34" charset="-128"/>
              </a:defRPr>
            </a:lvl5pPr>
            <a:lvl6pPr marL="2514600" indent="-228600" eaLnBrk="0" fontAlgn="base" hangingPunct="0">
              <a:spcBef>
                <a:spcPct val="0"/>
              </a:spcBef>
              <a:spcAft>
                <a:spcPct val="0"/>
              </a:spcAft>
              <a:defRPr sz="1600">
                <a:solidFill>
                  <a:schemeClr val="bg2"/>
                </a:solidFill>
                <a:latin typeface="Arial" charset="0"/>
                <a:ea typeface="ＭＳ Ｐゴシック" pitchFamily="34" charset="-128"/>
              </a:defRPr>
            </a:lvl6pPr>
            <a:lvl7pPr marL="2971800" indent="-228600" eaLnBrk="0" fontAlgn="base" hangingPunct="0">
              <a:spcBef>
                <a:spcPct val="0"/>
              </a:spcBef>
              <a:spcAft>
                <a:spcPct val="0"/>
              </a:spcAft>
              <a:defRPr sz="1600">
                <a:solidFill>
                  <a:schemeClr val="bg2"/>
                </a:solidFill>
                <a:latin typeface="Arial" charset="0"/>
                <a:ea typeface="ＭＳ Ｐゴシック" pitchFamily="34" charset="-128"/>
              </a:defRPr>
            </a:lvl7pPr>
            <a:lvl8pPr marL="3429000" indent="-228600" eaLnBrk="0" fontAlgn="base" hangingPunct="0">
              <a:spcBef>
                <a:spcPct val="0"/>
              </a:spcBef>
              <a:spcAft>
                <a:spcPct val="0"/>
              </a:spcAft>
              <a:defRPr sz="1600">
                <a:solidFill>
                  <a:schemeClr val="bg2"/>
                </a:solidFill>
                <a:latin typeface="Arial" charset="0"/>
                <a:ea typeface="ＭＳ Ｐゴシック" pitchFamily="34" charset="-128"/>
              </a:defRPr>
            </a:lvl8pPr>
            <a:lvl9pPr marL="3886200" indent="-228600" eaLnBrk="0" fontAlgn="base" hangingPunct="0">
              <a:spcBef>
                <a:spcPct val="0"/>
              </a:spcBef>
              <a:spcAft>
                <a:spcPct val="0"/>
              </a:spcAft>
              <a:defRPr sz="1600">
                <a:solidFill>
                  <a:schemeClr val="bg2"/>
                </a:solidFill>
                <a:latin typeface="Arial" charset="0"/>
                <a:ea typeface="ＭＳ Ｐゴシック" pitchFamily="34" charset="-128"/>
              </a:defRPr>
            </a:lvl9pPr>
          </a:lstStyle>
          <a:p>
            <a:pPr algn="just">
              <a:spcBef>
                <a:spcPct val="20000"/>
              </a:spcBef>
              <a:buClr>
                <a:schemeClr val="accent1"/>
              </a:buClr>
              <a:buFont typeface="Wingdings" panose="05000000000000000000" pitchFamily="2" charset="2"/>
              <a:buChar char="Ø"/>
              <a:defRPr/>
            </a:pPr>
            <a:r>
              <a:rPr lang="en-US" dirty="0" smtClean="0">
                <a:solidFill>
                  <a:schemeClr val="tx2">
                    <a:lumMod val="50000"/>
                  </a:schemeClr>
                </a:solidFill>
                <a:latin typeface="Georgia" panose="02040502050405020303" pitchFamily="18" charset="0"/>
                <a:ea typeface="+mn-ea"/>
              </a:rPr>
              <a:t>Default implementation of clone method in Object class copy references of contained objects (We do not have a separate copy of the contained object).</a:t>
            </a:r>
          </a:p>
          <a:p>
            <a:pPr algn="just">
              <a:spcBef>
                <a:spcPct val="20000"/>
              </a:spcBef>
              <a:buClr>
                <a:schemeClr val="accent1"/>
              </a:buClr>
              <a:buFont typeface="Wingdings" panose="05000000000000000000" pitchFamily="2" charset="2"/>
              <a:buChar char="Ø"/>
              <a:defRPr/>
            </a:pPr>
            <a:r>
              <a:rPr lang="en-US" dirty="0" smtClean="0">
                <a:solidFill>
                  <a:schemeClr val="tx2">
                    <a:lumMod val="50000"/>
                  </a:schemeClr>
                </a:solidFill>
                <a:latin typeface="Georgia" panose="02040502050405020303" pitchFamily="18" charset="0"/>
                <a:ea typeface="+mn-ea"/>
              </a:rPr>
              <a:t>In the below figure, If a change is made in the department head of dept1, those changes will also be reflected to the dept2.</a:t>
            </a:r>
          </a:p>
        </p:txBody>
      </p:sp>
      <p:sp>
        <p:nvSpPr>
          <p:cNvPr id="7" name="Rectangle 1"/>
          <p:cNvSpPr>
            <a:spLocks noChangeArrowheads="1"/>
          </p:cNvSpPr>
          <p:nvPr/>
        </p:nvSpPr>
        <p:spPr bwMode="auto">
          <a:xfrm>
            <a:off x="838200" y="3048000"/>
            <a:ext cx="1422030" cy="369332"/>
          </a:xfrm>
          <a:prstGeom prst="rect">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lvl1pPr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eaLnBrk="1" hangingPunct="1">
              <a:lnSpc>
                <a:spcPct val="100000"/>
              </a:lnSpc>
              <a:spcBef>
                <a:spcPct val="0"/>
              </a:spcBef>
              <a:buClrTx/>
              <a:buSzTx/>
              <a:buFontTx/>
              <a:buNone/>
            </a:pPr>
            <a:r>
              <a:rPr lang="en-US" altLang="en-US" dirty="0">
                <a:solidFill>
                  <a:schemeClr val="tx1"/>
                </a:solidFill>
                <a:latin typeface="Arial" charset="0"/>
              </a:rPr>
              <a:t>dept1</a:t>
            </a:r>
          </a:p>
        </p:txBody>
      </p:sp>
      <p:sp>
        <p:nvSpPr>
          <p:cNvPr id="8" name="Rectangle 4"/>
          <p:cNvSpPr>
            <a:spLocks noChangeArrowheads="1"/>
          </p:cNvSpPr>
          <p:nvPr/>
        </p:nvSpPr>
        <p:spPr bwMode="auto">
          <a:xfrm>
            <a:off x="838200" y="5105400"/>
            <a:ext cx="1422030" cy="369332"/>
          </a:xfrm>
          <a:prstGeom prst="rect">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lvl1pPr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eaLnBrk="1" hangingPunct="1">
              <a:lnSpc>
                <a:spcPct val="100000"/>
              </a:lnSpc>
              <a:spcBef>
                <a:spcPct val="0"/>
              </a:spcBef>
              <a:buClrTx/>
              <a:buSzTx/>
              <a:buFontTx/>
              <a:buNone/>
            </a:pPr>
            <a:r>
              <a:rPr lang="en-US" altLang="en-US" dirty="0">
                <a:solidFill>
                  <a:schemeClr val="tx1"/>
                </a:solidFill>
                <a:latin typeface="Arial" charset="0"/>
              </a:rPr>
              <a:t>dept2</a:t>
            </a:r>
          </a:p>
        </p:txBody>
      </p:sp>
      <p:sp>
        <p:nvSpPr>
          <p:cNvPr id="9" name="Rectangle 2"/>
          <p:cNvSpPr>
            <a:spLocks noChangeArrowheads="1"/>
          </p:cNvSpPr>
          <p:nvPr/>
        </p:nvSpPr>
        <p:spPr bwMode="auto">
          <a:xfrm>
            <a:off x="3783833" y="2819400"/>
            <a:ext cx="2539339" cy="954107"/>
          </a:xfrm>
          <a:prstGeom prst="rect">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lvl1pPr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eaLnBrk="1" hangingPunct="1">
              <a:lnSpc>
                <a:spcPct val="100000"/>
              </a:lnSpc>
              <a:spcBef>
                <a:spcPct val="0"/>
              </a:spcBef>
              <a:buClrTx/>
              <a:buSzTx/>
              <a:buFontTx/>
              <a:buNone/>
            </a:pPr>
            <a:r>
              <a:rPr lang="en-US" altLang="en-US" sz="1800" dirty="0">
                <a:solidFill>
                  <a:schemeClr val="tx1"/>
                </a:solidFill>
                <a:latin typeface="Arial" charset="0"/>
              </a:rPr>
              <a:t>Department</a:t>
            </a:r>
          </a:p>
          <a:p>
            <a:pPr eaLnBrk="1" hangingPunct="1">
              <a:lnSpc>
                <a:spcPct val="100000"/>
              </a:lnSpc>
              <a:spcBef>
                <a:spcPct val="0"/>
              </a:spcBef>
              <a:buClrTx/>
              <a:buSzTx/>
              <a:buFontTx/>
              <a:buNone/>
            </a:pPr>
            <a:r>
              <a:rPr lang="en-US" altLang="en-US" sz="1200" dirty="0">
                <a:solidFill>
                  <a:schemeClr val="tx1"/>
                </a:solidFill>
                <a:latin typeface="Arial" charset="0"/>
              </a:rPr>
              <a:t>int id = 5</a:t>
            </a:r>
          </a:p>
          <a:p>
            <a:pPr eaLnBrk="1" hangingPunct="1">
              <a:lnSpc>
                <a:spcPct val="100000"/>
              </a:lnSpc>
              <a:spcBef>
                <a:spcPct val="0"/>
              </a:spcBef>
              <a:buClrTx/>
              <a:buSzTx/>
              <a:buFontTx/>
              <a:buNone/>
            </a:pPr>
            <a:r>
              <a:rPr lang="en-US" altLang="en-US" sz="1200" dirty="0">
                <a:solidFill>
                  <a:schemeClr val="tx1"/>
                </a:solidFill>
                <a:latin typeface="Arial" charset="0"/>
              </a:rPr>
              <a:t>String name = “IT”</a:t>
            </a:r>
          </a:p>
          <a:p>
            <a:pPr eaLnBrk="1" hangingPunct="1">
              <a:lnSpc>
                <a:spcPct val="100000"/>
              </a:lnSpc>
              <a:spcBef>
                <a:spcPct val="0"/>
              </a:spcBef>
              <a:buClrTx/>
              <a:buSzTx/>
              <a:buFontTx/>
              <a:buNone/>
            </a:pPr>
            <a:r>
              <a:rPr lang="en-US" altLang="en-US" sz="1200" dirty="0">
                <a:solidFill>
                  <a:schemeClr val="tx1"/>
                </a:solidFill>
                <a:latin typeface="Arial" charset="0"/>
              </a:rPr>
              <a:t>Emp </a:t>
            </a:r>
            <a:r>
              <a:rPr lang="en-US" altLang="en-US" sz="1200" dirty="0" err="1">
                <a:solidFill>
                  <a:schemeClr val="tx1"/>
                </a:solidFill>
                <a:latin typeface="Arial" charset="0"/>
              </a:rPr>
              <a:t>departmentHead</a:t>
            </a:r>
            <a:endParaRPr lang="en-US" altLang="en-US" sz="1200" dirty="0">
              <a:solidFill>
                <a:schemeClr val="tx1"/>
              </a:solidFill>
              <a:latin typeface="Arial" charset="0"/>
            </a:endParaRPr>
          </a:p>
        </p:txBody>
      </p:sp>
      <p:sp>
        <p:nvSpPr>
          <p:cNvPr id="10" name="Rectangle 8"/>
          <p:cNvSpPr>
            <a:spLocks noChangeArrowheads="1"/>
          </p:cNvSpPr>
          <p:nvPr/>
        </p:nvSpPr>
        <p:spPr bwMode="auto">
          <a:xfrm>
            <a:off x="3783833" y="4837093"/>
            <a:ext cx="2539339" cy="954107"/>
          </a:xfrm>
          <a:prstGeom prst="rect">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lvl1pPr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eaLnBrk="1" hangingPunct="1">
              <a:lnSpc>
                <a:spcPct val="100000"/>
              </a:lnSpc>
              <a:spcBef>
                <a:spcPct val="0"/>
              </a:spcBef>
              <a:buClrTx/>
              <a:buSzTx/>
              <a:buFontTx/>
              <a:buNone/>
            </a:pPr>
            <a:r>
              <a:rPr lang="en-US" altLang="en-US" sz="1800" dirty="0">
                <a:solidFill>
                  <a:schemeClr val="tx1"/>
                </a:solidFill>
                <a:latin typeface="Arial" charset="0"/>
              </a:rPr>
              <a:t>Department</a:t>
            </a:r>
          </a:p>
          <a:p>
            <a:pPr eaLnBrk="1" hangingPunct="1">
              <a:lnSpc>
                <a:spcPct val="100000"/>
              </a:lnSpc>
              <a:spcBef>
                <a:spcPct val="0"/>
              </a:spcBef>
              <a:buClrTx/>
              <a:buSzTx/>
              <a:buFontTx/>
              <a:buNone/>
            </a:pPr>
            <a:r>
              <a:rPr lang="en-US" altLang="en-US" sz="1200" dirty="0">
                <a:solidFill>
                  <a:schemeClr val="tx1"/>
                </a:solidFill>
                <a:latin typeface="Arial" charset="0"/>
              </a:rPr>
              <a:t>int id = 5</a:t>
            </a:r>
          </a:p>
          <a:p>
            <a:pPr eaLnBrk="1" hangingPunct="1">
              <a:lnSpc>
                <a:spcPct val="100000"/>
              </a:lnSpc>
              <a:spcBef>
                <a:spcPct val="0"/>
              </a:spcBef>
              <a:buClrTx/>
              <a:buSzTx/>
              <a:buFontTx/>
              <a:buNone/>
            </a:pPr>
            <a:r>
              <a:rPr lang="en-US" altLang="en-US" sz="1200" dirty="0">
                <a:solidFill>
                  <a:schemeClr val="tx1"/>
                </a:solidFill>
                <a:latin typeface="Arial" charset="0"/>
              </a:rPr>
              <a:t>String name = “IT”</a:t>
            </a:r>
          </a:p>
          <a:p>
            <a:pPr eaLnBrk="1" hangingPunct="1">
              <a:lnSpc>
                <a:spcPct val="100000"/>
              </a:lnSpc>
              <a:spcBef>
                <a:spcPct val="0"/>
              </a:spcBef>
              <a:buClrTx/>
              <a:buSzTx/>
              <a:buFontTx/>
              <a:buNone/>
            </a:pPr>
            <a:r>
              <a:rPr lang="en-US" altLang="en-US" sz="1200" dirty="0">
                <a:solidFill>
                  <a:schemeClr val="tx1"/>
                </a:solidFill>
                <a:latin typeface="Arial" charset="0"/>
              </a:rPr>
              <a:t>Emp </a:t>
            </a:r>
            <a:r>
              <a:rPr lang="en-US" altLang="en-US" sz="1200" dirty="0" err="1">
                <a:solidFill>
                  <a:schemeClr val="tx1"/>
                </a:solidFill>
                <a:latin typeface="Arial" charset="0"/>
              </a:rPr>
              <a:t>departmentHead</a:t>
            </a:r>
            <a:endParaRPr lang="en-US" altLang="en-US" sz="1200" dirty="0">
              <a:solidFill>
                <a:schemeClr val="tx1"/>
              </a:solidFill>
              <a:latin typeface="Arial" charset="0"/>
            </a:endParaRPr>
          </a:p>
        </p:txBody>
      </p:sp>
      <p:cxnSp>
        <p:nvCxnSpPr>
          <p:cNvPr id="11" name="Straight Arrow Connector 11"/>
          <p:cNvCxnSpPr>
            <a:cxnSpLocks noChangeShapeType="1"/>
            <a:stCxn id="7" idx="3"/>
            <a:endCxn id="9" idx="1"/>
          </p:cNvCxnSpPr>
          <p:nvPr/>
        </p:nvCxnSpPr>
        <p:spPr bwMode="auto">
          <a:xfrm>
            <a:off x="2260230" y="3232666"/>
            <a:ext cx="1523603" cy="63788"/>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cxnSp>
      <p:cxnSp>
        <p:nvCxnSpPr>
          <p:cNvPr id="12" name="Straight Arrow Connector 13"/>
          <p:cNvCxnSpPr>
            <a:cxnSpLocks noChangeShapeType="1"/>
            <a:stCxn id="8" idx="3"/>
            <a:endCxn id="10" idx="1"/>
          </p:cNvCxnSpPr>
          <p:nvPr/>
        </p:nvCxnSpPr>
        <p:spPr bwMode="auto">
          <a:xfrm>
            <a:off x="2260230" y="5290066"/>
            <a:ext cx="1523603" cy="24081"/>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cxnSp>
      <p:sp>
        <p:nvSpPr>
          <p:cNvPr id="14" name="Freeform 14"/>
          <p:cNvSpPr>
            <a:spLocks/>
          </p:cNvSpPr>
          <p:nvPr/>
        </p:nvSpPr>
        <p:spPr bwMode="auto">
          <a:xfrm>
            <a:off x="6045374" y="3595171"/>
            <a:ext cx="2026575" cy="369332"/>
          </a:xfrm>
          <a:custGeom>
            <a:avLst/>
            <a:gdLst>
              <a:gd name="T0" fmla="*/ 0 w 1520327"/>
              <a:gd name="T1" fmla="*/ 0 h 716096"/>
              <a:gd name="T2" fmla="*/ 473725 w 1520327"/>
              <a:gd name="T3" fmla="*/ 473725 h 716096"/>
              <a:gd name="T4" fmla="*/ 1520327 w 1520327"/>
              <a:gd name="T5" fmla="*/ 716096 h 716096"/>
              <a:gd name="T6" fmla="*/ 0 60000 65536"/>
              <a:gd name="T7" fmla="*/ 0 60000 65536"/>
              <a:gd name="T8" fmla="*/ 0 60000 65536"/>
            </a:gdLst>
            <a:ahLst/>
            <a:cxnLst>
              <a:cxn ang="T6">
                <a:pos x="T0" y="T1"/>
              </a:cxn>
              <a:cxn ang="T7">
                <a:pos x="T2" y="T3"/>
              </a:cxn>
              <a:cxn ang="T8">
                <a:pos x="T4" y="T5"/>
              </a:cxn>
            </a:cxnLst>
            <a:rect l="0" t="0" r="r" b="b"/>
            <a:pathLst>
              <a:path w="1520327" h="716096">
                <a:moveTo>
                  <a:pt x="0" y="0"/>
                </a:moveTo>
                <a:cubicBezTo>
                  <a:pt x="110168" y="177188"/>
                  <a:pt x="220337" y="354376"/>
                  <a:pt x="473725" y="473725"/>
                </a:cubicBezTo>
                <a:cubicBezTo>
                  <a:pt x="727113" y="593074"/>
                  <a:pt x="1123720" y="654585"/>
                  <a:pt x="1520327" y="716096"/>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p>
            <a:endParaRPr lang="en-US"/>
          </a:p>
        </p:txBody>
      </p:sp>
      <p:sp>
        <p:nvSpPr>
          <p:cNvPr id="15" name="Freeform 15"/>
          <p:cNvSpPr>
            <a:spLocks/>
          </p:cNvSpPr>
          <p:nvPr/>
        </p:nvSpPr>
        <p:spPr bwMode="auto">
          <a:xfrm>
            <a:off x="6089429" y="4707875"/>
            <a:ext cx="2202800" cy="369332"/>
          </a:xfrm>
          <a:custGeom>
            <a:avLst/>
            <a:gdLst>
              <a:gd name="T0" fmla="*/ 0 w 1652530"/>
              <a:gd name="T1" fmla="*/ 925417 h 966963"/>
              <a:gd name="T2" fmla="*/ 1090670 w 1652530"/>
              <a:gd name="T3" fmla="*/ 859315 h 966963"/>
              <a:gd name="T4" fmla="*/ 1652530 w 1652530"/>
              <a:gd name="T5" fmla="*/ 0 h 966963"/>
              <a:gd name="T6" fmla="*/ 0 60000 65536"/>
              <a:gd name="T7" fmla="*/ 0 60000 65536"/>
              <a:gd name="T8" fmla="*/ 0 60000 65536"/>
            </a:gdLst>
            <a:ahLst/>
            <a:cxnLst>
              <a:cxn ang="T6">
                <a:pos x="T0" y="T1"/>
              </a:cxn>
              <a:cxn ang="T7">
                <a:pos x="T2" y="T3"/>
              </a:cxn>
              <a:cxn ang="T8">
                <a:pos x="T4" y="T5"/>
              </a:cxn>
            </a:cxnLst>
            <a:rect l="0" t="0" r="r" b="b"/>
            <a:pathLst>
              <a:path w="1652530" h="966963">
                <a:moveTo>
                  <a:pt x="0" y="925417"/>
                </a:moveTo>
                <a:cubicBezTo>
                  <a:pt x="407624" y="969484"/>
                  <a:pt x="815249" y="1013551"/>
                  <a:pt x="1090670" y="859315"/>
                </a:cubicBezTo>
                <a:cubicBezTo>
                  <a:pt x="1366091" y="705079"/>
                  <a:pt x="1509310" y="352539"/>
                  <a:pt x="1652530" y="0"/>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p>
            <a:endParaRPr lang="en-US"/>
          </a:p>
        </p:txBody>
      </p:sp>
      <p:sp>
        <p:nvSpPr>
          <p:cNvPr id="16" name="Rectangle 16"/>
          <p:cNvSpPr>
            <a:spLocks noChangeArrowheads="1"/>
          </p:cNvSpPr>
          <p:nvPr/>
        </p:nvSpPr>
        <p:spPr bwMode="auto">
          <a:xfrm>
            <a:off x="8049921" y="3963548"/>
            <a:ext cx="2539339" cy="738664"/>
          </a:xfrm>
          <a:prstGeom prst="rect">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lvl1pPr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eaLnBrk="1" hangingPunct="1">
              <a:lnSpc>
                <a:spcPct val="100000"/>
              </a:lnSpc>
              <a:spcBef>
                <a:spcPct val="0"/>
              </a:spcBef>
              <a:buClrTx/>
              <a:buSzTx/>
              <a:buFontTx/>
              <a:buNone/>
            </a:pPr>
            <a:r>
              <a:rPr lang="en-US" altLang="en-US" sz="1800" dirty="0">
                <a:solidFill>
                  <a:schemeClr val="tx1"/>
                </a:solidFill>
                <a:latin typeface="Arial" charset="0"/>
              </a:rPr>
              <a:t>Emp</a:t>
            </a:r>
          </a:p>
          <a:p>
            <a:pPr eaLnBrk="1" hangingPunct="1">
              <a:lnSpc>
                <a:spcPct val="100000"/>
              </a:lnSpc>
              <a:spcBef>
                <a:spcPct val="0"/>
              </a:spcBef>
              <a:buClrTx/>
              <a:buSzTx/>
              <a:buFontTx/>
              <a:buNone/>
            </a:pPr>
            <a:r>
              <a:rPr lang="en-US" altLang="en-US" sz="1200" dirty="0">
                <a:solidFill>
                  <a:schemeClr val="tx1"/>
                </a:solidFill>
                <a:latin typeface="Arial" charset="0"/>
              </a:rPr>
              <a:t>int id = 5</a:t>
            </a:r>
          </a:p>
          <a:p>
            <a:pPr eaLnBrk="1" hangingPunct="1">
              <a:lnSpc>
                <a:spcPct val="100000"/>
              </a:lnSpc>
              <a:spcBef>
                <a:spcPct val="0"/>
              </a:spcBef>
              <a:buClrTx/>
              <a:buSzTx/>
              <a:buFontTx/>
              <a:buNone/>
            </a:pPr>
            <a:r>
              <a:rPr lang="en-US" altLang="en-US" sz="1200" dirty="0">
                <a:solidFill>
                  <a:schemeClr val="tx1"/>
                </a:solidFill>
                <a:latin typeface="Arial" charset="0"/>
              </a:rPr>
              <a:t>String name = “Nitin”</a:t>
            </a:r>
          </a:p>
        </p:txBody>
      </p:sp>
      <p:cxnSp>
        <p:nvCxnSpPr>
          <p:cNvPr id="17" name="Straight Connector 17"/>
          <p:cNvCxnSpPr>
            <a:cxnSpLocks noChangeShapeType="1"/>
          </p:cNvCxnSpPr>
          <p:nvPr/>
        </p:nvCxnSpPr>
        <p:spPr bwMode="auto">
          <a:xfrm>
            <a:off x="8049921" y="4300480"/>
            <a:ext cx="2539339"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cxnSp>
      <p:grpSp>
        <p:nvGrpSpPr>
          <p:cNvPr id="18" name="Group 20"/>
          <p:cNvGrpSpPr>
            <a:grpSpLocks/>
          </p:cNvGrpSpPr>
          <p:nvPr/>
        </p:nvGrpSpPr>
        <p:grpSpPr bwMode="auto">
          <a:xfrm>
            <a:off x="838200" y="2819400"/>
            <a:ext cx="9751060" cy="2971800"/>
            <a:chOff x="914400" y="2819400"/>
            <a:chExt cx="7315200" cy="2971800"/>
          </a:xfrm>
        </p:grpSpPr>
        <p:grpSp>
          <p:nvGrpSpPr>
            <p:cNvPr id="19" name="Group 18"/>
            <p:cNvGrpSpPr>
              <a:grpSpLocks/>
            </p:cNvGrpSpPr>
            <p:nvPr/>
          </p:nvGrpSpPr>
          <p:grpSpPr bwMode="auto">
            <a:xfrm>
              <a:off x="914400" y="2819400"/>
              <a:ext cx="7315200" cy="2971800"/>
              <a:chOff x="533400" y="1295400"/>
              <a:chExt cx="7315200" cy="2971800"/>
            </a:xfrm>
          </p:grpSpPr>
          <p:sp>
            <p:nvSpPr>
              <p:cNvPr id="21" name="Rectangle 1"/>
              <p:cNvSpPr>
                <a:spLocks noChangeArrowheads="1"/>
              </p:cNvSpPr>
              <p:nvPr/>
            </p:nvSpPr>
            <p:spPr bwMode="auto">
              <a:xfrm>
                <a:off x="533400" y="1524000"/>
                <a:ext cx="1066800" cy="369332"/>
              </a:xfrm>
              <a:prstGeom prst="rect">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lvl1pPr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eaLnBrk="1" hangingPunct="1">
                  <a:lnSpc>
                    <a:spcPct val="100000"/>
                  </a:lnSpc>
                  <a:spcBef>
                    <a:spcPct val="0"/>
                  </a:spcBef>
                  <a:buClrTx/>
                  <a:buSzTx/>
                  <a:buFontTx/>
                  <a:buNone/>
                </a:pPr>
                <a:r>
                  <a:rPr lang="en-US" altLang="en-US" dirty="0">
                    <a:solidFill>
                      <a:schemeClr val="tx1"/>
                    </a:solidFill>
                    <a:latin typeface="Arial" charset="0"/>
                  </a:rPr>
                  <a:t>dept1</a:t>
                </a:r>
              </a:p>
            </p:txBody>
          </p:sp>
          <p:sp>
            <p:nvSpPr>
              <p:cNvPr id="22" name="Rectangle 4"/>
              <p:cNvSpPr>
                <a:spLocks noChangeArrowheads="1"/>
              </p:cNvSpPr>
              <p:nvPr/>
            </p:nvSpPr>
            <p:spPr bwMode="auto">
              <a:xfrm>
                <a:off x="533400" y="3581400"/>
                <a:ext cx="1066800" cy="369332"/>
              </a:xfrm>
              <a:prstGeom prst="rect">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lvl1pPr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eaLnBrk="1" hangingPunct="1">
                  <a:lnSpc>
                    <a:spcPct val="100000"/>
                  </a:lnSpc>
                  <a:spcBef>
                    <a:spcPct val="0"/>
                  </a:spcBef>
                  <a:buClrTx/>
                  <a:buSzTx/>
                  <a:buFontTx/>
                  <a:buNone/>
                </a:pPr>
                <a:r>
                  <a:rPr lang="en-US" altLang="en-US" dirty="0">
                    <a:solidFill>
                      <a:schemeClr val="tx1"/>
                    </a:solidFill>
                    <a:latin typeface="Arial" charset="0"/>
                  </a:rPr>
                  <a:t>dept2</a:t>
                </a:r>
              </a:p>
            </p:txBody>
          </p:sp>
          <p:sp>
            <p:nvSpPr>
              <p:cNvPr id="23" name="Rectangle 2"/>
              <p:cNvSpPr>
                <a:spLocks noChangeArrowheads="1"/>
              </p:cNvSpPr>
              <p:nvPr/>
            </p:nvSpPr>
            <p:spPr bwMode="auto">
              <a:xfrm>
                <a:off x="2743200" y="1295400"/>
                <a:ext cx="1905000" cy="954107"/>
              </a:xfrm>
              <a:prstGeom prst="rect">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lvl1pPr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eaLnBrk="1" hangingPunct="1">
                  <a:lnSpc>
                    <a:spcPct val="100000"/>
                  </a:lnSpc>
                  <a:spcBef>
                    <a:spcPct val="0"/>
                  </a:spcBef>
                  <a:buClrTx/>
                  <a:buSzTx/>
                  <a:buFontTx/>
                  <a:buNone/>
                </a:pPr>
                <a:r>
                  <a:rPr lang="en-US" altLang="en-US" sz="1800" dirty="0">
                    <a:solidFill>
                      <a:schemeClr val="tx1"/>
                    </a:solidFill>
                    <a:latin typeface="Arial" charset="0"/>
                  </a:rPr>
                  <a:t>Department</a:t>
                </a:r>
              </a:p>
              <a:p>
                <a:pPr eaLnBrk="1" hangingPunct="1">
                  <a:lnSpc>
                    <a:spcPct val="100000"/>
                  </a:lnSpc>
                  <a:spcBef>
                    <a:spcPct val="0"/>
                  </a:spcBef>
                  <a:buClrTx/>
                  <a:buSzTx/>
                  <a:buFontTx/>
                  <a:buNone/>
                </a:pPr>
                <a:r>
                  <a:rPr lang="en-US" altLang="en-US" sz="1200" dirty="0">
                    <a:solidFill>
                      <a:schemeClr val="tx1"/>
                    </a:solidFill>
                    <a:latin typeface="Arial" charset="0"/>
                  </a:rPr>
                  <a:t>int id = 5</a:t>
                </a:r>
              </a:p>
              <a:p>
                <a:pPr eaLnBrk="1" hangingPunct="1">
                  <a:lnSpc>
                    <a:spcPct val="100000"/>
                  </a:lnSpc>
                  <a:spcBef>
                    <a:spcPct val="0"/>
                  </a:spcBef>
                  <a:buClrTx/>
                  <a:buSzTx/>
                  <a:buFontTx/>
                  <a:buNone/>
                </a:pPr>
                <a:r>
                  <a:rPr lang="en-US" altLang="en-US" sz="1200" dirty="0">
                    <a:solidFill>
                      <a:schemeClr val="tx1"/>
                    </a:solidFill>
                    <a:latin typeface="Arial" charset="0"/>
                  </a:rPr>
                  <a:t>String name = “IT”</a:t>
                </a:r>
              </a:p>
              <a:p>
                <a:pPr eaLnBrk="1" hangingPunct="1">
                  <a:lnSpc>
                    <a:spcPct val="100000"/>
                  </a:lnSpc>
                  <a:spcBef>
                    <a:spcPct val="0"/>
                  </a:spcBef>
                  <a:buClrTx/>
                  <a:buSzTx/>
                  <a:buFontTx/>
                  <a:buNone/>
                </a:pPr>
                <a:r>
                  <a:rPr lang="en-US" altLang="en-US" sz="1200" dirty="0">
                    <a:solidFill>
                      <a:schemeClr val="tx1"/>
                    </a:solidFill>
                    <a:latin typeface="Arial" charset="0"/>
                  </a:rPr>
                  <a:t>Emp </a:t>
                </a:r>
                <a:r>
                  <a:rPr lang="en-US" altLang="en-US" sz="1200" dirty="0" err="1">
                    <a:solidFill>
                      <a:schemeClr val="tx1"/>
                    </a:solidFill>
                    <a:latin typeface="Arial" charset="0"/>
                  </a:rPr>
                  <a:t>departmentHead</a:t>
                </a:r>
                <a:endParaRPr lang="en-US" altLang="en-US" sz="1200" dirty="0">
                  <a:solidFill>
                    <a:schemeClr val="tx1"/>
                  </a:solidFill>
                  <a:latin typeface="Arial" charset="0"/>
                </a:endParaRPr>
              </a:p>
            </p:txBody>
          </p:sp>
          <p:cxnSp>
            <p:nvCxnSpPr>
              <p:cNvPr id="24" name="Straight Connector 5"/>
              <p:cNvCxnSpPr>
                <a:cxnSpLocks noChangeShapeType="1"/>
              </p:cNvCxnSpPr>
              <p:nvPr/>
            </p:nvCxnSpPr>
            <p:spPr bwMode="auto">
              <a:xfrm>
                <a:off x="2743200" y="1632332"/>
                <a:ext cx="1905000"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cxnSp>
          <p:sp>
            <p:nvSpPr>
              <p:cNvPr id="25" name="Rectangle 8"/>
              <p:cNvSpPr>
                <a:spLocks noChangeArrowheads="1"/>
              </p:cNvSpPr>
              <p:nvPr/>
            </p:nvSpPr>
            <p:spPr bwMode="auto">
              <a:xfrm>
                <a:off x="2743200" y="3313093"/>
                <a:ext cx="1905000" cy="954107"/>
              </a:xfrm>
              <a:prstGeom prst="rect">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lvl1pPr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eaLnBrk="1" hangingPunct="1">
                  <a:lnSpc>
                    <a:spcPct val="100000"/>
                  </a:lnSpc>
                  <a:spcBef>
                    <a:spcPct val="0"/>
                  </a:spcBef>
                  <a:buClrTx/>
                  <a:buSzTx/>
                  <a:buFontTx/>
                  <a:buNone/>
                </a:pPr>
                <a:r>
                  <a:rPr lang="en-US" altLang="en-US" sz="1800" dirty="0">
                    <a:solidFill>
                      <a:schemeClr val="tx1"/>
                    </a:solidFill>
                    <a:latin typeface="Arial" charset="0"/>
                  </a:rPr>
                  <a:t>Department</a:t>
                </a:r>
              </a:p>
              <a:p>
                <a:pPr eaLnBrk="1" hangingPunct="1">
                  <a:lnSpc>
                    <a:spcPct val="100000"/>
                  </a:lnSpc>
                  <a:spcBef>
                    <a:spcPct val="0"/>
                  </a:spcBef>
                  <a:buClrTx/>
                  <a:buSzTx/>
                  <a:buFontTx/>
                  <a:buNone/>
                </a:pPr>
                <a:r>
                  <a:rPr lang="en-US" altLang="en-US" sz="1200" dirty="0">
                    <a:solidFill>
                      <a:schemeClr val="tx1"/>
                    </a:solidFill>
                    <a:latin typeface="Arial" charset="0"/>
                  </a:rPr>
                  <a:t>int id = 5</a:t>
                </a:r>
              </a:p>
              <a:p>
                <a:pPr eaLnBrk="1" hangingPunct="1">
                  <a:lnSpc>
                    <a:spcPct val="100000"/>
                  </a:lnSpc>
                  <a:spcBef>
                    <a:spcPct val="0"/>
                  </a:spcBef>
                  <a:buClrTx/>
                  <a:buSzTx/>
                  <a:buFontTx/>
                  <a:buNone/>
                </a:pPr>
                <a:r>
                  <a:rPr lang="en-US" altLang="en-US" sz="1200" dirty="0">
                    <a:solidFill>
                      <a:schemeClr val="tx1"/>
                    </a:solidFill>
                    <a:latin typeface="Arial" charset="0"/>
                  </a:rPr>
                  <a:t>String name = “IT”</a:t>
                </a:r>
              </a:p>
              <a:p>
                <a:pPr eaLnBrk="1" hangingPunct="1">
                  <a:lnSpc>
                    <a:spcPct val="100000"/>
                  </a:lnSpc>
                  <a:spcBef>
                    <a:spcPct val="0"/>
                  </a:spcBef>
                  <a:buClrTx/>
                  <a:buSzTx/>
                  <a:buFontTx/>
                  <a:buNone/>
                </a:pPr>
                <a:r>
                  <a:rPr lang="en-US" altLang="en-US" sz="1200" dirty="0">
                    <a:solidFill>
                      <a:schemeClr val="tx1"/>
                    </a:solidFill>
                    <a:latin typeface="Arial" charset="0"/>
                  </a:rPr>
                  <a:t>Emp </a:t>
                </a:r>
                <a:r>
                  <a:rPr lang="en-US" altLang="en-US" sz="1200" dirty="0" err="1">
                    <a:solidFill>
                      <a:schemeClr val="tx1"/>
                    </a:solidFill>
                    <a:latin typeface="Arial" charset="0"/>
                  </a:rPr>
                  <a:t>departmentHead</a:t>
                </a:r>
                <a:endParaRPr lang="en-US" altLang="en-US" sz="1200" dirty="0">
                  <a:solidFill>
                    <a:schemeClr val="tx1"/>
                  </a:solidFill>
                  <a:latin typeface="Arial" charset="0"/>
                </a:endParaRPr>
              </a:p>
            </p:txBody>
          </p:sp>
          <p:cxnSp>
            <p:nvCxnSpPr>
              <p:cNvPr id="26" name="Straight Connector 9"/>
              <p:cNvCxnSpPr>
                <a:cxnSpLocks noChangeShapeType="1"/>
              </p:cNvCxnSpPr>
              <p:nvPr/>
            </p:nvCxnSpPr>
            <p:spPr bwMode="auto">
              <a:xfrm>
                <a:off x="2743200" y="3657600"/>
                <a:ext cx="1905000"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cxnSp>
          <p:cxnSp>
            <p:nvCxnSpPr>
              <p:cNvPr id="27" name="Straight Arrow Connector 7"/>
              <p:cNvCxnSpPr>
                <a:cxnSpLocks noChangeShapeType="1"/>
                <a:stCxn id="23" idx="2"/>
                <a:endCxn id="25" idx="0"/>
              </p:cNvCxnSpPr>
              <p:nvPr/>
            </p:nvCxnSpPr>
            <p:spPr bwMode="auto">
              <a:xfrm>
                <a:off x="3695700" y="2249507"/>
                <a:ext cx="0" cy="1063586"/>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cxnSp>
          <p:cxnSp>
            <p:nvCxnSpPr>
              <p:cNvPr id="28" name="Straight Arrow Connector 11"/>
              <p:cNvCxnSpPr>
                <a:cxnSpLocks noChangeShapeType="1"/>
                <a:stCxn id="21" idx="3"/>
                <a:endCxn id="23" idx="1"/>
              </p:cNvCxnSpPr>
              <p:nvPr/>
            </p:nvCxnSpPr>
            <p:spPr bwMode="auto">
              <a:xfrm>
                <a:off x="1600200" y="1708666"/>
                <a:ext cx="1143000" cy="63788"/>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cxnSp>
          <p:cxnSp>
            <p:nvCxnSpPr>
              <p:cNvPr id="29" name="Straight Arrow Connector 13"/>
              <p:cNvCxnSpPr>
                <a:cxnSpLocks noChangeShapeType="1"/>
                <a:stCxn id="22" idx="3"/>
                <a:endCxn id="25" idx="1"/>
              </p:cNvCxnSpPr>
              <p:nvPr/>
            </p:nvCxnSpPr>
            <p:spPr bwMode="auto">
              <a:xfrm>
                <a:off x="1600200" y="3766066"/>
                <a:ext cx="1143000" cy="24081"/>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cxnSp>
          <p:sp>
            <p:nvSpPr>
              <p:cNvPr id="30" name="Rectangle 16"/>
              <p:cNvSpPr>
                <a:spLocks noChangeArrowheads="1"/>
              </p:cNvSpPr>
              <p:nvPr/>
            </p:nvSpPr>
            <p:spPr bwMode="auto">
              <a:xfrm>
                <a:off x="5943600" y="2439548"/>
                <a:ext cx="1905000" cy="738664"/>
              </a:xfrm>
              <a:prstGeom prst="rect">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lvl1pPr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eaLnBrk="1" hangingPunct="1">
                  <a:lnSpc>
                    <a:spcPct val="100000"/>
                  </a:lnSpc>
                  <a:spcBef>
                    <a:spcPct val="0"/>
                  </a:spcBef>
                  <a:buClrTx/>
                  <a:buSzTx/>
                  <a:buFontTx/>
                  <a:buNone/>
                </a:pPr>
                <a:r>
                  <a:rPr lang="en-US" altLang="en-US" sz="1800" dirty="0">
                    <a:solidFill>
                      <a:schemeClr val="tx1"/>
                    </a:solidFill>
                    <a:latin typeface="Arial" charset="0"/>
                  </a:rPr>
                  <a:t>Emp</a:t>
                </a:r>
              </a:p>
              <a:p>
                <a:pPr eaLnBrk="1" hangingPunct="1">
                  <a:lnSpc>
                    <a:spcPct val="100000"/>
                  </a:lnSpc>
                  <a:spcBef>
                    <a:spcPct val="0"/>
                  </a:spcBef>
                  <a:buClrTx/>
                  <a:buSzTx/>
                  <a:buFontTx/>
                  <a:buNone/>
                </a:pPr>
                <a:r>
                  <a:rPr lang="en-US" altLang="en-US" sz="1200" dirty="0">
                    <a:solidFill>
                      <a:schemeClr val="tx1"/>
                    </a:solidFill>
                    <a:latin typeface="Arial" charset="0"/>
                  </a:rPr>
                  <a:t>int id = 5</a:t>
                </a:r>
              </a:p>
              <a:p>
                <a:pPr eaLnBrk="1" hangingPunct="1">
                  <a:lnSpc>
                    <a:spcPct val="100000"/>
                  </a:lnSpc>
                  <a:spcBef>
                    <a:spcPct val="0"/>
                  </a:spcBef>
                  <a:buClrTx/>
                  <a:buSzTx/>
                  <a:buFontTx/>
                  <a:buNone/>
                </a:pPr>
                <a:r>
                  <a:rPr lang="en-US" altLang="en-US" sz="1200" dirty="0">
                    <a:solidFill>
                      <a:schemeClr val="tx1"/>
                    </a:solidFill>
                    <a:latin typeface="Arial" charset="0"/>
                  </a:rPr>
                  <a:t>String name = “Nitin”</a:t>
                </a:r>
              </a:p>
            </p:txBody>
          </p:sp>
          <p:cxnSp>
            <p:nvCxnSpPr>
              <p:cNvPr id="31" name="Straight Connector 17"/>
              <p:cNvCxnSpPr>
                <a:cxnSpLocks noChangeShapeType="1"/>
              </p:cNvCxnSpPr>
              <p:nvPr/>
            </p:nvCxnSpPr>
            <p:spPr bwMode="auto">
              <a:xfrm>
                <a:off x="5943600" y="2776480"/>
                <a:ext cx="1905000"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cxnSp>
          <p:sp>
            <p:nvSpPr>
              <p:cNvPr id="32" name="Freeform 14"/>
              <p:cNvSpPr>
                <a:spLocks/>
              </p:cNvSpPr>
              <p:nvPr/>
            </p:nvSpPr>
            <p:spPr bwMode="auto">
              <a:xfrm>
                <a:off x="4439798" y="2071171"/>
                <a:ext cx="1520327" cy="369332"/>
              </a:xfrm>
              <a:custGeom>
                <a:avLst/>
                <a:gdLst>
                  <a:gd name="T0" fmla="*/ 0 w 1520327"/>
                  <a:gd name="T1" fmla="*/ 0 h 716096"/>
                  <a:gd name="T2" fmla="*/ 473725 w 1520327"/>
                  <a:gd name="T3" fmla="*/ 473725 h 716096"/>
                  <a:gd name="T4" fmla="*/ 1520327 w 1520327"/>
                  <a:gd name="T5" fmla="*/ 716096 h 716096"/>
                  <a:gd name="T6" fmla="*/ 0 60000 65536"/>
                  <a:gd name="T7" fmla="*/ 0 60000 65536"/>
                  <a:gd name="T8" fmla="*/ 0 60000 65536"/>
                </a:gdLst>
                <a:ahLst/>
                <a:cxnLst>
                  <a:cxn ang="T6">
                    <a:pos x="T0" y="T1"/>
                  </a:cxn>
                  <a:cxn ang="T7">
                    <a:pos x="T2" y="T3"/>
                  </a:cxn>
                  <a:cxn ang="T8">
                    <a:pos x="T4" y="T5"/>
                  </a:cxn>
                </a:cxnLst>
                <a:rect l="0" t="0" r="r" b="b"/>
                <a:pathLst>
                  <a:path w="1520327" h="716096">
                    <a:moveTo>
                      <a:pt x="0" y="0"/>
                    </a:moveTo>
                    <a:cubicBezTo>
                      <a:pt x="110168" y="177188"/>
                      <a:pt x="220337" y="354376"/>
                      <a:pt x="473725" y="473725"/>
                    </a:cubicBezTo>
                    <a:cubicBezTo>
                      <a:pt x="727113" y="593074"/>
                      <a:pt x="1123720" y="654585"/>
                      <a:pt x="1520327" y="716096"/>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p>
                <a:endParaRPr lang="en-US"/>
              </a:p>
            </p:txBody>
          </p:sp>
          <p:sp>
            <p:nvSpPr>
              <p:cNvPr id="33" name="Freeform 15"/>
              <p:cNvSpPr>
                <a:spLocks/>
              </p:cNvSpPr>
              <p:nvPr/>
            </p:nvSpPr>
            <p:spPr bwMode="auto">
              <a:xfrm>
                <a:off x="4472848" y="3183875"/>
                <a:ext cx="1652530" cy="369332"/>
              </a:xfrm>
              <a:custGeom>
                <a:avLst/>
                <a:gdLst>
                  <a:gd name="T0" fmla="*/ 0 w 1652530"/>
                  <a:gd name="T1" fmla="*/ 925417 h 966963"/>
                  <a:gd name="T2" fmla="*/ 1090670 w 1652530"/>
                  <a:gd name="T3" fmla="*/ 859315 h 966963"/>
                  <a:gd name="T4" fmla="*/ 1652530 w 1652530"/>
                  <a:gd name="T5" fmla="*/ 0 h 966963"/>
                  <a:gd name="T6" fmla="*/ 0 60000 65536"/>
                  <a:gd name="T7" fmla="*/ 0 60000 65536"/>
                  <a:gd name="T8" fmla="*/ 0 60000 65536"/>
                </a:gdLst>
                <a:ahLst/>
                <a:cxnLst>
                  <a:cxn ang="T6">
                    <a:pos x="T0" y="T1"/>
                  </a:cxn>
                  <a:cxn ang="T7">
                    <a:pos x="T2" y="T3"/>
                  </a:cxn>
                  <a:cxn ang="T8">
                    <a:pos x="T4" y="T5"/>
                  </a:cxn>
                </a:cxnLst>
                <a:rect l="0" t="0" r="r" b="b"/>
                <a:pathLst>
                  <a:path w="1652530" h="966963">
                    <a:moveTo>
                      <a:pt x="0" y="925417"/>
                    </a:moveTo>
                    <a:cubicBezTo>
                      <a:pt x="407624" y="969484"/>
                      <a:pt x="815249" y="1013551"/>
                      <a:pt x="1090670" y="859315"/>
                    </a:cubicBezTo>
                    <a:cubicBezTo>
                      <a:pt x="1366091" y="705079"/>
                      <a:pt x="1509310" y="352539"/>
                      <a:pt x="1652530" y="0"/>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p>
                <a:endParaRPr lang="en-US"/>
              </a:p>
            </p:txBody>
          </p:sp>
        </p:grpSp>
        <p:sp>
          <p:nvSpPr>
            <p:cNvPr id="20" name="Rectangle 19"/>
            <p:cNvSpPr>
              <a:spLocks noChangeArrowheads="1"/>
            </p:cNvSpPr>
            <p:nvPr/>
          </p:nvSpPr>
          <p:spPr bwMode="auto">
            <a:xfrm>
              <a:off x="4023452" y="4114800"/>
              <a:ext cx="777148"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lvl1pPr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r>
                <a:rPr lang="en-US" altLang="en-US">
                  <a:solidFill>
                    <a:schemeClr val="tx1"/>
                  </a:solidFill>
                  <a:latin typeface="Arial" charset="0"/>
                </a:rPr>
                <a:t>Clone</a:t>
              </a:r>
            </a:p>
          </p:txBody>
        </p:sp>
      </p:grpSp>
    </p:spTree>
    <p:extLst>
      <p:ext uri="{BB962C8B-B14F-4D97-AF65-F5344CB8AC3E}">
        <p14:creationId xmlns:p14="http://schemas.microsoft.com/office/powerpoint/2010/main" val="17704677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Shell-O-Copy Example</a:t>
            </a:r>
            <a:endParaRPr lang="en-US" sz="1900" b="1" dirty="0">
              <a:solidFill>
                <a:srgbClr val="747474"/>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10430334"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spTree>
    <p:extLst>
      <p:ext uri="{BB962C8B-B14F-4D97-AF65-F5344CB8AC3E}">
        <p14:creationId xmlns:p14="http://schemas.microsoft.com/office/powerpoint/2010/main" val="27325314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Shell-O-Copy Example Client</a:t>
            </a:r>
            <a:endParaRPr lang="en-US" sz="1900" b="1" dirty="0">
              <a:solidFill>
                <a:srgbClr val="747474"/>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34" y="1143000"/>
            <a:ext cx="10576166" cy="419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spTree>
    <p:extLst>
      <p:ext uri="{BB962C8B-B14F-4D97-AF65-F5344CB8AC3E}">
        <p14:creationId xmlns:p14="http://schemas.microsoft.com/office/powerpoint/2010/main" val="23587335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Deep-O-Copy</a:t>
            </a:r>
            <a:endParaRPr lang="en-US" sz="1900" b="1" dirty="0">
              <a:solidFill>
                <a:srgbClr val="747474"/>
              </a:solidFill>
            </a:endParaRPr>
          </a:p>
        </p:txBody>
      </p:sp>
      <p:sp>
        <p:nvSpPr>
          <p:cNvPr id="34" name="Rectangle 4"/>
          <p:cNvSpPr txBox="1">
            <a:spLocks noChangeArrowheads="1"/>
          </p:cNvSpPr>
          <p:nvPr/>
        </p:nvSpPr>
        <p:spPr bwMode="auto">
          <a:xfrm>
            <a:off x="0" y="990600"/>
            <a:ext cx="1098475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4" rIns="91429" bIns="45714"/>
          <a:lstStyle>
            <a:lvl1pPr marL="285750" indent="-285750" eaLnBrk="0" hangingPunct="0">
              <a:defRPr sz="1600">
                <a:solidFill>
                  <a:schemeClr val="bg2"/>
                </a:solidFill>
                <a:latin typeface="Arial" charset="0"/>
                <a:ea typeface="ＭＳ Ｐゴシック" pitchFamily="34" charset="-128"/>
              </a:defRPr>
            </a:lvl1pPr>
            <a:lvl2pPr marL="742950" indent="-285750" eaLnBrk="0" hangingPunct="0">
              <a:defRPr sz="1600">
                <a:solidFill>
                  <a:schemeClr val="bg2"/>
                </a:solidFill>
                <a:latin typeface="Arial" charset="0"/>
                <a:ea typeface="ＭＳ Ｐゴシック" pitchFamily="34" charset="-128"/>
              </a:defRPr>
            </a:lvl2pPr>
            <a:lvl3pPr marL="1143000" indent="-228600" eaLnBrk="0" hangingPunct="0">
              <a:defRPr sz="1600">
                <a:solidFill>
                  <a:schemeClr val="bg2"/>
                </a:solidFill>
                <a:latin typeface="Arial" charset="0"/>
                <a:ea typeface="ＭＳ Ｐゴシック" pitchFamily="34" charset="-128"/>
              </a:defRPr>
            </a:lvl3pPr>
            <a:lvl4pPr marL="1600200" indent="-228600" eaLnBrk="0" hangingPunct="0">
              <a:defRPr sz="1600">
                <a:solidFill>
                  <a:schemeClr val="bg2"/>
                </a:solidFill>
                <a:latin typeface="Arial" charset="0"/>
                <a:ea typeface="ＭＳ Ｐゴシック" pitchFamily="34" charset="-128"/>
              </a:defRPr>
            </a:lvl4pPr>
            <a:lvl5pPr marL="2057400" indent="-228600" eaLnBrk="0" hangingPunct="0">
              <a:defRPr sz="1600">
                <a:solidFill>
                  <a:schemeClr val="bg2"/>
                </a:solidFill>
                <a:latin typeface="Arial" charset="0"/>
                <a:ea typeface="ＭＳ Ｐゴシック" pitchFamily="34" charset="-128"/>
              </a:defRPr>
            </a:lvl5pPr>
            <a:lvl6pPr marL="2514600" indent="-228600" eaLnBrk="0" fontAlgn="base" hangingPunct="0">
              <a:spcBef>
                <a:spcPct val="0"/>
              </a:spcBef>
              <a:spcAft>
                <a:spcPct val="0"/>
              </a:spcAft>
              <a:defRPr sz="1600">
                <a:solidFill>
                  <a:schemeClr val="bg2"/>
                </a:solidFill>
                <a:latin typeface="Arial" charset="0"/>
                <a:ea typeface="ＭＳ Ｐゴシック" pitchFamily="34" charset="-128"/>
              </a:defRPr>
            </a:lvl6pPr>
            <a:lvl7pPr marL="2971800" indent="-228600" eaLnBrk="0" fontAlgn="base" hangingPunct="0">
              <a:spcBef>
                <a:spcPct val="0"/>
              </a:spcBef>
              <a:spcAft>
                <a:spcPct val="0"/>
              </a:spcAft>
              <a:defRPr sz="1600">
                <a:solidFill>
                  <a:schemeClr val="bg2"/>
                </a:solidFill>
                <a:latin typeface="Arial" charset="0"/>
                <a:ea typeface="ＭＳ Ｐゴシック" pitchFamily="34" charset="-128"/>
              </a:defRPr>
            </a:lvl7pPr>
            <a:lvl8pPr marL="3429000" indent="-228600" eaLnBrk="0" fontAlgn="base" hangingPunct="0">
              <a:spcBef>
                <a:spcPct val="0"/>
              </a:spcBef>
              <a:spcAft>
                <a:spcPct val="0"/>
              </a:spcAft>
              <a:defRPr sz="1600">
                <a:solidFill>
                  <a:schemeClr val="bg2"/>
                </a:solidFill>
                <a:latin typeface="Arial" charset="0"/>
                <a:ea typeface="ＭＳ Ｐゴシック" pitchFamily="34" charset="-128"/>
              </a:defRPr>
            </a:lvl8pPr>
            <a:lvl9pPr marL="3886200" indent="-228600" eaLnBrk="0" fontAlgn="base" hangingPunct="0">
              <a:spcBef>
                <a:spcPct val="0"/>
              </a:spcBef>
              <a:spcAft>
                <a:spcPct val="0"/>
              </a:spcAft>
              <a:defRPr sz="1600">
                <a:solidFill>
                  <a:schemeClr val="bg2"/>
                </a:solidFill>
                <a:latin typeface="Arial" charset="0"/>
                <a:ea typeface="ＭＳ Ｐゴシック" pitchFamily="34" charset="-128"/>
              </a:defRPr>
            </a:lvl9pPr>
          </a:lstStyle>
          <a:p>
            <a:pPr algn="just">
              <a:spcBef>
                <a:spcPct val="20000"/>
              </a:spcBef>
              <a:buClr>
                <a:schemeClr val="accent1"/>
              </a:buClr>
              <a:buFont typeface="Wingdings" panose="05000000000000000000" pitchFamily="2" charset="2"/>
              <a:buChar char="Ø"/>
              <a:defRPr/>
            </a:pPr>
            <a:r>
              <a:rPr lang="en-US" dirty="0" smtClean="0">
                <a:solidFill>
                  <a:schemeClr val="tx2">
                    <a:lumMod val="50000"/>
                  </a:schemeClr>
                </a:solidFill>
                <a:latin typeface="Georgia" panose="02040502050405020303" pitchFamily="18" charset="0"/>
                <a:ea typeface="+mn-ea"/>
              </a:rPr>
              <a:t>If we clone an object through deep-o-copy, contained object also should be cloned.</a:t>
            </a:r>
          </a:p>
          <a:p>
            <a:pPr algn="just">
              <a:spcBef>
                <a:spcPct val="20000"/>
              </a:spcBef>
              <a:buClr>
                <a:schemeClr val="accent1"/>
              </a:buClr>
              <a:buFont typeface="Wingdings" panose="05000000000000000000" pitchFamily="2" charset="2"/>
              <a:buChar char="Ø"/>
              <a:defRPr/>
            </a:pPr>
            <a:r>
              <a:rPr lang="en-US" dirty="0" smtClean="0">
                <a:solidFill>
                  <a:schemeClr val="tx2">
                    <a:lumMod val="50000"/>
                  </a:schemeClr>
                </a:solidFill>
                <a:latin typeface="Georgia" panose="02040502050405020303" pitchFamily="18" charset="0"/>
                <a:ea typeface="+mn-ea"/>
              </a:rPr>
              <a:t>In the below figure, If a change is made in the department head of dept1, those changes will not be reflected to the dept2.</a:t>
            </a:r>
          </a:p>
        </p:txBody>
      </p:sp>
      <p:sp>
        <p:nvSpPr>
          <p:cNvPr id="35" name="Rectangle 1"/>
          <p:cNvSpPr>
            <a:spLocks noChangeArrowheads="1"/>
          </p:cNvSpPr>
          <p:nvPr/>
        </p:nvSpPr>
        <p:spPr bwMode="auto">
          <a:xfrm>
            <a:off x="990600" y="3048000"/>
            <a:ext cx="1422030" cy="369332"/>
          </a:xfrm>
          <a:prstGeom prst="rect">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lvl1pPr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eaLnBrk="1" hangingPunct="1">
              <a:lnSpc>
                <a:spcPct val="100000"/>
              </a:lnSpc>
              <a:spcBef>
                <a:spcPct val="0"/>
              </a:spcBef>
              <a:buClrTx/>
              <a:buSzTx/>
              <a:buFontTx/>
              <a:buNone/>
            </a:pPr>
            <a:r>
              <a:rPr lang="en-US" altLang="en-US" dirty="0">
                <a:solidFill>
                  <a:schemeClr val="tx1"/>
                </a:solidFill>
                <a:latin typeface="Arial" charset="0"/>
              </a:rPr>
              <a:t>dept1</a:t>
            </a:r>
          </a:p>
        </p:txBody>
      </p:sp>
      <p:sp>
        <p:nvSpPr>
          <p:cNvPr id="36" name="Rectangle 2"/>
          <p:cNvSpPr>
            <a:spLocks noChangeArrowheads="1"/>
          </p:cNvSpPr>
          <p:nvPr/>
        </p:nvSpPr>
        <p:spPr bwMode="auto">
          <a:xfrm>
            <a:off x="3936233" y="2819400"/>
            <a:ext cx="2539339" cy="954107"/>
          </a:xfrm>
          <a:prstGeom prst="rect">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lvl1pPr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eaLnBrk="1" hangingPunct="1">
              <a:lnSpc>
                <a:spcPct val="100000"/>
              </a:lnSpc>
              <a:spcBef>
                <a:spcPct val="0"/>
              </a:spcBef>
              <a:buClrTx/>
              <a:buSzTx/>
              <a:buFontTx/>
              <a:buNone/>
            </a:pPr>
            <a:r>
              <a:rPr lang="en-US" altLang="en-US" sz="1800">
                <a:solidFill>
                  <a:schemeClr val="tx1"/>
                </a:solidFill>
                <a:latin typeface="Arial" charset="0"/>
              </a:rPr>
              <a:t>Department</a:t>
            </a:r>
          </a:p>
          <a:p>
            <a:pPr eaLnBrk="1" hangingPunct="1">
              <a:lnSpc>
                <a:spcPct val="100000"/>
              </a:lnSpc>
              <a:spcBef>
                <a:spcPct val="0"/>
              </a:spcBef>
              <a:buClrTx/>
              <a:buSzTx/>
              <a:buFontTx/>
              <a:buNone/>
            </a:pPr>
            <a:r>
              <a:rPr lang="en-US" altLang="en-US" sz="1200">
                <a:solidFill>
                  <a:schemeClr val="tx1"/>
                </a:solidFill>
                <a:latin typeface="Arial" charset="0"/>
              </a:rPr>
              <a:t>int id = 5</a:t>
            </a:r>
          </a:p>
          <a:p>
            <a:pPr eaLnBrk="1" hangingPunct="1">
              <a:lnSpc>
                <a:spcPct val="100000"/>
              </a:lnSpc>
              <a:spcBef>
                <a:spcPct val="0"/>
              </a:spcBef>
              <a:buClrTx/>
              <a:buSzTx/>
              <a:buFontTx/>
              <a:buNone/>
            </a:pPr>
            <a:r>
              <a:rPr lang="en-US" altLang="en-US" sz="1200">
                <a:solidFill>
                  <a:schemeClr val="tx1"/>
                </a:solidFill>
                <a:latin typeface="Arial" charset="0"/>
              </a:rPr>
              <a:t>String name = “IT”</a:t>
            </a:r>
          </a:p>
          <a:p>
            <a:pPr eaLnBrk="1" hangingPunct="1">
              <a:lnSpc>
                <a:spcPct val="100000"/>
              </a:lnSpc>
              <a:spcBef>
                <a:spcPct val="0"/>
              </a:spcBef>
              <a:buClrTx/>
              <a:buSzTx/>
              <a:buFontTx/>
              <a:buNone/>
            </a:pPr>
            <a:r>
              <a:rPr lang="en-US" altLang="en-US" sz="1200">
                <a:solidFill>
                  <a:schemeClr val="tx1"/>
                </a:solidFill>
                <a:latin typeface="Arial" charset="0"/>
              </a:rPr>
              <a:t>Emp departmentHead</a:t>
            </a:r>
          </a:p>
        </p:txBody>
      </p:sp>
      <p:cxnSp>
        <p:nvCxnSpPr>
          <p:cNvPr id="37" name="Straight Connector 5"/>
          <p:cNvCxnSpPr>
            <a:cxnSpLocks noChangeShapeType="1"/>
          </p:cNvCxnSpPr>
          <p:nvPr/>
        </p:nvCxnSpPr>
        <p:spPr bwMode="auto">
          <a:xfrm>
            <a:off x="3936233" y="3156332"/>
            <a:ext cx="2539339"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cxnSp>
      <p:cxnSp>
        <p:nvCxnSpPr>
          <p:cNvPr id="38" name="Straight Arrow Connector 11"/>
          <p:cNvCxnSpPr>
            <a:cxnSpLocks noChangeShapeType="1"/>
            <a:stCxn id="35" idx="3"/>
            <a:endCxn id="36" idx="1"/>
          </p:cNvCxnSpPr>
          <p:nvPr/>
        </p:nvCxnSpPr>
        <p:spPr bwMode="auto">
          <a:xfrm>
            <a:off x="2412630" y="3232666"/>
            <a:ext cx="1523603" cy="63788"/>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cxnSp>
      <p:sp>
        <p:nvSpPr>
          <p:cNvPr id="39" name="Rectangle 16"/>
          <p:cNvSpPr>
            <a:spLocks noChangeArrowheads="1"/>
          </p:cNvSpPr>
          <p:nvPr/>
        </p:nvSpPr>
        <p:spPr bwMode="auto">
          <a:xfrm>
            <a:off x="8202321" y="3963548"/>
            <a:ext cx="2539339" cy="738664"/>
          </a:xfrm>
          <a:prstGeom prst="rect">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lvl1pPr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eaLnBrk="1" hangingPunct="1">
              <a:lnSpc>
                <a:spcPct val="100000"/>
              </a:lnSpc>
              <a:spcBef>
                <a:spcPct val="0"/>
              </a:spcBef>
              <a:buClrTx/>
              <a:buSzTx/>
              <a:buFontTx/>
              <a:buNone/>
            </a:pPr>
            <a:r>
              <a:rPr lang="en-US" altLang="en-US" sz="1800">
                <a:solidFill>
                  <a:schemeClr val="tx1"/>
                </a:solidFill>
                <a:latin typeface="Arial" charset="0"/>
              </a:rPr>
              <a:t>Emp</a:t>
            </a:r>
          </a:p>
          <a:p>
            <a:pPr eaLnBrk="1" hangingPunct="1">
              <a:lnSpc>
                <a:spcPct val="100000"/>
              </a:lnSpc>
              <a:spcBef>
                <a:spcPct val="0"/>
              </a:spcBef>
              <a:buClrTx/>
              <a:buSzTx/>
              <a:buFontTx/>
              <a:buNone/>
            </a:pPr>
            <a:r>
              <a:rPr lang="en-US" altLang="en-US" sz="1200">
                <a:solidFill>
                  <a:schemeClr val="tx1"/>
                </a:solidFill>
                <a:latin typeface="Arial" charset="0"/>
              </a:rPr>
              <a:t>int id = 5</a:t>
            </a:r>
          </a:p>
          <a:p>
            <a:pPr eaLnBrk="1" hangingPunct="1">
              <a:lnSpc>
                <a:spcPct val="100000"/>
              </a:lnSpc>
              <a:spcBef>
                <a:spcPct val="0"/>
              </a:spcBef>
              <a:buClrTx/>
              <a:buSzTx/>
              <a:buFontTx/>
              <a:buNone/>
            </a:pPr>
            <a:r>
              <a:rPr lang="en-US" altLang="en-US" sz="1200">
                <a:solidFill>
                  <a:schemeClr val="tx1"/>
                </a:solidFill>
                <a:latin typeface="Arial" charset="0"/>
              </a:rPr>
              <a:t>String name = “Nitin”</a:t>
            </a:r>
          </a:p>
        </p:txBody>
      </p:sp>
      <p:cxnSp>
        <p:nvCxnSpPr>
          <p:cNvPr id="40" name="Straight Connector 17"/>
          <p:cNvCxnSpPr>
            <a:cxnSpLocks noChangeShapeType="1"/>
          </p:cNvCxnSpPr>
          <p:nvPr/>
        </p:nvCxnSpPr>
        <p:spPr bwMode="auto">
          <a:xfrm>
            <a:off x="8229600" y="4300480"/>
            <a:ext cx="2539339"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cxnSp>
      <p:sp>
        <p:nvSpPr>
          <p:cNvPr id="41" name="Freeform 14"/>
          <p:cNvSpPr>
            <a:spLocks/>
          </p:cNvSpPr>
          <p:nvPr/>
        </p:nvSpPr>
        <p:spPr bwMode="auto">
          <a:xfrm>
            <a:off x="6197774" y="3595171"/>
            <a:ext cx="2026575" cy="369332"/>
          </a:xfrm>
          <a:custGeom>
            <a:avLst/>
            <a:gdLst>
              <a:gd name="T0" fmla="*/ 0 w 1520327"/>
              <a:gd name="T1" fmla="*/ 0 h 716096"/>
              <a:gd name="T2" fmla="*/ 473725 w 1520327"/>
              <a:gd name="T3" fmla="*/ 473725 h 716096"/>
              <a:gd name="T4" fmla="*/ 1520327 w 1520327"/>
              <a:gd name="T5" fmla="*/ 716096 h 716096"/>
              <a:gd name="T6" fmla="*/ 0 60000 65536"/>
              <a:gd name="T7" fmla="*/ 0 60000 65536"/>
              <a:gd name="T8" fmla="*/ 0 60000 65536"/>
            </a:gdLst>
            <a:ahLst/>
            <a:cxnLst>
              <a:cxn ang="T6">
                <a:pos x="T0" y="T1"/>
              </a:cxn>
              <a:cxn ang="T7">
                <a:pos x="T2" y="T3"/>
              </a:cxn>
              <a:cxn ang="T8">
                <a:pos x="T4" y="T5"/>
              </a:cxn>
            </a:cxnLst>
            <a:rect l="0" t="0" r="r" b="b"/>
            <a:pathLst>
              <a:path w="1520327" h="716096">
                <a:moveTo>
                  <a:pt x="0" y="0"/>
                </a:moveTo>
                <a:cubicBezTo>
                  <a:pt x="110168" y="177188"/>
                  <a:pt x="220337" y="354376"/>
                  <a:pt x="473725" y="473725"/>
                </a:cubicBezTo>
                <a:cubicBezTo>
                  <a:pt x="727113" y="593074"/>
                  <a:pt x="1123720" y="654585"/>
                  <a:pt x="1520327" y="716096"/>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p>
            <a:endParaRPr lang="en-US"/>
          </a:p>
        </p:txBody>
      </p:sp>
      <p:sp>
        <p:nvSpPr>
          <p:cNvPr id="42" name="Rectangle 22"/>
          <p:cNvSpPr>
            <a:spLocks noChangeArrowheads="1"/>
          </p:cNvSpPr>
          <p:nvPr/>
        </p:nvSpPr>
        <p:spPr bwMode="auto">
          <a:xfrm>
            <a:off x="8305800" y="4876800"/>
            <a:ext cx="2539339" cy="738188"/>
          </a:xfrm>
          <a:prstGeom prst="rect">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lvl1pPr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eaLnBrk="1" hangingPunct="1">
              <a:lnSpc>
                <a:spcPct val="100000"/>
              </a:lnSpc>
              <a:spcBef>
                <a:spcPct val="0"/>
              </a:spcBef>
              <a:buClrTx/>
              <a:buSzTx/>
              <a:buFontTx/>
              <a:buNone/>
            </a:pPr>
            <a:r>
              <a:rPr lang="en-US" altLang="en-US" sz="1800" dirty="0">
                <a:solidFill>
                  <a:schemeClr val="tx1"/>
                </a:solidFill>
                <a:latin typeface="Arial" charset="0"/>
              </a:rPr>
              <a:t>Emp</a:t>
            </a:r>
          </a:p>
          <a:p>
            <a:pPr eaLnBrk="1" hangingPunct="1">
              <a:lnSpc>
                <a:spcPct val="100000"/>
              </a:lnSpc>
              <a:spcBef>
                <a:spcPct val="0"/>
              </a:spcBef>
              <a:buClrTx/>
              <a:buSzTx/>
              <a:buFontTx/>
              <a:buNone/>
            </a:pPr>
            <a:r>
              <a:rPr lang="en-US" altLang="en-US" sz="1200" dirty="0">
                <a:solidFill>
                  <a:schemeClr val="tx1"/>
                </a:solidFill>
                <a:latin typeface="Arial" charset="0"/>
              </a:rPr>
              <a:t>int id = 5</a:t>
            </a:r>
          </a:p>
          <a:p>
            <a:pPr eaLnBrk="1" hangingPunct="1">
              <a:lnSpc>
                <a:spcPct val="100000"/>
              </a:lnSpc>
              <a:spcBef>
                <a:spcPct val="0"/>
              </a:spcBef>
              <a:buClrTx/>
              <a:buSzTx/>
              <a:buFontTx/>
              <a:buNone/>
            </a:pPr>
            <a:r>
              <a:rPr lang="en-US" altLang="en-US" sz="1200" dirty="0">
                <a:solidFill>
                  <a:schemeClr val="tx1"/>
                </a:solidFill>
                <a:latin typeface="Arial" charset="0"/>
              </a:rPr>
              <a:t>String name = “Nitin”</a:t>
            </a:r>
          </a:p>
        </p:txBody>
      </p:sp>
      <p:sp>
        <p:nvSpPr>
          <p:cNvPr id="43" name="Rectangle 4"/>
          <p:cNvSpPr>
            <a:spLocks noChangeArrowheads="1"/>
          </p:cNvSpPr>
          <p:nvPr/>
        </p:nvSpPr>
        <p:spPr bwMode="auto">
          <a:xfrm>
            <a:off x="1218883" y="5105400"/>
            <a:ext cx="1422030" cy="369332"/>
          </a:xfrm>
          <a:prstGeom prst="rect">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lvl1pPr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eaLnBrk="1" hangingPunct="1">
              <a:lnSpc>
                <a:spcPct val="100000"/>
              </a:lnSpc>
              <a:spcBef>
                <a:spcPct val="0"/>
              </a:spcBef>
              <a:buClrTx/>
              <a:buSzTx/>
              <a:buFontTx/>
              <a:buNone/>
            </a:pPr>
            <a:r>
              <a:rPr lang="en-US" altLang="en-US" dirty="0">
                <a:solidFill>
                  <a:schemeClr val="tx1"/>
                </a:solidFill>
                <a:latin typeface="Arial" charset="0"/>
              </a:rPr>
              <a:t>dept2</a:t>
            </a:r>
          </a:p>
        </p:txBody>
      </p:sp>
      <p:cxnSp>
        <p:nvCxnSpPr>
          <p:cNvPr id="44" name="Straight Arrow Connector 13"/>
          <p:cNvCxnSpPr>
            <a:cxnSpLocks noChangeShapeType="1"/>
          </p:cNvCxnSpPr>
          <p:nvPr/>
        </p:nvCxnSpPr>
        <p:spPr bwMode="auto">
          <a:xfrm>
            <a:off x="2640913" y="5290066"/>
            <a:ext cx="1523603" cy="24081"/>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cxnSp>
      <p:sp>
        <p:nvSpPr>
          <p:cNvPr id="46" name="Rectangle 8"/>
          <p:cNvSpPr>
            <a:spLocks noChangeArrowheads="1"/>
          </p:cNvSpPr>
          <p:nvPr/>
        </p:nvSpPr>
        <p:spPr bwMode="auto">
          <a:xfrm>
            <a:off x="4164516" y="4837093"/>
            <a:ext cx="2539339" cy="954107"/>
          </a:xfrm>
          <a:prstGeom prst="rect">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lvl1pPr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eaLnBrk="1" hangingPunct="1">
              <a:lnSpc>
                <a:spcPct val="100000"/>
              </a:lnSpc>
              <a:spcBef>
                <a:spcPct val="0"/>
              </a:spcBef>
              <a:buClrTx/>
              <a:buSzTx/>
              <a:buFontTx/>
              <a:buNone/>
            </a:pPr>
            <a:r>
              <a:rPr lang="en-US" altLang="en-US" sz="1800" dirty="0">
                <a:solidFill>
                  <a:schemeClr val="tx1"/>
                </a:solidFill>
                <a:latin typeface="Arial" charset="0"/>
              </a:rPr>
              <a:t>Department</a:t>
            </a:r>
          </a:p>
          <a:p>
            <a:pPr eaLnBrk="1" hangingPunct="1">
              <a:lnSpc>
                <a:spcPct val="100000"/>
              </a:lnSpc>
              <a:spcBef>
                <a:spcPct val="0"/>
              </a:spcBef>
              <a:buClrTx/>
              <a:buSzTx/>
              <a:buFontTx/>
              <a:buNone/>
            </a:pPr>
            <a:r>
              <a:rPr lang="en-US" altLang="en-US" sz="1200" dirty="0">
                <a:solidFill>
                  <a:schemeClr val="tx1"/>
                </a:solidFill>
                <a:latin typeface="Arial" charset="0"/>
              </a:rPr>
              <a:t>int id = 5</a:t>
            </a:r>
          </a:p>
          <a:p>
            <a:pPr eaLnBrk="1" hangingPunct="1">
              <a:lnSpc>
                <a:spcPct val="100000"/>
              </a:lnSpc>
              <a:spcBef>
                <a:spcPct val="0"/>
              </a:spcBef>
              <a:buClrTx/>
              <a:buSzTx/>
              <a:buFontTx/>
              <a:buNone/>
            </a:pPr>
            <a:r>
              <a:rPr lang="en-US" altLang="en-US" sz="1200" dirty="0">
                <a:solidFill>
                  <a:schemeClr val="tx1"/>
                </a:solidFill>
                <a:latin typeface="Arial" charset="0"/>
              </a:rPr>
              <a:t>String name = “IT”</a:t>
            </a:r>
          </a:p>
          <a:p>
            <a:pPr eaLnBrk="1" hangingPunct="1">
              <a:lnSpc>
                <a:spcPct val="100000"/>
              </a:lnSpc>
              <a:spcBef>
                <a:spcPct val="0"/>
              </a:spcBef>
              <a:buClrTx/>
              <a:buSzTx/>
              <a:buFontTx/>
              <a:buNone/>
            </a:pPr>
            <a:r>
              <a:rPr lang="en-US" altLang="en-US" sz="1200" dirty="0">
                <a:solidFill>
                  <a:schemeClr val="tx1"/>
                </a:solidFill>
                <a:latin typeface="Arial" charset="0"/>
              </a:rPr>
              <a:t>Emp </a:t>
            </a:r>
            <a:r>
              <a:rPr lang="en-US" altLang="en-US" sz="1200" dirty="0" err="1">
                <a:solidFill>
                  <a:schemeClr val="tx1"/>
                </a:solidFill>
                <a:latin typeface="Arial" charset="0"/>
              </a:rPr>
              <a:t>departmentHead</a:t>
            </a:r>
            <a:endParaRPr lang="en-US" altLang="en-US" sz="1200" dirty="0">
              <a:solidFill>
                <a:schemeClr val="tx1"/>
              </a:solidFill>
              <a:latin typeface="Arial" charset="0"/>
            </a:endParaRPr>
          </a:p>
        </p:txBody>
      </p:sp>
      <p:cxnSp>
        <p:nvCxnSpPr>
          <p:cNvPr id="47" name="Straight Connector 9"/>
          <p:cNvCxnSpPr>
            <a:cxnSpLocks noChangeShapeType="1"/>
          </p:cNvCxnSpPr>
          <p:nvPr/>
        </p:nvCxnSpPr>
        <p:spPr bwMode="auto">
          <a:xfrm>
            <a:off x="4164516" y="5181600"/>
            <a:ext cx="2539339"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cxnSp>
      <p:cxnSp>
        <p:nvCxnSpPr>
          <p:cNvPr id="48" name="Straight Arrow Connector 7"/>
          <p:cNvCxnSpPr>
            <a:cxnSpLocks noChangeShapeType="1"/>
          </p:cNvCxnSpPr>
          <p:nvPr/>
        </p:nvCxnSpPr>
        <p:spPr bwMode="auto">
          <a:xfrm>
            <a:off x="5205902" y="3773507"/>
            <a:ext cx="0" cy="1063586"/>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cxnSp>
      <p:sp>
        <p:nvSpPr>
          <p:cNvPr id="49" name="Rectangle 19"/>
          <p:cNvSpPr>
            <a:spLocks noChangeArrowheads="1"/>
          </p:cNvSpPr>
          <p:nvPr/>
        </p:nvSpPr>
        <p:spPr bwMode="auto">
          <a:xfrm>
            <a:off x="5441073" y="4114800"/>
            <a:ext cx="103592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lvl1pPr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r>
              <a:rPr lang="en-US" altLang="en-US" dirty="0">
                <a:solidFill>
                  <a:schemeClr val="tx1"/>
                </a:solidFill>
                <a:latin typeface="Arial" charset="0"/>
              </a:rPr>
              <a:t>Clone</a:t>
            </a:r>
          </a:p>
        </p:txBody>
      </p:sp>
      <p:sp>
        <p:nvSpPr>
          <p:cNvPr id="50" name="Freeform 15"/>
          <p:cNvSpPr>
            <a:spLocks/>
          </p:cNvSpPr>
          <p:nvPr/>
        </p:nvSpPr>
        <p:spPr bwMode="auto">
          <a:xfrm>
            <a:off x="6703855" y="5246132"/>
            <a:ext cx="1617186" cy="369332"/>
          </a:xfrm>
          <a:custGeom>
            <a:avLst/>
            <a:gdLst>
              <a:gd name="T0" fmla="*/ 0 w 1652530"/>
              <a:gd name="T1" fmla="*/ 53 h 966963"/>
              <a:gd name="T2" fmla="*/ 269385 w 1652530"/>
              <a:gd name="T3" fmla="*/ 50 h 966963"/>
              <a:gd name="T4" fmla="*/ 408160 w 1652530"/>
              <a:gd name="T5" fmla="*/ 0 h 966963"/>
              <a:gd name="T6" fmla="*/ 0 60000 65536"/>
              <a:gd name="T7" fmla="*/ 0 60000 65536"/>
              <a:gd name="T8" fmla="*/ 0 60000 65536"/>
            </a:gdLst>
            <a:ahLst/>
            <a:cxnLst>
              <a:cxn ang="T6">
                <a:pos x="T0" y="T1"/>
              </a:cxn>
              <a:cxn ang="T7">
                <a:pos x="T2" y="T3"/>
              </a:cxn>
              <a:cxn ang="T8">
                <a:pos x="T4" y="T5"/>
              </a:cxn>
            </a:cxnLst>
            <a:rect l="0" t="0" r="r" b="b"/>
            <a:pathLst>
              <a:path w="1652530" h="966963">
                <a:moveTo>
                  <a:pt x="0" y="925417"/>
                </a:moveTo>
                <a:cubicBezTo>
                  <a:pt x="407624" y="969484"/>
                  <a:pt x="815249" y="1013551"/>
                  <a:pt x="1090670" y="859315"/>
                </a:cubicBezTo>
                <a:cubicBezTo>
                  <a:pt x="1366091" y="705079"/>
                  <a:pt x="1509310" y="352539"/>
                  <a:pt x="1652530" y="0"/>
                </a:cubicBez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wrap="square">
            <a:spAutoFit/>
          </a:bodyPr>
          <a:lstStyle/>
          <a:p>
            <a:endParaRPr lang="en-US"/>
          </a:p>
        </p:txBody>
      </p:sp>
    </p:spTree>
    <p:extLst>
      <p:ext uri="{BB962C8B-B14F-4D97-AF65-F5344CB8AC3E}">
        <p14:creationId xmlns:p14="http://schemas.microsoft.com/office/powerpoint/2010/main" val="38009286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Deep-O-Copy Example</a:t>
            </a:r>
            <a:endParaRPr lang="en-US" sz="1900" b="1" dirty="0">
              <a:solidFill>
                <a:srgbClr val="747474"/>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47800"/>
            <a:ext cx="10591800" cy="289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spTree>
    <p:extLst>
      <p:ext uri="{BB962C8B-B14F-4D97-AF65-F5344CB8AC3E}">
        <p14:creationId xmlns:p14="http://schemas.microsoft.com/office/powerpoint/2010/main" val="29367748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791308"/>
            <a:ext cx="5791199" cy="5097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11952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Deep-O-Copy Example Client</a:t>
            </a:r>
            <a:endParaRPr lang="en-US" sz="1900" b="1" dirty="0">
              <a:solidFill>
                <a:srgbClr val="747474"/>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219200"/>
            <a:ext cx="10744200" cy="434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spTree>
    <p:extLst>
      <p:ext uri="{BB962C8B-B14F-4D97-AF65-F5344CB8AC3E}">
        <p14:creationId xmlns:p14="http://schemas.microsoft.com/office/powerpoint/2010/main" val="32257502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Exercise</a:t>
            </a:r>
            <a:endParaRPr lang="en-US" sz="1900" b="1" dirty="0">
              <a:solidFill>
                <a:srgbClr val="747474"/>
              </a:solidFill>
            </a:endParaRPr>
          </a:p>
        </p:txBody>
      </p:sp>
      <p:sp>
        <p:nvSpPr>
          <p:cNvPr id="7" name="Rectangle 3"/>
          <p:cNvSpPr txBox="1">
            <a:spLocks noChangeArrowheads="1"/>
          </p:cNvSpPr>
          <p:nvPr/>
        </p:nvSpPr>
        <p:spPr>
          <a:xfrm>
            <a:off x="594629" y="1282700"/>
            <a:ext cx="10070593" cy="46482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defRPr/>
            </a:pPr>
            <a:r>
              <a:rPr lang="en-US" sz="1600" dirty="0" smtClean="0">
                <a:latin typeface="Georgia" panose="02040502050405020303" pitchFamily="18" charset="0"/>
              </a:rPr>
              <a:t>Write a Deep-O-Copy Cloneable Fruit Basket class having list of Fruits. </a:t>
            </a:r>
            <a:endParaRPr lang="en-US" sz="1600" dirty="0">
              <a:latin typeface="Georgia" panose="02040502050405020303" pitchFamily="18" charset="0"/>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057400"/>
            <a:ext cx="5973989" cy="3451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90102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09</a:t>
            </a:r>
            <a:endParaRPr lang="en-US" dirty="0"/>
          </a:p>
        </p:txBody>
      </p:sp>
      <p:sp>
        <p:nvSpPr>
          <p:cNvPr id="3" name="Title 2"/>
          <p:cNvSpPr>
            <a:spLocks noGrp="1"/>
          </p:cNvSpPr>
          <p:nvPr>
            <p:ph type="ctrTitle"/>
          </p:nvPr>
        </p:nvSpPr>
        <p:spPr/>
        <p:txBody>
          <a:bodyPr/>
          <a:lstStyle/>
          <a:p>
            <a:r>
              <a:rPr lang="en-US" dirty="0" smtClean="0"/>
              <a:t>Java Annotations</a:t>
            </a:r>
            <a:endParaRPr lang="en-US" dirty="0"/>
          </a:p>
        </p:txBody>
      </p:sp>
    </p:spTree>
    <p:extLst>
      <p:ext uri="{BB962C8B-B14F-4D97-AF65-F5344CB8AC3E}">
        <p14:creationId xmlns:p14="http://schemas.microsoft.com/office/powerpoint/2010/main" val="19299230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Introduction</a:t>
            </a:r>
            <a:endParaRPr lang="en-US" sz="1900" b="1" dirty="0">
              <a:solidFill>
                <a:srgbClr val="747474"/>
              </a:solidFill>
            </a:endParaRPr>
          </a:p>
        </p:txBody>
      </p:sp>
      <p:sp>
        <p:nvSpPr>
          <p:cNvPr id="5" name="Rectangle 3"/>
          <p:cNvSpPr txBox="1">
            <a:spLocks noChangeArrowheads="1"/>
          </p:cNvSpPr>
          <p:nvPr/>
        </p:nvSpPr>
        <p:spPr>
          <a:xfrm>
            <a:off x="76200" y="1143000"/>
            <a:ext cx="5486400" cy="46482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Ø"/>
              <a:defRPr/>
            </a:pPr>
            <a:r>
              <a:rPr lang="en-US" sz="1600" dirty="0" smtClean="0">
                <a:latin typeface="Georgia" panose="02040502050405020303" pitchFamily="18" charset="0"/>
              </a:rPr>
              <a:t>Metadata – Information about information.</a:t>
            </a:r>
          </a:p>
          <a:p>
            <a:pPr algn="just">
              <a:buFont typeface="Wingdings" panose="05000000000000000000" pitchFamily="2" charset="2"/>
              <a:buChar char="Ø"/>
              <a:defRPr/>
            </a:pPr>
            <a:endParaRPr lang="en-US" sz="1600" dirty="0" smtClean="0">
              <a:latin typeface="Georgia" panose="02040502050405020303" pitchFamily="18" charset="0"/>
            </a:endParaRPr>
          </a:p>
          <a:p>
            <a:pPr algn="just">
              <a:buFont typeface="Wingdings" panose="05000000000000000000" pitchFamily="2" charset="2"/>
              <a:buChar char="Ø"/>
              <a:defRPr/>
            </a:pPr>
            <a:r>
              <a:rPr lang="en-US" sz="1600" dirty="0" smtClean="0">
                <a:latin typeface="Georgia" panose="02040502050405020303" pitchFamily="18" charset="0"/>
              </a:rPr>
              <a:t>Javadocs  provides information about the code but there is no consistency. </a:t>
            </a:r>
          </a:p>
          <a:p>
            <a:pPr algn="just">
              <a:buFont typeface="Wingdings" panose="05000000000000000000" pitchFamily="2" charset="2"/>
              <a:buChar char="Ø"/>
              <a:defRPr/>
            </a:pPr>
            <a:endParaRPr lang="en-US" sz="1600" dirty="0" smtClean="0">
              <a:latin typeface="Georgia" panose="02040502050405020303" pitchFamily="18" charset="0"/>
            </a:endParaRPr>
          </a:p>
          <a:p>
            <a:pPr algn="just">
              <a:buFont typeface="Wingdings" panose="05000000000000000000" pitchFamily="2" charset="2"/>
              <a:buChar char="Ø"/>
              <a:defRPr/>
            </a:pPr>
            <a:r>
              <a:rPr lang="en-US" sz="1600" dirty="0" smtClean="0">
                <a:latin typeface="Georgia" panose="02040502050405020303" pitchFamily="18" charset="0"/>
              </a:rPr>
              <a:t>Annotations are like meta-tags that can be applied the code like constructors, methods, variables, fields etc.</a:t>
            </a:r>
          </a:p>
          <a:p>
            <a:pPr algn="just">
              <a:buFont typeface="Wingdings" panose="05000000000000000000" pitchFamily="2" charset="2"/>
              <a:buChar char="Ø"/>
              <a:defRPr/>
            </a:pPr>
            <a:endParaRPr lang="en-US" sz="1600" dirty="0" smtClean="0">
              <a:latin typeface="Georgia" panose="02040502050405020303" pitchFamily="18" charset="0"/>
            </a:endParaRPr>
          </a:p>
          <a:p>
            <a:pPr algn="just">
              <a:buFont typeface="Wingdings" panose="05000000000000000000" pitchFamily="2" charset="2"/>
              <a:buChar char="Ø"/>
              <a:defRPr/>
            </a:pPr>
            <a:r>
              <a:rPr lang="en-US" sz="1600" dirty="0" smtClean="0">
                <a:latin typeface="Georgia" panose="02040502050405020303" pitchFamily="18" charset="0"/>
              </a:rPr>
              <a:t>Declarative style of programming.</a:t>
            </a:r>
          </a:p>
          <a:p>
            <a:pPr algn="just">
              <a:buFont typeface="Wingdings" panose="05000000000000000000" pitchFamily="2" charset="2"/>
              <a:buChar char="Ø"/>
              <a:defRPr/>
            </a:pPr>
            <a:endParaRPr lang="en-US" sz="1600" dirty="0" smtClean="0">
              <a:latin typeface="Georgia" panose="02040502050405020303" pitchFamily="18" charset="0"/>
            </a:endParaRPr>
          </a:p>
          <a:p>
            <a:pPr algn="just">
              <a:buFont typeface="Wingdings" panose="05000000000000000000" pitchFamily="2" charset="2"/>
              <a:buChar char="Ø"/>
              <a:defRPr/>
            </a:pPr>
            <a:r>
              <a:rPr lang="en-US" sz="1600" dirty="0" smtClean="0">
                <a:latin typeface="Georgia" panose="02040502050405020303" pitchFamily="18" charset="0"/>
              </a:rPr>
              <a:t>An annotation indicates that the declared element should be processed in some special way by a compiler, development tool, deployment tool or during runtime</a:t>
            </a:r>
            <a:r>
              <a:rPr lang="en-US" sz="1600" dirty="0" smtClean="0"/>
              <a:t>.</a:t>
            </a:r>
            <a:endParaRPr lang="en-US" sz="1600" dirty="0"/>
          </a:p>
        </p:txBody>
      </p:sp>
      <p:pic>
        <p:nvPicPr>
          <p:cNvPr id="8" name="Picture 6" descr="SNAGHTML188b7a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914400"/>
            <a:ext cx="5281824"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31629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Annotation Type and Annotation</a:t>
            </a:r>
            <a:endParaRPr lang="en-US" sz="1900" b="1" dirty="0">
              <a:solidFill>
                <a:srgbClr val="747474"/>
              </a:solidFill>
            </a:endParaRPr>
          </a:p>
        </p:txBody>
      </p:sp>
      <p:sp>
        <p:nvSpPr>
          <p:cNvPr id="6" name="Rectangle 3"/>
          <p:cNvSpPr txBox="1">
            <a:spLocks noChangeArrowheads="1"/>
          </p:cNvSpPr>
          <p:nvPr/>
        </p:nvSpPr>
        <p:spPr>
          <a:xfrm>
            <a:off x="594629" y="1282700"/>
            <a:ext cx="5296636" cy="18415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Ø"/>
              <a:defRPr/>
            </a:pPr>
            <a:r>
              <a:rPr lang="en-US" sz="1400" dirty="0" smtClean="0">
                <a:latin typeface="Georgia" panose="02040502050405020303" pitchFamily="18" charset="0"/>
              </a:rPr>
              <a:t>Difference between Annotation Type and Annotation.</a:t>
            </a:r>
          </a:p>
          <a:p>
            <a:pPr algn="just">
              <a:buFont typeface="Wingdings" panose="05000000000000000000" pitchFamily="2" charset="2"/>
              <a:buChar char="Ø"/>
              <a:defRPr/>
            </a:pPr>
            <a:endParaRPr lang="en-US" sz="1400" dirty="0" smtClean="0">
              <a:latin typeface="Georgia" panose="02040502050405020303" pitchFamily="18" charset="0"/>
            </a:endParaRPr>
          </a:p>
          <a:p>
            <a:pPr algn="just">
              <a:buFont typeface="Wingdings" panose="05000000000000000000" pitchFamily="2" charset="2"/>
              <a:buChar char="Ø"/>
              <a:defRPr/>
            </a:pPr>
            <a:r>
              <a:rPr lang="en-US" sz="1400" dirty="0" smtClean="0">
                <a:latin typeface="Georgia" panose="02040502050405020303" pitchFamily="18" charset="0"/>
              </a:rPr>
              <a:t>Annotation Types can store the values in its members.</a:t>
            </a:r>
          </a:p>
          <a:p>
            <a:pPr algn="just">
              <a:buFont typeface="Wingdings" panose="05000000000000000000" pitchFamily="2" charset="2"/>
              <a:buChar char="Ø"/>
              <a:defRPr/>
            </a:pPr>
            <a:endParaRPr lang="en-US" sz="1400" dirty="0" smtClean="0">
              <a:latin typeface="Georgia" panose="02040502050405020303" pitchFamily="18" charset="0"/>
            </a:endParaRPr>
          </a:p>
          <a:p>
            <a:pPr algn="just">
              <a:buFont typeface="Wingdings" panose="05000000000000000000" pitchFamily="2" charset="2"/>
              <a:buChar char="Ø"/>
              <a:defRPr/>
            </a:pPr>
            <a:r>
              <a:rPr lang="en-US" sz="1400" dirty="0" smtClean="0">
                <a:latin typeface="Georgia" panose="02040502050405020303" pitchFamily="18" charset="0"/>
              </a:rPr>
              <a:t>The values are passed from the place where annotation is defined.</a:t>
            </a:r>
          </a:p>
          <a:p>
            <a:pPr>
              <a:defRPr/>
            </a:pPr>
            <a:endParaRPr lang="en-US" sz="1400" dirty="0" smtClean="0"/>
          </a:p>
          <a:p>
            <a:pPr lvl="1">
              <a:defRPr/>
            </a:pPr>
            <a:endParaRPr lang="en-US" sz="1400" dirty="0"/>
          </a:p>
        </p:txBody>
      </p:sp>
      <p:pic>
        <p:nvPicPr>
          <p:cNvPr id="7" name="Picture 13" descr="SNAGHTML2b36d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7465" y="1895475"/>
            <a:ext cx="4929135"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descr="SNAGHTML2a038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733800"/>
            <a:ext cx="7072058" cy="211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54986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Types Of Annotation</a:t>
            </a:r>
            <a:endParaRPr lang="en-US" sz="1900" b="1" dirty="0">
              <a:solidFill>
                <a:srgbClr val="747474"/>
              </a:solidFill>
            </a:endParaRPr>
          </a:p>
        </p:txBody>
      </p:sp>
      <p:sp>
        <p:nvSpPr>
          <p:cNvPr id="8" name="Rectangle 3"/>
          <p:cNvSpPr txBox="1">
            <a:spLocks noChangeArrowheads="1"/>
          </p:cNvSpPr>
          <p:nvPr/>
        </p:nvSpPr>
        <p:spPr>
          <a:xfrm>
            <a:off x="711017" y="990600"/>
            <a:ext cx="4394383" cy="2667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defRPr/>
            </a:pPr>
            <a:r>
              <a:rPr lang="en-US" sz="1600" dirty="0" smtClean="0">
                <a:latin typeface="Georgia" panose="02040502050405020303" pitchFamily="18" charset="0"/>
              </a:rPr>
              <a:t>Annotation Types</a:t>
            </a:r>
          </a:p>
          <a:p>
            <a:pPr lvl="1">
              <a:buFont typeface="Wingdings" panose="05000000000000000000" pitchFamily="2" charset="2"/>
              <a:buChar char="ü"/>
              <a:defRPr/>
            </a:pPr>
            <a:r>
              <a:rPr lang="en-US" sz="1500" dirty="0" smtClean="0">
                <a:latin typeface="Georgia" panose="02040502050405020303" pitchFamily="18" charset="0"/>
              </a:rPr>
              <a:t>Marker Annotation</a:t>
            </a:r>
          </a:p>
          <a:p>
            <a:pPr lvl="1">
              <a:buFont typeface="Wingdings" panose="05000000000000000000" pitchFamily="2" charset="2"/>
              <a:buChar char="ü"/>
              <a:defRPr/>
            </a:pPr>
            <a:r>
              <a:rPr lang="en-US" sz="1500" dirty="0" smtClean="0">
                <a:latin typeface="Georgia" panose="02040502050405020303" pitchFamily="18" charset="0"/>
              </a:rPr>
              <a:t>Single Member Annotation</a:t>
            </a:r>
          </a:p>
          <a:p>
            <a:pPr lvl="1">
              <a:buFont typeface="Wingdings" panose="05000000000000000000" pitchFamily="2" charset="2"/>
              <a:buChar char="ü"/>
              <a:defRPr/>
            </a:pPr>
            <a:r>
              <a:rPr lang="en-US" sz="1500" dirty="0" smtClean="0">
                <a:latin typeface="Georgia" panose="02040502050405020303" pitchFamily="18" charset="0"/>
              </a:rPr>
              <a:t>Normal/Full Annotation</a:t>
            </a:r>
          </a:p>
          <a:p>
            <a:pPr>
              <a:buFont typeface="Wingdings" panose="05000000000000000000" pitchFamily="2" charset="2"/>
              <a:buChar char="Ø"/>
              <a:defRPr/>
            </a:pPr>
            <a:endParaRPr lang="en-US" sz="1600" dirty="0" smtClean="0">
              <a:latin typeface="Georgia" panose="02040502050405020303" pitchFamily="18" charset="0"/>
            </a:endParaRPr>
          </a:p>
          <a:p>
            <a:pPr>
              <a:buFont typeface="Wingdings" panose="05000000000000000000" pitchFamily="2" charset="2"/>
              <a:buChar char="Ø"/>
              <a:defRPr/>
            </a:pPr>
            <a:r>
              <a:rPr lang="en-US" sz="1600" dirty="0" smtClean="0">
                <a:latin typeface="Georgia" panose="02040502050405020303" pitchFamily="18" charset="0"/>
              </a:rPr>
              <a:t>Marker Annotation</a:t>
            </a:r>
          </a:p>
          <a:p>
            <a:pPr lvl="1">
              <a:buFont typeface="Wingdings" panose="05000000000000000000" pitchFamily="2" charset="2"/>
              <a:buChar char="ü"/>
              <a:defRPr/>
            </a:pPr>
            <a:r>
              <a:rPr lang="en-US" sz="1500" dirty="0" smtClean="0">
                <a:latin typeface="Georgia" panose="02040502050405020303" pitchFamily="18" charset="0"/>
              </a:rPr>
              <a:t>An annotation with no element.</a:t>
            </a:r>
          </a:p>
          <a:p>
            <a:pPr lvl="1">
              <a:buFont typeface="Wingdings" panose="05000000000000000000" pitchFamily="2" charset="2"/>
              <a:buChar char="ü"/>
              <a:defRPr/>
            </a:pPr>
            <a:r>
              <a:rPr lang="en-US" sz="1500" dirty="0" smtClean="0">
                <a:latin typeface="Georgia" panose="02040502050405020303" pitchFamily="18" charset="0"/>
              </a:rPr>
              <a:t>Parenthesis can be removed.</a:t>
            </a:r>
          </a:p>
          <a:p>
            <a:pPr lvl="1">
              <a:defRPr/>
            </a:pPr>
            <a:endParaRPr lang="en-US" sz="1600" dirty="0" smtClean="0"/>
          </a:p>
          <a:p>
            <a:pPr>
              <a:buFont typeface="Wingdings" pitchFamily="2" charset="2"/>
              <a:buNone/>
              <a:defRPr/>
            </a:pPr>
            <a:endParaRPr lang="en-US" sz="1600" dirty="0" smtClean="0"/>
          </a:p>
          <a:p>
            <a:pPr lvl="1">
              <a:defRPr/>
            </a:pPr>
            <a:endParaRPr lang="en-US" sz="1600" dirty="0"/>
          </a:p>
        </p:txBody>
      </p:sp>
      <p:pic>
        <p:nvPicPr>
          <p:cNvPr id="10" name="Picture 6" descr="SNAGHTML1812aa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1581150"/>
            <a:ext cx="5332809" cy="321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524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across)">
                                      <p:cBhvr>
                                        <p:cTn id="7" dur="500"/>
                                        <p:tgtEl>
                                          <p:spTgt spid="8">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checkerboard(across)">
                                      <p:cBhvr>
                                        <p:cTn id="10" dur="500"/>
                                        <p:tgtEl>
                                          <p:spTgt spid="8">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checkerboard(across)">
                                      <p:cBhvr>
                                        <p:cTn id="13" dur="500"/>
                                        <p:tgtEl>
                                          <p:spTgt spid="8">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checkerboard(across)">
                                      <p:cBhvr>
                                        <p:cTn id="16" dur="500"/>
                                        <p:tgtEl>
                                          <p:spTgt spid="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animEffect transition="in" filter="checkerboard(across)">
                                      <p:cBhvr>
                                        <p:cTn id="21" dur="500"/>
                                        <p:tgtEl>
                                          <p:spTgt spid="8">
                                            <p:txEl>
                                              <p:pRg st="5" end="5"/>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8">
                                            <p:txEl>
                                              <p:pRg st="6" end="6"/>
                                            </p:txEl>
                                          </p:spTgt>
                                        </p:tgtEl>
                                        <p:attrNameLst>
                                          <p:attrName>style.visibility</p:attrName>
                                        </p:attrNameLst>
                                      </p:cBhvr>
                                      <p:to>
                                        <p:strVal val="visible"/>
                                      </p:to>
                                    </p:set>
                                    <p:animEffect transition="in" filter="checkerboard(across)">
                                      <p:cBhvr>
                                        <p:cTn id="24" dur="500"/>
                                        <p:tgtEl>
                                          <p:spTgt spid="8">
                                            <p:txEl>
                                              <p:pRg st="6" end="6"/>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animEffect transition="in" filter="checkerboard(across)">
                                      <p:cBhvr>
                                        <p:cTn id="27" dur="500"/>
                                        <p:tgtEl>
                                          <p:spTgt spid="8">
                                            <p:txEl>
                                              <p:pRg st="7" end="7"/>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checkerboard(across)">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Types Of Annotation (Contd..)</a:t>
            </a:r>
            <a:endParaRPr lang="en-US" sz="1900" b="1" dirty="0">
              <a:solidFill>
                <a:srgbClr val="747474"/>
              </a:solidFill>
            </a:endParaRPr>
          </a:p>
        </p:txBody>
      </p:sp>
      <p:sp>
        <p:nvSpPr>
          <p:cNvPr id="5" name="Rectangle 3"/>
          <p:cNvSpPr txBox="1">
            <a:spLocks noChangeArrowheads="1"/>
          </p:cNvSpPr>
          <p:nvPr/>
        </p:nvSpPr>
        <p:spPr>
          <a:xfrm>
            <a:off x="381000" y="990600"/>
            <a:ext cx="5479275" cy="16002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defRPr/>
            </a:pPr>
            <a:r>
              <a:rPr lang="en-US" sz="1600" dirty="0" smtClean="0">
                <a:latin typeface="Georgia" panose="02040502050405020303" pitchFamily="18" charset="0"/>
              </a:rPr>
              <a:t>Single Member Annotation</a:t>
            </a:r>
          </a:p>
          <a:p>
            <a:pPr lvl="1">
              <a:buFont typeface="Wingdings" panose="05000000000000000000" pitchFamily="2" charset="2"/>
              <a:buChar char="ü"/>
              <a:defRPr/>
            </a:pPr>
            <a:r>
              <a:rPr lang="en-US" sz="1500" dirty="0" smtClean="0">
                <a:latin typeface="Georgia" panose="02040502050405020303" pitchFamily="18" charset="0"/>
              </a:rPr>
              <a:t>Annotation with single element.</a:t>
            </a:r>
          </a:p>
          <a:p>
            <a:pPr lvl="1">
              <a:buFont typeface="Wingdings" panose="05000000000000000000" pitchFamily="2" charset="2"/>
              <a:buChar char="ü"/>
              <a:defRPr/>
            </a:pPr>
            <a:r>
              <a:rPr lang="en-US" sz="1500" dirty="0" smtClean="0">
                <a:latin typeface="Georgia" panose="02040502050405020303" pitchFamily="18" charset="0"/>
              </a:rPr>
              <a:t>Name of the element is value.</a:t>
            </a:r>
          </a:p>
          <a:p>
            <a:pPr lvl="1">
              <a:buFont typeface="Wingdings" panose="05000000000000000000" pitchFamily="2" charset="2"/>
              <a:buChar char="ü"/>
              <a:defRPr/>
            </a:pPr>
            <a:r>
              <a:rPr lang="en-US" sz="1500" dirty="0" smtClean="0">
                <a:latin typeface="Georgia" panose="02040502050405020303" pitchFamily="18" charset="0"/>
              </a:rPr>
              <a:t>It is permissible to omit the name of the element and = sign.</a:t>
            </a:r>
          </a:p>
          <a:p>
            <a:pPr lvl="1">
              <a:defRPr/>
            </a:pPr>
            <a:endParaRPr lang="en-US" sz="1600" dirty="0" smtClean="0"/>
          </a:p>
          <a:p>
            <a:pPr lvl="1">
              <a:defRPr/>
            </a:pPr>
            <a:endParaRPr lang="en-US" sz="1600" dirty="0"/>
          </a:p>
        </p:txBody>
      </p:sp>
      <p:pic>
        <p:nvPicPr>
          <p:cNvPr id="6" name="Picture 5" descr="SNAGHTML1a0df8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743200"/>
            <a:ext cx="6843517"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NAGHTML4380b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572000"/>
            <a:ext cx="6083832"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SNAGHTML44861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2996" y="3479800"/>
            <a:ext cx="5423604"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922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checkerboard(across)">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checkerboard(across)">
                                      <p:cBhvr>
                                        <p:cTn id="15" dur="500"/>
                                        <p:tgtEl>
                                          <p:spTgt spid="5">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checkerboard(across)">
                                      <p:cBhvr>
                                        <p:cTn id="18" dur="500"/>
                                        <p:tgtEl>
                                          <p:spTgt spid="5">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checkerboard(across)">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Types Of Annotation (Contd..)</a:t>
            </a:r>
            <a:endParaRPr lang="en-US" sz="1900" b="1" dirty="0">
              <a:solidFill>
                <a:srgbClr val="747474"/>
              </a:solidFill>
            </a:endParaRPr>
          </a:p>
        </p:txBody>
      </p:sp>
      <p:sp>
        <p:nvSpPr>
          <p:cNvPr id="8" name="Rectangle 3"/>
          <p:cNvSpPr txBox="1">
            <a:spLocks noChangeArrowheads="1"/>
          </p:cNvSpPr>
          <p:nvPr/>
        </p:nvSpPr>
        <p:spPr>
          <a:xfrm>
            <a:off x="507869" y="1219200"/>
            <a:ext cx="5078677" cy="46482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Ø"/>
              <a:defRPr/>
            </a:pPr>
            <a:r>
              <a:rPr lang="en-US" sz="1600" dirty="0" smtClean="0">
                <a:latin typeface="Georgia" panose="02040502050405020303" pitchFamily="18" charset="0"/>
              </a:rPr>
              <a:t>Normal/Full Annotations</a:t>
            </a:r>
          </a:p>
          <a:p>
            <a:pPr lvl="1" algn="just">
              <a:buFont typeface="Wingdings" panose="05000000000000000000" pitchFamily="2" charset="2"/>
              <a:buChar char="ü"/>
              <a:defRPr/>
            </a:pPr>
            <a:r>
              <a:rPr lang="en-US" sz="1500" dirty="0" smtClean="0">
                <a:latin typeface="Georgia" panose="02040502050405020303" pitchFamily="18" charset="0"/>
              </a:rPr>
              <a:t>Have more than one elements.</a:t>
            </a:r>
          </a:p>
          <a:p>
            <a:pPr lvl="1" algn="just">
              <a:buFont typeface="Wingdings" panose="05000000000000000000" pitchFamily="2" charset="2"/>
              <a:buChar char="ü"/>
              <a:defRPr/>
            </a:pPr>
            <a:r>
              <a:rPr lang="en-US" sz="1500" dirty="0" smtClean="0">
                <a:latin typeface="Georgia" panose="02040502050405020303" pitchFamily="18" charset="0"/>
              </a:rPr>
              <a:t>Elements can have default values.</a:t>
            </a:r>
          </a:p>
          <a:p>
            <a:pPr algn="just">
              <a:buFont typeface="Wingdings" panose="05000000000000000000" pitchFamily="2" charset="2"/>
              <a:buChar char="Ø"/>
              <a:defRPr/>
            </a:pPr>
            <a:endParaRPr lang="en-US" sz="1600" dirty="0" smtClean="0">
              <a:latin typeface="Georgia" panose="02040502050405020303" pitchFamily="18" charset="0"/>
            </a:endParaRPr>
          </a:p>
          <a:p>
            <a:pPr algn="just">
              <a:buFont typeface="Wingdings" panose="05000000000000000000" pitchFamily="2" charset="2"/>
              <a:buChar char="Ø"/>
              <a:defRPr/>
            </a:pPr>
            <a:r>
              <a:rPr lang="en-US" sz="1600" dirty="0" smtClean="0">
                <a:latin typeface="Georgia" panose="02040502050405020303" pitchFamily="18" charset="0"/>
              </a:rPr>
              <a:t>Values are assigned using name value pair and name value pairs are separated by comma.</a:t>
            </a:r>
          </a:p>
          <a:p>
            <a:pPr lvl="1">
              <a:defRPr/>
            </a:pPr>
            <a:endParaRPr lang="en-US" sz="1600" dirty="0" smtClean="0"/>
          </a:p>
          <a:p>
            <a:pPr lvl="1">
              <a:defRPr/>
            </a:pPr>
            <a:endParaRPr lang="en-US" sz="1600" dirty="0"/>
          </a:p>
        </p:txBody>
      </p:sp>
      <p:pic>
        <p:nvPicPr>
          <p:cNvPr id="10" name="Picture 5" descr="SNAGHTML3e9ff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751012"/>
            <a:ext cx="4876800" cy="266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descr="SNAGHTML3d0a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294" y="4038600"/>
            <a:ext cx="7008574"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541807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Exercise</a:t>
            </a:r>
            <a:endParaRPr lang="en-US" sz="1900" b="1" dirty="0">
              <a:solidFill>
                <a:srgbClr val="747474"/>
              </a:solidFill>
            </a:endParaRPr>
          </a:p>
        </p:txBody>
      </p:sp>
      <p:sp>
        <p:nvSpPr>
          <p:cNvPr id="5" name="Rectangle 3"/>
          <p:cNvSpPr txBox="1">
            <a:spLocks noChangeArrowheads="1"/>
          </p:cNvSpPr>
          <p:nvPr/>
        </p:nvSpPr>
        <p:spPr>
          <a:xfrm>
            <a:off x="594629" y="1282700"/>
            <a:ext cx="6491971" cy="46482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Ø"/>
              <a:defRPr/>
            </a:pPr>
            <a:r>
              <a:rPr lang="en-US" sz="1600" dirty="0" smtClean="0">
                <a:latin typeface="Georgia" panose="02040502050405020303" pitchFamily="18" charset="0"/>
              </a:rPr>
              <a:t>Create a Worker class with the following instance variables:</a:t>
            </a:r>
          </a:p>
          <a:p>
            <a:pPr lvl="1" algn="just">
              <a:buFont typeface="Wingdings" panose="05000000000000000000" pitchFamily="2" charset="2"/>
              <a:buChar char="ü"/>
              <a:defRPr/>
            </a:pPr>
            <a:r>
              <a:rPr lang="en-US" sz="1500" dirty="0" err="1" smtClean="0">
                <a:latin typeface="Georgia" panose="02040502050405020303" pitchFamily="18" charset="0"/>
              </a:rPr>
              <a:t>workerId</a:t>
            </a:r>
            <a:r>
              <a:rPr lang="en-US" sz="1500" dirty="0" smtClean="0">
                <a:latin typeface="Georgia" panose="02040502050405020303" pitchFamily="18" charset="0"/>
              </a:rPr>
              <a:t> : Integer</a:t>
            </a:r>
          </a:p>
          <a:p>
            <a:pPr lvl="1" algn="just">
              <a:buFont typeface="Wingdings" panose="05000000000000000000" pitchFamily="2" charset="2"/>
              <a:buChar char="ü"/>
              <a:defRPr/>
            </a:pPr>
            <a:r>
              <a:rPr lang="en-US" sz="1500" dirty="0" err="1" smtClean="0">
                <a:latin typeface="Georgia" panose="02040502050405020303" pitchFamily="18" charset="0"/>
              </a:rPr>
              <a:t>workerName</a:t>
            </a:r>
            <a:r>
              <a:rPr lang="en-US" sz="1500" dirty="0" smtClean="0">
                <a:latin typeface="Georgia" panose="02040502050405020303" pitchFamily="18" charset="0"/>
              </a:rPr>
              <a:t> : String</a:t>
            </a:r>
          </a:p>
          <a:p>
            <a:pPr lvl="1" algn="just">
              <a:buFont typeface="Wingdings" panose="05000000000000000000" pitchFamily="2" charset="2"/>
              <a:buChar char="ü"/>
              <a:defRPr/>
            </a:pPr>
            <a:endParaRPr lang="en-US" sz="1600" dirty="0" smtClean="0">
              <a:latin typeface="Georgia" panose="02040502050405020303" pitchFamily="18" charset="0"/>
            </a:endParaRPr>
          </a:p>
          <a:p>
            <a:pPr algn="just">
              <a:buFont typeface="Wingdings" panose="05000000000000000000" pitchFamily="2" charset="2"/>
              <a:buChar char="Ø"/>
              <a:defRPr/>
            </a:pPr>
            <a:r>
              <a:rPr lang="en-US" sz="1600" dirty="0" smtClean="0">
                <a:latin typeface="Georgia" panose="02040502050405020303" pitchFamily="18" charset="0"/>
              </a:rPr>
              <a:t>Override the following method:</a:t>
            </a:r>
          </a:p>
          <a:p>
            <a:pPr lvl="1" algn="just">
              <a:buFont typeface="Wingdings" panose="05000000000000000000" pitchFamily="2" charset="2"/>
              <a:buChar char="ü"/>
              <a:defRPr/>
            </a:pPr>
            <a:r>
              <a:rPr lang="en-US" sz="1500" dirty="0" err="1" smtClean="0">
                <a:latin typeface="Georgia" panose="02040502050405020303" pitchFamily="18" charset="0"/>
              </a:rPr>
              <a:t>toString</a:t>
            </a:r>
            <a:endParaRPr lang="en-US" sz="1500" dirty="0" smtClean="0">
              <a:latin typeface="Georgia" panose="02040502050405020303" pitchFamily="18" charset="0"/>
            </a:endParaRPr>
          </a:p>
          <a:p>
            <a:pPr lvl="1" algn="just">
              <a:buFont typeface="Wingdings" panose="05000000000000000000" pitchFamily="2" charset="2"/>
              <a:buChar char="Ø"/>
              <a:defRPr/>
            </a:pPr>
            <a:endParaRPr lang="en-US" sz="1600" dirty="0" smtClean="0">
              <a:latin typeface="Georgia" panose="02040502050405020303" pitchFamily="18" charset="0"/>
            </a:endParaRPr>
          </a:p>
          <a:p>
            <a:pPr algn="just">
              <a:buFont typeface="Wingdings" panose="05000000000000000000" pitchFamily="2" charset="2"/>
              <a:buChar char="Ø"/>
              <a:defRPr/>
            </a:pPr>
            <a:r>
              <a:rPr lang="en-US" sz="1600" dirty="0" smtClean="0">
                <a:latin typeface="Georgia" panose="02040502050405020303" pitchFamily="18" charset="0"/>
              </a:rPr>
              <a:t>Use the @Override annotation in the above two methods. Try to change the method name and see if you get compilation error.</a:t>
            </a:r>
          </a:p>
          <a:p>
            <a:pPr lvl="1" algn="just">
              <a:buFont typeface="Wingdings" panose="05000000000000000000" pitchFamily="2" charset="2"/>
              <a:buChar char="Ø"/>
              <a:defRPr/>
            </a:pPr>
            <a:endParaRPr lang="en-US" sz="1600" dirty="0" smtClean="0">
              <a:latin typeface="Georgia" panose="02040502050405020303" pitchFamily="18" charset="0"/>
            </a:endParaRPr>
          </a:p>
          <a:p>
            <a:pPr algn="just">
              <a:buFont typeface="Wingdings" panose="05000000000000000000" pitchFamily="2" charset="2"/>
              <a:buChar char="Ø"/>
              <a:defRPr/>
            </a:pPr>
            <a:r>
              <a:rPr lang="en-US" sz="1600" dirty="0" smtClean="0">
                <a:latin typeface="Georgia" panose="02040502050405020303" pitchFamily="18" charset="0"/>
              </a:rPr>
              <a:t>Implement is as WorkerTest.java</a:t>
            </a:r>
            <a:endParaRPr lang="en-US" sz="1600" dirty="0">
              <a:latin typeface="Georgia" panose="02040502050405020303" pitchFamily="18" charset="0"/>
            </a:endParaRPr>
          </a:p>
        </p:txBody>
      </p:sp>
      <p:pic>
        <p:nvPicPr>
          <p:cNvPr id="6" name="Picture 4" descr="employ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2032000"/>
            <a:ext cx="3506404"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666593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Build-in Annotations</a:t>
            </a:r>
            <a:endParaRPr lang="en-US" sz="1900" b="1" dirty="0">
              <a:solidFill>
                <a:srgbClr val="747474"/>
              </a:solidFill>
            </a:endParaRPr>
          </a:p>
        </p:txBody>
      </p:sp>
      <p:sp>
        <p:nvSpPr>
          <p:cNvPr id="6" name="Rectangle 4"/>
          <p:cNvSpPr txBox="1">
            <a:spLocks noChangeArrowheads="1"/>
          </p:cNvSpPr>
          <p:nvPr/>
        </p:nvSpPr>
        <p:spPr>
          <a:xfrm>
            <a:off x="594629" y="1282700"/>
            <a:ext cx="4846051" cy="46482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defRPr/>
            </a:pPr>
            <a:r>
              <a:rPr lang="en-US" sz="1600" dirty="0" smtClean="0">
                <a:latin typeface="Georgia" panose="02040502050405020303" pitchFamily="18" charset="0"/>
              </a:rPr>
              <a:t>Java 5 comes with several pre built annotations</a:t>
            </a:r>
          </a:p>
          <a:p>
            <a:pPr lvl="1">
              <a:buFont typeface="Wingdings" panose="05000000000000000000" pitchFamily="2" charset="2"/>
              <a:buChar char="ü"/>
              <a:defRPr/>
            </a:pPr>
            <a:r>
              <a:rPr lang="en-US" sz="1600" dirty="0" smtClean="0">
                <a:latin typeface="Georgia" panose="02040502050405020303" pitchFamily="18" charset="0"/>
              </a:rPr>
              <a:t>Override</a:t>
            </a:r>
          </a:p>
          <a:p>
            <a:pPr lvl="1">
              <a:buFont typeface="Wingdings" panose="05000000000000000000" pitchFamily="2" charset="2"/>
              <a:buChar char="ü"/>
              <a:defRPr/>
            </a:pPr>
            <a:r>
              <a:rPr lang="en-US" sz="1600" dirty="0" smtClean="0">
                <a:latin typeface="Georgia" panose="02040502050405020303" pitchFamily="18" charset="0"/>
              </a:rPr>
              <a:t>Deprecated</a:t>
            </a:r>
          </a:p>
          <a:p>
            <a:pPr lvl="1">
              <a:buFont typeface="Wingdings" panose="05000000000000000000" pitchFamily="2" charset="2"/>
              <a:buChar char="ü"/>
              <a:defRPr/>
            </a:pPr>
            <a:r>
              <a:rPr lang="en-US" sz="1600" dirty="0" err="1" smtClean="0">
                <a:latin typeface="Georgia" panose="02040502050405020303" pitchFamily="18" charset="0"/>
              </a:rPr>
              <a:t>SupressWarning</a:t>
            </a:r>
            <a:endParaRPr lang="en-US" sz="1600" dirty="0" smtClean="0">
              <a:latin typeface="Georgia" panose="02040502050405020303" pitchFamily="18" charset="0"/>
            </a:endParaRPr>
          </a:p>
          <a:p>
            <a:pPr lvl="1">
              <a:buFont typeface="Wingdings" panose="05000000000000000000" pitchFamily="2" charset="2"/>
              <a:buChar char="ü"/>
              <a:defRPr/>
            </a:pPr>
            <a:r>
              <a:rPr lang="en-US" sz="1600" dirty="0" smtClean="0">
                <a:latin typeface="Georgia" panose="02040502050405020303" pitchFamily="18" charset="0"/>
              </a:rPr>
              <a:t>Retention</a:t>
            </a:r>
          </a:p>
          <a:p>
            <a:pPr lvl="1">
              <a:buFont typeface="Wingdings" panose="05000000000000000000" pitchFamily="2" charset="2"/>
              <a:buChar char="ü"/>
              <a:defRPr/>
            </a:pPr>
            <a:r>
              <a:rPr lang="en-US" sz="1600" dirty="0" smtClean="0">
                <a:latin typeface="Georgia" panose="02040502050405020303" pitchFamily="18" charset="0"/>
              </a:rPr>
              <a:t>Target</a:t>
            </a:r>
          </a:p>
          <a:p>
            <a:pPr>
              <a:buFont typeface="Wingdings" panose="05000000000000000000" pitchFamily="2" charset="2"/>
              <a:buChar char="Ø"/>
              <a:defRPr/>
            </a:pPr>
            <a:endParaRPr lang="en-US" sz="1600" dirty="0" smtClean="0">
              <a:latin typeface="Georgia" panose="02040502050405020303" pitchFamily="18" charset="0"/>
            </a:endParaRPr>
          </a:p>
          <a:p>
            <a:pPr>
              <a:buFont typeface="Wingdings" panose="05000000000000000000" pitchFamily="2" charset="2"/>
              <a:buChar char="Ø"/>
              <a:defRPr/>
            </a:pPr>
            <a:r>
              <a:rPr lang="en-US" sz="1600" dirty="0" smtClean="0">
                <a:latin typeface="Georgia" panose="02040502050405020303" pitchFamily="18" charset="0"/>
              </a:rPr>
              <a:t>They help in detecting compile time errors and creating user defined annotations.</a:t>
            </a:r>
          </a:p>
          <a:p>
            <a:pPr lvl="1">
              <a:defRPr/>
            </a:pPr>
            <a:endParaRPr lang="en-US" sz="1600" dirty="0" smtClean="0">
              <a:latin typeface="Georgia" panose="02040502050405020303" pitchFamily="18" charset="0"/>
            </a:endParaRPr>
          </a:p>
          <a:p>
            <a:pPr lvl="1">
              <a:defRPr/>
            </a:pPr>
            <a:endParaRPr lang="en-US" sz="1600" dirty="0">
              <a:latin typeface="Georgia" panose="02040502050405020303" pitchFamily="18" charset="0"/>
            </a:endParaRP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1905001"/>
            <a:ext cx="4804383" cy="3124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sp>
        <p:nvSpPr>
          <p:cNvPr id="14" name="Rectangle 4"/>
          <p:cNvSpPr>
            <a:spLocks noChangeArrowheads="1"/>
          </p:cNvSpPr>
          <p:nvPr/>
        </p:nvSpPr>
        <p:spPr bwMode="auto">
          <a:xfrm rot="20488498">
            <a:off x="8737441" y="719140"/>
            <a:ext cx="1642106" cy="365125"/>
          </a:xfrm>
          <a:prstGeom prst="rect">
            <a:avLst/>
          </a:prstGeom>
          <a:solidFill>
            <a:srgbClr val="FF0000">
              <a:alpha val="54901"/>
            </a:srgbClr>
          </a:solidFill>
          <a:ln w="15875" algn="ctr">
            <a:solidFill>
              <a:srgbClr val="C00000"/>
            </a:solidFill>
            <a:prstDash val="dash"/>
            <a:round/>
            <a:headEnd/>
            <a:tailEnd/>
          </a:ln>
        </p:spPr>
        <p:txBody>
          <a:bodyPr/>
          <a:lstStyle>
            <a:lvl1pPr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US" altLang="en-US">
              <a:solidFill>
                <a:schemeClr val="bg2"/>
              </a:solidFill>
              <a:latin typeface="Arial" charset="0"/>
            </a:endParaRPr>
          </a:p>
        </p:txBody>
      </p:sp>
      <p:sp>
        <p:nvSpPr>
          <p:cNvPr id="15" name="TextBox 1"/>
          <p:cNvSpPr txBox="1">
            <a:spLocks noChangeArrowheads="1"/>
          </p:cNvSpPr>
          <p:nvPr/>
        </p:nvSpPr>
        <p:spPr bwMode="auto">
          <a:xfrm rot="20488498">
            <a:off x="8781213" y="695722"/>
            <a:ext cx="15616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r>
              <a:rPr lang="en-US" altLang="en-US" dirty="0">
                <a:solidFill>
                  <a:srgbClr val="C00000"/>
                </a:solidFill>
                <a:latin typeface="Calibri Light" pitchFamily="34" charset="0"/>
              </a:rPr>
              <a:t>Self Study</a:t>
            </a:r>
          </a:p>
        </p:txBody>
      </p:sp>
    </p:spTree>
    <p:extLst>
      <p:ext uri="{BB962C8B-B14F-4D97-AF65-F5344CB8AC3E}">
        <p14:creationId xmlns:p14="http://schemas.microsoft.com/office/powerpoint/2010/main" val="7740396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747474"/>
                </a:solidFill>
              </a:rPr>
              <a:t>Static Variables (Class Variables)</a:t>
            </a:r>
            <a:br>
              <a:rPr lang="en-US" sz="2800" b="1" dirty="0">
                <a:solidFill>
                  <a:srgbClr val="747474"/>
                </a:solidFill>
              </a:rPr>
            </a:br>
            <a:endParaRPr lang="en-US" dirty="0"/>
          </a:p>
        </p:txBody>
      </p:sp>
      <p:sp>
        <p:nvSpPr>
          <p:cNvPr id="3" name="Text Placeholder 2"/>
          <p:cNvSpPr>
            <a:spLocks noGrp="1"/>
          </p:cNvSpPr>
          <p:nvPr>
            <p:ph type="body" sz="quarter" idx="11"/>
          </p:nvPr>
        </p:nvSpPr>
        <p:spPr/>
        <p:txBody>
          <a:bodyPr/>
          <a:lstStyle/>
          <a:p>
            <a:pPr marL="285750" indent="-285750" algn="just">
              <a:buFont typeface="Arial" panose="020B0604020202020204" pitchFamily="34" charset="0"/>
              <a:buChar char="•"/>
            </a:pPr>
            <a:r>
              <a:rPr lang="en-US" altLang="en-US" dirty="0"/>
              <a:t>These are initialized when the class is loaded. </a:t>
            </a:r>
          </a:p>
          <a:p>
            <a:pPr marL="285750" indent="-285750" algn="just">
              <a:buFont typeface="Arial" panose="020B0604020202020204" pitchFamily="34" charset="0"/>
              <a:buChar char="•"/>
            </a:pPr>
            <a:r>
              <a:rPr lang="en-US" altLang="en-US" dirty="0" smtClean="0"/>
              <a:t>Static </a:t>
            </a:r>
            <a:r>
              <a:rPr lang="en-US" altLang="en-US" dirty="0"/>
              <a:t>variables are shared  </a:t>
            </a:r>
            <a:r>
              <a:rPr lang="en-US" altLang="en-US" dirty="0" smtClean="0"/>
              <a:t>(</a:t>
            </a:r>
            <a:r>
              <a:rPr lang="en-US" altLang="en-US" sz="1600" i="1" dirty="0" smtClean="0"/>
              <a:t>All </a:t>
            </a:r>
            <a:r>
              <a:rPr lang="en-US" altLang="en-US" sz="1600" i="1" dirty="0"/>
              <a:t>objects of the same class share the value of static </a:t>
            </a:r>
            <a:r>
              <a:rPr lang="en-US" altLang="en-US" sz="1600" i="1" dirty="0" smtClean="0"/>
              <a:t>variable</a:t>
            </a:r>
            <a:r>
              <a:rPr lang="en-US" altLang="en-US" dirty="0" smtClean="0"/>
              <a:t>) </a:t>
            </a:r>
            <a:endParaRPr lang="en-US" altLang="en-US" dirty="0"/>
          </a:p>
          <a:p>
            <a:pPr marL="285750" indent="-285750" algn="just">
              <a:buFont typeface="Arial" panose="020B0604020202020204" pitchFamily="34" charset="0"/>
              <a:buChar char="•"/>
            </a:pPr>
            <a:r>
              <a:rPr lang="en-US" altLang="en-US" dirty="0"/>
              <a:t>Static variables (1 per class) – unlike Instance Variables (1 per instance)</a:t>
            </a:r>
          </a:p>
          <a:p>
            <a:pPr marL="285750" indent="-285750" algn="just">
              <a:buFont typeface="Arial" panose="020B0604020202020204" pitchFamily="34" charset="0"/>
              <a:buChar char="•"/>
            </a:pPr>
            <a:r>
              <a:rPr lang="en-US" altLang="en-US" dirty="0"/>
              <a:t>Static </a:t>
            </a:r>
            <a:r>
              <a:rPr lang="en-US" altLang="en-US" dirty="0"/>
              <a:t>variables are initialized before the object of the class can be </a:t>
            </a:r>
            <a:r>
              <a:rPr lang="en-US" altLang="en-US" dirty="0" smtClean="0"/>
              <a:t>created</a:t>
            </a:r>
            <a:endParaRPr lang="en-US" altLang="en-US" dirty="0"/>
          </a:p>
        </p:txBody>
      </p:sp>
    </p:spTree>
    <p:extLst>
      <p:ext uri="{BB962C8B-B14F-4D97-AF65-F5344CB8AC3E}">
        <p14:creationId xmlns:p14="http://schemas.microsoft.com/office/powerpoint/2010/main" val="27291047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@Override</a:t>
            </a:r>
            <a:endParaRPr lang="en-US" sz="1900" b="1" dirty="0">
              <a:solidFill>
                <a:srgbClr val="747474"/>
              </a:solidFill>
            </a:endParaRPr>
          </a:p>
        </p:txBody>
      </p:sp>
      <p:sp>
        <p:nvSpPr>
          <p:cNvPr id="7" name="Rectangle 4"/>
          <p:cNvSpPr txBox="1">
            <a:spLocks noChangeArrowheads="1"/>
          </p:cNvSpPr>
          <p:nvPr/>
        </p:nvSpPr>
        <p:spPr>
          <a:xfrm>
            <a:off x="228600" y="1282700"/>
            <a:ext cx="5296636" cy="30607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Ø"/>
              <a:defRPr/>
            </a:pPr>
            <a:r>
              <a:rPr lang="en-US" sz="1600" dirty="0" smtClean="0">
                <a:latin typeface="Georgia" panose="02040502050405020303" pitchFamily="18" charset="0"/>
              </a:rPr>
              <a:t>Indicates that a method declaration is intended to override a method declaration</a:t>
            </a:r>
          </a:p>
          <a:p>
            <a:pPr algn="just">
              <a:buFont typeface="Wingdings" panose="05000000000000000000" pitchFamily="2" charset="2"/>
              <a:buChar char="Ø"/>
              <a:defRPr/>
            </a:pPr>
            <a:endParaRPr lang="en-US" sz="1600" dirty="0" smtClean="0">
              <a:latin typeface="Georgia" panose="02040502050405020303" pitchFamily="18" charset="0"/>
            </a:endParaRPr>
          </a:p>
          <a:p>
            <a:pPr algn="just">
              <a:buFont typeface="Wingdings" panose="05000000000000000000" pitchFamily="2" charset="2"/>
              <a:buChar char="Ø"/>
              <a:defRPr/>
            </a:pPr>
            <a:r>
              <a:rPr lang="en-US" sz="1600" dirty="0" smtClean="0">
                <a:latin typeface="Georgia" panose="02040502050405020303" pitchFamily="18" charset="0"/>
              </a:rPr>
              <a:t>Displays compile time error if method is not present in the parent</a:t>
            </a:r>
          </a:p>
          <a:p>
            <a:pPr algn="just">
              <a:buFont typeface="Wingdings" panose="05000000000000000000" pitchFamily="2" charset="2"/>
              <a:buChar char="Ø"/>
              <a:defRPr/>
            </a:pPr>
            <a:endParaRPr lang="en-US" sz="1600" dirty="0" smtClean="0">
              <a:latin typeface="Georgia" panose="02040502050405020303" pitchFamily="18" charset="0"/>
            </a:endParaRPr>
          </a:p>
          <a:p>
            <a:pPr algn="just">
              <a:buFont typeface="Wingdings" panose="05000000000000000000" pitchFamily="2" charset="2"/>
              <a:buChar char="Ø"/>
              <a:defRPr/>
            </a:pPr>
            <a:r>
              <a:rPr lang="en-US" sz="1600" dirty="0" smtClean="0">
                <a:latin typeface="Georgia" panose="02040502050405020303" pitchFamily="18" charset="0"/>
              </a:rPr>
              <a:t>Target - Method</a:t>
            </a:r>
          </a:p>
          <a:p>
            <a:pPr algn="just">
              <a:buFont typeface="Wingdings" panose="05000000000000000000" pitchFamily="2" charset="2"/>
              <a:buChar char="Ø"/>
              <a:defRPr/>
            </a:pPr>
            <a:endParaRPr lang="en-US" sz="1600" dirty="0" smtClean="0">
              <a:latin typeface="Georgia" panose="02040502050405020303" pitchFamily="18" charset="0"/>
            </a:endParaRPr>
          </a:p>
          <a:p>
            <a:pPr algn="just">
              <a:buFont typeface="Wingdings" panose="05000000000000000000" pitchFamily="2" charset="2"/>
              <a:buChar char="Ø"/>
              <a:defRPr/>
            </a:pPr>
            <a:r>
              <a:rPr lang="en-US" sz="1600" dirty="0" smtClean="0">
                <a:latin typeface="Georgia" panose="02040502050405020303" pitchFamily="18" charset="0"/>
              </a:rPr>
              <a:t>Retention - Source. This annotation is not present in .class file</a:t>
            </a:r>
            <a:endParaRPr lang="en-US" sz="1600" dirty="0">
              <a:latin typeface="Georgia" panose="02040502050405020303" pitchFamily="18" charset="0"/>
            </a:endParaRPr>
          </a:p>
        </p:txBody>
      </p:sp>
      <p:pic>
        <p:nvPicPr>
          <p:cNvPr id="8" name="Picture 10" descr="SNAGHTML150920f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1066800"/>
            <a:ext cx="5489486"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11815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@Deprecated</a:t>
            </a:r>
            <a:endParaRPr lang="en-US" sz="1900" b="1" dirty="0">
              <a:solidFill>
                <a:srgbClr val="747474"/>
              </a:solidFill>
            </a:endParaRPr>
          </a:p>
        </p:txBody>
      </p:sp>
      <p:sp>
        <p:nvSpPr>
          <p:cNvPr id="5" name="Rectangle 4"/>
          <p:cNvSpPr txBox="1">
            <a:spLocks noChangeArrowheads="1"/>
          </p:cNvSpPr>
          <p:nvPr/>
        </p:nvSpPr>
        <p:spPr>
          <a:xfrm>
            <a:off x="594629" y="1282700"/>
            <a:ext cx="10172166" cy="46482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Ø"/>
              <a:defRPr/>
            </a:pPr>
            <a:r>
              <a:rPr lang="en-US" sz="1600" dirty="0" smtClean="0">
                <a:latin typeface="Georgia" panose="02040502050405020303" pitchFamily="18" charset="0"/>
              </a:rPr>
              <a:t>Discourages the use of a program elements as they are erroneous or a better option exists.</a:t>
            </a:r>
          </a:p>
          <a:p>
            <a:pPr algn="just">
              <a:buFont typeface="Wingdings" panose="05000000000000000000" pitchFamily="2" charset="2"/>
              <a:buChar char="Ø"/>
              <a:defRPr/>
            </a:pPr>
            <a:r>
              <a:rPr lang="en-US" sz="1600" dirty="0" smtClean="0">
                <a:latin typeface="Georgia" panose="02040502050405020303" pitchFamily="18" charset="0"/>
              </a:rPr>
              <a:t>Compiler warns the use of deprecated program elements.</a:t>
            </a:r>
          </a:p>
          <a:p>
            <a:pPr algn="just">
              <a:buFont typeface="Wingdings" panose="05000000000000000000" pitchFamily="2" charset="2"/>
              <a:buChar char="Ø"/>
              <a:defRPr/>
            </a:pPr>
            <a:endParaRPr lang="en-US" sz="1600" dirty="0" smtClean="0">
              <a:latin typeface="Georgia" panose="02040502050405020303" pitchFamily="18" charset="0"/>
            </a:endParaRPr>
          </a:p>
          <a:p>
            <a:pPr algn="just">
              <a:buFont typeface="Wingdings" panose="05000000000000000000" pitchFamily="2" charset="2"/>
              <a:buChar char="Ø"/>
              <a:defRPr/>
            </a:pPr>
            <a:r>
              <a:rPr lang="en-US" sz="1600" dirty="0" smtClean="0">
                <a:latin typeface="Georgia" panose="02040502050405020303" pitchFamily="18" charset="0"/>
              </a:rPr>
              <a:t>Retention – </a:t>
            </a:r>
            <a:r>
              <a:rPr lang="en-US" sz="1600" dirty="0" err="1" smtClean="0">
                <a:latin typeface="Georgia" panose="02040502050405020303" pitchFamily="18" charset="0"/>
              </a:rPr>
              <a:t>RunTime</a:t>
            </a:r>
            <a:r>
              <a:rPr lang="en-US" sz="1600" dirty="0" smtClean="0">
                <a:latin typeface="Georgia" panose="02040502050405020303" pitchFamily="18" charset="0"/>
              </a:rPr>
              <a:t>.</a:t>
            </a:r>
          </a:p>
          <a:p>
            <a:pPr algn="just">
              <a:buFont typeface="Wingdings" panose="05000000000000000000" pitchFamily="2" charset="2"/>
              <a:buChar char="Ø"/>
              <a:defRPr/>
            </a:pPr>
            <a:r>
              <a:rPr lang="en-US" sz="1600" dirty="0" smtClean="0">
                <a:latin typeface="Georgia" panose="02040502050405020303" pitchFamily="18" charset="0"/>
              </a:rPr>
              <a:t>@deprecated vs. @Deprecated – Documentation vs. Compilation</a:t>
            </a:r>
            <a:endParaRPr lang="en-US" sz="1600" dirty="0">
              <a:latin typeface="Georgia" panose="02040502050405020303" pitchFamily="18" charset="0"/>
            </a:endParaRPr>
          </a:p>
        </p:txBody>
      </p:sp>
      <p:pic>
        <p:nvPicPr>
          <p:cNvPr id="6" name="Picture 17" descr="SNAGHTML651c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996519">
            <a:off x="501866" y="3677202"/>
            <a:ext cx="63521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SNAGHTML15251d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3124200"/>
            <a:ext cx="4875530" cy="281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8115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 calcmode="lin" valueType="num">
                                      <p:cBhvr additive="base">
                                        <p:cTn id="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@Suppress Warning</a:t>
            </a:r>
            <a:endParaRPr lang="en-US" sz="1900" b="1" dirty="0">
              <a:solidFill>
                <a:srgbClr val="747474"/>
              </a:solidFill>
            </a:endParaRPr>
          </a:p>
        </p:txBody>
      </p:sp>
      <p:sp>
        <p:nvSpPr>
          <p:cNvPr id="7" name="Rectangle 4"/>
          <p:cNvSpPr txBox="1">
            <a:spLocks noChangeArrowheads="1"/>
          </p:cNvSpPr>
          <p:nvPr/>
        </p:nvSpPr>
        <p:spPr>
          <a:xfrm>
            <a:off x="304800" y="1066800"/>
            <a:ext cx="10476887" cy="46482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defRPr/>
            </a:pPr>
            <a:r>
              <a:rPr lang="en-US" sz="1600" dirty="0" smtClean="0">
                <a:latin typeface="Georgia" panose="02040502050405020303" pitchFamily="18" charset="0"/>
              </a:rPr>
              <a:t>Java generates different warnings at compile time:</a:t>
            </a:r>
          </a:p>
          <a:p>
            <a:pPr lvl="1">
              <a:buFont typeface="Wingdings" panose="05000000000000000000" pitchFamily="2" charset="2"/>
              <a:buChar char="ü"/>
              <a:defRPr/>
            </a:pPr>
            <a:r>
              <a:rPr lang="en-US" sz="1500" dirty="0" smtClean="0">
                <a:latin typeface="Georgia" panose="02040502050405020303" pitchFamily="18" charset="0"/>
              </a:rPr>
              <a:t>Variable Unused</a:t>
            </a:r>
          </a:p>
          <a:p>
            <a:pPr lvl="1">
              <a:buFont typeface="Wingdings" panose="05000000000000000000" pitchFamily="2" charset="2"/>
              <a:buChar char="ü"/>
              <a:defRPr/>
            </a:pPr>
            <a:r>
              <a:rPr lang="en-US" sz="1500" dirty="0" smtClean="0">
                <a:latin typeface="Georgia" panose="02040502050405020303" pitchFamily="18" charset="0"/>
              </a:rPr>
              <a:t>boxing</a:t>
            </a:r>
          </a:p>
          <a:p>
            <a:pPr lvl="1">
              <a:buFont typeface="Wingdings" panose="05000000000000000000" pitchFamily="2" charset="2"/>
              <a:buChar char="ü"/>
              <a:defRPr/>
            </a:pPr>
            <a:r>
              <a:rPr lang="en-US" sz="1500" dirty="0" err="1" smtClean="0">
                <a:latin typeface="Georgia" panose="02040502050405020303" pitchFamily="18" charset="0"/>
              </a:rPr>
              <a:t>fallthrough</a:t>
            </a:r>
            <a:endParaRPr lang="en-US" sz="1500" dirty="0" smtClean="0">
              <a:latin typeface="Georgia" panose="02040502050405020303" pitchFamily="18" charset="0"/>
            </a:endParaRPr>
          </a:p>
          <a:p>
            <a:pPr lvl="1">
              <a:buFont typeface="Wingdings" panose="05000000000000000000" pitchFamily="2" charset="2"/>
              <a:buChar char="ü"/>
              <a:defRPr/>
            </a:pPr>
            <a:r>
              <a:rPr lang="en-US" sz="1500" dirty="0" smtClean="0">
                <a:latin typeface="Georgia" panose="02040502050405020303" pitchFamily="18" charset="0"/>
              </a:rPr>
              <a:t>cast</a:t>
            </a:r>
          </a:p>
          <a:p>
            <a:pPr lvl="1">
              <a:buFont typeface="Wingdings" panose="05000000000000000000" pitchFamily="2" charset="2"/>
              <a:buChar char="Ø"/>
              <a:defRPr/>
            </a:pPr>
            <a:endParaRPr lang="en-US" sz="1600" dirty="0" smtClean="0">
              <a:latin typeface="Georgia" panose="02040502050405020303" pitchFamily="18" charset="0"/>
            </a:endParaRPr>
          </a:p>
          <a:p>
            <a:pPr>
              <a:buFont typeface="Wingdings" panose="05000000000000000000" pitchFamily="2" charset="2"/>
              <a:buChar char="Ø"/>
              <a:defRPr/>
            </a:pPr>
            <a:r>
              <a:rPr lang="en-US" sz="1600" dirty="0" smtClean="0">
                <a:latin typeface="Georgia" panose="02040502050405020303" pitchFamily="18" charset="0"/>
              </a:rPr>
              <a:t>Indicates that the warning type passed as value should be suppressed.</a:t>
            </a:r>
          </a:p>
          <a:p>
            <a:pPr>
              <a:buFont typeface="Wingdings" panose="05000000000000000000" pitchFamily="2" charset="2"/>
              <a:buChar char="Ø"/>
              <a:defRPr/>
            </a:pPr>
            <a:endParaRPr lang="en-US" sz="1600" dirty="0" smtClean="0">
              <a:latin typeface="Georgia" panose="02040502050405020303" pitchFamily="18" charset="0"/>
            </a:endParaRPr>
          </a:p>
          <a:p>
            <a:pPr>
              <a:buFont typeface="Wingdings" panose="05000000000000000000" pitchFamily="2" charset="2"/>
              <a:buChar char="Ø"/>
              <a:defRPr/>
            </a:pPr>
            <a:endParaRPr lang="en-US" sz="1600" dirty="0" smtClean="0">
              <a:latin typeface="Georgia" panose="02040502050405020303" pitchFamily="18" charset="0"/>
            </a:endParaRPr>
          </a:p>
          <a:p>
            <a:pPr>
              <a:buFont typeface="Wingdings" panose="05000000000000000000" pitchFamily="2" charset="2"/>
              <a:buChar char="Ø"/>
              <a:defRPr/>
            </a:pPr>
            <a:endParaRPr lang="en-US" sz="1600" dirty="0" smtClean="0">
              <a:latin typeface="Georgia" panose="02040502050405020303" pitchFamily="18" charset="0"/>
            </a:endParaRPr>
          </a:p>
          <a:p>
            <a:pPr>
              <a:buFont typeface="Wingdings" panose="05000000000000000000" pitchFamily="2" charset="2"/>
              <a:buChar char="Ø"/>
              <a:defRPr/>
            </a:pPr>
            <a:endParaRPr lang="en-US" sz="1600" dirty="0" smtClean="0">
              <a:latin typeface="Georgia" panose="02040502050405020303" pitchFamily="18" charset="0"/>
            </a:endParaRPr>
          </a:p>
          <a:p>
            <a:pPr>
              <a:buFont typeface="Wingdings" panose="05000000000000000000" pitchFamily="2" charset="2"/>
              <a:buChar char="Ø"/>
              <a:defRPr/>
            </a:pPr>
            <a:endParaRPr lang="en-US" sz="1600" dirty="0" smtClean="0">
              <a:latin typeface="Georgia" panose="02040502050405020303" pitchFamily="18" charset="0"/>
            </a:endParaRPr>
          </a:p>
          <a:p>
            <a:pPr>
              <a:buFont typeface="Wingdings" panose="05000000000000000000" pitchFamily="2" charset="2"/>
              <a:buChar char="Ø"/>
              <a:defRPr/>
            </a:pPr>
            <a:endParaRPr lang="en-US" sz="1600" dirty="0" smtClean="0">
              <a:latin typeface="Georgia" panose="02040502050405020303" pitchFamily="18" charset="0"/>
            </a:endParaRPr>
          </a:p>
          <a:p>
            <a:pPr>
              <a:buFont typeface="Wingdings" panose="05000000000000000000" pitchFamily="2" charset="2"/>
              <a:buChar char="Ø"/>
              <a:defRPr/>
            </a:pPr>
            <a:r>
              <a:rPr lang="en-US" sz="1600" dirty="0" smtClean="0">
                <a:latin typeface="Georgia" panose="02040502050405020303" pitchFamily="18" charset="0"/>
              </a:rPr>
              <a:t>Retention – Source</a:t>
            </a:r>
          </a:p>
          <a:p>
            <a:pPr>
              <a:buFont typeface="Wingdings" panose="05000000000000000000" pitchFamily="2" charset="2"/>
              <a:buChar char="Ø"/>
              <a:defRPr/>
            </a:pPr>
            <a:r>
              <a:rPr lang="en-US" sz="1600" dirty="0" smtClean="0">
                <a:latin typeface="Georgia" panose="02040502050405020303" pitchFamily="18" charset="0"/>
              </a:rPr>
              <a:t>Target – Field, Method, Parameter, Constructor, Type and </a:t>
            </a:r>
            <a:r>
              <a:rPr lang="en-US" sz="1600" dirty="0" err="1" smtClean="0">
                <a:latin typeface="Georgia" panose="02040502050405020303" pitchFamily="18" charset="0"/>
              </a:rPr>
              <a:t>LocalVariables</a:t>
            </a:r>
            <a:endParaRPr lang="en-US" sz="1600" dirty="0">
              <a:latin typeface="Georgia" panose="02040502050405020303" pitchFamily="18" charset="0"/>
            </a:endParaRPr>
          </a:p>
        </p:txBody>
      </p:sp>
      <p:pic>
        <p:nvPicPr>
          <p:cNvPr id="8" name="Picture 17" descr="SNAGHTML78ea8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590" y="3276600"/>
            <a:ext cx="8125883" cy="150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698056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Exercise</a:t>
            </a:r>
            <a:endParaRPr lang="en-US" sz="1900" b="1" dirty="0">
              <a:solidFill>
                <a:srgbClr val="747474"/>
              </a:solidFill>
            </a:endParaRPr>
          </a:p>
        </p:txBody>
      </p:sp>
      <p:sp>
        <p:nvSpPr>
          <p:cNvPr id="5" name="Rectangle 3"/>
          <p:cNvSpPr txBox="1">
            <a:spLocks noChangeArrowheads="1"/>
          </p:cNvSpPr>
          <p:nvPr/>
        </p:nvSpPr>
        <p:spPr>
          <a:xfrm>
            <a:off x="594629" y="1282700"/>
            <a:ext cx="6413945" cy="46482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Ø"/>
              <a:defRPr/>
            </a:pPr>
            <a:r>
              <a:rPr lang="en-US" sz="1600" dirty="0" smtClean="0">
                <a:latin typeface="Georgia" panose="02040502050405020303" pitchFamily="18" charset="0"/>
              </a:rPr>
              <a:t>Create an Employee class with the following instance variables:</a:t>
            </a:r>
          </a:p>
          <a:p>
            <a:pPr lvl="1" algn="just">
              <a:buFont typeface="Wingdings" panose="05000000000000000000" pitchFamily="2" charset="2"/>
              <a:buChar char="ü"/>
              <a:defRPr/>
            </a:pPr>
            <a:r>
              <a:rPr lang="en-US" sz="1500" dirty="0" err="1" smtClean="0">
                <a:latin typeface="Georgia" panose="02040502050405020303" pitchFamily="18" charset="0"/>
              </a:rPr>
              <a:t>empId</a:t>
            </a:r>
            <a:r>
              <a:rPr lang="en-US" sz="1500" dirty="0" smtClean="0">
                <a:latin typeface="Georgia" panose="02040502050405020303" pitchFamily="18" charset="0"/>
              </a:rPr>
              <a:t> : Integer</a:t>
            </a:r>
          </a:p>
          <a:p>
            <a:pPr lvl="1" algn="just">
              <a:buFont typeface="Wingdings" panose="05000000000000000000" pitchFamily="2" charset="2"/>
              <a:buChar char="ü"/>
              <a:defRPr/>
            </a:pPr>
            <a:r>
              <a:rPr lang="en-US" sz="1500" dirty="0" err="1" smtClean="0">
                <a:latin typeface="Georgia" panose="02040502050405020303" pitchFamily="18" charset="0"/>
              </a:rPr>
              <a:t>empName</a:t>
            </a:r>
            <a:r>
              <a:rPr lang="en-US" sz="1500" dirty="0" smtClean="0">
                <a:latin typeface="Georgia" panose="02040502050405020303" pitchFamily="18" charset="0"/>
              </a:rPr>
              <a:t> : String</a:t>
            </a:r>
          </a:p>
          <a:p>
            <a:pPr lvl="1" algn="just">
              <a:buFont typeface="Wingdings" panose="05000000000000000000" pitchFamily="2" charset="2"/>
              <a:buChar char="Ø"/>
              <a:defRPr/>
            </a:pPr>
            <a:endParaRPr lang="en-US" sz="1600" dirty="0" smtClean="0">
              <a:latin typeface="Georgia" panose="02040502050405020303" pitchFamily="18" charset="0"/>
            </a:endParaRPr>
          </a:p>
          <a:p>
            <a:pPr algn="just">
              <a:buFont typeface="Wingdings" panose="05000000000000000000" pitchFamily="2" charset="2"/>
              <a:buChar char="Ø"/>
              <a:defRPr/>
            </a:pPr>
            <a:r>
              <a:rPr lang="en-US" sz="1600" dirty="0" smtClean="0">
                <a:latin typeface="Georgia" panose="02040502050405020303" pitchFamily="18" charset="0"/>
              </a:rPr>
              <a:t>Implement the following method:</a:t>
            </a:r>
          </a:p>
          <a:p>
            <a:pPr lvl="1" algn="just">
              <a:buFont typeface="Wingdings" panose="05000000000000000000" pitchFamily="2" charset="2"/>
              <a:buChar char="Ø"/>
              <a:defRPr/>
            </a:pPr>
            <a:r>
              <a:rPr lang="en-US" sz="1500" dirty="0" err="1" smtClean="0">
                <a:latin typeface="Georgia" panose="02040502050405020303" pitchFamily="18" charset="0"/>
              </a:rPr>
              <a:t>printEmployee</a:t>
            </a:r>
            <a:endParaRPr lang="en-US" sz="1500" dirty="0" smtClean="0">
              <a:latin typeface="Georgia" panose="02040502050405020303" pitchFamily="18" charset="0"/>
            </a:endParaRPr>
          </a:p>
          <a:p>
            <a:pPr lvl="1" algn="just">
              <a:buFont typeface="Wingdings" panose="05000000000000000000" pitchFamily="2" charset="2"/>
              <a:buChar char="Ø"/>
              <a:defRPr/>
            </a:pPr>
            <a:endParaRPr lang="en-US" sz="1600" dirty="0" smtClean="0">
              <a:latin typeface="Georgia" panose="02040502050405020303" pitchFamily="18" charset="0"/>
            </a:endParaRPr>
          </a:p>
          <a:p>
            <a:pPr algn="just">
              <a:buFont typeface="Wingdings" panose="05000000000000000000" pitchFamily="2" charset="2"/>
              <a:buChar char="Ø"/>
              <a:defRPr/>
            </a:pPr>
            <a:r>
              <a:rPr lang="en-US" sz="1600" dirty="0" smtClean="0">
                <a:latin typeface="Georgia" panose="02040502050405020303" pitchFamily="18" charset="0"/>
              </a:rPr>
              <a:t>Use the @Deprecated annotations in the above method. </a:t>
            </a:r>
          </a:p>
          <a:p>
            <a:pPr>
              <a:defRPr/>
            </a:pPr>
            <a:endParaRPr lang="en-US" sz="1600" dirty="0"/>
          </a:p>
        </p:txBody>
      </p:sp>
      <p:pic>
        <p:nvPicPr>
          <p:cNvPr id="6" name="Picture 6" descr="placehoder_peo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1828800"/>
            <a:ext cx="4316876"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720151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Custom (User-Defined) Annotations</a:t>
            </a:r>
            <a:endParaRPr lang="en-US" sz="1900" b="1" dirty="0">
              <a:solidFill>
                <a:srgbClr val="747474"/>
              </a:solidFill>
            </a:endParaRPr>
          </a:p>
        </p:txBody>
      </p:sp>
      <p:pic>
        <p:nvPicPr>
          <p:cNvPr id="7" name="Picture 6" descr="customized-pendant-by-jane-diaz_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43000"/>
            <a:ext cx="10360501" cy="450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157327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User-Defined Annotations</a:t>
            </a:r>
            <a:endParaRPr lang="en-US" sz="1900" b="1" dirty="0">
              <a:solidFill>
                <a:srgbClr val="747474"/>
              </a:solidFill>
            </a:endParaRPr>
          </a:p>
        </p:txBody>
      </p:sp>
      <p:sp>
        <p:nvSpPr>
          <p:cNvPr id="5" name="Rectangle 4"/>
          <p:cNvSpPr txBox="1">
            <a:spLocks noChangeArrowheads="1"/>
          </p:cNvSpPr>
          <p:nvPr/>
        </p:nvSpPr>
        <p:spPr>
          <a:xfrm>
            <a:off x="507868" y="990600"/>
            <a:ext cx="5891265" cy="46482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Ø"/>
              <a:defRPr/>
            </a:pPr>
            <a:r>
              <a:rPr lang="en-US" sz="1600" dirty="0" smtClean="0">
                <a:latin typeface="Georgia" panose="02040502050405020303" pitchFamily="18" charset="0"/>
              </a:rPr>
              <a:t>@interface keyword is used to define a user defined annotation.</a:t>
            </a:r>
          </a:p>
          <a:p>
            <a:pPr algn="just">
              <a:buFont typeface="Wingdings" panose="05000000000000000000" pitchFamily="2" charset="2"/>
              <a:buChar char="Ø"/>
              <a:defRPr/>
            </a:pPr>
            <a:endParaRPr lang="en-US" sz="1600" dirty="0" smtClean="0">
              <a:latin typeface="Georgia" panose="02040502050405020303" pitchFamily="18" charset="0"/>
            </a:endParaRPr>
          </a:p>
          <a:p>
            <a:pPr algn="just">
              <a:buFont typeface="Wingdings" panose="05000000000000000000" pitchFamily="2" charset="2"/>
              <a:buChar char="Ø"/>
              <a:defRPr/>
            </a:pPr>
            <a:r>
              <a:rPr lang="en-US" sz="1600" dirty="0" smtClean="0">
                <a:latin typeface="Georgia" panose="02040502050405020303" pitchFamily="18" charset="0"/>
              </a:rPr>
              <a:t>@Retention annotation is used to define the retention policy of the custom annotation.</a:t>
            </a:r>
          </a:p>
          <a:p>
            <a:pPr lvl="1" algn="just">
              <a:buFont typeface="Wingdings" panose="05000000000000000000" pitchFamily="2" charset="2"/>
              <a:buChar char="ü"/>
              <a:defRPr/>
            </a:pPr>
            <a:r>
              <a:rPr lang="en-US" sz="1600" dirty="0" smtClean="0">
                <a:latin typeface="Georgia" panose="02040502050405020303" pitchFamily="18" charset="0"/>
              </a:rPr>
              <a:t>Source – Discarded by compiler</a:t>
            </a:r>
          </a:p>
          <a:p>
            <a:pPr lvl="1" algn="just">
              <a:buFont typeface="Wingdings" panose="05000000000000000000" pitchFamily="2" charset="2"/>
              <a:buChar char="ü"/>
              <a:defRPr/>
            </a:pPr>
            <a:r>
              <a:rPr lang="en-US" sz="1600" dirty="0" smtClean="0">
                <a:latin typeface="Georgia" panose="02040502050405020303" pitchFamily="18" charset="0"/>
              </a:rPr>
              <a:t>Class – Stored in class file but ignored by VM</a:t>
            </a:r>
          </a:p>
          <a:p>
            <a:pPr lvl="1" algn="just">
              <a:buFont typeface="Wingdings" panose="05000000000000000000" pitchFamily="2" charset="2"/>
              <a:buChar char="ü"/>
              <a:defRPr/>
            </a:pPr>
            <a:r>
              <a:rPr lang="en-US" sz="1600" dirty="0" smtClean="0">
                <a:latin typeface="Georgia" panose="02040502050405020303" pitchFamily="18" charset="0"/>
              </a:rPr>
              <a:t>Runtime – Stored in class file and read by VM</a:t>
            </a:r>
          </a:p>
          <a:p>
            <a:pPr algn="just">
              <a:buFont typeface="Wingdings" panose="05000000000000000000" pitchFamily="2" charset="2"/>
              <a:buChar char="Ø"/>
              <a:defRPr/>
            </a:pPr>
            <a:endParaRPr lang="en-US" sz="1600" dirty="0" smtClean="0">
              <a:latin typeface="Georgia" panose="02040502050405020303" pitchFamily="18" charset="0"/>
            </a:endParaRPr>
          </a:p>
          <a:p>
            <a:pPr algn="just">
              <a:buFont typeface="Wingdings" panose="05000000000000000000" pitchFamily="2" charset="2"/>
              <a:buChar char="Ø"/>
              <a:defRPr/>
            </a:pPr>
            <a:r>
              <a:rPr lang="en-US" sz="1600" dirty="0" smtClean="0">
                <a:latin typeface="Georgia" panose="02040502050405020303" pitchFamily="18" charset="0"/>
              </a:rPr>
              <a:t>@Target annotation defines the set of elements to which this annotation applies. For </a:t>
            </a:r>
            <a:r>
              <a:rPr lang="en-US" sz="1600" dirty="0" err="1" smtClean="0">
                <a:latin typeface="Georgia" panose="02040502050405020303" pitchFamily="18" charset="0"/>
              </a:rPr>
              <a:t>exemple</a:t>
            </a:r>
            <a:r>
              <a:rPr lang="en-US" sz="1600" dirty="0" smtClean="0">
                <a:latin typeface="Georgia" panose="02040502050405020303" pitchFamily="18" charset="0"/>
              </a:rPr>
              <a:t> types, Methods,  Constructors </a:t>
            </a:r>
            <a:r>
              <a:rPr lang="en-US" sz="1600" dirty="0" err="1" smtClean="0">
                <a:latin typeface="Georgia" panose="02040502050405020303" pitchFamily="18" charset="0"/>
              </a:rPr>
              <a:t>etc</a:t>
            </a:r>
            <a:endParaRPr lang="en-US" sz="1600" dirty="0" smtClean="0">
              <a:latin typeface="Georgia" panose="02040502050405020303" pitchFamily="18" charset="0"/>
            </a:endParaRPr>
          </a:p>
          <a:p>
            <a:pPr algn="just">
              <a:buFont typeface="Wingdings" panose="05000000000000000000" pitchFamily="2" charset="2"/>
              <a:buChar char="Ø"/>
              <a:defRPr/>
            </a:pPr>
            <a:endParaRPr lang="en-US" sz="1600" dirty="0" smtClean="0">
              <a:latin typeface="Georgia" panose="02040502050405020303" pitchFamily="18" charset="0"/>
            </a:endParaRPr>
          </a:p>
          <a:p>
            <a:pPr algn="just">
              <a:buFont typeface="Wingdings" panose="05000000000000000000" pitchFamily="2" charset="2"/>
              <a:buChar char="Ø"/>
              <a:defRPr/>
            </a:pPr>
            <a:r>
              <a:rPr lang="en-US" sz="1600" dirty="0" smtClean="0">
                <a:latin typeface="Georgia" panose="02040502050405020303" pitchFamily="18" charset="0"/>
              </a:rPr>
              <a:t>@Retention and @Target annotations are not mandatory. If not provided their default value will be picked up.</a:t>
            </a:r>
            <a:endParaRPr lang="en-US" sz="1600" dirty="0">
              <a:latin typeface="Georgia" panose="02040502050405020303" pitchFamily="18" charset="0"/>
            </a:endParaRPr>
          </a:p>
        </p:txBody>
      </p:sp>
      <p:pic>
        <p:nvPicPr>
          <p:cNvPr id="6" name="Picture 9" descr="SNAGHTML235f16b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599" y="1600200"/>
            <a:ext cx="4189651"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021692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User-Defined Annotation (Contd..)</a:t>
            </a:r>
            <a:endParaRPr lang="en-US" sz="1900" b="1" dirty="0">
              <a:solidFill>
                <a:srgbClr val="747474"/>
              </a:solidFill>
            </a:endParaRPr>
          </a:p>
        </p:txBody>
      </p:sp>
      <p:pic>
        <p:nvPicPr>
          <p:cNvPr id="7" name="Picture 3" descr="SNAGHTML235557a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1066800"/>
            <a:ext cx="10591799" cy="449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033558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Example</a:t>
            </a:r>
            <a:endParaRPr lang="en-US" sz="1900" b="1" dirty="0">
              <a:solidFill>
                <a:srgbClr val="747474"/>
              </a:solidFill>
            </a:endParaRPr>
          </a:p>
        </p:txBody>
      </p:sp>
      <p:pic>
        <p:nvPicPr>
          <p:cNvPr id="5" name="Picture 7" descr="SNAGHTML924f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41" y="1295400"/>
            <a:ext cx="7922736"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SNAGHTML92a7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553953">
            <a:off x="3530774" y="3077634"/>
            <a:ext cx="716093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676457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@Retention</a:t>
            </a:r>
            <a:endParaRPr lang="en-US" sz="1900" b="1" dirty="0">
              <a:solidFill>
                <a:srgbClr val="747474"/>
              </a:solidFill>
            </a:endParaRPr>
          </a:p>
        </p:txBody>
      </p:sp>
      <p:sp>
        <p:nvSpPr>
          <p:cNvPr id="5" name="Rectangle 3"/>
          <p:cNvSpPr txBox="1">
            <a:spLocks noChangeArrowheads="1"/>
          </p:cNvSpPr>
          <p:nvPr/>
        </p:nvSpPr>
        <p:spPr>
          <a:xfrm>
            <a:off x="594629" y="1282700"/>
            <a:ext cx="10073371" cy="46482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defRPr/>
            </a:pPr>
            <a:r>
              <a:rPr lang="en-US" sz="1600" dirty="0" smtClean="0">
                <a:latin typeface="Georgia" panose="02040502050405020303" pitchFamily="18" charset="0"/>
              </a:rPr>
              <a:t>Standard Annotation but used to annotate the custom annotation. </a:t>
            </a:r>
          </a:p>
          <a:p>
            <a:pPr>
              <a:buFont typeface="Wingdings" panose="05000000000000000000" pitchFamily="2" charset="2"/>
              <a:buChar char="Ø"/>
              <a:defRPr/>
            </a:pPr>
            <a:endParaRPr lang="en-US" sz="1600" dirty="0" smtClean="0">
              <a:latin typeface="Georgia" panose="02040502050405020303" pitchFamily="18" charset="0"/>
            </a:endParaRPr>
          </a:p>
          <a:p>
            <a:pPr>
              <a:buFont typeface="Wingdings" panose="05000000000000000000" pitchFamily="2" charset="2"/>
              <a:buChar char="Ø"/>
              <a:defRPr/>
            </a:pPr>
            <a:r>
              <a:rPr lang="en-US" sz="1600" dirty="0" smtClean="0">
                <a:latin typeface="Georgia" panose="02040502050405020303" pitchFamily="18" charset="0"/>
              </a:rPr>
              <a:t>Indicates the retention policy of the annotation.</a:t>
            </a:r>
          </a:p>
          <a:p>
            <a:pPr>
              <a:buFont typeface="Wingdings" panose="05000000000000000000" pitchFamily="2" charset="2"/>
              <a:buChar char="Ø"/>
              <a:defRPr/>
            </a:pPr>
            <a:endParaRPr lang="en-US" sz="1600" dirty="0" smtClean="0">
              <a:latin typeface="Georgia" panose="02040502050405020303" pitchFamily="18" charset="0"/>
            </a:endParaRPr>
          </a:p>
          <a:p>
            <a:pPr>
              <a:buFont typeface="Wingdings" panose="05000000000000000000" pitchFamily="2" charset="2"/>
              <a:buChar char="Ø"/>
              <a:defRPr/>
            </a:pPr>
            <a:r>
              <a:rPr lang="en-US" sz="1600" dirty="0" smtClean="0">
                <a:latin typeface="Georgia" panose="02040502050405020303" pitchFamily="18" charset="0"/>
              </a:rPr>
              <a:t>Takes a single value of the enumerated type Retention Policy. They are</a:t>
            </a:r>
          </a:p>
          <a:p>
            <a:pPr lvl="1">
              <a:buFont typeface="Wingdings" panose="05000000000000000000" pitchFamily="2" charset="2"/>
              <a:buChar char="ü"/>
              <a:defRPr/>
            </a:pPr>
            <a:r>
              <a:rPr lang="en-US" sz="1600" dirty="0" smtClean="0">
                <a:latin typeface="Georgia" panose="02040502050405020303" pitchFamily="18" charset="0"/>
              </a:rPr>
              <a:t>SOURCE - discarded by the compiler</a:t>
            </a:r>
          </a:p>
          <a:p>
            <a:pPr lvl="1">
              <a:buFont typeface="Wingdings" panose="05000000000000000000" pitchFamily="2" charset="2"/>
              <a:buChar char="ü"/>
              <a:defRPr/>
            </a:pPr>
            <a:r>
              <a:rPr lang="en-US" sz="1600" dirty="0" smtClean="0">
                <a:latin typeface="Georgia" panose="02040502050405020303" pitchFamily="18" charset="0"/>
              </a:rPr>
              <a:t>CLASS - retained by compiler and discarded by JVM</a:t>
            </a:r>
          </a:p>
          <a:p>
            <a:pPr lvl="1">
              <a:buFont typeface="Wingdings" panose="05000000000000000000" pitchFamily="2" charset="2"/>
              <a:buChar char="ü"/>
              <a:defRPr/>
            </a:pPr>
            <a:r>
              <a:rPr lang="en-US" sz="1600" dirty="0" smtClean="0">
                <a:latin typeface="Georgia" panose="02040502050405020303" pitchFamily="18" charset="0"/>
              </a:rPr>
              <a:t>RUNTIME - Retained by both compiler and JVM</a:t>
            </a:r>
          </a:p>
          <a:p>
            <a:pPr lvl="1">
              <a:buFont typeface="Wingdings" panose="05000000000000000000" pitchFamily="2" charset="2"/>
              <a:buChar char="Ø"/>
              <a:defRPr/>
            </a:pPr>
            <a:endParaRPr lang="en-US" sz="1600" dirty="0" smtClean="0">
              <a:latin typeface="Georgia" panose="02040502050405020303" pitchFamily="18" charset="0"/>
            </a:endParaRPr>
          </a:p>
          <a:p>
            <a:pPr>
              <a:buFont typeface="Wingdings" panose="05000000000000000000" pitchFamily="2" charset="2"/>
              <a:buChar char="Ø"/>
              <a:defRPr/>
            </a:pPr>
            <a:r>
              <a:rPr lang="en-US" sz="1600" dirty="0" smtClean="0">
                <a:latin typeface="Georgia" panose="02040502050405020303" pitchFamily="18" charset="0"/>
              </a:rPr>
              <a:t>Default value is CLASS</a:t>
            </a:r>
          </a:p>
          <a:p>
            <a:pPr>
              <a:buFont typeface="Wingdings" pitchFamily="2" charset="2"/>
              <a:buNone/>
              <a:defRPr/>
            </a:pPr>
            <a:endParaRPr lang="en-US" sz="1600" dirty="0"/>
          </a:p>
        </p:txBody>
      </p:sp>
      <p:pic>
        <p:nvPicPr>
          <p:cNvPr id="6" name="Picture 6" descr="SNAGHTML96b0e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810000"/>
            <a:ext cx="7567229"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608349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@Target</a:t>
            </a:r>
            <a:endParaRPr lang="en-US" sz="1900" b="1" dirty="0">
              <a:solidFill>
                <a:srgbClr val="747474"/>
              </a:solidFill>
            </a:endParaRPr>
          </a:p>
        </p:txBody>
      </p:sp>
      <p:sp>
        <p:nvSpPr>
          <p:cNvPr id="7" name="Rectangle 3"/>
          <p:cNvSpPr txBox="1">
            <a:spLocks noChangeArrowheads="1"/>
          </p:cNvSpPr>
          <p:nvPr/>
        </p:nvSpPr>
        <p:spPr>
          <a:xfrm>
            <a:off x="594629" y="1282700"/>
            <a:ext cx="5499783" cy="49657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Ø"/>
              <a:defRPr/>
            </a:pPr>
            <a:r>
              <a:rPr lang="en-US" sz="1600" dirty="0" smtClean="0">
                <a:latin typeface="Georgia" panose="02040502050405020303" pitchFamily="18" charset="0"/>
              </a:rPr>
              <a:t>Indicates the type of program element to which this annotation will be applied</a:t>
            </a:r>
          </a:p>
          <a:p>
            <a:pPr algn="just">
              <a:buFont typeface="Wingdings" panose="05000000000000000000" pitchFamily="2" charset="2"/>
              <a:buChar char="Ø"/>
              <a:defRPr/>
            </a:pPr>
            <a:endParaRPr lang="en-US" sz="1600" dirty="0" smtClean="0">
              <a:latin typeface="Georgia" panose="02040502050405020303" pitchFamily="18" charset="0"/>
            </a:endParaRPr>
          </a:p>
          <a:p>
            <a:pPr algn="just">
              <a:buFont typeface="Wingdings" panose="05000000000000000000" pitchFamily="2" charset="2"/>
              <a:buChar char="Ø"/>
              <a:defRPr/>
            </a:pPr>
            <a:r>
              <a:rPr lang="en-US" sz="1600" dirty="0" smtClean="0">
                <a:latin typeface="Georgia" panose="02040502050405020303" pitchFamily="18" charset="0"/>
              </a:rPr>
              <a:t>Takes a single value of the type </a:t>
            </a:r>
            <a:r>
              <a:rPr lang="en-US" sz="1600" dirty="0" err="1" smtClean="0">
                <a:latin typeface="Georgia" panose="02040502050405020303" pitchFamily="18" charset="0"/>
              </a:rPr>
              <a:t>ElementType</a:t>
            </a:r>
            <a:endParaRPr lang="en-US" sz="1600" dirty="0" smtClean="0">
              <a:latin typeface="Georgia" panose="02040502050405020303" pitchFamily="18" charset="0"/>
            </a:endParaRPr>
          </a:p>
          <a:p>
            <a:pPr algn="just">
              <a:buFont typeface="Wingdings" panose="05000000000000000000" pitchFamily="2" charset="2"/>
              <a:buChar char="Ø"/>
              <a:defRPr/>
            </a:pPr>
            <a:endParaRPr lang="en-US" sz="1600" dirty="0" smtClean="0">
              <a:latin typeface="Georgia" panose="02040502050405020303" pitchFamily="18" charset="0"/>
            </a:endParaRPr>
          </a:p>
          <a:p>
            <a:pPr algn="just">
              <a:buFont typeface="Wingdings" panose="05000000000000000000" pitchFamily="2" charset="2"/>
              <a:buChar char="Ø"/>
              <a:defRPr/>
            </a:pPr>
            <a:r>
              <a:rPr lang="en-US" sz="1600" dirty="0" smtClean="0">
                <a:latin typeface="Georgia" panose="02040502050405020303" pitchFamily="18" charset="0"/>
              </a:rPr>
              <a:t>Values can be one of the types from </a:t>
            </a:r>
            <a:r>
              <a:rPr lang="en-US" sz="1600" dirty="0" err="1" smtClean="0">
                <a:latin typeface="Georgia" panose="02040502050405020303" pitchFamily="18" charset="0"/>
              </a:rPr>
              <a:t>ElementType</a:t>
            </a:r>
            <a:endParaRPr lang="en-US" sz="1600" dirty="0" smtClean="0">
              <a:latin typeface="Georgia" panose="02040502050405020303" pitchFamily="18" charset="0"/>
            </a:endParaRPr>
          </a:p>
          <a:p>
            <a:pPr lvl="1" algn="just">
              <a:buFont typeface="Wingdings" panose="05000000000000000000" pitchFamily="2" charset="2"/>
              <a:buChar char="ü"/>
              <a:defRPr/>
            </a:pPr>
            <a:r>
              <a:rPr lang="en-US" sz="1600" dirty="0" smtClean="0">
                <a:latin typeface="Georgia" panose="02040502050405020303" pitchFamily="18" charset="0"/>
              </a:rPr>
              <a:t>TYPE</a:t>
            </a:r>
          </a:p>
          <a:p>
            <a:pPr lvl="1" algn="just">
              <a:buFont typeface="Wingdings" panose="05000000000000000000" pitchFamily="2" charset="2"/>
              <a:buChar char="ü"/>
              <a:defRPr/>
            </a:pPr>
            <a:r>
              <a:rPr lang="en-US" sz="1600" dirty="0" smtClean="0">
                <a:latin typeface="Georgia" panose="02040502050405020303" pitchFamily="18" charset="0"/>
              </a:rPr>
              <a:t>FIELD</a:t>
            </a:r>
          </a:p>
          <a:p>
            <a:pPr lvl="1" algn="just">
              <a:buFont typeface="Wingdings" panose="05000000000000000000" pitchFamily="2" charset="2"/>
              <a:buChar char="ü"/>
              <a:defRPr/>
            </a:pPr>
            <a:r>
              <a:rPr lang="en-US" sz="1600" dirty="0" smtClean="0">
                <a:latin typeface="Georgia" panose="02040502050405020303" pitchFamily="18" charset="0"/>
              </a:rPr>
              <a:t>METHOD</a:t>
            </a:r>
          </a:p>
          <a:p>
            <a:pPr lvl="1" algn="just">
              <a:buFont typeface="Wingdings" panose="05000000000000000000" pitchFamily="2" charset="2"/>
              <a:buChar char="ü"/>
              <a:defRPr/>
            </a:pPr>
            <a:r>
              <a:rPr lang="en-US" sz="1600" dirty="0" smtClean="0">
                <a:latin typeface="Georgia" panose="02040502050405020303" pitchFamily="18" charset="0"/>
              </a:rPr>
              <a:t>PARAMETER</a:t>
            </a:r>
          </a:p>
          <a:p>
            <a:pPr lvl="1" algn="just">
              <a:buFont typeface="Wingdings" panose="05000000000000000000" pitchFamily="2" charset="2"/>
              <a:buChar char="ü"/>
              <a:defRPr/>
            </a:pPr>
            <a:r>
              <a:rPr lang="en-US" sz="1600" dirty="0" smtClean="0">
                <a:latin typeface="Georgia" panose="02040502050405020303" pitchFamily="18" charset="0"/>
              </a:rPr>
              <a:t>CONSTRUCOTR</a:t>
            </a:r>
          </a:p>
          <a:p>
            <a:pPr lvl="1" algn="just">
              <a:buFont typeface="Wingdings" panose="05000000000000000000" pitchFamily="2" charset="2"/>
              <a:buChar char="ü"/>
              <a:defRPr/>
            </a:pPr>
            <a:r>
              <a:rPr lang="en-US" sz="1600" dirty="0" smtClean="0">
                <a:latin typeface="Georgia" panose="02040502050405020303" pitchFamily="18" charset="0"/>
              </a:rPr>
              <a:t>LOCAL_VARIABLE</a:t>
            </a:r>
          </a:p>
          <a:p>
            <a:pPr lvl="1" algn="just">
              <a:buFont typeface="Wingdings" panose="05000000000000000000" pitchFamily="2" charset="2"/>
              <a:buChar char="ü"/>
              <a:defRPr/>
            </a:pPr>
            <a:r>
              <a:rPr lang="en-US" sz="1600" dirty="0" smtClean="0">
                <a:latin typeface="Georgia" panose="02040502050405020303" pitchFamily="18" charset="0"/>
              </a:rPr>
              <a:t>PACKAGE</a:t>
            </a:r>
          </a:p>
          <a:p>
            <a:pPr lvl="1" algn="just">
              <a:defRPr/>
            </a:pPr>
            <a:endParaRPr lang="en-US" sz="1600" dirty="0"/>
          </a:p>
        </p:txBody>
      </p:sp>
      <p:pic>
        <p:nvPicPr>
          <p:cNvPr id="8" name="Picture 7" descr="SNAGHTML9eba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0312" y="3314700"/>
            <a:ext cx="7110088"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81334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747474"/>
                </a:solidFill>
              </a:rPr>
              <a:t>Static </a:t>
            </a:r>
            <a:r>
              <a:rPr lang="en-US" sz="2800" b="1" dirty="0">
                <a:solidFill>
                  <a:srgbClr val="747474"/>
                </a:solidFill>
              </a:rPr>
              <a:t>Variables - Example</a:t>
            </a:r>
            <a:endParaRPr lang="en-US" sz="2800" b="1" dirty="0">
              <a:solidFill>
                <a:srgbClr val="747474"/>
              </a:solidFill>
            </a:endParaRPr>
          </a:p>
        </p:txBody>
      </p:sp>
      <p:sp>
        <p:nvSpPr>
          <p:cNvPr id="3" name="Text Placeholder 2"/>
          <p:cNvSpPr>
            <a:spLocks noGrp="1"/>
          </p:cNvSpPr>
          <p:nvPr>
            <p:ph type="body" sz="quarter" idx="11"/>
          </p:nvPr>
        </p:nvSpPr>
        <p:spPr/>
        <p:txBody>
          <a:bodyPr/>
          <a:lstStyle/>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562" y="1713110"/>
            <a:ext cx="5029199" cy="4377588"/>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chemeClr val="accent1"/>
                </a:solidFill>
              </a14:hiddenFill>
            </a:ext>
          </a:extLst>
        </p:spPr>
      </p:pic>
      <p:grpSp>
        <p:nvGrpSpPr>
          <p:cNvPr id="7" name="Group 6"/>
          <p:cNvGrpSpPr/>
          <p:nvPr/>
        </p:nvGrpSpPr>
        <p:grpSpPr>
          <a:xfrm>
            <a:off x="6669294" y="3026461"/>
            <a:ext cx="2090057" cy="869609"/>
            <a:chOff x="7315200" y="1828800"/>
            <a:chExt cx="2090057" cy="869609"/>
          </a:xfrm>
        </p:grpSpPr>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2209800"/>
              <a:ext cx="2090057" cy="488609"/>
            </a:xfrm>
            <a:prstGeom prst="rect">
              <a:avLst/>
            </a:prstGeom>
            <a:noFill/>
            <a:ln>
              <a:noFill/>
            </a:ln>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7696200" y="1828800"/>
              <a:ext cx="870751" cy="369332"/>
            </a:xfrm>
            <a:prstGeom prst="rect">
              <a:avLst/>
            </a:prstGeom>
            <a:effectLst>
              <a:glow rad="139700">
                <a:schemeClr val="accent1">
                  <a:satMod val="175000"/>
                  <a:alpha val="40000"/>
                </a:schemeClr>
              </a:glow>
            </a:effectLst>
          </p:spPr>
          <p:txBody>
            <a:bodyPr wrap="none">
              <a:spAutoFit/>
            </a:bodyPr>
            <a:lstStyle/>
            <a:p>
              <a:r>
                <a:rPr lang="en-US" altLang="en-US" b="1" dirty="0" smtClean="0"/>
                <a:t>Output</a:t>
              </a:r>
              <a:endParaRPr lang="en-US" altLang="en-US" b="1" dirty="0"/>
            </a:p>
          </p:txBody>
        </p:sp>
      </p:grpSp>
    </p:spTree>
    <p:extLst>
      <p:ext uri="{BB962C8B-B14F-4D97-AF65-F5344CB8AC3E}">
        <p14:creationId xmlns:p14="http://schemas.microsoft.com/office/powerpoint/2010/main" val="131955489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Exercise 12</a:t>
            </a:r>
            <a:endParaRPr lang="en-US" sz="1900" b="1" dirty="0">
              <a:solidFill>
                <a:srgbClr val="747474"/>
              </a:solidFill>
            </a:endParaRPr>
          </a:p>
        </p:txBody>
      </p:sp>
      <p:sp>
        <p:nvSpPr>
          <p:cNvPr id="5" name="Rectangle 3"/>
          <p:cNvSpPr txBox="1">
            <a:spLocks noChangeArrowheads="1"/>
          </p:cNvSpPr>
          <p:nvPr/>
        </p:nvSpPr>
        <p:spPr>
          <a:xfrm>
            <a:off x="594629" y="1282700"/>
            <a:ext cx="6820239" cy="46482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defRPr/>
            </a:pPr>
            <a:r>
              <a:rPr lang="en-US" sz="1600" dirty="0" smtClean="0">
                <a:latin typeface="Georgia" panose="02040502050405020303" pitchFamily="18" charset="0"/>
              </a:rPr>
              <a:t>Create an annotation with following elements</a:t>
            </a:r>
          </a:p>
          <a:p>
            <a:pPr lvl="1">
              <a:buFont typeface="Wingdings" panose="05000000000000000000" pitchFamily="2" charset="2"/>
              <a:buChar char="ü"/>
              <a:defRPr/>
            </a:pPr>
            <a:r>
              <a:rPr lang="en-US" sz="1500" dirty="0" smtClean="0">
                <a:latin typeface="Georgia" panose="02040502050405020303" pitchFamily="18" charset="0"/>
              </a:rPr>
              <a:t>Author name-String</a:t>
            </a:r>
          </a:p>
          <a:p>
            <a:pPr lvl="1">
              <a:buFont typeface="Wingdings" panose="05000000000000000000" pitchFamily="2" charset="2"/>
              <a:buChar char="ü"/>
              <a:defRPr/>
            </a:pPr>
            <a:r>
              <a:rPr lang="en-US" sz="1500" dirty="0" smtClean="0">
                <a:latin typeface="Georgia" panose="02040502050405020303" pitchFamily="18" charset="0"/>
              </a:rPr>
              <a:t>Email Id-String</a:t>
            </a:r>
          </a:p>
          <a:p>
            <a:pPr lvl="1">
              <a:buFont typeface="Wingdings" panose="05000000000000000000" pitchFamily="2" charset="2"/>
              <a:buChar char="ü"/>
              <a:defRPr/>
            </a:pPr>
            <a:r>
              <a:rPr lang="en-US" sz="1500" dirty="0" smtClean="0">
                <a:latin typeface="Georgia" panose="02040502050405020303" pitchFamily="18" charset="0"/>
              </a:rPr>
              <a:t>Employee Type-String , Default value is “permanent”</a:t>
            </a:r>
          </a:p>
          <a:p>
            <a:pPr>
              <a:buFont typeface="Wingdings" panose="05000000000000000000" pitchFamily="2" charset="2"/>
              <a:buChar char="Ø"/>
              <a:defRPr/>
            </a:pPr>
            <a:endParaRPr lang="en-US" sz="1600" dirty="0" smtClean="0">
              <a:latin typeface="Georgia" panose="02040502050405020303" pitchFamily="18" charset="0"/>
            </a:endParaRPr>
          </a:p>
          <a:p>
            <a:pPr>
              <a:buFont typeface="Wingdings" panose="05000000000000000000" pitchFamily="2" charset="2"/>
              <a:buChar char="Ø"/>
              <a:defRPr/>
            </a:pPr>
            <a:r>
              <a:rPr lang="en-US" sz="1600" dirty="0" smtClean="0">
                <a:latin typeface="Georgia" panose="02040502050405020303" pitchFamily="18" charset="0"/>
              </a:rPr>
              <a:t>The retention policy of the annotation is CLASS and Target is class and method.</a:t>
            </a:r>
          </a:p>
          <a:p>
            <a:pPr lvl="1">
              <a:buFont typeface="Wingdings" panose="05000000000000000000" pitchFamily="2" charset="2"/>
              <a:buChar char="Ø"/>
              <a:defRPr/>
            </a:pPr>
            <a:endParaRPr lang="en-US" sz="1600" dirty="0" smtClean="0">
              <a:latin typeface="Georgia" panose="02040502050405020303" pitchFamily="18" charset="0"/>
            </a:endParaRPr>
          </a:p>
          <a:p>
            <a:pPr>
              <a:buFont typeface="Wingdings" panose="05000000000000000000" pitchFamily="2" charset="2"/>
              <a:buChar char="Ø"/>
              <a:defRPr/>
            </a:pPr>
            <a:r>
              <a:rPr lang="en-US" sz="1600" dirty="0" smtClean="0">
                <a:latin typeface="Georgia" panose="02040502050405020303" pitchFamily="18" charset="0"/>
              </a:rPr>
              <a:t>Implement is as AuthorAnnotation.java and use it in the Employee class.</a:t>
            </a:r>
          </a:p>
          <a:p>
            <a:pPr>
              <a:defRPr/>
            </a:pPr>
            <a:endParaRPr lang="en-US" sz="1600" dirty="0" smtClean="0"/>
          </a:p>
          <a:p>
            <a:pPr>
              <a:defRPr/>
            </a:pPr>
            <a:endParaRPr lang="en-US" sz="1600" dirty="0"/>
          </a:p>
        </p:txBody>
      </p:sp>
      <p:pic>
        <p:nvPicPr>
          <p:cNvPr id="6" name="Picture 4" descr="auth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2358" y="914400"/>
            <a:ext cx="3834242" cy="2572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833919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Benefits of Custom Annotations</a:t>
            </a:r>
            <a:endParaRPr lang="en-US" sz="1900" b="1" dirty="0">
              <a:solidFill>
                <a:srgbClr val="747474"/>
              </a:solidFill>
            </a:endParaRPr>
          </a:p>
        </p:txBody>
      </p:sp>
      <p:sp>
        <p:nvSpPr>
          <p:cNvPr id="7" name="Rectangle 4"/>
          <p:cNvSpPr txBox="1">
            <a:spLocks noChangeArrowheads="1"/>
          </p:cNvSpPr>
          <p:nvPr/>
        </p:nvSpPr>
        <p:spPr>
          <a:xfrm>
            <a:off x="152400" y="1282700"/>
            <a:ext cx="10744200" cy="49657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defRPr/>
            </a:pPr>
            <a:r>
              <a:rPr lang="en-US" sz="1600" dirty="0" smtClean="0">
                <a:latin typeface="Georgia" panose="02040502050405020303" pitchFamily="18" charset="0"/>
              </a:rPr>
              <a:t>If your application has programming logic metadata, annotations can replace XML metadata configuration.</a:t>
            </a:r>
          </a:p>
          <a:p>
            <a:pPr>
              <a:buFont typeface="Wingdings" panose="05000000000000000000" pitchFamily="2" charset="2"/>
              <a:buChar char="Ø"/>
              <a:defRPr/>
            </a:pPr>
            <a:r>
              <a:rPr lang="en-US" sz="1600" dirty="0" smtClean="0">
                <a:latin typeface="Georgia" panose="02040502050405020303" pitchFamily="18" charset="0"/>
              </a:rPr>
              <a:t>By moving some java comments to the class level java annotation, you can fetch the information after compilation.</a:t>
            </a:r>
          </a:p>
          <a:p>
            <a:pPr>
              <a:buFont typeface="Wingdings" panose="05000000000000000000" pitchFamily="2" charset="2"/>
              <a:buChar char="Ø"/>
              <a:defRPr/>
            </a:pPr>
            <a:r>
              <a:rPr lang="en-US" sz="1600" dirty="0" smtClean="0">
                <a:latin typeface="Georgia" panose="02040502050405020303" pitchFamily="18" charset="0"/>
              </a:rPr>
              <a:t>Annotation properties are checked by the java compiler. You can not set an integer value in a String property.</a:t>
            </a:r>
          </a:p>
          <a:p>
            <a:pPr>
              <a:buFont typeface="Wingdings" pitchFamily="2" charset="2"/>
              <a:buNone/>
              <a:defRPr/>
            </a:pPr>
            <a:endParaRPr lang="en-US" sz="1600" dirty="0"/>
          </a:p>
        </p:txBody>
      </p:sp>
    </p:spTree>
    <p:extLst>
      <p:ext uri="{BB962C8B-B14F-4D97-AF65-F5344CB8AC3E}">
        <p14:creationId xmlns:p14="http://schemas.microsoft.com/office/powerpoint/2010/main" val="358591153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Processing Custom annotations</a:t>
            </a:r>
            <a:endParaRPr lang="en-US" sz="1900" b="1" dirty="0">
              <a:solidFill>
                <a:srgbClr val="747474"/>
              </a:solidFill>
            </a:endParaRPr>
          </a:p>
        </p:txBody>
      </p:sp>
      <p:pic>
        <p:nvPicPr>
          <p:cNvPr id="5" name="Picture 13" descr="SNAGHTML2357b96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66800"/>
            <a:ext cx="10766795"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029368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Quiz</a:t>
            </a:r>
            <a:endParaRPr lang="en-US" sz="1900" b="1" dirty="0">
              <a:solidFill>
                <a:srgbClr val="747474"/>
              </a:solidFill>
            </a:endParaRPr>
          </a:p>
        </p:txBody>
      </p:sp>
      <p:sp>
        <p:nvSpPr>
          <p:cNvPr id="6" name="Rectangle 3"/>
          <p:cNvSpPr txBox="1">
            <a:spLocks noChangeArrowheads="1"/>
          </p:cNvSpPr>
          <p:nvPr/>
        </p:nvSpPr>
        <p:spPr>
          <a:xfrm>
            <a:off x="76200" y="990600"/>
            <a:ext cx="10781608" cy="464820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defRPr/>
            </a:pPr>
            <a:r>
              <a:rPr lang="en-US" sz="1600" dirty="0" smtClean="0">
                <a:latin typeface="Georgia" panose="02040502050405020303" pitchFamily="18" charset="0"/>
              </a:rPr>
              <a:t>Annotation adds _____ about the program elements</a:t>
            </a:r>
          </a:p>
          <a:p>
            <a:pPr lvl="1">
              <a:buFont typeface="Wingdings" panose="05000000000000000000" pitchFamily="2" charset="2"/>
              <a:buChar char="Ø"/>
              <a:defRPr/>
            </a:pPr>
            <a:r>
              <a:rPr lang="en-US" sz="1600" dirty="0" smtClean="0">
                <a:solidFill>
                  <a:schemeClr val="accent1"/>
                </a:solidFill>
                <a:latin typeface="Georgia" panose="02040502050405020303" pitchFamily="18" charset="0"/>
              </a:rPr>
              <a:t>Metadata</a:t>
            </a:r>
          </a:p>
          <a:p>
            <a:pPr>
              <a:buFont typeface="Wingdings" panose="05000000000000000000" pitchFamily="2" charset="2"/>
              <a:buChar char="Ø"/>
              <a:defRPr/>
            </a:pPr>
            <a:r>
              <a:rPr lang="en-US" sz="1600" dirty="0" smtClean="0">
                <a:latin typeface="Georgia" panose="02040502050405020303" pitchFamily="18" charset="0"/>
              </a:rPr>
              <a:t>CLASS retention policy holds the annotation in JVM memory. True/False</a:t>
            </a:r>
          </a:p>
          <a:p>
            <a:pPr lvl="1">
              <a:buFont typeface="Wingdings" panose="05000000000000000000" pitchFamily="2" charset="2"/>
              <a:buChar char="Ø"/>
              <a:defRPr/>
            </a:pPr>
            <a:r>
              <a:rPr lang="en-US" sz="1600" dirty="0" smtClean="0">
                <a:solidFill>
                  <a:schemeClr val="accent1"/>
                </a:solidFill>
                <a:latin typeface="Georgia" panose="02040502050405020303" pitchFamily="18" charset="0"/>
              </a:rPr>
              <a:t>False</a:t>
            </a:r>
          </a:p>
          <a:p>
            <a:pPr>
              <a:buFont typeface="Wingdings" panose="05000000000000000000" pitchFamily="2" charset="2"/>
              <a:buChar char="Ø"/>
              <a:defRPr/>
            </a:pPr>
            <a:r>
              <a:rPr lang="en-US" sz="1600" dirty="0" smtClean="0">
                <a:latin typeface="Georgia" panose="02040502050405020303" pitchFamily="18" charset="0"/>
              </a:rPr>
              <a:t>Annotation can be applied to static block. True/False</a:t>
            </a:r>
          </a:p>
          <a:p>
            <a:pPr lvl="1">
              <a:buFont typeface="Wingdings" panose="05000000000000000000" pitchFamily="2" charset="2"/>
              <a:buChar char="Ø"/>
              <a:defRPr/>
            </a:pPr>
            <a:r>
              <a:rPr lang="en-US" sz="1600" dirty="0" smtClean="0">
                <a:solidFill>
                  <a:schemeClr val="accent1"/>
                </a:solidFill>
                <a:latin typeface="Georgia" panose="02040502050405020303" pitchFamily="18" charset="0"/>
              </a:rPr>
              <a:t>False</a:t>
            </a:r>
          </a:p>
          <a:p>
            <a:pPr>
              <a:buFont typeface="Wingdings" panose="05000000000000000000" pitchFamily="2" charset="2"/>
              <a:buChar char="Ø"/>
              <a:defRPr/>
            </a:pPr>
            <a:r>
              <a:rPr lang="en-US" sz="1600" dirty="0" smtClean="0">
                <a:latin typeface="Georgia" panose="02040502050405020303" pitchFamily="18" charset="0"/>
              </a:rPr>
              <a:t>@_____ is used to check whether a subclass method is overriding a super class method</a:t>
            </a:r>
          </a:p>
          <a:p>
            <a:pPr lvl="1">
              <a:buFont typeface="Wingdings" panose="05000000000000000000" pitchFamily="2" charset="2"/>
              <a:buChar char="Ø"/>
              <a:defRPr/>
            </a:pPr>
            <a:r>
              <a:rPr lang="en-US" sz="1600" dirty="0" smtClean="0">
                <a:solidFill>
                  <a:schemeClr val="accent1"/>
                </a:solidFill>
                <a:latin typeface="Georgia" panose="02040502050405020303" pitchFamily="18" charset="0"/>
              </a:rPr>
              <a:t>Override</a:t>
            </a:r>
          </a:p>
          <a:p>
            <a:pPr>
              <a:buFont typeface="Wingdings" panose="05000000000000000000" pitchFamily="2" charset="2"/>
              <a:buChar char="Ø"/>
              <a:defRPr/>
            </a:pPr>
            <a:r>
              <a:rPr lang="en-US" sz="1600" dirty="0" smtClean="0">
                <a:latin typeface="Georgia" panose="02040502050405020303" pitchFamily="18" charset="0"/>
              </a:rPr>
              <a:t>@_____ is used to decide the retention policy.</a:t>
            </a:r>
          </a:p>
          <a:p>
            <a:pPr lvl="1">
              <a:buFont typeface="Wingdings" panose="05000000000000000000" pitchFamily="2" charset="2"/>
              <a:buChar char="Ø"/>
              <a:defRPr/>
            </a:pPr>
            <a:r>
              <a:rPr lang="en-US" sz="1600" dirty="0" err="1" smtClean="0">
                <a:solidFill>
                  <a:schemeClr val="accent1"/>
                </a:solidFill>
                <a:latin typeface="Georgia" panose="02040502050405020303" pitchFamily="18" charset="0"/>
              </a:rPr>
              <a:t>RetentionPolicy</a:t>
            </a:r>
            <a:endParaRPr lang="en-US" sz="1600" dirty="0" smtClean="0">
              <a:solidFill>
                <a:schemeClr val="accent1"/>
              </a:solidFill>
              <a:latin typeface="Georgia" panose="02040502050405020303" pitchFamily="18" charset="0"/>
            </a:endParaRPr>
          </a:p>
          <a:p>
            <a:pPr>
              <a:buFont typeface="Wingdings" panose="05000000000000000000" pitchFamily="2" charset="2"/>
              <a:buChar char="Ø"/>
              <a:defRPr/>
            </a:pPr>
            <a:r>
              <a:rPr lang="en-US" sz="1600" dirty="0" smtClean="0">
                <a:latin typeface="Georgia" panose="02040502050405020303" pitchFamily="18" charset="0"/>
              </a:rPr>
              <a:t>@_____ is used to decide the target element of the annotation</a:t>
            </a:r>
          </a:p>
          <a:p>
            <a:pPr lvl="1">
              <a:buFont typeface="Wingdings" panose="05000000000000000000" pitchFamily="2" charset="2"/>
              <a:buChar char="Ø"/>
              <a:defRPr/>
            </a:pPr>
            <a:r>
              <a:rPr lang="en-US" sz="1600" dirty="0" smtClean="0">
                <a:solidFill>
                  <a:schemeClr val="accent1"/>
                </a:solidFill>
                <a:latin typeface="Georgia" panose="02040502050405020303" pitchFamily="18" charset="0"/>
              </a:rPr>
              <a:t>Target</a:t>
            </a:r>
          </a:p>
          <a:p>
            <a:pPr>
              <a:buFont typeface="Wingdings" panose="05000000000000000000" pitchFamily="2" charset="2"/>
              <a:buChar char="Ø"/>
              <a:defRPr/>
            </a:pPr>
            <a:r>
              <a:rPr lang="en-US" sz="1600" dirty="0" smtClean="0">
                <a:latin typeface="Georgia" panose="02040502050405020303" pitchFamily="18" charset="0"/>
              </a:rPr>
              <a:t>@______ keyword is used to create the custom annotation</a:t>
            </a:r>
          </a:p>
          <a:p>
            <a:pPr lvl="1">
              <a:buFont typeface="Wingdings" panose="05000000000000000000" pitchFamily="2" charset="2"/>
              <a:buChar char="Ø"/>
              <a:defRPr/>
            </a:pPr>
            <a:r>
              <a:rPr lang="en-US" sz="1600" dirty="0" smtClean="0">
                <a:solidFill>
                  <a:schemeClr val="accent1"/>
                </a:solidFill>
                <a:latin typeface="Georgia" panose="02040502050405020303" pitchFamily="18" charset="0"/>
              </a:rPr>
              <a:t>Interface</a:t>
            </a:r>
          </a:p>
          <a:p>
            <a:pPr>
              <a:buFont typeface="Wingdings" panose="05000000000000000000" pitchFamily="2" charset="2"/>
              <a:buChar char="Ø"/>
              <a:defRPr/>
            </a:pPr>
            <a:r>
              <a:rPr lang="en-US" sz="1600" dirty="0" smtClean="0">
                <a:latin typeface="Georgia" panose="02040502050405020303" pitchFamily="18" charset="0"/>
              </a:rPr>
              <a:t>Marker annotation has ________element.</a:t>
            </a:r>
          </a:p>
          <a:p>
            <a:pPr lvl="1">
              <a:buFont typeface="Wingdings" panose="05000000000000000000" pitchFamily="2" charset="2"/>
              <a:buChar char="Ø"/>
              <a:defRPr/>
            </a:pPr>
            <a:r>
              <a:rPr lang="en-US" sz="1600" dirty="0" smtClean="0">
                <a:solidFill>
                  <a:schemeClr val="accent1"/>
                </a:solidFill>
                <a:latin typeface="Georgia" panose="02040502050405020303" pitchFamily="18" charset="0"/>
              </a:rPr>
              <a:t>No</a:t>
            </a:r>
          </a:p>
          <a:p>
            <a:pPr>
              <a:defRPr/>
            </a:pPr>
            <a:endParaRPr lang="en-US" sz="1600" dirty="0"/>
          </a:p>
        </p:txBody>
      </p:sp>
      <p:pic>
        <p:nvPicPr>
          <p:cNvPr id="7" name="Picture 4" descr="qui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6547" y="3200400"/>
            <a:ext cx="2869453"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0703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blinds(horizontal)">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blinds(horizontal)">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blinds(horizontal)">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blinds(horizontal)">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blinds(horizontal)">
                                      <p:cBhvr>
                                        <p:cTn id="57" dur="500"/>
                                        <p:tgtEl>
                                          <p:spTgt spid="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
                                            <p:txEl>
                                              <p:pRg st="11" end="11"/>
                                            </p:txEl>
                                          </p:spTgt>
                                        </p:tgtEl>
                                        <p:attrNameLst>
                                          <p:attrName>style.visibility</p:attrName>
                                        </p:attrNameLst>
                                      </p:cBhvr>
                                      <p:to>
                                        <p:strVal val="visible"/>
                                      </p:to>
                                    </p:set>
                                    <p:animEffect transition="in" filter="blinds(horizontal)">
                                      <p:cBhvr>
                                        <p:cTn id="62" dur="500"/>
                                        <p:tgtEl>
                                          <p:spTgt spid="6">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
                                            <p:txEl>
                                              <p:pRg st="12" end="12"/>
                                            </p:txEl>
                                          </p:spTgt>
                                        </p:tgtEl>
                                        <p:attrNameLst>
                                          <p:attrName>style.visibility</p:attrName>
                                        </p:attrNameLst>
                                      </p:cBhvr>
                                      <p:to>
                                        <p:strVal val="visible"/>
                                      </p:to>
                                    </p:set>
                                    <p:animEffect transition="in" filter="blinds(horizontal)">
                                      <p:cBhvr>
                                        <p:cTn id="67" dur="500"/>
                                        <p:tgtEl>
                                          <p:spTgt spid="6">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6">
                                            <p:txEl>
                                              <p:pRg st="13" end="13"/>
                                            </p:txEl>
                                          </p:spTgt>
                                        </p:tgtEl>
                                        <p:attrNameLst>
                                          <p:attrName>style.visibility</p:attrName>
                                        </p:attrNameLst>
                                      </p:cBhvr>
                                      <p:to>
                                        <p:strVal val="visible"/>
                                      </p:to>
                                    </p:set>
                                    <p:animEffect transition="in" filter="blinds(horizontal)">
                                      <p:cBhvr>
                                        <p:cTn id="72" dur="500"/>
                                        <p:tgtEl>
                                          <p:spTgt spid="6">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6">
                                            <p:txEl>
                                              <p:pRg st="14" end="14"/>
                                            </p:txEl>
                                          </p:spTgt>
                                        </p:tgtEl>
                                        <p:attrNameLst>
                                          <p:attrName>style.visibility</p:attrName>
                                        </p:attrNameLst>
                                      </p:cBhvr>
                                      <p:to>
                                        <p:strVal val="visible"/>
                                      </p:to>
                                    </p:set>
                                    <p:animEffect transition="in" filter="blinds(horizontal)">
                                      <p:cBhvr>
                                        <p:cTn id="77" dur="500"/>
                                        <p:tgtEl>
                                          <p:spTgt spid="6">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6">
                                            <p:txEl>
                                              <p:pRg st="15" end="15"/>
                                            </p:txEl>
                                          </p:spTgt>
                                        </p:tgtEl>
                                        <p:attrNameLst>
                                          <p:attrName>style.visibility</p:attrName>
                                        </p:attrNameLst>
                                      </p:cBhvr>
                                      <p:to>
                                        <p:strVal val="visible"/>
                                      </p:to>
                                    </p:set>
                                    <p:animEffect transition="in" filter="blinds(horizontal)">
                                      <p:cBhvr>
                                        <p:cTn id="82" dur="500"/>
                                        <p:tgtEl>
                                          <p:spTgt spid="6">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10</a:t>
            </a:r>
            <a:endParaRPr lang="en-US" dirty="0"/>
          </a:p>
        </p:txBody>
      </p:sp>
      <p:sp>
        <p:nvSpPr>
          <p:cNvPr id="3" name="Title 2"/>
          <p:cNvSpPr>
            <a:spLocks noGrp="1"/>
          </p:cNvSpPr>
          <p:nvPr>
            <p:ph type="ctrTitle"/>
          </p:nvPr>
        </p:nvSpPr>
        <p:spPr/>
        <p:txBody>
          <a:bodyPr/>
          <a:lstStyle/>
          <a:p>
            <a:r>
              <a:rPr lang="en-US" dirty="0" smtClean="0"/>
              <a:t>String Pool</a:t>
            </a:r>
            <a:endParaRPr lang="en-US" dirty="0"/>
          </a:p>
        </p:txBody>
      </p:sp>
    </p:spTree>
    <p:extLst>
      <p:ext uri="{BB962C8B-B14F-4D97-AF65-F5344CB8AC3E}">
        <p14:creationId xmlns:p14="http://schemas.microsoft.com/office/powerpoint/2010/main" val="110786144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String Pool</a:t>
            </a:r>
            <a:endParaRPr lang="en-US" sz="1900" b="1" dirty="0">
              <a:solidFill>
                <a:srgbClr val="747474"/>
              </a:solidFill>
            </a:endParaRPr>
          </a:p>
        </p:txBody>
      </p:sp>
      <p:sp>
        <p:nvSpPr>
          <p:cNvPr id="5" name="Content Placeholder 2"/>
          <p:cNvSpPr txBox="1">
            <a:spLocks/>
          </p:cNvSpPr>
          <p:nvPr/>
        </p:nvSpPr>
        <p:spPr>
          <a:xfrm>
            <a:off x="711015" y="990600"/>
            <a:ext cx="8024310" cy="4953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Aft>
                <a:spcPct val="0"/>
              </a:spcAft>
              <a:buFont typeface="Wingdings" panose="05000000000000000000" pitchFamily="2" charset="2"/>
              <a:buChar char="Ø"/>
            </a:pPr>
            <a:r>
              <a:rPr lang="en-US" altLang="en-US" sz="1800" dirty="0" smtClean="0"/>
              <a:t>java.lang.String</a:t>
            </a:r>
          </a:p>
          <a:p>
            <a:pPr algn="just">
              <a:spcAft>
                <a:spcPct val="0"/>
              </a:spcAft>
              <a:buFont typeface="Wingdings" panose="05000000000000000000" pitchFamily="2" charset="2"/>
              <a:buChar char="Ø"/>
            </a:pPr>
            <a:r>
              <a:rPr lang="en-US" altLang="en-US" sz="1800" dirty="0" smtClean="0"/>
              <a:t>Strings, which are widely used in Java programming, are a sequence of characters</a:t>
            </a:r>
          </a:p>
          <a:p>
            <a:pPr algn="just">
              <a:spcAft>
                <a:spcPct val="0"/>
              </a:spcAft>
              <a:buFont typeface="Wingdings" panose="05000000000000000000" pitchFamily="2" charset="2"/>
              <a:buChar char="Ø"/>
            </a:pPr>
            <a:endParaRPr lang="en-US" altLang="en-US" sz="1800" dirty="0" smtClean="0"/>
          </a:p>
          <a:p>
            <a:pPr algn="just">
              <a:spcAft>
                <a:spcPct val="0"/>
              </a:spcAft>
              <a:buFont typeface="Wingdings" panose="05000000000000000000" pitchFamily="2" charset="2"/>
              <a:buChar char="Ø"/>
            </a:pPr>
            <a:r>
              <a:rPr lang="en-US" altLang="en-US" sz="1800" dirty="0" smtClean="0"/>
              <a:t>In the Java programming language, strings are objects.</a:t>
            </a:r>
          </a:p>
          <a:p>
            <a:pPr algn="just">
              <a:spcAft>
                <a:spcPct val="0"/>
              </a:spcAft>
              <a:buFont typeface="Wingdings" panose="05000000000000000000" pitchFamily="2" charset="2"/>
              <a:buChar char="Ø"/>
            </a:pPr>
            <a:endParaRPr lang="en-US" altLang="en-US" sz="1800" dirty="0" smtClean="0"/>
          </a:p>
          <a:p>
            <a:pPr algn="just">
              <a:spcAft>
                <a:spcPct val="0"/>
              </a:spcAft>
              <a:buFont typeface="Wingdings" panose="05000000000000000000" pitchFamily="2" charset="2"/>
              <a:buChar char="Ø"/>
            </a:pPr>
            <a:r>
              <a:rPr lang="en-US" altLang="en-US" sz="1800" dirty="0" smtClean="0"/>
              <a:t>String objects are immutable. (i.e. Once created the objects state cannot be changed.)</a:t>
            </a:r>
          </a:p>
          <a:p>
            <a:pPr algn="just">
              <a:spcAft>
                <a:spcPct val="0"/>
              </a:spcAft>
              <a:buFont typeface="Wingdings" panose="05000000000000000000" pitchFamily="2" charset="2"/>
              <a:buChar char="Ø"/>
            </a:pPr>
            <a:endParaRPr lang="en-US" altLang="en-US" sz="1800" dirty="0" smtClean="0"/>
          </a:p>
          <a:p>
            <a:pPr algn="just">
              <a:spcAft>
                <a:spcPct val="0"/>
              </a:spcAft>
              <a:buFont typeface="Wingdings" panose="05000000000000000000" pitchFamily="2" charset="2"/>
              <a:buChar char="Ø"/>
            </a:pPr>
            <a:r>
              <a:rPr lang="en-US" altLang="en-US" sz="1800" dirty="0" smtClean="0"/>
              <a:t>The String class has a number of methods, that appear to modify strings. Since strings are immutable, these methods create and return a new string that contains the result of the operation.</a:t>
            </a:r>
          </a:p>
          <a:p>
            <a:pPr marL="688975" lvl="1" indent="-457200">
              <a:spcAft>
                <a:spcPct val="0"/>
              </a:spcAft>
              <a:buFont typeface="Wingdings" panose="05000000000000000000" pitchFamily="2" charset="2"/>
              <a:buChar char="Ø"/>
            </a:pPr>
            <a:endParaRPr lang="en-US" altLang="en-US" dirty="0"/>
          </a:p>
        </p:txBody>
      </p:sp>
    </p:spTree>
    <p:extLst>
      <p:ext uri="{BB962C8B-B14F-4D97-AF65-F5344CB8AC3E}">
        <p14:creationId xmlns:p14="http://schemas.microsoft.com/office/powerpoint/2010/main" val="68024489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String (Contd..)</a:t>
            </a:r>
            <a:endParaRPr lang="en-US" sz="1900" b="1" dirty="0">
              <a:solidFill>
                <a:srgbClr val="747474"/>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066800"/>
            <a:ext cx="9649486" cy="24384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pic>
      <p:pic>
        <p:nvPicPr>
          <p:cNvPr id="7" name="Picture 3"/>
          <p:cNvPicPr>
            <a:picLocks noChangeAspect="1" noChangeArrowheads="1"/>
          </p:cNvPicPr>
          <p:nvPr/>
        </p:nvPicPr>
        <p:blipFill>
          <a:blip r:embed="rId3"/>
          <a:srcRect/>
          <a:stretch>
            <a:fillRect/>
          </a:stretch>
        </p:blipFill>
        <p:spPr bwMode="auto">
          <a:xfrm>
            <a:off x="685800" y="3581400"/>
            <a:ext cx="9649486" cy="2362200"/>
          </a:xfrm>
          <a:prstGeom prst="rect">
            <a:avLst/>
          </a:prstGeom>
          <a:noFill/>
          <a:ln w="12700" cap="flat" cmpd="sng">
            <a:solidFill>
              <a:schemeClr val="tx1"/>
            </a:solidFill>
            <a:prstDash val="solid"/>
            <a:miter lim="800000"/>
            <a:headEnd type="none" w="med" len="med"/>
            <a:tailEnd type="none" w="med" len="med"/>
          </a:ln>
          <a:effectLst>
            <a:outerShdw blurRad="50800" dist="50800" dir="5400000" algn="ctr" rotWithShape="0">
              <a:srgbClr val="000000">
                <a:alpha val="77000"/>
              </a:srgbClr>
            </a:outerShdw>
          </a:effectLst>
        </p:spPr>
      </p:pic>
    </p:spTree>
    <p:extLst>
      <p:ext uri="{BB962C8B-B14F-4D97-AF65-F5344CB8AC3E}">
        <p14:creationId xmlns:p14="http://schemas.microsoft.com/office/powerpoint/2010/main" val="372124507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String Literal Pool</a:t>
            </a:r>
            <a:endParaRPr lang="en-US" sz="1900" b="1" dirty="0">
              <a:solidFill>
                <a:srgbClr val="747474"/>
              </a:solidFill>
            </a:endParaRPr>
          </a:p>
        </p:txBody>
      </p:sp>
      <p:sp>
        <p:nvSpPr>
          <p:cNvPr id="5" name="Content Placeholder 2"/>
          <p:cNvSpPr txBox="1">
            <a:spLocks/>
          </p:cNvSpPr>
          <p:nvPr/>
        </p:nvSpPr>
        <p:spPr>
          <a:xfrm>
            <a:off x="228600" y="914400"/>
            <a:ext cx="5479275" cy="5334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defRPr/>
            </a:pPr>
            <a:r>
              <a:rPr lang="en-US" sz="1600" dirty="0" smtClean="0">
                <a:latin typeface="Georgia" panose="02040502050405020303" pitchFamily="18" charset="0"/>
              </a:rPr>
              <a:t> To cut down the number of String objects created in the JVM, the String class keeps a pool of strings</a:t>
            </a:r>
          </a:p>
          <a:p>
            <a:pPr>
              <a:buFont typeface="Wingdings" panose="05000000000000000000" pitchFamily="2" charset="2"/>
              <a:buChar char="Ø"/>
              <a:defRPr/>
            </a:pPr>
            <a:endParaRPr lang="en-US" sz="1600" dirty="0" smtClean="0">
              <a:latin typeface="Georgia" panose="02040502050405020303" pitchFamily="18" charset="0"/>
            </a:endParaRPr>
          </a:p>
          <a:p>
            <a:pPr>
              <a:buFont typeface="Wingdings" panose="05000000000000000000" pitchFamily="2" charset="2"/>
              <a:buChar char="Ø"/>
              <a:defRPr/>
            </a:pPr>
            <a:r>
              <a:rPr lang="en-US" sz="1600" dirty="0" smtClean="0">
                <a:latin typeface="Georgia" panose="02040502050405020303" pitchFamily="18" charset="0"/>
              </a:rPr>
              <a:t>Each time your code creates a string literal, the JVM checks the string literal pool first. If the string already exists in the pool, a reference to the pooled instance is returned.</a:t>
            </a:r>
          </a:p>
          <a:p>
            <a:pPr>
              <a:buFont typeface="Wingdings" panose="05000000000000000000" pitchFamily="2" charset="2"/>
              <a:buChar char="Ø"/>
              <a:defRPr/>
            </a:pPr>
            <a:endParaRPr lang="en-US" sz="1600" dirty="0" smtClean="0">
              <a:latin typeface="Georgia" panose="02040502050405020303" pitchFamily="18" charset="0"/>
            </a:endParaRPr>
          </a:p>
          <a:p>
            <a:pPr>
              <a:buFont typeface="Wingdings" panose="05000000000000000000" pitchFamily="2" charset="2"/>
              <a:buChar char="Ø"/>
              <a:defRPr/>
            </a:pPr>
            <a:r>
              <a:rPr lang="en-US" sz="1600" dirty="0" smtClean="0">
                <a:latin typeface="Georgia" panose="02040502050405020303" pitchFamily="18" charset="0"/>
              </a:rPr>
              <a:t>If the string does not exist in the pool, a new String object is instantiated, and is placed in the pool</a:t>
            </a:r>
          </a:p>
          <a:p>
            <a:pPr>
              <a:buFont typeface="Wingdings" panose="05000000000000000000" pitchFamily="2" charset="2"/>
              <a:buChar char="Ø"/>
              <a:defRPr/>
            </a:pPr>
            <a:endParaRPr lang="en-US" sz="1600" dirty="0" smtClean="0">
              <a:latin typeface="Georgia" panose="02040502050405020303" pitchFamily="18" charset="0"/>
            </a:endParaRPr>
          </a:p>
          <a:p>
            <a:pPr>
              <a:buFont typeface="Wingdings" panose="05000000000000000000" pitchFamily="2" charset="2"/>
              <a:buChar char="Ø"/>
              <a:defRPr/>
            </a:pPr>
            <a:r>
              <a:rPr lang="en-US" sz="1600" dirty="0" smtClean="0">
                <a:latin typeface="Georgia" panose="02040502050405020303" pitchFamily="18" charset="0"/>
              </a:rPr>
              <a:t>String pool values are garbage collected when there is no live reference present for any string.</a:t>
            </a:r>
          </a:p>
          <a:p>
            <a:pPr>
              <a:buFont typeface="Wingdings" panose="05000000000000000000" pitchFamily="2" charset="2"/>
              <a:buChar char="Ø"/>
              <a:defRPr/>
            </a:pPr>
            <a:endParaRPr lang="en-US" sz="1600" dirty="0" smtClean="0">
              <a:latin typeface="Georgia" panose="02040502050405020303" pitchFamily="18" charset="0"/>
            </a:endParaRPr>
          </a:p>
          <a:p>
            <a:pPr>
              <a:buFont typeface="Wingdings" panose="05000000000000000000" pitchFamily="2" charset="2"/>
              <a:buChar char="Ø"/>
              <a:defRPr/>
            </a:pPr>
            <a:r>
              <a:rPr lang="en-US" sz="1600" dirty="0" smtClean="0">
                <a:latin typeface="Georgia" panose="02040502050405020303" pitchFamily="18" charset="0"/>
              </a:rPr>
              <a:t>Prior to Java 7, String pool used to reside in Permgen space. After Java 7, it is moved to Java Heap.</a:t>
            </a:r>
            <a:endParaRPr lang="en-US" sz="1600" dirty="0">
              <a:latin typeface="Georgia" panose="02040502050405020303" pitchFamily="18" charset="0"/>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603949" y="1219200"/>
            <a:ext cx="5189166" cy="1676400"/>
          </a:xfrm>
          <a:prstGeom prst="rect">
            <a:avLst/>
          </a:prstGeom>
          <a:ln w="12700" cap="flat">
            <a:solidFill>
              <a:schemeClr val="tx1"/>
            </a:solidFill>
            <a:miter lim="800000"/>
            <a:headEnd type="none" w="med" len="med"/>
            <a:tailEnd type="none" w="med" len="med"/>
          </a:ln>
        </p:spPr>
      </p:pic>
      <p:pic>
        <p:nvPicPr>
          <p:cNvPr id="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3161" y="3124200"/>
            <a:ext cx="5239954"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64688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Why String is Immutable in  Java</a:t>
            </a:r>
            <a:endParaRPr lang="en-US" sz="1900" b="1" dirty="0">
              <a:solidFill>
                <a:srgbClr val="747474"/>
              </a:solidFill>
            </a:endParaRPr>
          </a:p>
        </p:txBody>
      </p:sp>
      <p:sp>
        <p:nvSpPr>
          <p:cNvPr id="6" name="Content Placeholder 2"/>
          <p:cNvSpPr txBox="1">
            <a:spLocks/>
          </p:cNvSpPr>
          <p:nvPr/>
        </p:nvSpPr>
        <p:spPr>
          <a:xfrm>
            <a:off x="76201" y="990600"/>
            <a:ext cx="10668000" cy="5334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Aft>
                <a:spcPct val="0"/>
              </a:spcAft>
              <a:buFont typeface="Wingdings" panose="05000000000000000000" pitchFamily="2" charset="2"/>
              <a:buChar char="§"/>
            </a:pPr>
            <a:r>
              <a:rPr lang="en-US" altLang="en-US" sz="1600" dirty="0" smtClean="0"/>
              <a:t>String objects/literals are immutable in java</a:t>
            </a:r>
          </a:p>
          <a:p>
            <a:pPr>
              <a:spcAft>
                <a:spcPct val="0"/>
              </a:spcAft>
              <a:buFont typeface="Wingdings" panose="05000000000000000000" pitchFamily="2" charset="2"/>
              <a:buChar char="§"/>
            </a:pPr>
            <a:r>
              <a:rPr lang="en-US" altLang="en-US" sz="1600" dirty="0" smtClean="0"/>
              <a:t>String class is marked as final. </a:t>
            </a:r>
          </a:p>
          <a:p>
            <a:pPr>
              <a:spcAft>
                <a:spcPct val="0"/>
              </a:spcAft>
              <a:buFont typeface="Wingdings" panose="05000000000000000000" pitchFamily="2" charset="2"/>
              <a:buChar char="§"/>
            </a:pPr>
            <a:endParaRPr lang="en-US" altLang="en-US" sz="1600" dirty="0" smtClean="0"/>
          </a:p>
          <a:p>
            <a:pPr>
              <a:spcAft>
                <a:spcPct val="0"/>
              </a:spcAft>
              <a:buFont typeface="Wingdings" panose="05000000000000000000" pitchFamily="2" charset="2"/>
              <a:buChar char="§"/>
            </a:pPr>
            <a:r>
              <a:rPr lang="en-US" altLang="en-US" sz="1600" dirty="0" smtClean="0"/>
              <a:t>As String are stored in cached String pool and shared among multiple clients, there is always a risk, where one client’s actions would affect all another clients.</a:t>
            </a:r>
          </a:p>
          <a:p>
            <a:pPr>
              <a:spcAft>
                <a:spcPct val="0"/>
              </a:spcAft>
              <a:buFont typeface="Wingdings" panose="05000000000000000000" pitchFamily="2" charset="2"/>
              <a:buChar char="§"/>
            </a:pPr>
            <a:r>
              <a:rPr lang="en-US" altLang="en-US" sz="1600" dirty="0" smtClean="0"/>
              <a:t>Example- Say one client (thread) changed the value of string “Test” to “TEST”. Now all other clients or threads will start to see it as “TEST”.</a:t>
            </a:r>
          </a:p>
          <a:p>
            <a:pPr>
              <a:spcAft>
                <a:spcPct val="0"/>
              </a:spcAft>
              <a:buFont typeface="Wingdings" panose="05000000000000000000" pitchFamily="2" charset="2"/>
              <a:buChar char="§"/>
            </a:pPr>
            <a:r>
              <a:rPr lang="en-US" altLang="en-US" sz="1600" dirty="0" smtClean="0"/>
              <a:t>Strings are very popular for HashMap key, it’s important for them to be immutable so that they can retrieve the value object which was stored in HashMap.</a:t>
            </a:r>
          </a:p>
          <a:p>
            <a:pPr>
              <a:spcAft>
                <a:spcPct val="0"/>
              </a:spcAft>
              <a:buFont typeface="Wingdings" panose="05000000000000000000" pitchFamily="2" charset="2"/>
              <a:buChar char="§"/>
            </a:pPr>
            <a:r>
              <a:rPr lang="en-US" altLang="en-US" sz="1600" dirty="0" smtClean="0"/>
              <a:t>Strings are also used for class loading. If they were not immutable, a request to load “</a:t>
            </a:r>
            <a:r>
              <a:rPr lang="en-US" altLang="en-US" sz="1600" dirty="0" err="1" smtClean="0"/>
              <a:t>java.io.writer</a:t>
            </a:r>
            <a:r>
              <a:rPr lang="en-US" altLang="en-US" sz="1600" dirty="0" smtClean="0"/>
              <a:t>” could have been changed to “</a:t>
            </a:r>
            <a:r>
              <a:rPr lang="en-US" altLang="en-US" sz="1600" dirty="0" err="1" smtClean="0"/>
              <a:t>mil.vogoon.DiskEraserWriter</a:t>
            </a:r>
            <a:r>
              <a:rPr lang="en-US" altLang="en-US" sz="1600" dirty="0" smtClean="0"/>
              <a:t>”.</a:t>
            </a:r>
            <a:endParaRPr lang="en-US" altLang="en-US" sz="1600" dirty="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4191000"/>
            <a:ext cx="6145199"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71944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Best Practices for Working with Strings</a:t>
            </a:r>
            <a:endParaRPr lang="en-US" sz="1900" b="1" dirty="0">
              <a:solidFill>
                <a:srgbClr val="747474"/>
              </a:solidFill>
            </a:endParaRPr>
          </a:p>
        </p:txBody>
      </p:sp>
      <p:sp>
        <p:nvSpPr>
          <p:cNvPr id="5" name="Content Placeholder 2"/>
          <p:cNvSpPr txBox="1">
            <a:spLocks/>
          </p:cNvSpPr>
          <p:nvPr/>
        </p:nvSpPr>
        <p:spPr>
          <a:xfrm>
            <a:off x="228600" y="914400"/>
            <a:ext cx="5479275" cy="35814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defRPr/>
            </a:pPr>
            <a:r>
              <a:rPr lang="en-US" sz="1600" dirty="0" smtClean="0">
                <a:latin typeface="Georgia" panose="02040502050405020303" pitchFamily="18" charset="0"/>
              </a:rPr>
              <a:t>If you need to concatenate a large number of strings, appending to a StringBuilder/StringBuffer  object is more efficient.</a:t>
            </a:r>
          </a:p>
          <a:p>
            <a:pPr>
              <a:buFont typeface="Wingdings" panose="05000000000000000000" pitchFamily="2" charset="2"/>
              <a:buChar char="Ø"/>
              <a:defRPr/>
            </a:pPr>
            <a:endParaRPr lang="en-US" sz="1600" dirty="0" smtClean="0">
              <a:latin typeface="Georgia" panose="02040502050405020303" pitchFamily="18" charset="0"/>
            </a:endParaRPr>
          </a:p>
          <a:p>
            <a:pPr>
              <a:buFont typeface="Wingdings" panose="05000000000000000000" pitchFamily="2" charset="2"/>
              <a:buChar char="Ø"/>
              <a:defRPr/>
            </a:pPr>
            <a:r>
              <a:rPr lang="en-US" sz="1600" dirty="0" smtClean="0">
                <a:latin typeface="Georgia" panose="02040502050405020303" pitchFamily="18" charset="0"/>
              </a:rPr>
              <a:t>StringBuilder/StringBuffer objects are like String objects, except that they can be modified. Internally, these objects are treated like variable-length arrays that contain a sequence of characters.</a:t>
            </a:r>
          </a:p>
          <a:p>
            <a:pPr>
              <a:buFont typeface="Wingdings" panose="05000000000000000000" pitchFamily="2" charset="2"/>
              <a:buChar char="Ø"/>
              <a:defRPr/>
            </a:pPr>
            <a:endParaRPr lang="en-US" sz="1600" dirty="0" smtClean="0">
              <a:latin typeface="Georgia" panose="02040502050405020303" pitchFamily="18" charset="0"/>
            </a:endParaRPr>
          </a:p>
          <a:p>
            <a:pPr>
              <a:buFont typeface="Wingdings" panose="05000000000000000000" pitchFamily="2" charset="2"/>
              <a:buChar char="Ø"/>
              <a:defRPr/>
            </a:pPr>
            <a:r>
              <a:rPr lang="en-US" sz="1600" dirty="0" smtClean="0">
                <a:latin typeface="Georgia" panose="02040502050405020303" pitchFamily="18" charset="0"/>
              </a:rPr>
              <a:t>At any point, the length and content of the sequence can be changed through method invocations.</a:t>
            </a:r>
            <a:endParaRPr lang="en-US" sz="1600" dirty="0">
              <a:latin typeface="Georgia" panose="02040502050405020303" pitchFamily="18" charset="0"/>
            </a:endParaRPr>
          </a:p>
        </p:txBody>
      </p:sp>
      <p:sp>
        <p:nvSpPr>
          <p:cNvPr id="8" name="Content Placeholder 3"/>
          <p:cNvSpPr txBox="1">
            <a:spLocks/>
          </p:cNvSpPr>
          <p:nvPr/>
        </p:nvSpPr>
        <p:spPr>
          <a:xfrm>
            <a:off x="5562601" y="990600"/>
            <a:ext cx="5181600" cy="1905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defRPr/>
            </a:pPr>
            <a:r>
              <a:rPr lang="en-US" sz="1600" b="1" dirty="0" smtClean="0">
                <a:latin typeface="Georgia" panose="02040502050405020303" pitchFamily="18" charset="0"/>
              </a:rPr>
              <a:t>StringBuilder</a:t>
            </a:r>
            <a:r>
              <a:rPr lang="en-US" sz="1600" dirty="0" smtClean="0">
                <a:latin typeface="Georgia" panose="02040502050405020303" pitchFamily="18" charset="0"/>
              </a:rPr>
              <a:t> (since JDK 1.5) should be used when there is no concern of thread safety.</a:t>
            </a:r>
          </a:p>
          <a:p>
            <a:pPr>
              <a:buFont typeface="Wingdings" panose="05000000000000000000" pitchFamily="2" charset="2"/>
              <a:buChar char="Ø"/>
              <a:defRPr/>
            </a:pPr>
            <a:endParaRPr lang="en-US" sz="1600" dirty="0" smtClean="0">
              <a:latin typeface="Georgia" panose="02040502050405020303" pitchFamily="18" charset="0"/>
            </a:endParaRPr>
          </a:p>
          <a:p>
            <a:pPr>
              <a:buFont typeface="Wingdings" panose="05000000000000000000" pitchFamily="2" charset="2"/>
              <a:buChar char="Ø"/>
              <a:defRPr/>
            </a:pPr>
            <a:r>
              <a:rPr lang="en-US" sz="1600" b="1" dirty="0" smtClean="0">
                <a:latin typeface="Georgia" panose="02040502050405020303" pitchFamily="18" charset="0"/>
              </a:rPr>
              <a:t>StringBuffer</a:t>
            </a:r>
            <a:r>
              <a:rPr lang="en-US" sz="1600" dirty="0" smtClean="0">
                <a:latin typeface="Georgia" panose="02040502050405020303" pitchFamily="18" charset="0"/>
              </a:rPr>
              <a:t> should be used for the pieces of code involving multi-threaded access</a:t>
            </a:r>
            <a:endParaRPr lang="en-US" sz="1600" dirty="0">
              <a:latin typeface="Georgia" panose="02040502050405020303" pitchFamily="18" charset="0"/>
            </a:endParaRPr>
          </a:p>
        </p:txBody>
      </p:sp>
    </p:spTree>
    <p:extLst>
      <p:ext uri="{BB962C8B-B14F-4D97-AF65-F5344CB8AC3E}">
        <p14:creationId xmlns:p14="http://schemas.microsoft.com/office/powerpoint/2010/main" val="36219905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808873" y="457201"/>
            <a:ext cx="4140568"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2800" b="1" dirty="0">
                <a:solidFill>
                  <a:srgbClr val="747474"/>
                </a:solidFill>
              </a:rPr>
              <a:t>Static Methods (Behavior)</a:t>
            </a:r>
            <a:endParaRPr lang="en-US" sz="2800" b="1" dirty="0">
              <a:solidFill>
                <a:srgbClr val="747474"/>
              </a:solidFill>
            </a:endParaRPr>
          </a:p>
        </p:txBody>
      </p:sp>
      <p:sp>
        <p:nvSpPr>
          <p:cNvPr id="7" name="AutoShape 5"/>
          <p:cNvSpPr txBox="1">
            <a:spLocks noChangeArrowheads="1"/>
          </p:cNvSpPr>
          <p:nvPr/>
        </p:nvSpPr>
        <p:spPr>
          <a:xfrm>
            <a:off x="5852160" y="990600"/>
            <a:ext cx="4846320" cy="4648200"/>
          </a:xfrm>
          <a:prstGeom prst="roundRect">
            <a:avLst>
              <a:gd name="adj" fmla="val 16667"/>
            </a:avLst>
          </a:prstGeom>
          <a:gradFill rotWithShape="1">
            <a:gsLst>
              <a:gs pos="0">
                <a:srgbClr val="FFFFC9"/>
              </a:gs>
              <a:gs pos="100000">
                <a:srgbClr val="FFFFFF"/>
              </a:gs>
            </a:gsLst>
            <a:lin ang="2700000" scaled="1"/>
          </a:gradFill>
          <a:ln w="3175">
            <a:solidFill>
              <a:srgbClr val="FFDA65"/>
            </a:solidFill>
            <a:round/>
            <a:headEnd/>
            <a:tailEnd/>
          </a:ln>
        </p:spPr>
        <p:txBody>
          <a:bodyPr lIns="91429" rIns="91429"/>
          <a:lst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buClr>
                <a:schemeClr val="accent1"/>
              </a:buClr>
              <a:buFont typeface="Wingdings" panose="05000000000000000000" pitchFamily="2" charset="2"/>
              <a:buNone/>
            </a:pPr>
            <a:r>
              <a:rPr lang="en-US" altLang="en-US" sz="1400" dirty="0" smtClean="0">
                <a:solidFill>
                  <a:srgbClr val="4D4D4D"/>
                </a:solidFill>
              </a:rPr>
              <a:t>public class Elephant extends Animal {</a:t>
            </a:r>
          </a:p>
          <a:p>
            <a:pPr>
              <a:lnSpc>
                <a:spcPct val="120000"/>
              </a:lnSpc>
              <a:buClr>
                <a:schemeClr val="accent1"/>
              </a:buClr>
              <a:buFont typeface="Wingdings" panose="05000000000000000000" pitchFamily="2" charset="2"/>
              <a:buNone/>
            </a:pPr>
            <a:r>
              <a:rPr lang="en-US" altLang="en-US" sz="1400" dirty="0" smtClean="0">
                <a:solidFill>
                  <a:srgbClr val="4D4D4D"/>
                </a:solidFill>
              </a:rPr>
              <a:t>   private static int count;</a:t>
            </a:r>
          </a:p>
          <a:p>
            <a:pPr>
              <a:lnSpc>
                <a:spcPct val="120000"/>
              </a:lnSpc>
              <a:buClr>
                <a:schemeClr val="accent1"/>
              </a:buClr>
              <a:buFont typeface="Wingdings" panose="05000000000000000000" pitchFamily="2" charset="2"/>
              <a:buNone/>
            </a:pPr>
            <a:r>
              <a:rPr lang="en-US" altLang="en-US" sz="1400" dirty="0" smtClean="0">
                <a:solidFill>
                  <a:srgbClr val="4D4D4D"/>
                </a:solidFill>
              </a:rPr>
              <a:t>   public Elephant() { </a:t>
            </a:r>
          </a:p>
          <a:p>
            <a:pPr>
              <a:lnSpc>
                <a:spcPct val="120000"/>
              </a:lnSpc>
              <a:buClr>
                <a:schemeClr val="accent1"/>
              </a:buClr>
              <a:buFont typeface="Wingdings" panose="05000000000000000000" pitchFamily="2" charset="2"/>
              <a:buNone/>
            </a:pPr>
            <a:r>
              <a:rPr lang="en-US" altLang="en-US" sz="1400" dirty="0" smtClean="0">
                <a:solidFill>
                  <a:srgbClr val="4D4D4D"/>
                </a:solidFill>
              </a:rPr>
              <a:t>   count++;</a:t>
            </a:r>
          </a:p>
          <a:p>
            <a:pPr>
              <a:lnSpc>
                <a:spcPct val="120000"/>
              </a:lnSpc>
              <a:buClr>
                <a:schemeClr val="accent1"/>
              </a:buClr>
              <a:buFont typeface="Wingdings" panose="05000000000000000000" pitchFamily="2" charset="2"/>
              <a:buNone/>
            </a:pPr>
            <a:r>
              <a:rPr lang="en-US" altLang="en-US" sz="1400" dirty="0" smtClean="0">
                <a:solidFill>
                  <a:srgbClr val="4D4D4D"/>
                </a:solidFill>
              </a:rPr>
              <a:t>   }   </a:t>
            </a:r>
          </a:p>
          <a:p>
            <a:pPr>
              <a:lnSpc>
                <a:spcPct val="120000"/>
              </a:lnSpc>
              <a:buClr>
                <a:schemeClr val="accent1"/>
              </a:buClr>
              <a:buFont typeface="Wingdings" panose="05000000000000000000" pitchFamily="2" charset="2"/>
              <a:buNone/>
            </a:pPr>
            <a:r>
              <a:rPr lang="en-US" altLang="en-US" sz="1400" dirty="0" smtClean="0">
                <a:solidFill>
                  <a:srgbClr val="4D4D4D"/>
                </a:solidFill>
              </a:rPr>
              <a:t>   public static </a:t>
            </a:r>
            <a:r>
              <a:rPr lang="en-US" altLang="en-US" sz="1400" dirty="0" err="1" smtClean="0">
                <a:solidFill>
                  <a:srgbClr val="4D4D4D"/>
                </a:solidFill>
              </a:rPr>
              <a:t>getCount</a:t>
            </a:r>
            <a:r>
              <a:rPr lang="en-US" altLang="en-US" sz="1400" dirty="0" smtClean="0">
                <a:solidFill>
                  <a:srgbClr val="4D4D4D"/>
                </a:solidFill>
              </a:rPr>
              <a:t>() { </a:t>
            </a:r>
          </a:p>
          <a:p>
            <a:pPr>
              <a:lnSpc>
                <a:spcPct val="120000"/>
              </a:lnSpc>
              <a:buClr>
                <a:schemeClr val="accent1"/>
              </a:buClr>
              <a:buFont typeface="Wingdings" panose="05000000000000000000" pitchFamily="2" charset="2"/>
              <a:buNone/>
            </a:pPr>
            <a:r>
              <a:rPr lang="en-US" altLang="en-US" sz="1400" dirty="0" smtClean="0">
                <a:solidFill>
                  <a:srgbClr val="4D4D4D"/>
                </a:solidFill>
              </a:rPr>
              <a:t>    return count;</a:t>
            </a:r>
          </a:p>
          <a:p>
            <a:pPr>
              <a:lnSpc>
                <a:spcPct val="120000"/>
              </a:lnSpc>
              <a:buClr>
                <a:schemeClr val="accent1"/>
              </a:buClr>
              <a:buFont typeface="Wingdings" panose="05000000000000000000" pitchFamily="2" charset="2"/>
              <a:buNone/>
            </a:pPr>
            <a:r>
              <a:rPr lang="en-US" altLang="en-US" sz="1400" dirty="0" smtClean="0">
                <a:solidFill>
                  <a:srgbClr val="4D4D4D"/>
                </a:solidFill>
              </a:rPr>
              <a:t>  } </a:t>
            </a:r>
          </a:p>
          <a:p>
            <a:pPr>
              <a:lnSpc>
                <a:spcPct val="120000"/>
              </a:lnSpc>
              <a:buClr>
                <a:schemeClr val="accent1"/>
              </a:buClr>
              <a:buFont typeface="Wingdings" panose="05000000000000000000" pitchFamily="2" charset="2"/>
              <a:buNone/>
            </a:pPr>
            <a:r>
              <a:rPr lang="en-US" altLang="en-US" sz="1400" dirty="0" smtClean="0">
                <a:solidFill>
                  <a:srgbClr val="4D4D4D"/>
                </a:solidFill>
              </a:rPr>
              <a:t>} </a:t>
            </a:r>
          </a:p>
          <a:p>
            <a:pPr>
              <a:lnSpc>
                <a:spcPct val="120000"/>
              </a:lnSpc>
              <a:buClr>
                <a:schemeClr val="accent1"/>
              </a:buClr>
              <a:buFont typeface="Wingdings" panose="05000000000000000000" pitchFamily="2" charset="2"/>
              <a:buNone/>
            </a:pPr>
            <a:r>
              <a:rPr lang="en-US" altLang="en-US" sz="1400" dirty="0" smtClean="0">
                <a:solidFill>
                  <a:srgbClr val="4D4D4D"/>
                </a:solidFill>
              </a:rPr>
              <a:t> ..  </a:t>
            </a:r>
          </a:p>
          <a:p>
            <a:pPr>
              <a:lnSpc>
                <a:spcPct val="120000"/>
              </a:lnSpc>
              <a:buClr>
                <a:schemeClr val="accent1"/>
              </a:buClr>
              <a:buFont typeface="Wingdings" panose="05000000000000000000" pitchFamily="2" charset="2"/>
              <a:buNone/>
            </a:pPr>
            <a:r>
              <a:rPr lang="en-US" altLang="en-US" sz="1400" dirty="0" smtClean="0">
                <a:solidFill>
                  <a:srgbClr val="4D4D4D"/>
                </a:solidFill>
              </a:rPr>
              <a:t>int count = </a:t>
            </a:r>
            <a:r>
              <a:rPr lang="en-US" altLang="en-US" sz="1400" dirty="0" err="1" smtClean="0">
                <a:solidFill>
                  <a:srgbClr val="4D4D4D"/>
                </a:solidFill>
              </a:rPr>
              <a:t>Elephant.getCount</a:t>
            </a:r>
            <a:r>
              <a:rPr lang="en-US" altLang="en-US" sz="1400" dirty="0" smtClean="0">
                <a:solidFill>
                  <a:srgbClr val="4D4D4D"/>
                </a:solidFill>
              </a:rPr>
              <a:t>();   </a:t>
            </a:r>
          </a:p>
        </p:txBody>
      </p:sp>
      <p:sp>
        <p:nvSpPr>
          <p:cNvPr id="10" name="Content Placeholder 2"/>
          <p:cNvSpPr txBox="1">
            <a:spLocks/>
          </p:cNvSpPr>
          <p:nvPr/>
        </p:nvSpPr>
        <p:spPr>
          <a:xfrm>
            <a:off x="640081" y="868300"/>
            <a:ext cx="4846511" cy="511158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
            </a:pPr>
            <a:r>
              <a:rPr lang="en-US" altLang="en-US" sz="1800" dirty="0" smtClean="0"/>
              <a:t>These are accessed directly without instantiating the object of the class.</a:t>
            </a:r>
          </a:p>
          <a:p>
            <a:pPr>
              <a:buFont typeface="Wingdings" panose="05000000000000000000" pitchFamily="2" charset="2"/>
              <a:buChar char="§"/>
            </a:pPr>
            <a:endParaRPr lang="en-US" altLang="en-US" sz="1800" dirty="0" smtClean="0"/>
          </a:p>
          <a:p>
            <a:pPr>
              <a:buFont typeface="Wingdings" panose="05000000000000000000" pitchFamily="2" charset="2"/>
              <a:buChar char="§"/>
            </a:pPr>
            <a:r>
              <a:rPr lang="en-US" altLang="en-US" sz="1800" dirty="0" smtClean="0"/>
              <a:t>Few methods can be made static because</a:t>
            </a:r>
          </a:p>
          <a:p>
            <a:pPr lvl="1">
              <a:buFont typeface="Arial" panose="020B0604020202020204" pitchFamily="34" charset="0"/>
              <a:buChar char="•"/>
            </a:pPr>
            <a:r>
              <a:rPr lang="en-US" altLang="en-US" sz="1600" dirty="0" smtClean="0"/>
              <a:t>They don’t </a:t>
            </a:r>
            <a:r>
              <a:rPr lang="en-US" altLang="en-US" sz="1100" dirty="0" smtClean="0"/>
              <a:t>use</a:t>
            </a:r>
            <a:r>
              <a:rPr lang="en-US" altLang="en-US" sz="1600" dirty="0" smtClean="0"/>
              <a:t> any instance variables.</a:t>
            </a:r>
          </a:p>
          <a:p>
            <a:pPr lvl="1">
              <a:buFont typeface="Arial" panose="020B0604020202020204" pitchFamily="34" charset="0"/>
              <a:buChar char="•"/>
            </a:pPr>
            <a:r>
              <a:rPr lang="en-US" altLang="en-US" sz="1600" dirty="0" smtClean="0"/>
              <a:t>Their behavior just depend upon the input parameter passed.</a:t>
            </a:r>
          </a:p>
          <a:p>
            <a:pPr lvl="1">
              <a:buFont typeface="Arial" panose="020B0604020202020204" pitchFamily="34" charset="0"/>
              <a:buChar char="•"/>
            </a:pPr>
            <a:r>
              <a:rPr lang="en-US" altLang="en-US" sz="1600" dirty="0" smtClean="0"/>
              <a:t>For ex. Min and abs methods in Math class.</a:t>
            </a:r>
          </a:p>
          <a:p>
            <a:pPr lvl="1"/>
            <a:endParaRPr lang="en-US" altLang="en-US" sz="1600" dirty="0" smtClean="0"/>
          </a:p>
          <a:p>
            <a:pPr>
              <a:buFont typeface="Wingdings" panose="05000000000000000000" pitchFamily="2" charset="2"/>
              <a:buChar char="§"/>
            </a:pPr>
            <a:r>
              <a:rPr lang="en-US" altLang="en-US" sz="1800" dirty="0" smtClean="0"/>
              <a:t>Static methods can’t use non-static instance variables or methods.</a:t>
            </a:r>
          </a:p>
          <a:p>
            <a:pPr>
              <a:buFont typeface="Wingdings" panose="05000000000000000000" pitchFamily="2" charset="2"/>
              <a:buChar char="§"/>
            </a:pPr>
            <a:endParaRPr lang="en-US" altLang="en-US" sz="1800" dirty="0" smtClean="0"/>
          </a:p>
          <a:p>
            <a:pPr>
              <a:buFont typeface="Wingdings" panose="05000000000000000000" pitchFamily="2" charset="2"/>
              <a:buChar char="§"/>
            </a:pPr>
            <a:r>
              <a:rPr lang="en-US" altLang="en-US" sz="1800" dirty="0" smtClean="0"/>
              <a:t>Syntax &lt;</a:t>
            </a:r>
            <a:r>
              <a:rPr lang="en-US" altLang="en-US" sz="1800" i="1" dirty="0" smtClean="0"/>
              <a:t>class-name&gt;</a:t>
            </a:r>
            <a:r>
              <a:rPr lang="en-US" altLang="en-US" sz="1800" b="1" i="1" dirty="0" smtClean="0"/>
              <a:t>.</a:t>
            </a:r>
            <a:r>
              <a:rPr lang="en-US" altLang="en-US" sz="1800" i="1" dirty="0" smtClean="0"/>
              <a:t>&lt;method-name&gt;</a:t>
            </a:r>
            <a:endParaRPr lang="en-US" altLang="en-US" sz="1800" dirty="0"/>
          </a:p>
        </p:txBody>
      </p:sp>
    </p:spTree>
    <p:extLst>
      <p:ext uri="{BB962C8B-B14F-4D97-AF65-F5344CB8AC3E}">
        <p14:creationId xmlns:p14="http://schemas.microsoft.com/office/powerpoint/2010/main" val="323168849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Exercise – MessageReader</a:t>
            </a:r>
            <a:endParaRPr lang="en-US" sz="1900" b="1" dirty="0">
              <a:solidFill>
                <a:srgbClr val="747474"/>
              </a:solidFill>
            </a:endParaRPr>
          </a:p>
        </p:txBody>
      </p:sp>
      <p:sp>
        <p:nvSpPr>
          <p:cNvPr id="6" name="Content Placeholder 2"/>
          <p:cNvSpPr txBox="1">
            <a:spLocks/>
          </p:cNvSpPr>
          <p:nvPr/>
        </p:nvSpPr>
        <p:spPr>
          <a:xfrm>
            <a:off x="228600" y="990600"/>
            <a:ext cx="5181600" cy="1524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defRPr/>
            </a:pPr>
            <a:r>
              <a:rPr lang="en-US" sz="1600" dirty="0" smtClean="0">
                <a:latin typeface="Georgia" panose="02040502050405020303" pitchFamily="18" charset="0"/>
              </a:rPr>
              <a:t>Create a program to read some messages from user. </a:t>
            </a:r>
          </a:p>
          <a:p>
            <a:pPr>
              <a:buFont typeface="Wingdings" panose="05000000000000000000" pitchFamily="2" charset="2"/>
              <a:buChar char="Ø"/>
              <a:defRPr/>
            </a:pPr>
            <a:r>
              <a:rPr lang="en-US" sz="1600" dirty="0" smtClean="0">
                <a:latin typeface="Georgia" panose="02040502050405020303" pitchFamily="18" charset="0"/>
              </a:rPr>
              <a:t>The user can enter any number of sentences.</a:t>
            </a:r>
          </a:p>
          <a:p>
            <a:pPr>
              <a:buFont typeface="Wingdings" panose="05000000000000000000" pitchFamily="2" charset="2"/>
              <a:buChar char="Ø"/>
              <a:defRPr/>
            </a:pPr>
            <a:r>
              <a:rPr lang="en-US" sz="1600" dirty="0" smtClean="0">
                <a:latin typeface="Georgia" panose="02040502050405020303" pitchFamily="18" charset="0"/>
              </a:rPr>
              <a:t>When the user enters “END”. All the sentences the user entered should be displayed.</a:t>
            </a:r>
            <a:endParaRPr lang="en-US" sz="1600" dirty="0">
              <a:latin typeface="Georgia" panose="02040502050405020303" pitchFamily="18" charset="0"/>
            </a:endParaRPr>
          </a:p>
        </p:txBody>
      </p:sp>
      <p:sp>
        <p:nvSpPr>
          <p:cNvPr id="7" name="Content Placeholder 3"/>
          <p:cNvSpPr txBox="1">
            <a:spLocks/>
          </p:cNvSpPr>
          <p:nvPr/>
        </p:nvSpPr>
        <p:spPr>
          <a:xfrm>
            <a:off x="5645925" y="990600"/>
            <a:ext cx="5174475" cy="9144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defRPr/>
            </a:pPr>
            <a:r>
              <a:rPr lang="en-US" sz="1600" dirty="0" smtClean="0">
                <a:latin typeface="Georgia" panose="02040502050405020303" pitchFamily="18" charset="0"/>
              </a:rPr>
              <a:t>Hint: Use StringBuilder or StringBuffer to complete the program.</a:t>
            </a:r>
            <a:endParaRPr lang="en-US" sz="1600" dirty="0">
              <a:latin typeface="Georgia" panose="02040502050405020303" pitchFamily="18" charset="0"/>
            </a:endParaRPr>
          </a:p>
        </p:txBody>
      </p:sp>
    </p:spTree>
    <p:extLst>
      <p:ext uri="{BB962C8B-B14F-4D97-AF65-F5344CB8AC3E}">
        <p14:creationId xmlns:p14="http://schemas.microsoft.com/office/powerpoint/2010/main" val="117598366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11</a:t>
            </a:r>
            <a:endParaRPr lang="en-US" dirty="0"/>
          </a:p>
        </p:txBody>
      </p:sp>
      <p:sp>
        <p:nvSpPr>
          <p:cNvPr id="3" name="Title 2"/>
          <p:cNvSpPr>
            <a:spLocks noGrp="1"/>
          </p:cNvSpPr>
          <p:nvPr>
            <p:ph type="ctrTitle"/>
          </p:nvPr>
        </p:nvSpPr>
        <p:spPr/>
        <p:txBody>
          <a:bodyPr/>
          <a:lstStyle/>
          <a:p>
            <a:r>
              <a:rPr lang="en-US" dirty="0" smtClean="0"/>
              <a:t>Exception Handling</a:t>
            </a:r>
            <a:endParaRPr lang="en-US" dirty="0"/>
          </a:p>
        </p:txBody>
      </p:sp>
    </p:spTree>
    <p:extLst>
      <p:ext uri="{BB962C8B-B14F-4D97-AF65-F5344CB8AC3E}">
        <p14:creationId xmlns:p14="http://schemas.microsoft.com/office/powerpoint/2010/main" val="45500135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What are Exceptions in Java ?</a:t>
            </a:r>
            <a:endParaRPr lang="en-US" sz="1900" b="1" dirty="0">
              <a:solidFill>
                <a:srgbClr val="747474"/>
              </a:solidFill>
            </a:endParaRPr>
          </a:p>
        </p:txBody>
      </p:sp>
      <p:sp>
        <p:nvSpPr>
          <p:cNvPr id="5" name="Rectangle 3"/>
          <p:cNvSpPr>
            <a:spLocks noGrp="1" noChangeArrowheads="1"/>
          </p:cNvSpPr>
          <p:nvPr>
            <p:ph type="body" sz="half" idx="4294967295"/>
          </p:nvPr>
        </p:nvSpPr>
        <p:spPr>
          <a:xfrm>
            <a:off x="594629" y="1282700"/>
            <a:ext cx="5383398" cy="2070100"/>
          </a:xfrm>
          <a:prstGeom prst="rect">
            <a:avLst/>
          </a:prstGeom>
        </p:spPr>
        <p:txBody>
          <a:bodyPr/>
          <a:lstStyle/>
          <a:p>
            <a:pPr algn="just">
              <a:lnSpc>
                <a:spcPct val="100000"/>
              </a:lnSpc>
            </a:pPr>
            <a:r>
              <a:rPr lang="en-US" altLang="en-US" sz="1600" dirty="0" smtClean="0"/>
              <a:t>This is the feature provided in Java to handle the failure conditions gracefully. </a:t>
            </a:r>
          </a:p>
          <a:p>
            <a:pPr algn="just">
              <a:lnSpc>
                <a:spcPct val="100000"/>
              </a:lnSpc>
            </a:pPr>
            <a:endParaRPr lang="en-US" altLang="en-US" sz="1600" dirty="0" smtClean="0"/>
          </a:p>
          <a:p>
            <a:pPr algn="just">
              <a:lnSpc>
                <a:spcPct val="100000"/>
              </a:lnSpc>
            </a:pPr>
            <a:r>
              <a:rPr lang="en-US" altLang="en-US" sz="1600" dirty="0" smtClean="0"/>
              <a:t>Exception is a class which extends Throwable.</a:t>
            </a:r>
          </a:p>
          <a:p>
            <a:pPr algn="just">
              <a:lnSpc>
                <a:spcPct val="100000"/>
              </a:lnSpc>
            </a:pPr>
            <a:endParaRPr lang="en-US" altLang="en-US" sz="1600" dirty="0" smtClean="0"/>
          </a:p>
          <a:p>
            <a:pPr algn="just">
              <a:lnSpc>
                <a:spcPct val="100000"/>
              </a:lnSpc>
            </a:pPr>
            <a:r>
              <a:rPr lang="en-US" altLang="en-US" sz="1600" dirty="0" smtClean="0"/>
              <a:t>Objects of Exception can be thrown and caught.</a:t>
            </a:r>
          </a:p>
        </p:txBody>
      </p:sp>
      <p:sp>
        <p:nvSpPr>
          <p:cNvPr id="8" name="Oval 6"/>
          <p:cNvSpPr>
            <a:spLocks noChangeArrowheads="1"/>
          </p:cNvSpPr>
          <p:nvPr/>
        </p:nvSpPr>
        <p:spPr bwMode="auto">
          <a:xfrm>
            <a:off x="6630194" y="2216150"/>
            <a:ext cx="2945632" cy="5191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US" altLang="en-US">
              <a:solidFill>
                <a:schemeClr val="bg2"/>
              </a:solidFill>
              <a:latin typeface="Arial" charset="0"/>
            </a:endParaRPr>
          </a:p>
        </p:txBody>
      </p:sp>
      <p:sp>
        <p:nvSpPr>
          <p:cNvPr id="9" name="Text Box 7"/>
          <p:cNvSpPr txBox="1">
            <a:spLocks noChangeArrowheads="1"/>
          </p:cNvSpPr>
          <p:nvPr/>
        </p:nvSpPr>
        <p:spPr bwMode="auto">
          <a:xfrm>
            <a:off x="7442782" y="2286000"/>
            <a:ext cx="121888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50000"/>
              </a:spcBef>
              <a:buClrTx/>
              <a:buSzTx/>
              <a:buFontTx/>
              <a:buNone/>
            </a:pPr>
            <a:r>
              <a:rPr lang="en-US" altLang="en-US" dirty="0">
                <a:solidFill>
                  <a:srgbClr val="191919"/>
                </a:solidFill>
                <a:latin typeface="Arial" charset="0"/>
              </a:rPr>
              <a:t>Object</a:t>
            </a:r>
          </a:p>
        </p:txBody>
      </p:sp>
      <p:sp>
        <p:nvSpPr>
          <p:cNvPr id="10" name="Oval 8"/>
          <p:cNvSpPr>
            <a:spLocks noChangeArrowheads="1"/>
          </p:cNvSpPr>
          <p:nvPr/>
        </p:nvSpPr>
        <p:spPr bwMode="auto">
          <a:xfrm>
            <a:off x="6630194" y="3168650"/>
            <a:ext cx="3047206" cy="5191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US" altLang="en-US">
              <a:solidFill>
                <a:schemeClr val="bg2"/>
              </a:solidFill>
              <a:latin typeface="Arial" charset="0"/>
            </a:endParaRPr>
          </a:p>
        </p:txBody>
      </p:sp>
      <p:sp>
        <p:nvSpPr>
          <p:cNvPr id="11" name="Text Box 9"/>
          <p:cNvSpPr txBox="1">
            <a:spLocks noChangeArrowheads="1"/>
          </p:cNvSpPr>
          <p:nvPr/>
        </p:nvSpPr>
        <p:spPr bwMode="auto">
          <a:xfrm>
            <a:off x="7138062" y="3200400"/>
            <a:ext cx="2133044"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50000"/>
              </a:spcBef>
              <a:buClrTx/>
              <a:buSzTx/>
              <a:buFontTx/>
              <a:buNone/>
            </a:pPr>
            <a:r>
              <a:rPr lang="en-US" altLang="en-US" dirty="0">
                <a:solidFill>
                  <a:srgbClr val="191919"/>
                </a:solidFill>
                <a:latin typeface="Arial" charset="0"/>
              </a:rPr>
              <a:t>Throwable</a:t>
            </a:r>
          </a:p>
        </p:txBody>
      </p:sp>
      <p:sp>
        <p:nvSpPr>
          <p:cNvPr id="12" name="Line 12"/>
          <p:cNvSpPr>
            <a:spLocks noChangeShapeType="1"/>
          </p:cNvSpPr>
          <p:nvPr/>
        </p:nvSpPr>
        <p:spPr bwMode="auto">
          <a:xfrm flipV="1">
            <a:off x="8153797" y="2743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3" name="Line 13"/>
          <p:cNvSpPr>
            <a:spLocks noChangeShapeType="1"/>
          </p:cNvSpPr>
          <p:nvPr/>
        </p:nvSpPr>
        <p:spPr bwMode="auto">
          <a:xfrm flipV="1">
            <a:off x="8153797" y="37338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4" name="Oval 10"/>
          <p:cNvSpPr>
            <a:spLocks noChangeArrowheads="1"/>
          </p:cNvSpPr>
          <p:nvPr/>
        </p:nvSpPr>
        <p:spPr bwMode="auto">
          <a:xfrm>
            <a:off x="6553200" y="4387850"/>
            <a:ext cx="3276600" cy="51911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US" altLang="en-US">
              <a:solidFill>
                <a:schemeClr val="bg2"/>
              </a:solidFill>
              <a:latin typeface="Arial" charset="0"/>
            </a:endParaRPr>
          </a:p>
        </p:txBody>
      </p:sp>
      <p:sp>
        <p:nvSpPr>
          <p:cNvPr id="15" name="Text Box 11"/>
          <p:cNvSpPr txBox="1">
            <a:spLocks noChangeArrowheads="1"/>
          </p:cNvSpPr>
          <p:nvPr/>
        </p:nvSpPr>
        <p:spPr bwMode="auto">
          <a:xfrm>
            <a:off x="7061067" y="4419600"/>
            <a:ext cx="2336191"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50000"/>
              </a:spcBef>
              <a:buClrTx/>
              <a:buSzTx/>
              <a:buFontTx/>
              <a:buNone/>
            </a:pPr>
            <a:r>
              <a:rPr lang="en-US" altLang="en-US" dirty="0">
                <a:solidFill>
                  <a:srgbClr val="191919"/>
                </a:solidFill>
                <a:latin typeface="Arial" charset="0"/>
              </a:rPr>
              <a:t>Exception</a:t>
            </a:r>
          </a:p>
        </p:txBody>
      </p:sp>
    </p:spTree>
    <p:extLst>
      <p:ext uri="{BB962C8B-B14F-4D97-AF65-F5344CB8AC3E}">
        <p14:creationId xmlns:p14="http://schemas.microsoft.com/office/powerpoint/2010/main" val="16790071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Need for Exception Handling</a:t>
            </a:r>
            <a:endParaRPr lang="en-US" sz="1900" b="1" dirty="0">
              <a:solidFill>
                <a:srgbClr val="747474"/>
              </a:solidFill>
            </a:endParaRPr>
          </a:p>
        </p:txBody>
      </p:sp>
      <p:sp>
        <p:nvSpPr>
          <p:cNvPr id="5" name="Rectangle 3"/>
          <p:cNvSpPr>
            <a:spLocks noGrp="1" noChangeArrowheads="1"/>
          </p:cNvSpPr>
          <p:nvPr>
            <p:ph type="body" sz="half" idx="4294967295"/>
          </p:nvPr>
        </p:nvSpPr>
        <p:spPr>
          <a:xfrm>
            <a:off x="228600" y="1282700"/>
            <a:ext cx="5383398" cy="3060700"/>
          </a:xfrm>
          <a:prstGeom prst="rect">
            <a:avLst/>
          </a:prstGeom>
        </p:spPr>
        <p:txBody>
          <a:bodyPr/>
          <a:lstStyle/>
          <a:p>
            <a:pPr algn="just">
              <a:lnSpc>
                <a:spcPct val="100000"/>
              </a:lnSpc>
            </a:pPr>
            <a:r>
              <a:rPr lang="en-US" altLang="en-US" sz="1600" dirty="0" smtClean="0"/>
              <a:t>Things can go wrong at run time. For ex. code that assumes the file to be in a given directory but file missing. </a:t>
            </a:r>
          </a:p>
          <a:p>
            <a:pPr algn="just">
              <a:lnSpc>
                <a:spcPct val="100000"/>
              </a:lnSpc>
            </a:pPr>
            <a:endParaRPr lang="en-US" altLang="en-US" sz="1600" dirty="0" smtClean="0"/>
          </a:p>
          <a:p>
            <a:pPr algn="just">
              <a:lnSpc>
                <a:spcPct val="100000"/>
              </a:lnSpc>
            </a:pPr>
            <a:r>
              <a:rPr lang="en-US" altLang="en-US" sz="1600" dirty="0" smtClean="0"/>
              <a:t>Second Example – Getting an element from an ArrayList at the nth index which is not present.</a:t>
            </a:r>
          </a:p>
          <a:p>
            <a:pPr algn="just">
              <a:lnSpc>
                <a:spcPct val="100000"/>
              </a:lnSpc>
            </a:pPr>
            <a:endParaRPr lang="en-US" altLang="en-US" sz="1600" dirty="0" smtClean="0"/>
          </a:p>
          <a:p>
            <a:pPr algn="just">
              <a:lnSpc>
                <a:spcPct val="100000"/>
              </a:lnSpc>
            </a:pPr>
            <a:r>
              <a:rPr lang="en-US" altLang="en-US" sz="1600" dirty="0" smtClean="0"/>
              <a:t>The code should gracefully handle these situations</a:t>
            </a:r>
          </a:p>
          <a:p>
            <a:pPr algn="just">
              <a:lnSpc>
                <a:spcPct val="100000"/>
              </a:lnSpc>
            </a:pPr>
            <a:endParaRPr lang="en-US" altLang="en-US" sz="1600" dirty="0" smtClean="0"/>
          </a:p>
          <a:p>
            <a:pPr algn="just">
              <a:lnSpc>
                <a:spcPct val="100000"/>
              </a:lnSpc>
            </a:pPr>
            <a:r>
              <a:rPr lang="en-US" altLang="en-US" sz="1600" dirty="0" smtClean="0"/>
              <a:t>Exception handling along with logging is a very important tool for debugging purposes.</a:t>
            </a:r>
          </a:p>
        </p:txBody>
      </p:sp>
      <p:pic>
        <p:nvPicPr>
          <p:cNvPr id="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1295400"/>
            <a:ext cx="5281824"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719504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Try-catch</a:t>
            </a:r>
            <a:endParaRPr lang="en-US" sz="1900" b="1" dirty="0">
              <a:solidFill>
                <a:srgbClr val="747474"/>
              </a:solidFill>
            </a:endParaRPr>
          </a:p>
        </p:txBody>
      </p:sp>
      <p:sp>
        <p:nvSpPr>
          <p:cNvPr id="6" name="Text Placeholder 2"/>
          <p:cNvSpPr>
            <a:spLocks noGrp="1"/>
          </p:cNvSpPr>
          <p:nvPr>
            <p:ph type="body" sz="half" idx="4294967295"/>
          </p:nvPr>
        </p:nvSpPr>
        <p:spPr>
          <a:xfrm>
            <a:off x="228600" y="1143000"/>
            <a:ext cx="5383398" cy="4648200"/>
          </a:xfrm>
          <a:prstGeom prst="rect">
            <a:avLst/>
          </a:prstGeom>
        </p:spPr>
        <p:txBody>
          <a:bodyPr/>
          <a:lstStyle/>
          <a:p>
            <a:pPr algn="just">
              <a:lnSpc>
                <a:spcPct val="100000"/>
              </a:lnSpc>
            </a:pPr>
            <a:r>
              <a:rPr lang="en-US" altLang="en-US" sz="1600" dirty="0" smtClean="0"/>
              <a:t>The risky logic needs to be written in try block. </a:t>
            </a:r>
          </a:p>
          <a:p>
            <a:pPr algn="just">
              <a:lnSpc>
                <a:spcPct val="100000"/>
              </a:lnSpc>
            </a:pPr>
            <a:endParaRPr lang="en-US" altLang="en-US" sz="1600" dirty="0" smtClean="0"/>
          </a:p>
          <a:p>
            <a:pPr algn="just">
              <a:lnSpc>
                <a:spcPct val="100000"/>
              </a:lnSpc>
            </a:pPr>
            <a:r>
              <a:rPr lang="en-US" altLang="en-US" sz="1600" dirty="0" smtClean="0"/>
              <a:t>Catch block is an exception handler.</a:t>
            </a:r>
          </a:p>
          <a:p>
            <a:pPr algn="just">
              <a:lnSpc>
                <a:spcPct val="100000"/>
              </a:lnSpc>
            </a:pPr>
            <a:endParaRPr lang="en-US" altLang="en-US" sz="1600" dirty="0" smtClean="0"/>
          </a:p>
          <a:p>
            <a:pPr algn="just">
              <a:lnSpc>
                <a:spcPct val="100000"/>
              </a:lnSpc>
            </a:pPr>
            <a:r>
              <a:rPr lang="en-US" altLang="en-US" sz="1600" dirty="0" smtClean="0"/>
              <a:t>Compiler is relaxed that the exception has been handled.</a:t>
            </a:r>
          </a:p>
          <a:p>
            <a:pPr algn="just">
              <a:lnSpc>
                <a:spcPct val="100000"/>
              </a:lnSpc>
            </a:pPr>
            <a:endParaRPr lang="en-US" altLang="en-US" sz="1600" dirty="0" smtClean="0"/>
          </a:p>
          <a:p>
            <a:pPr algn="just">
              <a:lnSpc>
                <a:spcPct val="100000"/>
              </a:lnSpc>
            </a:pPr>
            <a:r>
              <a:rPr lang="en-US" altLang="en-US" sz="1600" dirty="0" smtClean="0"/>
              <a:t>At runtime, program does not stop execution.</a:t>
            </a:r>
          </a:p>
        </p:txBody>
      </p:sp>
      <p:pic>
        <p:nvPicPr>
          <p:cNvPr id="7" name="Picture 8" descr="SNAGHTML10907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1" y="990600"/>
            <a:ext cx="5333999"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332032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Flow of Control in try-catch</a:t>
            </a:r>
            <a:endParaRPr lang="en-US" sz="1900" b="1" dirty="0">
              <a:solidFill>
                <a:srgbClr val="747474"/>
              </a:solidFill>
            </a:endParaRPr>
          </a:p>
        </p:txBody>
      </p:sp>
      <p:sp>
        <p:nvSpPr>
          <p:cNvPr id="5" name="Text Placeholder 2"/>
          <p:cNvSpPr>
            <a:spLocks noGrp="1"/>
          </p:cNvSpPr>
          <p:nvPr>
            <p:ph type="body" sz="half" idx="4294967295"/>
          </p:nvPr>
        </p:nvSpPr>
        <p:spPr>
          <a:xfrm>
            <a:off x="594629" y="1282700"/>
            <a:ext cx="5383398" cy="4648200"/>
          </a:xfrm>
          <a:prstGeom prst="rect">
            <a:avLst/>
          </a:prstGeom>
        </p:spPr>
        <p:txBody>
          <a:bodyPr/>
          <a:lstStyle/>
          <a:p>
            <a:pPr algn="just">
              <a:lnSpc>
                <a:spcPct val="100000"/>
              </a:lnSpc>
            </a:pPr>
            <a:r>
              <a:rPr lang="en-US" altLang="en-US" sz="1600" dirty="0" smtClean="0"/>
              <a:t>There are two possibilities in third party risky methods.</a:t>
            </a:r>
          </a:p>
          <a:p>
            <a:pPr algn="just">
              <a:lnSpc>
                <a:spcPct val="100000"/>
              </a:lnSpc>
            </a:pPr>
            <a:endParaRPr lang="en-US" altLang="en-US" sz="1600" dirty="0" smtClean="0"/>
          </a:p>
          <a:p>
            <a:pPr algn="just">
              <a:lnSpc>
                <a:spcPct val="100000"/>
              </a:lnSpc>
            </a:pPr>
            <a:r>
              <a:rPr lang="en-US" altLang="en-US" sz="1600" dirty="0" smtClean="0"/>
              <a:t>Method succeeds without failure</a:t>
            </a:r>
          </a:p>
          <a:p>
            <a:pPr marL="631825" lvl="2" indent="-231775" algn="just">
              <a:buSzPct val="125000"/>
              <a:buFont typeface="Arial" charset="0"/>
              <a:buChar char="•"/>
            </a:pPr>
            <a:r>
              <a:rPr lang="en-US" altLang="en-US" sz="1500" dirty="0" smtClean="0"/>
              <a:t>In this case, there is no issue and no role of try-catch block.</a:t>
            </a:r>
          </a:p>
          <a:p>
            <a:pPr algn="just">
              <a:lnSpc>
                <a:spcPct val="100000"/>
              </a:lnSpc>
            </a:pPr>
            <a:endParaRPr lang="en-US" altLang="en-US" sz="1600" dirty="0" smtClean="0"/>
          </a:p>
          <a:p>
            <a:pPr algn="just">
              <a:lnSpc>
                <a:spcPct val="100000"/>
              </a:lnSpc>
            </a:pPr>
            <a:r>
              <a:rPr lang="en-US" altLang="en-US" sz="1600" dirty="0" smtClean="0"/>
              <a:t>Method fails </a:t>
            </a:r>
          </a:p>
          <a:p>
            <a:pPr marL="517525" lvl="2" indent="-285750" algn="just">
              <a:lnSpc>
                <a:spcPct val="100000"/>
              </a:lnSpc>
            </a:pPr>
            <a:r>
              <a:rPr lang="en-US" altLang="en-US" sz="1500" dirty="0" smtClean="0"/>
              <a:t>Control directly come to the catch block, no line of code below the line that threw the exception is executed.</a:t>
            </a:r>
          </a:p>
          <a:p>
            <a:pPr>
              <a:lnSpc>
                <a:spcPct val="100000"/>
              </a:lnSpc>
            </a:pPr>
            <a:endParaRPr lang="en-US" altLang="en-US" sz="1600" dirty="0" smtClean="0"/>
          </a:p>
          <a:p>
            <a:pPr>
              <a:lnSpc>
                <a:spcPct val="100000"/>
              </a:lnSpc>
            </a:pPr>
            <a:endParaRPr lang="en-US" altLang="en-US" sz="1600" dirty="0" smtClean="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1066800"/>
            <a:ext cx="4810057"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1396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Exercise</a:t>
            </a:r>
            <a:endParaRPr lang="en-US" sz="1900" b="1" dirty="0">
              <a:solidFill>
                <a:srgbClr val="747474"/>
              </a:solidFill>
            </a:endParaRPr>
          </a:p>
        </p:txBody>
      </p:sp>
      <p:sp>
        <p:nvSpPr>
          <p:cNvPr id="6" name="Text Placeholder 2"/>
          <p:cNvSpPr txBox="1">
            <a:spLocks/>
          </p:cNvSpPr>
          <p:nvPr/>
        </p:nvSpPr>
        <p:spPr>
          <a:xfrm>
            <a:off x="76201" y="1066800"/>
            <a:ext cx="6096000" cy="46482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spcAft>
                <a:spcPct val="0"/>
              </a:spcAft>
              <a:buFont typeface="Wingdings" panose="05000000000000000000" pitchFamily="2" charset="2"/>
              <a:buChar char="Ø"/>
              <a:defRPr/>
            </a:pPr>
            <a:r>
              <a:rPr lang="en-US" sz="1600" dirty="0" smtClean="0">
                <a:solidFill>
                  <a:srgbClr val="404040"/>
                </a:solidFill>
                <a:latin typeface="Georgia" panose="02040502050405020303" pitchFamily="18" charset="0"/>
              </a:rPr>
              <a:t>Write a java program to calculate the principal using the formula </a:t>
            </a:r>
          </a:p>
          <a:p>
            <a:pPr marL="517525" lvl="1" algn="just">
              <a:spcAft>
                <a:spcPct val="0"/>
              </a:spcAft>
              <a:buSzPct val="125000"/>
              <a:buFont typeface="Wingdings" panose="05000000000000000000" pitchFamily="2" charset="2"/>
              <a:buChar char="Ø"/>
              <a:defRPr/>
            </a:pPr>
            <a:r>
              <a:rPr lang="en-US" sz="1500" dirty="0" smtClean="0">
                <a:solidFill>
                  <a:srgbClr val="404040"/>
                </a:solidFill>
                <a:latin typeface="Georgia" panose="02040502050405020303" pitchFamily="18" charset="0"/>
              </a:rPr>
              <a:t>principal = interest*100/(time*rate)</a:t>
            </a:r>
          </a:p>
          <a:p>
            <a:pPr algn="just">
              <a:spcAft>
                <a:spcPct val="0"/>
              </a:spcAft>
              <a:buFont typeface="Wingdings" panose="05000000000000000000" pitchFamily="2" charset="2"/>
              <a:buChar char="Ø"/>
              <a:defRPr/>
            </a:pPr>
            <a:endParaRPr lang="en-US" sz="1600" dirty="0" smtClean="0">
              <a:solidFill>
                <a:srgbClr val="404040"/>
              </a:solidFill>
              <a:latin typeface="Georgia" panose="02040502050405020303" pitchFamily="18" charset="0"/>
            </a:endParaRPr>
          </a:p>
          <a:p>
            <a:pPr algn="just">
              <a:spcAft>
                <a:spcPct val="0"/>
              </a:spcAft>
              <a:buFont typeface="Wingdings" panose="05000000000000000000" pitchFamily="2" charset="2"/>
              <a:buChar char="Ø"/>
              <a:defRPr/>
            </a:pPr>
            <a:r>
              <a:rPr lang="en-US" sz="1600" dirty="0" smtClean="0">
                <a:solidFill>
                  <a:srgbClr val="404040"/>
                </a:solidFill>
                <a:latin typeface="Georgia" panose="02040502050405020303" pitchFamily="18" charset="0"/>
              </a:rPr>
              <a:t>	Accept interest amount, time and rate as input parameters. Check for the limiting cases when rate is zero or time is zero. Handle exception appropriately.</a:t>
            </a:r>
          </a:p>
          <a:p>
            <a:pPr algn="just">
              <a:spcAft>
                <a:spcPct val="0"/>
              </a:spcAft>
              <a:buFont typeface="Wingdings" panose="05000000000000000000" pitchFamily="2" charset="2"/>
              <a:buChar char="Ø"/>
              <a:defRPr/>
            </a:pPr>
            <a:endParaRPr lang="en-US" sz="1600" dirty="0" smtClean="0">
              <a:solidFill>
                <a:srgbClr val="404040"/>
              </a:solidFill>
              <a:latin typeface="Georgia" panose="02040502050405020303" pitchFamily="18" charset="0"/>
            </a:endParaRPr>
          </a:p>
          <a:p>
            <a:pPr algn="just">
              <a:spcAft>
                <a:spcPct val="0"/>
              </a:spcAft>
              <a:buFont typeface="Wingdings" panose="05000000000000000000" pitchFamily="2" charset="2"/>
              <a:buChar char="Ø"/>
              <a:defRPr/>
            </a:pPr>
            <a:r>
              <a:rPr lang="en-US" sz="1600" dirty="0" smtClean="0">
                <a:solidFill>
                  <a:srgbClr val="404040"/>
                </a:solidFill>
                <a:latin typeface="Georgia" panose="02040502050405020303" pitchFamily="18" charset="0"/>
              </a:rPr>
              <a:t>Demonstrate “</a:t>
            </a:r>
            <a:r>
              <a:rPr lang="en-US" sz="1600" dirty="0" err="1" smtClean="0">
                <a:solidFill>
                  <a:srgbClr val="404040"/>
                </a:solidFill>
                <a:latin typeface="Georgia" panose="02040502050405020303" pitchFamily="18" charset="0"/>
              </a:rPr>
              <a:t>CalculatePrincipalTest</a:t>
            </a:r>
            <a:r>
              <a:rPr lang="en-US" sz="1600" dirty="0" smtClean="0">
                <a:solidFill>
                  <a:srgbClr val="404040"/>
                </a:solidFill>
                <a:latin typeface="Georgia" panose="02040502050405020303" pitchFamily="18" charset="0"/>
              </a:rPr>
              <a:t>” class.</a:t>
            </a:r>
          </a:p>
          <a:p>
            <a:pPr>
              <a:buFont typeface="Wingdings" panose="05000000000000000000" pitchFamily="2" charset="2"/>
              <a:buChar char="Ø"/>
              <a:defRPr/>
            </a:pPr>
            <a:endParaRPr lang="en-US" sz="1600" dirty="0">
              <a:latin typeface="Georgia" panose="02040502050405020303" pitchFamily="18" charset="0"/>
            </a:endParaRPr>
          </a:p>
        </p:txBody>
      </p:sp>
      <p:pic>
        <p:nvPicPr>
          <p:cNvPr id="7" name="Picture 4" descr="Interest-Rate-Ri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1066800"/>
            <a:ext cx="4494629"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605416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Exception Hierarchy</a:t>
            </a:r>
            <a:endParaRPr lang="en-US" sz="1900" b="1" dirty="0">
              <a:solidFill>
                <a:srgbClr val="747474"/>
              </a:solidFill>
            </a:endParaRPr>
          </a:p>
        </p:txBody>
      </p:sp>
      <p:sp>
        <p:nvSpPr>
          <p:cNvPr id="5" name="Rectangle 6"/>
          <p:cNvSpPr>
            <a:spLocks noGrp="1" noChangeArrowheads="1"/>
          </p:cNvSpPr>
          <p:nvPr>
            <p:ph type="body" sz="half" idx="4294967295"/>
          </p:nvPr>
        </p:nvSpPr>
        <p:spPr>
          <a:xfrm>
            <a:off x="76200" y="1143000"/>
            <a:ext cx="5383398" cy="4648200"/>
          </a:xfrm>
          <a:prstGeom prst="rect">
            <a:avLst/>
          </a:prstGeom>
        </p:spPr>
        <p:txBody>
          <a:bodyPr/>
          <a:lstStyle/>
          <a:p>
            <a:pPr algn="just">
              <a:lnSpc>
                <a:spcPct val="100000"/>
              </a:lnSpc>
            </a:pPr>
            <a:r>
              <a:rPr lang="en-US" altLang="en-US" sz="1600" dirty="0" smtClean="0"/>
              <a:t>An exception is an object of type Exception.</a:t>
            </a:r>
          </a:p>
          <a:p>
            <a:pPr algn="just">
              <a:lnSpc>
                <a:spcPct val="100000"/>
              </a:lnSpc>
            </a:pPr>
            <a:endParaRPr lang="en-US" altLang="en-US" sz="1600" dirty="0" smtClean="0"/>
          </a:p>
          <a:p>
            <a:pPr algn="just">
              <a:lnSpc>
                <a:spcPct val="100000"/>
              </a:lnSpc>
            </a:pPr>
            <a:r>
              <a:rPr lang="en-US" altLang="en-US" sz="1600" dirty="0" smtClean="0"/>
              <a:t>Throwable is the super class of Exception. Error and Exception are subclasses of  Throwable.</a:t>
            </a:r>
          </a:p>
          <a:p>
            <a:pPr algn="just">
              <a:lnSpc>
                <a:spcPct val="100000"/>
              </a:lnSpc>
            </a:pPr>
            <a:endParaRPr lang="en-US" altLang="en-US" sz="1600" dirty="0" smtClean="0"/>
          </a:p>
          <a:p>
            <a:pPr algn="just">
              <a:lnSpc>
                <a:spcPct val="100000"/>
              </a:lnSpc>
            </a:pPr>
            <a:r>
              <a:rPr lang="en-US" altLang="en-US" sz="1600" dirty="0" smtClean="0"/>
              <a:t>Errors are fatal problems like out of memory errors. These are not supposed to be handled. Application stops execution under Error.</a:t>
            </a:r>
          </a:p>
          <a:p>
            <a:pPr algn="just">
              <a:lnSpc>
                <a:spcPct val="100000"/>
              </a:lnSpc>
            </a:pPr>
            <a:endParaRPr lang="en-US" altLang="en-US" sz="1600" dirty="0" smtClean="0"/>
          </a:p>
          <a:p>
            <a:pPr algn="just">
              <a:lnSpc>
                <a:spcPct val="100000"/>
              </a:lnSpc>
            </a:pPr>
            <a:r>
              <a:rPr lang="en-US" altLang="en-US" sz="1600" dirty="0" smtClean="0"/>
              <a:t>A method can throw an exception if something goes wrong at runtime.</a:t>
            </a:r>
          </a:p>
        </p:txBody>
      </p:sp>
      <p:pic>
        <p:nvPicPr>
          <p:cNvPr id="8" name="Picture 6" descr="Exception_Handd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990601"/>
            <a:ext cx="5143232"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619574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Throwing Exceptions</a:t>
            </a:r>
            <a:endParaRPr lang="en-US" sz="1900" b="1" dirty="0">
              <a:solidFill>
                <a:srgbClr val="747474"/>
              </a:solidFill>
            </a:endParaRPr>
          </a:p>
        </p:txBody>
      </p:sp>
      <p:sp>
        <p:nvSpPr>
          <p:cNvPr id="6" name="Text Placeholder 2"/>
          <p:cNvSpPr>
            <a:spLocks noGrp="1"/>
          </p:cNvSpPr>
          <p:nvPr>
            <p:ph type="body" sz="half" idx="4294967295"/>
          </p:nvPr>
        </p:nvSpPr>
        <p:spPr>
          <a:xfrm>
            <a:off x="103002" y="990600"/>
            <a:ext cx="5383398" cy="3352800"/>
          </a:xfrm>
          <a:prstGeom prst="rect">
            <a:avLst/>
          </a:prstGeom>
        </p:spPr>
        <p:txBody>
          <a:bodyPr/>
          <a:lstStyle/>
          <a:p>
            <a:pPr algn="just">
              <a:lnSpc>
                <a:spcPct val="100000"/>
              </a:lnSpc>
            </a:pPr>
            <a:r>
              <a:rPr lang="en-US" altLang="en-US" sz="1600" dirty="0" smtClean="0"/>
              <a:t>If a method does not know how to handle the exception, it can throw the exception to its calling method. </a:t>
            </a:r>
          </a:p>
          <a:p>
            <a:pPr algn="just">
              <a:lnSpc>
                <a:spcPct val="100000"/>
              </a:lnSpc>
            </a:pPr>
            <a:endParaRPr lang="en-US" altLang="en-US" sz="1600" dirty="0" smtClean="0"/>
          </a:p>
          <a:p>
            <a:pPr algn="just">
              <a:lnSpc>
                <a:spcPct val="100000"/>
              </a:lnSpc>
            </a:pPr>
            <a:r>
              <a:rPr lang="en-US" altLang="en-US" sz="1600" dirty="0" smtClean="0"/>
              <a:t>Java provides two key words to throw exceptions: </a:t>
            </a:r>
          </a:p>
          <a:p>
            <a:pPr lvl="1" indent="-285750" algn="just">
              <a:lnSpc>
                <a:spcPct val="100000"/>
              </a:lnSpc>
            </a:pPr>
            <a:r>
              <a:rPr lang="en-US" altLang="en-US" sz="1600" dirty="0" smtClean="0"/>
              <a:t>throws – used to advertise that the method might throw some exceptions.</a:t>
            </a:r>
          </a:p>
          <a:p>
            <a:pPr lvl="1" indent="-285750" algn="just">
              <a:lnSpc>
                <a:spcPct val="100000"/>
              </a:lnSpc>
            </a:pPr>
            <a:r>
              <a:rPr lang="en-US" altLang="en-US" sz="1600" dirty="0" smtClean="0"/>
              <a:t>throw – used to throw exception from method definition.</a:t>
            </a:r>
          </a:p>
          <a:p>
            <a:pPr lvl="1" indent="-285750" algn="just">
              <a:lnSpc>
                <a:spcPct val="100000"/>
              </a:lnSpc>
            </a:pPr>
            <a:endParaRPr lang="en-US" altLang="en-US" sz="1600" dirty="0" smtClean="0"/>
          </a:p>
          <a:p>
            <a:pPr algn="just">
              <a:lnSpc>
                <a:spcPct val="100000"/>
              </a:lnSpc>
            </a:pPr>
            <a:r>
              <a:rPr lang="en-US" altLang="en-US" sz="1600" dirty="0" smtClean="0"/>
              <a:t>A method can throw multiple </a:t>
            </a:r>
          </a:p>
          <a:p>
            <a:pPr algn="just">
              <a:lnSpc>
                <a:spcPct val="100000"/>
              </a:lnSpc>
              <a:buFont typeface="Wingdings" panose="05000000000000000000" pitchFamily="2" charset="2"/>
              <a:buNone/>
            </a:pPr>
            <a:r>
              <a:rPr lang="en-US" altLang="en-US" sz="1600" dirty="0" smtClean="0"/>
              <a:t>	exceptions.</a:t>
            </a:r>
          </a:p>
          <a:p>
            <a:pPr lvl="1" indent="-285750" algn="just">
              <a:lnSpc>
                <a:spcPct val="100000"/>
              </a:lnSpc>
              <a:buFont typeface="Wingdings" panose="05000000000000000000" pitchFamily="2" charset="2"/>
              <a:buNone/>
            </a:pPr>
            <a:endParaRPr lang="en-US" altLang="en-US" sz="1600" dirty="0" smtClean="0"/>
          </a:p>
        </p:txBody>
      </p:sp>
      <p:pic>
        <p:nvPicPr>
          <p:cNvPr id="7" name="Picture 7" descr="exception-thro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090612"/>
            <a:ext cx="2539339" cy="188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SNAGHTML15083b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3429000"/>
            <a:ext cx="731329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146334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Catching Exceptions</a:t>
            </a:r>
            <a:endParaRPr lang="en-US" sz="1900" b="1" dirty="0">
              <a:solidFill>
                <a:srgbClr val="747474"/>
              </a:solidFill>
            </a:endParaRPr>
          </a:p>
        </p:txBody>
      </p:sp>
      <p:sp>
        <p:nvSpPr>
          <p:cNvPr id="8" name="Text Placeholder 2"/>
          <p:cNvSpPr>
            <a:spLocks noGrp="1"/>
          </p:cNvSpPr>
          <p:nvPr>
            <p:ph type="body" sz="half" idx="4294967295"/>
          </p:nvPr>
        </p:nvSpPr>
        <p:spPr>
          <a:xfrm>
            <a:off x="76200" y="990600"/>
            <a:ext cx="5383398" cy="4648200"/>
          </a:xfrm>
          <a:prstGeom prst="rect">
            <a:avLst/>
          </a:prstGeom>
        </p:spPr>
        <p:txBody>
          <a:bodyPr/>
          <a:lstStyle/>
          <a:p>
            <a:pPr algn="just">
              <a:lnSpc>
                <a:spcPct val="100000"/>
              </a:lnSpc>
            </a:pPr>
            <a:r>
              <a:rPr lang="en-US" altLang="en-US" sz="1600" dirty="0" smtClean="0"/>
              <a:t>Catch all the exceptions thrown inside the try block.</a:t>
            </a:r>
          </a:p>
          <a:p>
            <a:pPr algn="just">
              <a:lnSpc>
                <a:spcPct val="100000"/>
              </a:lnSpc>
            </a:pPr>
            <a:endParaRPr lang="en-US" altLang="en-US" sz="1600" dirty="0" smtClean="0"/>
          </a:p>
          <a:p>
            <a:pPr algn="just">
              <a:lnSpc>
                <a:spcPct val="100000"/>
              </a:lnSpc>
            </a:pPr>
            <a:r>
              <a:rPr lang="en-US" altLang="en-US" sz="1600" dirty="0" smtClean="0"/>
              <a:t>Ordering of catch blocks is important. </a:t>
            </a:r>
          </a:p>
          <a:p>
            <a:pPr lvl="1" indent="-285750" algn="just">
              <a:lnSpc>
                <a:spcPct val="100000"/>
              </a:lnSpc>
            </a:pPr>
            <a:r>
              <a:rPr lang="en-US" altLang="en-US" sz="1600" dirty="0" smtClean="0"/>
              <a:t>Specific exceptions should be caught first. </a:t>
            </a:r>
          </a:p>
          <a:p>
            <a:pPr lvl="1" indent="-285750" algn="just">
              <a:lnSpc>
                <a:spcPct val="100000"/>
              </a:lnSpc>
            </a:pPr>
            <a:r>
              <a:rPr lang="en-US" altLang="en-US" sz="1600" dirty="0" smtClean="0"/>
              <a:t>Generic exceptions should come later. </a:t>
            </a:r>
          </a:p>
          <a:p>
            <a:pPr lvl="1" indent="-285750" algn="just">
              <a:lnSpc>
                <a:spcPct val="100000"/>
              </a:lnSpc>
            </a:pPr>
            <a:r>
              <a:rPr lang="en-US" altLang="en-US" sz="1600" dirty="0" smtClean="0"/>
              <a:t>Compiler forces this ordering</a:t>
            </a:r>
          </a:p>
          <a:p>
            <a:pPr algn="just">
              <a:lnSpc>
                <a:spcPct val="100000"/>
              </a:lnSpc>
            </a:pPr>
            <a:endParaRPr lang="en-US" altLang="en-US" sz="1600" dirty="0" smtClean="0"/>
          </a:p>
          <a:p>
            <a:pPr algn="just">
              <a:lnSpc>
                <a:spcPct val="100000"/>
              </a:lnSpc>
            </a:pPr>
            <a:r>
              <a:rPr lang="en-US" altLang="en-US" sz="1600" dirty="0" smtClean="0"/>
              <a:t>Exceptions are polymorphic.</a:t>
            </a:r>
          </a:p>
          <a:p>
            <a:pPr lvl="1" indent="-285750" algn="just">
              <a:lnSpc>
                <a:spcPct val="100000"/>
              </a:lnSpc>
            </a:pPr>
            <a:r>
              <a:rPr lang="en-US" altLang="en-US" sz="1600" dirty="0" smtClean="0"/>
              <a:t>Super class exception can catch all subclass exceptions.</a:t>
            </a:r>
          </a:p>
        </p:txBody>
      </p:sp>
      <p:pic>
        <p:nvPicPr>
          <p:cNvPr id="10" name="Picture 6" descr="SNAGHTML15817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990600"/>
            <a:ext cx="5506737"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76900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808873" y="457201"/>
            <a:ext cx="4140568"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2800" b="1" dirty="0">
                <a:solidFill>
                  <a:srgbClr val="747474"/>
                </a:solidFill>
              </a:rPr>
              <a:t>Static Block</a:t>
            </a:r>
            <a:endParaRPr lang="en-US" sz="2800" b="1" dirty="0">
              <a:solidFill>
                <a:srgbClr val="747474"/>
              </a:solidFill>
            </a:endParaRPr>
          </a:p>
        </p:txBody>
      </p:sp>
      <p:sp>
        <p:nvSpPr>
          <p:cNvPr id="11" name="Rectangle 10"/>
          <p:cNvSpPr/>
          <p:nvPr/>
        </p:nvSpPr>
        <p:spPr>
          <a:xfrm>
            <a:off x="7191501" y="3288268"/>
            <a:ext cx="918841" cy="369332"/>
          </a:xfrm>
          <a:prstGeom prst="rect">
            <a:avLst/>
          </a:prstGeom>
        </p:spPr>
        <p:txBody>
          <a:bodyPr wrap="none">
            <a:spAutoFit/>
          </a:bodyPr>
          <a:lstStyle/>
          <a:p>
            <a:r>
              <a:rPr lang="en-US" altLang="en-US" dirty="0"/>
              <a:t>Output:</a:t>
            </a:r>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 y="1600200"/>
            <a:ext cx="6642860"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1040" y="3276600"/>
            <a:ext cx="253855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457200" y="1156943"/>
            <a:ext cx="10149841" cy="369332"/>
          </a:xfrm>
          <a:prstGeom prst="rect">
            <a:avLst/>
          </a:prstGeom>
        </p:spPr>
        <p:txBody>
          <a:bodyPr wrap="square">
            <a:spAutoFit/>
          </a:bodyPr>
          <a:lstStyle/>
          <a:p>
            <a:r>
              <a:rPr lang="en-US" dirty="0" smtClean="0"/>
              <a:t>Block of code that will be executed before anything when a class is first loaded into JVM.</a:t>
            </a:r>
            <a:endParaRPr lang="en-US" dirty="0"/>
          </a:p>
        </p:txBody>
      </p:sp>
    </p:spTree>
    <p:extLst>
      <p:ext uri="{BB962C8B-B14F-4D97-AF65-F5344CB8AC3E}">
        <p14:creationId xmlns:p14="http://schemas.microsoft.com/office/powerpoint/2010/main" val="262521118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Exercise</a:t>
            </a:r>
            <a:endParaRPr lang="en-US" sz="1900" b="1" dirty="0">
              <a:solidFill>
                <a:srgbClr val="747474"/>
              </a:solidFill>
            </a:endParaRPr>
          </a:p>
        </p:txBody>
      </p:sp>
      <p:sp>
        <p:nvSpPr>
          <p:cNvPr id="8" name="Rectangle 3"/>
          <p:cNvSpPr txBox="1">
            <a:spLocks noChangeArrowheads="1"/>
          </p:cNvSpPr>
          <p:nvPr/>
        </p:nvSpPr>
        <p:spPr>
          <a:xfrm>
            <a:off x="76200" y="990600"/>
            <a:ext cx="5499783" cy="46482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spcAft>
                <a:spcPct val="0"/>
              </a:spcAft>
              <a:buFont typeface="Wingdings" panose="05000000000000000000" pitchFamily="2" charset="2"/>
              <a:buChar char="Ø"/>
              <a:defRPr/>
            </a:pPr>
            <a:r>
              <a:rPr lang="en-US" sz="1600" dirty="0" smtClean="0">
                <a:solidFill>
                  <a:srgbClr val="404040"/>
                </a:solidFill>
                <a:latin typeface="Georgia" panose="02040502050405020303" pitchFamily="18" charset="0"/>
              </a:rPr>
              <a:t>Write a program to calculate the square root of a number. It takes an integer as input and then check whether input is negative or not. </a:t>
            </a:r>
          </a:p>
          <a:p>
            <a:pPr algn="just">
              <a:spcAft>
                <a:spcPct val="0"/>
              </a:spcAft>
              <a:buFont typeface="Wingdings" panose="05000000000000000000" pitchFamily="2" charset="2"/>
              <a:buChar char="Ø"/>
              <a:defRPr/>
            </a:pPr>
            <a:endParaRPr lang="en-US" sz="1600" dirty="0" smtClean="0">
              <a:solidFill>
                <a:srgbClr val="404040"/>
              </a:solidFill>
              <a:latin typeface="Georgia" panose="02040502050405020303" pitchFamily="18" charset="0"/>
            </a:endParaRPr>
          </a:p>
          <a:p>
            <a:pPr algn="just">
              <a:spcAft>
                <a:spcPct val="0"/>
              </a:spcAft>
              <a:buFont typeface="Wingdings" panose="05000000000000000000" pitchFamily="2" charset="2"/>
              <a:buChar char="Ø"/>
              <a:defRPr/>
            </a:pPr>
            <a:r>
              <a:rPr lang="en-US" sz="1600" dirty="0" smtClean="0">
                <a:solidFill>
                  <a:srgbClr val="404040"/>
                </a:solidFill>
                <a:latin typeface="Georgia" panose="02040502050405020303" pitchFamily="18" charset="0"/>
              </a:rPr>
              <a:t>	If negative, the method throw </a:t>
            </a:r>
            <a:r>
              <a:rPr lang="en-US" sz="1600" dirty="0" err="1" smtClean="0">
                <a:solidFill>
                  <a:srgbClr val="404040"/>
                </a:solidFill>
                <a:latin typeface="Georgia" panose="02040502050405020303" pitchFamily="18" charset="0"/>
              </a:rPr>
              <a:t>ArithmeticException</a:t>
            </a:r>
            <a:r>
              <a:rPr lang="en-US" sz="1600" dirty="0" smtClean="0">
                <a:solidFill>
                  <a:srgbClr val="404040"/>
                </a:solidFill>
                <a:latin typeface="Georgia" panose="02040502050405020303" pitchFamily="18" charset="0"/>
              </a:rPr>
              <a:t> with message that “Square root of negative number is not supported.” Call this method from main and handle the exception.</a:t>
            </a:r>
          </a:p>
          <a:p>
            <a:pPr algn="just">
              <a:spcAft>
                <a:spcPct val="0"/>
              </a:spcAft>
              <a:buFont typeface="Wingdings" panose="05000000000000000000" pitchFamily="2" charset="2"/>
              <a:buChar char="Ø"/>
              <a:defRPr/>
            </a:pPr>
            <a:endParaRPr lang="en-US" sz="1600" dirty="0" smtClean="0">
              <a:solidFill>
                <a:srgbClr val="404040"/>
              </a:solidFill>
              <a:latin typeface="Georgia" panose="02040502050405020303" pitchFamily="18" charset="0"/>
            </a:endParaRPr>
          </a:p>
          <a:p>
            <a:pPr algn="just">
              <a:spcAft>
                <a:spcPct val="0"/>
              </a:spcAft>
              <a:buFont typeface="Wingdings" panose="05000000000000000000" pitchFamily="2" charset="2"/>
              <a:buChar char="Ø"/>
              <a:defRPr/>
            </a:pPr>
            <a:r>
              <a:rPr lang="en-US" sz="1600" dirty="0" smtClean="0">
                <a:solidFill>
                  <a:srgbClr val="404040"/>
                </a:solidFill>
                <a:latin typeface="Georgia" panose="02040502050405020303" pitchFamily="18" charset="0"/>
              </a:rPr>
              <a:t>Demonstrate “</a:t>
            </a:r>
            <a:r>
              <a:rPr lang="en-US" sz="1600" dirty="0" err="1" smtClean="0">
                <a:solidFill>
                  <a:srgbClr val="404040"/>
                </a:solidFill>
                <a:latin typeface="Georgia" panose="02040502050405020303" pitchFamily="18" charset="0"/>
              </a:rPr>
              <a:t>SquareRootTest</a:t>
            </a:r>
            <a:r>
              <a:rPr lang="en-US" sz="1600" dirty="0" smtClean="0">
                <a:solidFill>
                  <a:srgbClr val="404040"/>
                </a:solidFill>
                <a:latin typeface="Georgia" panose="02040502050405020303" pitchFamily="18" charset="0"/>
              </a:rPr>
              <a:t>” class. </a:t>
            </a:r>
          </a:p>
          <a:p>
            <a:pPr algn="just">
              <a:buFont typeface="Wingdings" pitchFamily="2" charset="2"/>
              <a:buNone/>
              <a:defRPr/>
            </a:pPr>
            <a:endParaRPr lang="en-US" sz="1600" dirty="0" smtClean="0"/>
          </a:p>
          <a:p>
            <a:pPr algn="just">
              <a:buFont typeface="Wingdings" pitchFamily="2" charset="2"/>
              <a:buNone/>
              <a:defRPr/>
            </a:pPr>
            <a:endParaRPr lang="en-US" sz="1600" dirty="0" smtClean="0"/>
          </a:p>
          <a:p>
            <a:pPr algn="just">
              <a:buFont typeface="Wingdings" pitchFamily="2" charset="2"/>
              <a:buNone/>
              <a:defRPr/>
            </a:pPr>
            <a:endParaRPr lang="en-US" sz="1600" dirty="0"/>
          </a:p>
        </p:txBody>
      </p:sp>
      <p:pic>
        <p:nvPicPr>
          <p:cNvPr id="10" name="Picture 4" descr="square_root_speedlim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066800"/>
            <a:ext cx="472317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961617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Finally</a:t>
            </a:r>
            <a:endParaRPr lang="en-US" sz="1900" b="1" dirty="0">
              <a:solidFill>
                <a:srgbClr val="747474"/>
              </a:solidFill>
            </a:endParaRPr>
          </a:p>
        </p:txBody>
      </p:sp>
      <p:sp>
        <p:nvSpPr>
          <p:cNvPr id="5" name="Text Placeholder 2"/>
          <p:cNvSpPr>
            <a:spLocks noGrp="1"/>
          </p:cNvSpPr>
          <p:nvPr>
            <p:ph type="body" sz="half" idx="4294967295"/>
          </p:nvPr>
        </p:nvSpPr>
        <p:spPr>
          <a:xfrm>
            <a:off x="152400" y="990600"/>
            <a:ext cx="5383398" cy="4648200"/>
          </a:xfrm>
          <a:prstGeom prst="rect">
            <a:avLst/>
          </a:prstGeom>
        </p:spPr>
        <p:txBody>
          <a:bodyPr/>
          <a:lstStyle/>
          <a:p>
            <a:pPr algn="just">
              <a:lnSpc>
                <a:spcPct val="100000"/>
              </a:lnSpc>
            </a:pPr>
            <a:r>
              <a:rPr lang="en-US" altLang="en-US" sz="1600" dirty="0" smtClean="0"/>
              <a:t>finally block always executed whether exception occurred or not.</a:t>
            </a:r>
          </a:p>
          <a:p>
            <a:pPr algn="just">
              <a:lnSpc>
                <a:spcPct val="100000"/>
              </a:lnSpc>
            </a:pPr>
            <a:endParaRPr lang="en-US" altLang="en-US" sz="1600" dirty="0" smtClean="0"/>
          </a:p>
          <a:p>
            <a:pPr algn="just">
              <a:lnSpc>
                <a:spcPct val="100000"/>
              </a:lnSpc>
            </a:pPr>
            <a:r>
              <a:rPr lang="en-US" altLang="en-US" sz="1600" dirty="0" smtClean="0"/>
              <a:t>Scarce and costly resources </a:t>
            </a:r>
          </a:p>
          <a:p>
            <a:pPr lvl="1" indent="-285750" algn="just">
              <a:lnSpc>
                <a:spcPct val="100000"/>
              </a:lnSpc>
            </a:pPr>
            <a:r>
              <a:rPr lang="en-US" altLang="en-US" sz="1600" dirty="0" smtClean="0"/>
              <a:t>Data base connection, File opening  operation etc. should always be closed or released even if application throws exception.</a:t>
            </a:r>
          </a:p>
          <a:p>
            <a:pPr lvl="1" indent="-285750" algn="just">
              <a:lnSpc>
                <a:spcPct val="100000"/>
              </a:lnSpc>
            </a:pPr>
            <a:endParaRPr lang="en-US" altLang="en-US" sz="1600" dirty="0" smtClean="0"/>
          </a:p>
          <a:p>
            <a:pPr algn="just">
              <a:lnSpc>
                <a:spcPct val="100000"/>
              </a:lnSpc>
            </a:pPr>
            <a:r>
              <a:rPr lang="en-US" altLang="en-US" sz="1600" dirty="0" smtClean="0"/>
              <a:t>Method call fails</a:t>
            </a:r>
          </a:p>
          <a:p>
            <a:pPr lvl="1" indent="-285750" algn="just">
              <a:lnSpc>
                <a:spcPct val="100000"/>
              </a:lnSpc>
            </a:pPr>
            <a:r>
              <a:rPr lang="en-US" altLang="en-US" sz="1600" dirty="0" smtClean="0"/>
              <a:t>Exception is caught</a:t>
            </a:r>
          </a:p>
          <a:p>
            <a:pPr lvl="1" indent="-285750" algn="just">
              <a:lnSpc>
                <a:spcPct val="100000"/>
              </a:lnSpc>
            </a:pPr>
            <a:r>
              <a:rPr lang="en-US" altLang="en-US" sz="1600" dirty="0" smtClean="0"/>
              <a:t>Finally block is executed.</a:t>
            </a:r>
          </a:p>
          <a:p>
            <a:pPr algn="just">
              <a:lnSpc>
                <a:spcPct val="100000"/>
              </a:lnSpc>
            </a:pPr>
            <a:endParaRPr lang="en-US" altLang="en-US" sz="1600" dirty="0" smtClean="0"/>
          </a:p>
          <a:p>
            <a:pPr algn="just">
              <a:lnSpc>
                <a:spcPct val="100000"/>
              </a:lnSpc>
            </a:pPr>
            <a:r>
              <a:rPr lang="en-US" altLang="en-US" sz="1600" dirty="0" smtClean="0"/>
              <a:t>Method call succeeds</a:t>
            </a:r>
          </a:p>
          <a:p>
            <a:pPr lvl="1" indent="-285750" algn="just">
              <a:lnSpc>
                <a:spcPct val="100000"/>
              </a:lnSpc>
            </a:pPr>
            <a:r>
              <a:rPr lang="en-US" altLang="en-US" sz="1600" dirty="0" smtClean="0"/>
              <a:t>Finally block is executed.</a:t>
            </a:r>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9482" y="990600"/>
            <a:ext cx="5154718" cy="4626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45823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Exercise</a:t>
            </a:r>
            <a:endParaRPr lang="en-US" sz="1900" b="1" dirty="0">
              <a:solidFill>
                <a:srgbClr val="747474"/>
              </a:solidFill>
            </a:endParaRPr>
          </a:p>
        </p:txBody>
      </p:sp>
      <p:sp>
        <p:nvSpPr>
          <p:cNvPr id="7" name="Rectangle 3"/>
          <p:cNvSpPr txBox="1">
            <a:spLocks noChangeArrowheads="1"/>
          </p:cNvSpPr>
          <p:nvPr/>
        </p:nvSpPr>
        <p:spPr>
          <a:xfrm>
            <a:off x="152400" y="990600"/>
            <a:ext cx="5479275" cy="5334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spcAft>
                <a:spcPct val="0"/>
              </a:spcAft>
              <a:buFont typeface="Wingdings" panose="05000000000000000000" pitchFamily="2" charset="2"/>
              <a:buChar char="Ø"/>
              <a:defRPr/>
            </a:pPr>
            <a:r>
              <a:rPr lang="en-US" sz="1600" dirty="0" smtClean="0">
                <a:solidFill>
                  <a:srgbClr val="404040"/>
                </a:solidFill>
                <a:latin typeface="Georgia" panose="02040502050405020303" pitchFamily="18" charset="0"/>
              </a:rPr>
              <a:t>Write a program to bake a pizza in oven.  The bake method throws the exception if it is not able to bake the pizza appropriately in less than 5 minutes.  </a:t>
            </a:r>
          </a:p>
          <a:p>
            <a:pPr marL="0" indent="0" algn="just">
              <a:spcAft>
                <a:spcPct val="0"/>
              </a:spcAft>
              <a:buFont typeface="Arial" panose="020B0604020202020204" pitchFamily="34" charset="0"/>
              <a:buNone/>
              <a:defRPr/>
            </a:pPr>
            <a:endParaRPr lang="en-US" sz="1600" dirty="0" smtClean="0">
              <a:solidFill>
                <a:srgbClr val="404040"/>
              </a:solidFill>
              <a:latin typeface="Georgia" panose="02040502050405020303" pitchFamily="18" charset="0"/>
            </a:endParaRPr>
          </a:p>
          <a:p>
            <a:pPr marL="231775" lvl="1" indent="0" algn="just">
              <a:spcAft>
                <a:spcPct val="0"/>
              </a:spcAft>
              <a:buFont typeface="Courier New" pitchFamily="49" charset="0"/>
              <a:buNone/>
              <a:defRPr/>
            </a:pPr>
            <a:r>
              <a:rPr lang="en-US" sz="1600" dirty="0" smtClean="0">
                <a:solidFill>
                  <a:srgbClr val="404040"/>
                </a:solidFill>
                <a:latin typeface="Georgia" panose="02040502050405020303" pitchFamily="18" charset="0"/>
              </a:rPr>
              <a:t>The oven needs to be turned off irrespective of whether the pizza is baked completely or the method threw an exception. </a:t>
            </a:r>
          </a:p>
          <a:p>
            <a:pPr algn="just">
              <a:spcAft>
                <a:spcPct val="0"/>
              </a:spcAft>
              <a:buFont typeface="Wingdings" panose="05000000000000000000" pitchFamily="2" charset="2"/>
              <a:buChar char="Ø"/>
              <a:defRPr/>
            </a:pPr>
            <a:endParaRPr lang="en-US" sz="1600" dirty="0" smtClean="0">
              <a:solidFill>
                <a:srgbClr val="404040"/>
              </a:solidFill>
              <a:latin typeface="Georgia" panose="02040502050405020303" pitchFamily="18" charset="0"/>
            </a:endParaRPr>
          </a:p>
          <a:p>
            <a:pPr algn="just">
              <a:spcAft>
                <a:spcPct val="0"/>
              </a:spcAft>
              <a:buFont typeface="Wingdings" panose="05000000000000000000" pitchFamily="2" charset="2"/>
              <a:buChar char="Ø"/>
              <a:defRPr/>
            </a:pPr>
            <a:r>
              <a:rPr lang="en-US" sz="1600" dirty="0" smtClean="0">
                <a:solidFill>
                  <a:srgbClr val="404040"/>
                </a:solidFill>
                <a:latin typeface="Georgia" panose="02040502050405020303" pitchFamily="18" charset="0"/>
              </a:rPr>
              <a:t>Demonstrate “BakePizzaTest” class.  </a:t>
            </a:r>
          </a:p>
          <a:p>
            <a:pPr>
              <a:buFont typeface="Wingdings" pitchFamily="2" charset="2"/>
              <a:buNone/>
              <a:defRPr/>
            </a:pPr>
            <a:endParaRPr lang="en-US" sz="1600" dirty="0"/>
          </a:p>
        </p:txBody>
      </p:sp>
      <p:pic>
        <p:nvPicPr>
          <p:cNvPr id="8" name="Picture 6" descr="pizz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066800"/>
            <a:ext cx="5078677"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160282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Exception Types</a:t>
            </a:r>
            <a:endParaRPr lang="en-US" sz="1900" b="1" dirty="0">
              <a:solidFill>
                <a:srgbClr val="747474"/>
              </a:solidFill>
            </a:endParaRPr>
          </a:p>
        </p:txBody>
      </p:sp>
      <p:pic>
        <p:nvPicPr>
          <p:cNvPr id="5" name="Picture 4" descr="Check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1066800"/>
            <a:ext cx="5105400" cy="323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2"/>
          <p:cNvSpPr txBox="1">
            <a:spLocks/>
          </p:cNvSpPr>
          <p:nvPr/>
        </p:nvSpPr>
        <p:spPr>
          <a:xfrm>
            <a:off x="76200" y="990600"/>
            <a:ext cx="5479275" cy="5334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spcAft>
                <a:spcPct val="0"/>
              </a:spcAft>
              <a:buFont typeface="Wingdings" pitchFamily="2" charset="2"/>
              <a:buChar char="Ø"/>
            </a:pPr>
            <a:r>
              <a:rPr lang="en-US" altLang="en-US" sz="1600" dirty="0" smtClean="0">
                <a:solidFill>
                  <a:srgbClr val="404040"/>
                </a:solidFill>
                <a:latin typeface="Georgia" pitchFamily="18" charset="0"/>
              </a:rPr>
              <a:t>There are two types of exceptions</a:t>
            </a:r>
          </a:p>
          <a:p>
            <a:pPr lvl="1" algn="just">
              <a:spcAft>
                <a:spcPct val="0"/>
              </a:spcAft>
              <a:buFont typeface="Wingdings" pitchFamily="2" charset="2"/>
              <a:buChar char="ü"/>
            </a:pPr>
            <a:r>
              <a:rPr lang="en-US" altLang="en-US" sz="1600" dirty="0" smtClean="0">
                <a:solidFill>
                  <a:srgbClr val="404040"/>
                </a:solidFill>
                <a:latin typeface="Georgia" pitchFamily="18" charset="0"/>
              </a:rPr>
              <a:t>Checked</a:t>
            </a:r>
          </a:p>
          <a:p>
            <a:pPr lvl="1" algn="just">
              <a:spcAft>
                <a:spcPct val="0"/>
              </a:spcAft>
              <a:buFont typeface="Wingdings" pitchFamily="2" charset="2"/>
              <a:buChar char="ü"/>
            </a:pPr>
            <a:r>
              <a:rPr lang="en-US" altLang="en-US" sz="1600" dirty="0" smtClean="0">
                <a:solidFill>
                  <a:srgbClr val="404040"/>
                </a:solidFill>
                <a:latin typeface="Georgia" pitchFamily="18" charset="0"/>
              </a:rPr>
              <a:t>Unchecked</a:t>
            </a:r>
          </a:p>
          <a:p>
            <a:pPr algn="just">
              <a:spcAft>
                <a:spcPct val="0"/>
              </a:spcAft>
              <a:buFont typeface="Wingdings" pitchFamily="2" charset="2"/>
              <a:buChar char="Ø"/>
            </a:pPr>
            <a:endParaRPr lang="en-US" altLang="en-US" sz="1600" dirty="0" smtClean="0">
              <a:solidFill>
                <a:srgbClr val="404040"/>
              </a:solidFill>
              <a:latin typeface="Georgia" pitchFamily="18" charset="0"/>
            </a:endParaRPr>
          </a:p>
          <a:p>
            <a:pPr algn="just">
              <a:spcAft>
                <a:spcPct val="0"/>
              </a:spcAft>
              <a:buFont typeface="Wingdings" pitchFamily="2" charset="2"/>
              <a:buChar char="Ø"/>
            </a:pPr>
            <a:r>
              <a:rPr lang="en-US" altLang="en-US" sz="1600" dirty="0" smtClean="0">
                <a:solidFill>
                  <a:srgbClr val="404040"/>
                </a:solidFill>
                <a:latin typeface="Georgia" pitchFamily="18" charset="0"/>
              </a:rPr>
              <a:t>See adjoining diagram for exceptions falling in checked and unchecked categories.</a:t>
            </a:r>
          </a:p>
          <a:p>
            <a:pPr algn="just">
              <a:spcAft>
                <a:spcPct val="0"/>
              </a:spcAft>
              <a:buFont typeface="Wingdings" pitchFamily="2" charset="2"/>
              <a:buChar char="Ø"/>
            </a:pPr>
            <a:endParaRPr lang="en-US" altLang="en-US" sz="1600" dirty="0" smtClean="0">
              <a:solidFill>
                <a:srgbClr val="404040"/>
              </a:solidFill>
              <a:latin typeface="Georgia" pitchFamily="18" charset="0"/>
            </a:endParaRPr>
          </a:p>
          <a:p>
            <a:pPr algn="just">
              <a:spcAft>
                <a:spcPct val="0"/>
              </a:spcAft>
              <a:buFont typeface="Wingdings" pitchFamily="2" charset="2"/>
              <a:buChar char="Ø"/>
            </a:pPr>
            <a:r>
              <a:rPr lang="en-US" altLang="en-US" sz="1600" dirty="0" smtClean="0">
                <a:solidFill>
                  <a:srgbClr val="404040"/>
                </a:solidFill>
                <a:latin typeface="Georgia" pitchFamily="18" charset="0"/>
              </a:rPr>
              <a:t>The compiler forces you to either catch checked exceptions or throw them to the calling method. For ex. IOExce</a:t>
            </a:r>
            <a:r>
              <a:rPr lang="en-US" altLang="en-US" sz="1600" dirty="0" smtClean="0">
                <a:solidFill>
                  <a:srgbClr val="404040"/>
                </a:solidFill>
              </a:rPr>
              <a:t>ption.</a:t>
            </a:r>
          </a:p>
          <a:p>
            <a:pPr algn="just">
              <a:spcAft>
                <a:spcPct val="0"/>
              </a:spcAft>
              <a:buFont typeface="Arial" charset="0"/>
              <a:buChar char="•"/>
            </a:pPr>
            <a:endParaRPr lang="en-US" altLang="en-US" sz="1600" dirty="0"/>
          </a:p>
        </p:txBody>
      </p:sp>
    </p:spTree>
    <p:extLst>
      <p:ext uri="{BB962C8B-B14F-4D97-AF65-F5344CB8AC3E}">
        <p14:creationId xmlns:p14="http://schemas.microsoft.com/office/powerpoint/2010/main" val="147628701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Exception Types (Contd..)</a:t>
            </a:r>
            <a:endParaRPr lang="en-US" sz="1900" b="1" dirty="0">
              <a:solidFill>
                <a:srgbClr val="747474"/>
              </a:solidFill>
            </a:endParaRPr>
          </a:p>
        </p:txBody>
      </p:sp>
      <p:pic>
        <p:nvPicPr>
          <p:cNvPr id="7" name="Picture 4" descr="ExceptionHierarc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1143000"/>
            <a:ext cx="5180251"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2"/>
          <p:cNvSpPr>
            <a:spLocks noGrp="1"/>
          </p:cNvSpPr>
          <p:nvPr>
            <p:ph type="body" sz="half" idx="4294967295"/>
          </p:nvPr>
        </p:nvSpPr>
        <p:spPr>
          <a:xfrm>
            <a:off x="152400" y="1219200"/>
            <a:ext cx="5383398" cy="1600200"/>
          </a:xfrm>
          <a:prstGeom prst="rect">
            <a:avLst/>
          </a:prstGeom>
        </p:spPr>
        <p:txBody>
          <a:bodyPr/>
          <a:lstStyle/>
          <a:p>
            <a:pPr algn="just">
              <a:lnSpc>
                <a:spcPct val="100000"/>
              </a:lnSpc>
            </a:pPr>
            <a:r>
              <a:rPr lang="en-US" altLang="en-US" sz="1600" dirty="0" smtClean="0"/>
              <a:t>Unchecked exceptions are due to programming bugs (for ex. index out of bound exception). </a:t>
            </a:r>
          </a:p>
          <a:p>
            <a:pPr algn="just">
              <a:lnSpc>
                <a:spcPct val="100000"/>
              </a:lnSpc>
            </a:pPr>
            <a:endParaRPr lang="en-US" altLang="en-US" sz="1600" dirty="0" smtClean="0"/>
          </a:p>
          <a:p>
            <a:pPr algn="just">
              <a:lnSpc>
                <a:spcPct val="100000"/>
              </a:lnSpc>
            </a:pPr>
            <a:r>
              <a:rPr lang="en-US" altLang="en-US" sz="1600" dirty="0" smtClean="0"/>
              <a:t>The compiler expects you to handle this in the code so it does not force you to catch unchecked exceptions.</a:t>
            </a:r>
          </a:p>
          <a:p>
            <a:pPr lvl="1" indent="-285750"/>
            <a:endParaRPr lang="en-US" altLang="en-US" sz="1600" dirty="0" smtClean="0">
              <a:solidFill>
                <a:schemeClr val="tx1"/>
              </a:solidFill>
            </a:endParaRPr>
          </a:p>
          <a:p>
            <a:endParaRPr lang="en-US" altLang="en-US" sz="1600" dirty="0" smtClean="0">
              <a:solidFill>
                <a:schemeClr val="tx1"/>
              </a:solidFill>
            </a:endParaRPr>
          </a:p>
        </p:txBody>
      </p:sp>
    </p:spTree>
    <p:extLst>
      <p:ext uri="{BB962C8B-B14F-4D97-AF65-F5344CB8AC3E}">
        <p14:creationId xmlns:p14="http://schemas.microsoft.com/office/powerpoint/2010/main" val="64126900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Exercise</a:t>
            </a:r>
            <a:endParaRPr lang="en-US" sz="1900" b="1" dirty="0">
              <a:solidFill>
                <a:srgbClr val="747474"/>
              </a:solidFill>
            </a:endParaRPr>
          </a:p>
        </p:txBody>
      </p:sp>
      <p:pic>
        <p:nvPicPr>
          <p:cNvPr id="5" name="Picture 5" descr="Wai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295400"/>
            <a:ext cx="4062942"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a:xfrm>
            <a:off x="381000" y="1282700"/>
            <a:ext cx="5499783" cy="46482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spcAft>
                <a:spcPct val="0"/>
              </a:spcAft>
              <a:buFont typeface="Wingdings" panose="05000000000000000000" pitchFamily="2" charset="2"/>
              <a:buChar char="Ø"/>
              <a:defRPr/>
            </a:pPr>
            <a:r>
              <a:rPr lang="en-US" sz="1600" dirty="0" smtClean="0">
                <a:solidFill>
                  <a:srgbClr val="404040"/>
                </a:solidFill>
                <a:latin typeface="Georgia" panose="02040502050405020303" pitchFamily="18" charset="0"/>
              </a:rPr>
              <a:t>Define an object reference and initialize it to null. Try to call a method through this reference. The system should throw </a:t>
            </a:r>
            <a:r>
              <a:rPr lang="en-US" sz="1600" dirty="0" err="1" smtClean="0">
                <a:solidFill>
                  <a:srgbClr val="404040"/>
                </a:solidFill>
                <a:latin typeface="Georgia" panose="02040502050405020303" pitchFamily="18" charset="0"/>
              </a:rPr>
              <a:t>NullPointerException</a:t>
            </a:r>
            <a:r>
              <a:rPr lang="en-US" sz="1600" dirty="0" smtClean="0">
                <a:solidFill>
                  <a:srgbClr val="404040"/>
                </a:solidFill>
                <a:latin typeface="Georgia" panose="02040502050405020303" pitchFamily="18" charset="0"/>
              </a:rPr>
              <a:t> but the compiler does not force you to catch this exception.  Why?</a:t>
            </a:r>
          </a:p>
          <a:p>
            <a:pPr algn="just">
              <a:spcAft>
                <a:spcPct val="0"/>
              </a:spcAft>
              <a:buFont typeface="Wingdings" panose="05000000000000000000" pitchFamily="2" charset="2"/>
              <a:buChar char="Ø"/>
              <a:defRPr/>
            </a:pPr>
            <a:endParaRPr lang="en-US" sz="1600" dirty="0" smtClean="0">
              <a:solidFill>
                <a:srgbClr val="404040"/>
              </a:solidFill>
              <a:latin typeface="Georgia" panose="02040502050405020303" pitchFamily="18" charset="0"/>
            </a:endParaRPr>
          </a:p>
          <a:p>
            <a:pPr algn="just">
              <a:spcAft>
                <a:spcPct val="0"/>
              </a:spcAft>
              <a:buFont typeface="Wingdings" panose="05000000000000000000" pitchFamily="2" charset="2"/>
              <a:buChar char="Ø"/>
              <a:defRPr/>
            </a:pPr>
            <a:r>
              <a:rPr lang="en-US" sz="1600" dirty="0" smtClean="0">
                <a:solidFill>
                  <a:srgbClr val="404040"/>
                </a:solidFill>
                <a:latin typeface="Georgia" panose="02040502050405020303" pitchFamily="18" charset="0"/>
              </a:rPr>
              <a:t>Create a reference of the Object class and call its “wait” method. Is your code compiling? Enclose the code in try-catch block.</a:t>
            </a:r>
          </a:p>
          <a:p>
            <a:pPr algn="just">
              <a:spcAft>
                <a:spcPct val="0"/>
              </a:spcAft>
              <a:buFont typeface="Wingdings" panose="05000000000000000000" pitchFamily="2" charset="2"/>
              <a:buChar char="Ø"/>
              <a:defRPr/>
            </a:pPr>
            <a:endParaRPr lang="en-US" sz="1600" dirty="0" smtClean="0">
              <a:solidFill>
                <a:srgbClr val="404040"/>
              </a:solidFill>
              <a:latin typeface="Georgia" panose="02040502050405020303" pitchFamily="18" charset="0"/>
            </a:endParaRPr>
          </a:p>
          <a:p>
            <a:pPr algn="just">
              <a:spcAft>
                <a:spcPct val="0"/>
              </a:spcAft>
              <a:buFont typeface="Wingdings" panose="05000000000000000000" pitchFamily="2" charset="2"/>
              <a:buChar char="Ø"/>
              <a:defRPr/>
            </a:pPr>
            <a:r>
              <a:rPr lang="en-US" sz="1600" dirty="0" smtClean="0">
                <a:solidFill>
                  <a:srgbClr val="404040"/>
                </a:solidFill>
                <a:latin typeface="Georgia" panose="02040502050405020303" pitchFamily="18" charset="0"/>
              </a:rPr>
              <a:t>Demonstrate “</a:t>
            </a:r>
            <a:r>
              <a:rPr lang="en-US" sz="1600" dirty="0" err="1" smtClean="0">
                <a:solidFill>
                  <a:srgbClr val="404040"/>
                </a:solidFill>
                <a:latin typeface="Georgia" panose="02040502050405020303" pitchFamily="18" charset="0"/>
              </a:rPr>
              <a:t>ExceptionTypeTest</a:t>
            </a:r>
            <a:r>
              <a:rPr lang="en-US" sz="1600" dirty="0" smtClean="0">
                <a:solidFill>
                  <a:srgbClr val="404040"/>
                </a:solidFill>
                <a:latin typeface="Georgia" panose="02040502050405020303" pitchFamily="18" charset="0"/>
              </a:rPr>
              <a:t>” class. </a:t>
            </a:r>
          </a:p>
          <a:p>
            <a:pPr algn="just">
              <a:buFont typeface="Wingdings" panose="05000000000000000000" pitchFamily="2" charset="2"/>
              <a:buChar char="Ø"/>
              <a:defRPr/>
            </a:pPr>
            <a:endParaRPr lang="en-US" sz="1600" dirty="0">
              <a:latin typeface="Georgia" panose="02040502050405020303" pitchFamily="18" charset="0"/>
            </a:endParaRPr>
          </a:p>
        </p:txBody>
      </p:sp>
    </p:spTree>
    <p:extLst>
      <p:ext uri="{BB962C8B-B14F-4D97-AF65-F5344CB8AC3E}">
        <p14:creationId xmlns:p14="http://schemas.microsoft.com/office/powerpoint/2010/main" val="415939286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Exercise</a:t>
            </a:r>
            <a:endParaRPr lang="en-US" sz="1900" b="1" dirty="0">
              <a:solidFill>
                <a:srgbClr val="747474"/>
              </a:solidFill>
            </a:endParaRPr>
          </a:p>
        </p:txBody>
      </p:sp>
      <p:pic>
        <p:nvPicPr>
          <p:cNvPr id="7" name="Picture 4" descr="best-pract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1371600"/>
            <a:ext cx="4435378"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2"/>
          <p:cNvSpPr>
            <a:spLocks noGrp="1"/>
          </p:cNvSpPr>
          <p:nvPr>
            <p:ph type="body" sz="half" idx="4294967295"/>
          </p:nvPr>
        </p:nvSpPr>
        <p:spPr>
          <a:xfrm>
            <a:off x="594629" y="1282700"/>
            <a:ext cx="5383398" cy="4648200"/>
          </a:xfrm>
          <a:prstGeom prst="rect">
            <a:avLst/>
          </a:prstGeom>
        </p:spPr>
        <p:txBody>
          <a:bodyPr/>
          <a:lstStyle/>
          <a:p>
            <a:pPr algn="just">
              <a:lnSpc>
                <a:spcPct val="100000"/>
              </a:lnSpc>
            </a:pPr>
            <a:r>
              <a:rPr lang="en-US" altLang="en-US" sz="1600" dirty="0" smtClean="0"/>
              <a:t>Do not catch all exceptions in a single catch block like below. Catch each exception separately and write handler for each one.  Following is not recommended.</a:t>
            </a:r>
          </a:p>
          <a:p>
            <a:pPr algn="just">
              <a:lnSpc>
                <a:spcPct val="100000"/>
              </a:lnSpc>
              <a:buFont typeface="Wingdings" panose="05000000000000000000" pitchFamily="2" charset="2"/>
              <a:buNone/>
            </a:pPr>
            <a:endParaRPr lang="en-US" altLang="en-US" sz="1600" dirty="0" smtClean="0"/>
          </a:p>
          <a:p>
            <a:pPr algn="just">
              <a:lnSpc>
                <a:spcPct val="100000"/>
              </a:lnSpc>
            </a:pPr>
            <a:endParaRPr lang="en-US" altLang="en-US" sz="1600" dirty="0" smtClean="0"/>
          </a:p>
          <a:p>
            <a:pPr algn="just">
              <a:lnSpc>
                <a:spcPct val="100000"/>
              </a:lnSpc>
            </a:pPr>
            <a:endParaRPr lang="en-US" altLang="en-US" sz="1600" dirty="0" smtClean="0"/>
          </a:p>
          <a:p>
            <a:pPr algn="just">
              <a:lnSpc>
                <a:spcPct val="100000"/>
              </a:lnSpc>
            </a:pPr>
            <a:endParaRPr lang="en-US" altLang="en-US" sz="1600" dirty="0" smtClean="0"/>
          </a:p>
          <a:p>
            <a:pPr algn="just">
              <a:lnSpc>
                <a:spcPct val="100000"/>
              </a:lnSpc>
            </a:pPr>
            <a:endParaRPr lang="en-US" altLang="en-US" sz="1600" dirty="0" smtClean="0"/>
          </a:p>
          <a:p>
            <a:pPr algn="just">
              <a:lnSpc>
                <a:spcPct val="100000"/>
              </a:lnSpc>
            </a:pPr>
            <a:endParaRPr lang="en-US" altLang="en-US" sz="1600" dirty="0" smtClean="0"/>
          </a:p>
          <a:p>
            <a:pPr algn="just">
              <a:lnSpc>
                <a:spcPct val="100000"/>
              </a:lnSpc>
            </a:pPr>
            <a:endParaRPr lang="en-US" altLang="en-US" sz="1600" dirty="0" smtClean="0"/>
          </a:p>
          <a:p>
            <a:pPr algn="just">
              <a:lnSpc>
                <a:spcPct val="100000"/>
              </a:lnSpc>
            </a:pPr>
            <a:r>
              <a:rPr lang="en-US" altLang="en-US" sz="1600" dirty="0" smtClean="0"/>
              <a:t>A user friendly message along with the values that can help in debugging should be logged or thrown when an exception occurs. </a:t>
            </a:r>
          </a:p>
        </p:txBody>
      </p:sp>
      <p:sp>
        <p:nvSpPr>
          <p:cNvPr id="11" name="AutoShape 5"/>
          <p:cNvSpPr>
            <a:spLocks noChangeArrowheads="1"/>
          </p:cNvSpPr>
          <p:nvPr/>
        </p:nvSpPr>
        <p:spPr bwMode="auto">
          <a:xfrm>
            <a:off x="914400" y="2133600"/>
            <a:ext cx="4875530" cy="1905000"/>
          </a:xfrm>
          <a:prstGeom prst="roundRect">
            <a:avLst>
              <a:gd name="adj" fmla="val 16667"/>
            </a:avLst>
          </a:prstGeom>
          <a:gradFill rotWithShape="1">
            <a:gsLst>
              <a:gs pos="0">
                <a:srgbClr val="FFFFC9"/>
              </a:gs>
              <a:gs pos="100000">
                <a:srgbClr val="FFFFFF"/>
              </a:gs>
            </a:gsLst>
            <a:lin ang="2700000" scaled="1"/>
          </a:gradFill>
          <a:ln w="3175">
            <a:solidFill>
              <a:srgbClr val="FFDA65"/>
            </a:solidFill>
            <a:round/>
            <a:headEnd/>
            <a:tailEnd/>
          </a:ln>
        </p:spPr>
        <p:txBody>
          <a:bodyPr lIns="91429" tIns="45714" rIns="91429" bIns="45714"/>
          <a:lstStyle>
            <a:lvl1pPr marL="342900" indent="-342900" eaLnBrk="0" hangingPunct="0">
              <a:lnSpc>
                <a:spcPts val="1400"/>
              </a:lnSpc>
              <a:spcBef>
                <a:spcPts val="400"/>
              </a:spcBef>
              <a:buClr>
                <a:srgbClr val="355F99"/>
              </a:buClr>
              <a:buSzPct val="125000"/>
              <a:buFont typeface="Wingdings" pitchFamily="2" charset="2"/>
              <a:buChar char="Ø"/>
              <a:defRPr>
                <a:solidFill>
                  <a:srgbClr val="404040"/>
                </a:solidFill>
                <a:latin typeface="Georgia" pitchFamily="18" charset="0"/>
                <a:ea typeface="ＭＳ Ｐゴシック" pitchFamily="34" charset="-128"/>
              </a:defRPr>
            </a:lvl1pPr>
            <a:lvl2pPr marL="742950" indent="-285750" eaLnBrk="0" hangingPunct="0">
              <a:lnSpc>
                <a:spcPts val="1400"/>
              </a:lnSpc>
              <a:spcBef>
                <a:spcPts val="400"/>
              </a:spcBef>
              <a:buClr>
                <a:srgbClr val="355F99"/>
              </a:buClr>
              <a:buSzPct val="100000"/>
              <a:buFont typeface="Wingdings" pitchFamily="2" charset="2"/>
              <a:buChar char="ü"/>
              <a:defRPr sz="1600">
                <a:solidFill>
                  <a:srgbClr val="404040"/>
                </a:solidFill>
                <a:latin typeface="Georgia" pitchFamily="18" charset="0"/>
                <a:ea typeface="ＭＳ Ｐゴシック" pitchFamily="34" charset="-128"/>
              </a:defRPr>
            </a:lvl2pPr>
            <a:lvl3pPr marL="1435100" indent="-9779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lvl="2" algn="just">
              <a:lnSpc>
                <a:spcPct val="120000"/>
              </a:lnSpc>
              <a:spcBef>
                <a:spcPct val="20000"/>
              </a:spcBef>
              <a:buClr>
                <a:schemeClr val="tx2"/>
              </a:buClr>
              <a:buSzTx/>
              <a:buFont typeface="Wingdings" pitchFamily="2" charset="2"/>
              <a:buNone/>
            </a:pPr>
            <a:r>
              <a:rPr lang="en-US" altLang="en-US" sz="1600" dirty="0">
                <a:solidFill>
                  <a:srgbClr val="4D4D4D"/>
                </a:solidFill>
                <a:latin typeface="Arial" charset="0"/>
              </a:rPr>
              <a:t>try </a:t>
            </a:r>
            <a:r>
              <a:rPr lang="en-US" altLang="en-US" sz="1600" dirty="0" smtClean="0">
                <a:solidFill>
                  <a:srgbClr val="4D4D4D"/>
                </a:solidFill>
                <a:latin typeface="Arial" charset="0"/>
              </a:rPr>
              <a:t>{</a:t>
            </a:r>
            <a:endParaRPr lang="en-US" altLang="en-US" sz="1600" dirty="0">
              <a:solidFill>
                <a:srgbClr val="4D4D4D"/>
              </a:solidFill>
              <a:latin typeface="Arial" charset="0"/>
            </a:endParaRPr>
          </a:p>
          <a:p>
            <a:pPr lvl="2" algn="just">
              <a:lnSpc>
                <a:spcPct val="120000"/>
              </a:lnSpc>
              <a:spcBef>
                <a:spcPct val="20000"/>
              </a:spcBef>
              <a:buClr>
                <a:schemeClr val="tx2"/>
              </a:buClr>
              <a:buSzTx/>
              <a:buFont typeface="Wingdings" pitchFamily="2" charset="2"/>
              <a:buNone/>
            </a:pPr>
            <a:r>
              <a:rPr lang="en-US" altLang="en-US" sz="1600" dirty="0">
                <a:solidFill>
                  <a:srgbClr val="4D4D4D"/>
                </a:solidFill>
                <a:latin typeface="Arial" charset="0"/>
              </a:rPr>
              <a:t>       //your code here</a:t>
            </a:r>
          </a:p>
          <a:p>
            <a:pPr lvl="2" algn="just">
              <a:lnSpc>
                <a:spcPct val="120000"/>
              </a:lnSpc>
              <a:spcBef>
                <a:spcPct val="20000"/>
              </a:spcBef>
              <a:buClr>
                <a:schemeClr val="tx2"/>
              </a:buClr>
              <a:buSzTx/>
              <a:buFont typeface="Wingdings" pitchFamily="2" charset="2"/>
              <a:buNone/>
            </a:pPr>
            <a:r>
              <a:rPr lang="en-US" altLang="en-US" sz="1600" dirty="0">
                <a:solidFill>
                  <a:srgbClr val="4D4D4D"/>
                </a:solidFill>
                <a:latin typeface="Arial" charset="0"/>
              </a:rPr>
              <a:t>   }</a:t>
            </a:r>
          </a:p>
          <a:p>
            <a:pPr lvl="2" algn="just">
              <a:lnSpc>
                <a:spcPct val="120000"/>
              </a:lnSpc>
              <a:spcBef>
                <a:spcPct val="20000"/>
              </a:spcBef>
              <a:buClr>
                <a:schemeClr val="tx2"/>
              </a:buClr>
              <a:buSzTx/>
              <a:buFont typeface="Wingdings" pitchFamily="2" charset="2"/>
              <a:buNone/>
            </a:pPr>
            <a:r>
              <a:rPr lang="en-US" altLang="en-US" sz="1600" dirty="0">
                <a:solidFill>
                  <a:srgbClr val="4D4D4D"/>
                </a:solidFill>
                <a:latin typeface="Arial" charset="0"/>
              </a:rPr>
              <a:t>   catch (Exception e)  {</a:t>
            </a:r>
          </a:p>
          <a:p>
            <a:pPr lvl="2" algn="just">
              <a:lnSpc>
                <a:spcPct val="120000"/>
              </a:lnSpc>
              <a:spcBef>
                <a:spcPct val="20000"/>
              </a:spcBef>
              <a:buClr>
                <a:schemeClr val="tx2"/>
              </a:buClr>
              <a:buSzTx/>
              <a:buFont typeface="Wingdings" pitchFamily="2" charset="2"/>
              <a:buNone/>
            </a:pPr>
            <a:r>
              <a:rPr lang="en-US" altLang="en-US" sz="1600" dirty="0">
                <a:solidFill>
                  <a:srgbClr val="4D4D4D"/>
                </a:solidFill>
                <a:latin typeface="Arial" charset="0"/>
              </a:rPr>
              <a:t>   }</a:t>
            </a:r>
          </a:p>
        </p:txBody>
      </p:sp>
    </p:spTree>
    <p:extLst>
      <p:ext uri="{BB962C8B-B14F-4D97-AF65-F5344CB8AC3E}">
        <p14:creationId xmlns:p14="http://schemas.microsoft.com/office/powerpoint/2010/main" val="385980918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Questions</a:t>
            </a:r>
            <a:endParaRPr lang="en-US" sz="1900" b="1" dirty="0">
              <a:solidFill>
                <a:srgbClr val="747474"/>
              </a:solidFill>
            </a:endParaRPr>
          </a:p>
        </p:txBody>
      </p:sp>
      <p:sp>
        <p:nvSpPr>
          <p:cNvPr id="6" name="Text Placeholder 2"/>
          <p:cNvSpPr>
            <a:spLocks/>
          </p:cNvSpPr>
          <p:nvPr/>
        </p:nvSpPr>
        <p:spPr bwMode="auto">
          <a:xfrm>
            <a:off x="594629" y="1282700"/>
            <a:ext cx="7328107" cy="1765300"/>
          </a:xfrm>
          <a:prstGeom prst="rect">
            <a:avLst/>
          </a:prstGeom>
          <a:noFill/>
          <a:ln w="9525">
            <a:noFill/>
            <a:miter lim="800000"/>
            <a:headEnd/>
            <a:tailEnd/>
          </a:ln>
        </p:spPr>
        <p:txBody>
          <a:bodyPr lIns="91429" tIns="45714" rIns="91429" bIns="45714"/>
          <a:lstStyle/>
          <a:p>
            <a:pPr marL="285750" indent="-285750" algn="just">
              <a:spcBef>
                <a:spcPts val="400"/>
              </a:spcBef>
              <a:buClr>
                <a:srgbClr val="355F99"/>
              </a:buClr>
              <a:buFont typeface="Wingdings" panose="05000000000000000000" pitchFamily="2" charset="2"/>
              <a:buChar char="Ø"/>
              <a:defRPr/>
            </a:pPr>
            <a:r>
              <a:rPr lang="en-US" sz="1600" dirty="0">
                <a:solidFill>
                  <a:srgbClr val="404040"/>
                </a:solidFill>
                <a:latin typeface="Georgia" panose="02040502050405020303" pitchFamily="18" charset="0"/>
                <a:ea typeface="+mn-ea"/>
              </a:rPr>
              <a:t>Can a catch or finally block exist without try block?</a:t>
            </a:r>
          </a:p>
          <a:p>
            <a:pPr marL="285750" indent="-285750" algn="just">
              <a:spcBef>
                <a:spcPts val="400"/>
              </a:spcBef>
              <a:buClr>
                <a:srgbClr val="355F99"/>
              </a:buClr>
              <a:buFont typeface="Wingdings" panose="05000000000000000000" pitchFamily="2" charset="2"/>
              <a:buChar char="Ø"/>
              <a:defRPr/>
            </a:pPr>
            <a:r>
              <a:rPr lang="en-US" sz="1600" dirty="0">
                <a:solidFill>
                  <a:srgbClr val="404040"/>
                </a:solidFill>
                <a:latin typeface="Georgia" panose="02040502050405020303" pitchFamily="18" charset="0"/>
                <a:ea typeface="+mn-ea"/>
              </a:rPr>
              <a:t>Is it mandatory for a try block to be followed by a catch or finally block?</a:t>
            </a:r>
          </a:p>
          <a:p>
            <a:pPr marL="285750" indent="-285750" algn="just">
              <a:spcBef>
                <a:spcPts val="400"/>
              </a:spcBef>
              <a:buClr>
                <a:srgbClr val="355F99"/>
              </a:buClr>
              <a:buFont typeface="Wingdings" panose="05000000000000000000" pitchFamily="2" charset="2"/>
              <a:buChar char="Ø"/>
              <a:defRPr/>
            </a:pPr>
            <a:r>
              <a:rPr lang="en-US" sz="1600" dirty="0">
                <a:solidFill>
                  <a:srgbClr val="404040"/>
                </a:solidFill>
                <a:latin typeface="Georgia" panose="02040502050405020303" pitchFamily="18" charset="0"/>
                <a:ea typeface="+mn-ea"/>
              </a:rPr>
              <a:t>Will the finally block run if there is a return statement from try or catch block?</a:t>
            </a:r>
          </a:p>
        </p:txBody>
      </p:sp>
      <p:pic>
        <p:nvPicPr>
          <p:cNvPr id="9" name="Picture 4" descr="Question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3505200"/>
            <a:ext cx="3148780" cy="235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028062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Let us revise</a:t>
            </a:r>
            <a:endParaRPr lang="en-US" sz="1900" b="1" dirty="0">
              <a:solidFill>
                <a:srgbClr val="747474"/>
              </a:solidFill>
            </a:endParaRPr>
          </a:p>
        </p:txBody>
      </p:sp>
      <p:sp>
        <p:nvSpPr>
          <p:cNvPr id="5" name="Rectangle 3"/>
          <p:cNvSpPr>
            <a:spLocks noGrp="1" noChangeArrowheads="1"/>
          </p:cNvSpPr>
          <p:nvPr>
            <p:ph type="body" sz="half" idx="4294967295"/>
          </p:nvPr>
        </p:nvSpPr>
        <p:spPr>
          <a:xfrm>
            <a:off x="381000" y="1282700"/>
            <a:ext cx="6109225" cy="4648200"/>
          </a:xfrm>
          <a:prstGeom prst="rect">
            <a:avLst/>
          </a:prstGeom>
        </p:spPr>
        <p:txBody>
          <a:bodyPr/>
          <a:lstStyle/>
          <a:p>
            <a:pPr algn="just">
              <a:lnSpc>
                <a:spcPct val="100000"/>
              </a:lnSpc>
            </a:pPr>
            <a:r>
              <a:rPr lang="en-US" altLang="en-US" sz="1600" dirty="0" smtClean="0"/>
              <a:t>Throwable is the base class of both Exception and Error.</a:t>
            </a:r>
          </a:p>
          <a:p>
            <a:pPr algn="just">
              <a:lnSpc>
                <a:spcPct val="100000"/>
              </a:lnSpc>
            </a:pPr>
            <a:r>
              <a:rPr lang="en-US" altLang="en-US" sz="1600" dirty="0" smtClean="0"/>
              <a:t>Exceptions are introduced in Java to handle the situations which can go wrong at run time.</a:t>
            </a:r>
          </a:p>
          <a:p>
            <a:pPr algn="just">
              <a:lnSpc>
                <a:spcPct val="100000"/>
              </a:lnSpc>
            </a:pPr>
            <a:r>
              <a:rPr lang="en-US" altLang="en-US" sz="1600" dirty="0" smtClean="0"/>
              <a:t>Errors are fatal problems. These are generally not handled. </a:t>
            </a:r>
          </a:p>
          <a:p>
            <a:pPr algn="just">
              <a:lnSpc>
                <a:spcPct val="100000"/>
              </a:lnSpc>
            </a:pPr>
            <a:r>
              <a:rPr lang="en-US" altLang="en-US" sz="1600" dirty="0" smtClean="0"/>
              <a:t>The risky logic, which can throw exception, is written in the try block.</a:t>
            </a:r>
          </a:p>
          <a:p>
            <a:pPr algn="just">
              <a:lnSpc>
                <a:spcPct val="100000"/>
              </a:lnSpc>
            </a:pPr>
            <a:r>
              <a:rPr lang="en-US" altLang="en-US" sz="1600" dirty="0" smtClean="0"/>
              <a:t>finally block is always executed.</a:t>
            </a:r>
          </a:p>
          <a:p>
            <a:pPr algn="just">
              <a:lnSpc>
                <a:spcPct val="100000"/>
              </a:lnSpc>
            </a:pPr>
            <a:r>
              <a:rPr lang="en-US" altLang="en-US" sz="1600" dirty="0" smtClean="0"/>
              <a:t>Exceptions are polymorphic. </a:t>
            </a:r>
          </a:p>
          <a:p>
            <a:pPr algn="just">
              <a:lnSpc>
                <a:spcPct val="100000"/>
              </a:lnSpc>
            </a:pPr>
            <a:r>
              <a:rPr lang="en-US" altLang="en-US" sz="1600" dirty="0" smtClean="0"/>
              <a:t>Exceptions are of two types - Checked and Unchecked.</a:t>
            </a:r>
          </a:p>
        </p:txBody>
      </p:sp>
      <p:pic>
        <p:nvPicPr>
          <p:cNvPr id="7" name="Picture 4" descr="revi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0395" y="1371600"/>
            <a:ext cx="4150005"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84791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560320" y="457201"/>
            <a:ext cx="5760720" cy="437299"/>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700" kern="1200" baseline="0">
                <a:solidFill>
                  <a:schemeClr val="accent6">
                    <a:lumMod val="50000"/>
                  </a:schemeClr>
                </a:solidFill>
                <a:latin typeface="Calibri"/>
                <a:ea typeface="+mj-ea"/>
                <a:cs typeface="Calibri"/>
              </a:defRPr>
            </a:lvl1pPr>
          </a:lstStyle>
          <a:p>
            <a:r>
              <a:rPr lang="en-US" sz="1900" b="1" dirty="0" smtClean="0">
                <a:solidFill>
                  <a:srgbClr val="747474"/>
                </a:solidFill>
              </a:rPr>
              <a:t>Quiz</a:t>
            </a:r>
            <a:endParaRPr lang="en-US" sz="1900" b="1" dirty="0">
              <a:solidFill>
                <a:srgbClr val="747474"/>
              </a:solidFill>
            </a:endParaRPr>
          </a:p>
        </p:txBody>
      </p:sp>
      <p:pic>
        <p:nvPicPr>
          <p:cNvPr id="7" name="Picture 4" descr="qui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3581400"/>
            <a:ext cx="2869453"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txBox="1">
            <a:spLocks noChangeArrowheads="1"/>
          </p:cNvSpPr>
          <p:nvPr/>
        </p:nvSpPr>
        <p:spPr>
          <a:xfrm>
            <a:off x="594629" y="1282700"/>
            <a:ext cx="8039122" cy="46482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spcAft>
                <a:spcPct val="0"/>
              </a:spcAft>
            </a:pPr>
            <a:r>
              <a:rPr lang="en-US" altLang="en-US" sz="1600" dirty="0" smtClean="0"/>
              <a:t>Does it matter the order in which we catch the exceptions?</a:t>
            </a:r>
          </a:p>
          <a:p>
            <a:pPr lvl="1">
              <a:lnSpc>
                <a:spcPct val="110000"/>
              </a:lnSpc>
              <a:spcAft>
                <a:spcPct val="0"/>
              </a:spcAft>
            </a:pPr>
            <a:r>
              <a:rPr lang="en-US" altLang="en-US" sz="1600" dirty="0" smtClean="0">
                <a:solidFill>
                  <a:schemeClr val="hlink"/>
                </a:solidFill>
              </a:rPr>
              <a:t>Yes.  The specific exceptions should come before generic.</a:t>
            </a:r>
          </a:p>
          <a:p>
            <a:pPr>
              <a:lnSpc>
                <a:spcPct val="110000"/>
              </a:lnSpc>
              <a:spcAft>
                <a:spcPct val="0"/>
              </a:spcAft>
            </a:pPr>
            <a:r>
              <a:rPr lang="en-US" altLang="en-US" sz="1600" dirty="0" smtClean="0"/>
              <a:t>What will happen if the generic exception is caught before the specific exception?</a:t>
            </a:r>
          </a:p>
          <a:p>
            <a:pPr lvl="1">
              <a:lnSpc>
                <a:spcPct val="110000"/>
              </a:lnSpc>
              <a:spcAft>
                <a:spcPct val="0"/>
              </a:spcAft>
            </a:pPr>
            <a:r>
              <a:rPr lang="en-US" altLang="en-US" sz="1600" dirty="0" smtClean="0">
                <a:solidFill>
                  <a:schemeClr val="hlink"/>
                </a:solidFill>
              </a:rPr>
              <a:t>The code will not compile.</a:t>
            </a:r>
          </a:p>
          <a:p>
            <a:pPr>
              <a:lnSpc>
                <a:spcPct val="110000"/>
              </a:lnSpc>
              <a:spcAft>
                <a:spcPct val="0"/>
              </a:spcAft>
            </a:pPr>
            <a:r>
              <a:rPr lang="en-US" altLang="en-US" sz="1600" dirty="0" smtClean="0"/>
              <a:t>Is it possible to write just try-finally block?</a:t>
            </a:r>
          </a:p>
          <a:p>
            <a:pPr lvl="1">
              <a:lnSpc>
                <a:spcPct val="110000"/>
              </a:lnSpc>
              <a:spcAft>
                <a:spcPct val="0"/>
              </a:spcAft>
            </a:pPr>
            <a:r>
              <a:rPr lang="en-US" altLang="en-US" sz="1600" dirty="0" smtClean="0">
                <a:solidFill>
                  <a:schemeClr val="hlink"/>
                </a:solidFill>
              </a:rPr>
              <a:t>Yes.</a:t>
            </a:r>
          </a:p>
          <a:p>
            <a:pPr>
              <a:lnSpc>
                <a:spcPct val="110000"/>
              </a:lnSpc>
              <a:spcAft>
                <a:spcPct val="0"/>
              </a:spcAft>
            </a:pPr>
            <a:r>
              <a:rPr lang="en-US" altLang="en-US" sz="1600" dirty="0" smtClean="0"/>
              <a:t>The method signature uses ‘throw’ keyword to throw the exceptions to the calling method. </a:t>
            </a:r>
          </a:p>
          <a:p>
            <a:pPr lvl="1">
              <a:lnSpc>
                <a:spcPct val="110000"/>
              </a:lnSpc>
              <a:spcAft>
                <a:spcPct val="0"/>
              </a:spcAft>
            </a:pPr>
            <a:r>
              <a:rPr lang="en-US" altLang="en-US" sz="1600" dirty="0" smtClean="0">
                <a:solidFill>
                  <a:schemeClr val="hlink"/>
                </a:solidFill>
              </a:rPr>
              <a:t>No. It uses ‘throws’. </a:t>
            </a:r>
          </a:p>
          <a:p>
            <a:pPr>
              <a:lnSpc>
                <a:spcPct val="110000"/>
              </a:lnSpc>
              <a:spcAft>
                <a:spcPct val="0"/>
              </a:spcAft>
            </a:pPr>
            <a:r>
              <a:rPr lang="en-US" altLang="en-US" sz="1600" dirty="0" smtClean="0"/>
              <a:t>The compiler forces the programmer to catch unchecked exceptions. </a:t>
            </a:r>
          </a:p>
          <a:p>
            <a:pPr lvl="1">
              <a:lnSpc>
                <a:spcPct val="110000"/>
              </a:lnSpc>
              <a:spcAft>
                <a:spcPct val="0"/>
              </a:spcAft>
            </a:pPr>
            <a:r>
              <a:rPr lang="en-US" altLang="en-US" sz="1600" dirty="0" smtClean="0">
                <a:solidFill>
                  <a:schemeClr val="hlink"/>
                </a:solidFill>
              </a:rPr>
              <a:t>No.  This is for checked exceptions.</a:t>
            </a:r>
          </a:p>
          <a:p>
            <a:pPr>
              <a:lnSpc>
                <a:spcPct val="110000"/>
              </a:lnSpc>
              <a:spcAft>
                <a:spcPct val="0"/>
              </a:spcAft>
            </a:pPr>
            <a:r>
              <a:rPr lang="en-US" altLang="en-US" sz="1600" dirty="0" smtClean="0"/>
              <a:t>All the exceptions that extend IOException are unchecked?</a:t>
            </a:r>
          </a:p>
          <a:p>
            <a:pPr lvl="1">
              <a:lnSpc>
                <a:spcPct val="110000"/>
              </a:lnSpc>
              <a:spcAft>
                <a:spcPct val="0"/>
              </a:spcAft>
            </a:pPr>
            <a:r>
              <a:rPr lang="en-US" altLang="en-US" sz="1600" dirty="0" smtClean="0">
                <a:solidFill>
                  <a:schemeClr val="hlink"/>
                </a:solidFill>
              </a:rPr>
              <a:t>No. Exceptions extending RuntimeException are unchecked.</a:t>
            </a:r>
            <a:endParaRPr lang="en-US" altLang="en-US" sz="1600" dirty="0">
              <a:solidFill>
                <a:schemeClr val="hlink"/>
              </a:solidFill>
            </a:endParaRPr>
          </a:p>
        </p:txBody>
      </p:sp>
    </p:spTree>
    <p:extLst>
      <p:ext uri="{BB962C8B-B14F-4D97-AF65-F5344CB8AC3E}">
        <p14:creationId xmlns:p14="http://schemas.microsoft.com/office/powerpoint/2010/main" val="17963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linds(horizont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blinds(horizontal)">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blinds(horizontal)">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blinds(horizontal)">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blinds(horizontal)">
                                      <p:cBhvr>
                                        <p:cTn id="57" dur="500"/>
                                        <p:tgtEl>
                                          <p:spTgt spid="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blinds(horizontal)">
                                      <p:cBhvr>
                                        <p:cTn id="62"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12405</TotalTime>
  <Words>6604</Words>
  <Application>Microsoft Office PowerPoint</Application>
  <PresentationFormat>Custom</PresentationFormat>
  <Paragraphs>1050</Paragraphs>
  <Slides>139</Slides>
  <Notes>0</Notes>
  <HiddenSlides>0</HiddenSlides>
  <MMClips>0</MMClips>
  <ScaleCrop>false</ScaleCrop>
  <HeadingPairs>
    <vt:vector size="4" baseType="variant">
      <vt:variant>
        <vt:lpstr>Theme</vt:lpstr>
      </vt:variant>
      <vt:variant>
        <vt:i4>1</vt:i4>
      </vt:variant>
      <vt:variant>
        <vt:lpstr>Slide Titles</vt:lpstr>
      </vt:variant>
      <vt:variant>
        <vt:i4>139</vt:i4>
      </vt:variant>
    </vt:vector>
  </HeadingPairs>
  <TitlesOfParts>
    <vt:vector size="140" baseType="lpstr">
      <vt:lpstr>Office Theme</vt:lpstr>
      <vt:lpstr>Java Fundamentals</vt:lpstr>
      <vt:lpstr>PowerPoint Presentation</vt:lpstr>
      <vt:lpstr>Use Of Static keyword</vt:lpstr>
      <vt:lpstr>Static Keyword</vt:lpstr>
      <vt:lpstr>PowerPoint Presentation</vt:lpstr>
      <vt:lpstr>Static Variables (Class Variables) </vt:lpstr>
      <vt:lpstr>Static Variables - Example</vt:lpstr>
      <vt:lpstr>PowerPoint Presentation</vt:lpstr>
      <vt:lpstr>PowerPoint Presentation</vt:lpstr>
      <vt:lpstr>PowerPoint Presentation</vt:lpstr>
      <vt:lpstr>Use of Final Keyword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Object Initialization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Hash Code and Equal Contract</vt:lpstr>
      <vt:lpstr>PowerPoint Presentation</vt:lpstr>
      <vt:lpstr>PowerPoint Presentation</vt:lpstr>
      <vt:lpstr>Overriding Rules</vt:lpstr>
      <vt:lpstr>PowerPoint Presentation</vt:lpstr>
      <vt:lpstr>PowerPoint Presentation</vt:lpstr>
      <vt:lpstr>PowerPoint Presentation</vt:lpstr>
      <vt:lpstr>Method Hiding</vt:lpstr>
      <vt:lpstr>PowerPoint Presentation</vt:lpstr>
      <vt:lpstr>Immutability</vt:lpstr>
      <vt:lpstr>PowerPoint Presentation</vt:lpstr>
      <vt:lpstr>PowerPoint Presentation</vt:lpstr>
      <vt:lpstr>PowerPoint Presentation</vt:lpstr>
      <vt:lpstr>Java Cloning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 Annotations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String Pool</vt:lpstr>
      <vt:lpstr>PowerPoint Presentation</vt:lpstr>
      <vt:lpstr>PowerPoint Presentation</vt:lpstr>
      <vt:lpstr>PowerPoint Presentation</vt:lpstr>
      <vt:lpstr>PowerPoint Presentation</vt:lpstr>
      <vt:lpstr>PowerPoint Presentation</vt:lpstr>
      <vt:lpstr>PowerPoint Presentation</vt:lpstr>
      <vt:lpstr>Exception Handling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 Serialization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Inner Classes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Sapient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Fundamentals</dc:title>
  <dc:creator>WIN764BIT</dc:creator>
  <cp:lastModifiedBy>WIN764BIT</cp:lastModifiedBy>
  <cp:revision>689</cp:revision>
  <dcterms:created xsi:type="dcterms:W3CDTF">2017-03-28T18:08:56Z</dcterms:created>
  <dcterms:modified xsi:type="dcterms:W3CDTF">2017-04-07T03:21:35Z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Offisync_UniqueId" pid="2">
    <vt:lpwstr>152027</vt:lpwstr>
  </property>
  <property fmtid="{D5CDD505-2E9C-101B-9397-08002B2CF9AE}" name="Offisync_ServerID" pid="3">
    <vt:lpwstr>2a760b3e-54a5-418b-9dd9-555cd32dea45</vt:lpwstr>
  </property>
  <property fmtid="{D5CDD505-2E9C-101B-9397-08002B2CF9AE}" name="Jive_LatestUserAccountName" pid="4">
    <vt:lpwstr>madmalle</vt:lpwstr>
  </property>
  <property fmtid="{D5CDD505-2E9C-101B-9397-08002B2CF9AE}" name="Jive_VersionGuid" pid="5">
    <vt:lpwstr>97dea0f4-7393-498b-ac4e-c0192ff3b10b</vt:lpwstr>
  </property>
  <property fmtid="{D5CDD505-2E9C-101B-9397-08002B2CF9AE}" name="Offisync_UpdateToken" pid="6">
    <vt:lpwstr>2</vt:lpwstr>
  </property>
  <property fmtid="{D5CDD505-2E9C-101B-9397-08002B2CF9AE}" name="Offisync_ProviderInitializationData" pid="7">
    <vt:lpwstr>https://vox.publicis.sapient.com</vt:lpwstr>
  </property>
</Properties>
</file>