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85" r:id="rId7"/>
    <p:sldId id="25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4269" h="53026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4136040"/>
            <a:ext cx="1085400" cy="1006920"/>
          </a:xfrm>
          <a:custGeom>
            <a:avLst/>
            <a:gdLst/>
            <a:ahLst/>
            <a:cxnLst/>
            <a:rect l="l" t="t" r="r" b="b"/>
            <a:pathLst>
              <a:path w="11195" h="1038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935720" cy="2499840"/>
          </a:xfrm>
          <a:custGeom>
            <a:avLst/>
            <a:gdLst/>
            <a:ahLst/>
            <a:cxnLst/>
            <a:rect l="l" t="t" r="r" b="b"/>
            <a:pathLst>
              <a:path w="19959" h="25777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221560" y="0"/>
            <a:ext cx="971280" cy="842760"/>
          </a:xfrm>
          <a:custGeom>
            <a:avLst/>
            <a:gdLst/>
            <a:ahLst/>
            <a:cxnLst/>
            <a:rect l="l" t="t" r="r" b="b"/>
            <a:pathLst>
              <a:path w="10017" h="8691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917960" y="1991880"/>
            <a:ext cx="395748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IN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4269" h="53026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528480" y="1071360"/>
            <a:ext cx="1164240" cy="1832040"/>
          </a:xfrm>
          <a:custGeom>
            <a:avLst/>
            <a:gdLst/>
            <a:ahLst/>
            <a:cxnLst/>
            <a:rect l="l" t="t" r="r" b="b"/>
            <a:pathLst>
              <a:path w="12006" h="18892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1193040" y="0"/>
            <a:ext cx="2342880" cy="1356840"/>
          </a:xfrm>
          <a:custGeom>
            <a:avLst/>
            <a:gdLst/>
            <a:ahLst/>
            <a:cxnLst/>
            <a:rect l="l" t="t" r="r" b="b"/>
            <a:pathLst>
              <a:path w="24157" h="13993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0" y="3350520"/>
            <a:ext cx="1257120" cy="1792800"/>
          </a:xfrm>
          <a:custGeom>
            <a:avLst/>
            <a:gdLst/>
            <a:ahLst/>
            <a:cxnLst/>
            <a:rect l="l" t="t" r="r" b="b"/>
            <a:pathLst>
              <a:path w="12962" h="18486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320000" y="893160"/>
            <a:ext cx="4366440" cy="69048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20000" y="1694160"/>
            <a:ext cx="4366440" cy="30553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A653CBD-57C9-477E-8428-A6A13D2616EE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/>
          </p:nvPr>
        </p:nvSpPr>
        <p:spPr>
          <a:xfrm>
            <a:off x="7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726ED15D-A3F9-4AC9-872A-F564DA2A7F05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9143640" cy="5143320"/>
          </a:xfrm>
          <a:custGeom>
            <a:avLst/>
            <a:gdLst/>
            <a:ahLst/>
            <a:cxnLst/>
            <a:rect l="l" t="t" r="r" b="b"/>
            <a:pathLst>
              <a:path w="94269" h="53026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4136040"/>
            <a:ext cx="1085400" cy="1006920"/>
          </a:xfrm>
          <a:custGeom>
            <a:avLst/>
            <a:gdLst/>
            <a:ahLst/>
            <a:cxnLst/>
            <a:rect l="l" t="t" r="r" b="b"/>
            <a:pathLst>
              <a:path w="11195" h="1038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"/>
          <p:cNvSpPr/>
          <p:nvPr/>
        </p:nvSpPr>
        <p:spPr>
          <a:xfrm>
            <a:off x="0" y="0"/>
            <a:ext cx="1935720" cy="2499840"/>
          </a:xfrm>
          <a:custGeom>
            <a:avLst/>
            <a:gdLst/>
            <a:ahLst/>
            <a:cxnLst/>
            <a:rect l="l" t="t" r="r" b="b"/>
            <a:pathLst>
              <a:path w="19959" h="25777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2221560" y="0"/>
            <a:ext cx="971280" cy="842760"/>
          </a:xfrm>
          <a:custGeom>
            <a:avLst/>
            <a:gdLst/>
            <a:ahLst/>
            <a:cxnLst/>
            <a:rect l="l" t="t" r="r" b="b"/>
            <a:pathLst>
              <a:path w="10017" h="8691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5241960" y="1198080"/>
            <a:ext cx="3444480" cy="69048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5241960" y="1999080"/>
            <a:ext cx="3444480" cy="21002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0" name="PlaceHolder 7"/>
          <p:cNvSpPr>
            <a:spLocks noGrp="1"/>
          </p:cNvSpPr>
          <p:nvPr>
            <p:ph type="sldNum"/>
          </p:nvPr>
        </p:nvSpPr>
        <p:spPr>
          <a:xfrm>
            <a:off x="7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30A464F-7C7B-47EB-8BBA-AADFC0B813DA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/>
          </p:nvPr>
        </p:nvSpPr>
        <p:spPr>
          <a:xfrm>
            <a:off x="7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4217533C-28DF-4A8B-B0D3-F186AD1D9C0E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168" name="CustomShape 2"/>
          <p:cNvSpPr/>
          <p:nvPr/>
        </p:nvSpPr>
        <p:spPr>
          <a:xfrm rot="3561600">
            <a:off x="7920000" y="4139640"/>
            <a:ext cx="1129320" cy="685440"/>
          </a:xfrm>
          <a:custGeom>
            <a:avLst/>
            <a:gdLst/>
            <a:ahLst/>
            <a:cxnLst/>
            <a:rect l="l" t="t" r="r" b="b"/>
            <a:pathLst>
              <a:path w="15412" h="9354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 rot="1619400">
            <a:off x="7518960" y="3962880"/>
            <a:ext cx="439920" cy="657000"/>
          </a:xfrm>
          <a:custGeom>
            <a:avLst/>
            <a:gdLst/>
            <a:ahLst/>
            <a:cxnLst/>
            <a:rect l="l" t="t" r="r" b="b"/>
            <a:pathLst>
              <a:path w="6004" h="8967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4"/>
          <p:cNvSpPr/>
          <p:nvPr/>
        </p:nvSpPr>
        <p:spPr>
          <a:xfrm rot="16035000">
            <a:off x="1156680" y="211680"/>
            <a:ext cx="671760" cy="536400"/>
          </a:xfrm>
          <a:custGeom>
            <a:avLst/>
            <a:gdLst/>
            <a:ahLst/>
            <a:cxnLst/>
            <a:rect l="l" t="t" r="r" b="b"/>
            <a:pathLst>
              <a:path w="13184" h="10532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"/>
          <p:cNvSpPr/>
          <p:nvPr/>
        </p:nvSpPr>
        <p:spPr>
          <a:xfrm rot="8584800">
            <a:off x="241560" y="264240"/>
            <a:ext cx="975240" cy="1596960"/>
          </a:xfrm>
          <a:custGeom>
            <a:avLst/>
            <a:gdLst/>
            <a:ahLst/>
            <a:cxnLst/>
            <a:rect l="l" t="t" r="r" b="b"/>
            <a:pathLst>
              <a:path w="5838" h="9557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3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9143640" cy="5142960"/>
          </a:xfrm>
          <a:custGeom>
            <a:avLst/>
            <a:gdLst/>
            <a:ahLst/>
            <a:cxnLst/>
            <a:rect l="l" t="t" r="r" b="b"/>
            <a:pathLst>
              <a:path w="94270" h="53026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2007360" y="2801880"/>
            <a:ext cx="1494720" cy="906840"/>
          </a:xfrm>
          <a:custGeom>
            <a:avLst/>
            <a:gdLst/>
            <a:ahLst/>
            <a:cxnLst/>
            <a:rect l="l" t="t" r="r" b="b"/>
            <a:pathLst>
              <a:path w="15412" h="9354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"/>
          <p:cNvSpPr/>
          <p:nvPr/>
        </p:nvSpPr>
        <p:spPr>
          <a:xfrm rot="759000">
            <a:off x="1198080" y="3395160"/>
            <a:ext cx="582120" cy="869400"/>
          </a:xfrm>
          <a:custGeom>
            <a:avLst/>
            <a:gdLst/>
            <a:ahLst/>
            <a:cxnLst/>
            <a:rect l="l" t="t" r="r" b="b"/>
            <a:pathLst>
              <a:path w="6004" h="8967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4"/>
          <p:cNvSpPr/>
          <p:nvPr/>
        </p:nvSpPr>
        <p:spPr>
          <a:xfrm>
            <a:off x="1992960" y="0"/>
            <a:ext cx="1828440" cy="1392840"/>
          </a:xfrm>
          <a:custGeom>
            <a:avLst/>
            <a:gdLst/>
            <a:ahLst/>
            <a:cxnLst/>
            <a:rect l="l" t="t" r="r" b="b"/>
            <a:pathLst>
              <a:path w="18855" h="14362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"/>
          <p:cNvSpPr/>
          <p:nvPr/>
        </p:nvSpPr>
        <p:spPr>
          <a:xfrm>
            <a:off x="1793160" y="4243320"/>
            <a:ext cx="1271160" cy="899640"/>
          </a:xfrm>
          <a:custGeom>
            <a:avLst/>
            <a:gdLst/>
            <a:ahLst/>
            <a:cxnLst/>
            <a:rect l="l" t="t" r="r" b="b"/>
            <a:pathLst>
              <a:path w="13110" h="928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6"/>
          <p:cNvSpPr/>
          <p:nvPr/>
        </p:nvSpPr>
        <p:spPr>
          <a:xfrm>
            <a:off x="0" y="2907360"/>
            <a:ext cx="971280" cy="1607040"/>
          </a:xfrm>
          <a:custGeom>
            <a:avLst/>
            <a:gdLst/>
            <a:ahLst/>
            <a:cxnLst/>
            <a:rect l="l" t="t" r="r" b="b"/>
            <a:pathLst>
              <a:path w="10017" h="16571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7"/>
          <p:cNvSpPr>
            <a:spLocks noGrp="1"/>
          </p:cNvSpPr>
          <p:nvPr>
            <p:ph type="title"/>
          </p:nvPr>
        </p:nvSpPr>
        <p:spPr>
          <a:xfrm>
            <a:off x="4320000" y="893160"/>
            <a:ext cx="4366440" cy="69048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7" name="PlaceHolder 8"/>
          <p:cNvSpPr>
            <a:spLocks noGrp="1"/>
          </p:cNvSpPr>
          <p:nvPr>
            <p:ph type="sldNum"/>
          </p:nvPr>
        </p:nvSpPr>
        <p:spPr>
          <a:xfrm>
            <a:off x="76320" y="4749840"/>
            <a:ext cx="548280" cy="39312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0E9C291-BD31-47DD-A6AF-C7D90FDEDBC8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‹#›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21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 </a:t>
            </a:r>
            <a:r>
              <a:rPr lang="en-US" sz="2400" b="1" u="sng" dirty="0" smtClean="0"/>
              <a:t>SOCIALLY RELEVANT PROJECT(IT7513</a:t>
            </a:r>
            <a:r>
              <a:rPr lang="en-US" sz="2400" b="1" dirty="0" smtClean="0"/>
              <a:t>)</a:t>
            </a:r>
            <a:endParaRPr lang="en-IN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67544" y="1203598"/>
            <a:ext cx="8229240" cy="2982960"/>
          </a:xfrm>
        </p:spPr>
        <p:txBody>
          <a:bodyPr>
            <a:normAutofit/>
          </a:bodyPr>
          <a:lstStyle/>
          <a:p>
            <a:r>
              <a:rPr lang="en-US" sz="2800" b="1" u="sng" dirty="0" smtClean="0"/>
              <a:t>ENVIRONMENTAL WEBSITE WITH PREDICTION MODELS</a:t>
            </a:r>
            <a:r>
              <a:rPr lang="en-US" sz="2800" b="1" dirty="0" smtClean="0"/>
              <a:t>.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DONE BY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  </a:t>
            </a:r>
            <a:r>
              <a:rPr lang="en-US" sz="2400" b="1" dirty="0" smtClean="0"/>
              <a:t>AJAY.B(2018506010)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ABHINAV SHEKAR.S(2018506002)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NABEEL MOHAMED SHERIFF(2018506068)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              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2982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8AC3B9DD-AB83-4BFA-9751-0D4105BBFD3F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10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2071800" y="428760"/>
            <a:ext cx="5357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u="sng" spc="-1" dirty="0" smtClean="0">
                <a:solidFill>
                  <a:srgbClr val="10181E"/>
                </a:solidFill>
                <a:latin typeface="Arial"/>
                <a:ea typeface="Arial"/>
              </a:rPr>
              <a:t>FLOW</a:t>
            </a:r>
            <a:r>
              <a:rPr lang="en-IN" sz="2400" b="1" u="sng" strike="noStrike" spc="-1" dirty="0" smtClean="0">
                <a:solidFill>
                  <a:srgbClr val="10181E"/>
                </a:solidFill>
                <a:uFillTx/>
                <a:latin typeface="Arial"/>
                <a:ea typeface="Arial"/>
              </a:rPr>
              <a:t> DIAGRAM: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2" name="AutoShape 2" descr="blob:https://web.whatsapp.com/3bc5e1d4-a068-4cbc-afe5-afd71d3ee8d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3bc5e1d4-a068-4cbc-afe5-afd71d3ee8d4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blob:https://web.whatsapp.com/3bc5e1d4-a068-4cbc-afe5-afd71d3ee8d4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84880"/>
            <a:ext cx="6624736" cy="420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6178944E-56BA-4A3F-872B-3ECAB1E707AF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11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62800" y="397800"/>
            <a:ext cx="4366440" cy="1100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t/>
            </a:r>
            <a:br/>
            <a:r>
              <a:rPr lang="en-IN" sz="2800" b="1" strike="noStrike" spc="-1">
                <a:solidFill>
                  <a:srgbClr val="10181E"/>
                </a:solidFill>
                <a:latin typeface="Dosis ExtraLight"/>
                <a:ea typeface="Dosis ExtraLight"/>
              </a:rPr>
              <a:t>Rainfall prediction: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98320"/>
            <a:ext cx="3744416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858040" y="785880"/>
            <a:ext cx="5428800" cy="57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B0F0"/>
                </a:solidFill>
                <a:latin typeface="Dosis ExtraLight"/>
                <a:ea typeface="Dosis ExtraLight"/>
              </a:rPr>
              <a:t>Weather prediction:</a:t>
            </a:r>
            <a:r>
              <a:t/>
            </a:r>
            <a:br/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784AF863-90BD-4066-B76E-85CFDC3C744C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12</a:t>
            </a:fld>
            <a:endParaRPr lang="en-IN" sz="1300" b="0" strike="noStrike" spc="-1">
              <a:latin typeface="Times New Roman"/>
            </a:endParaRPr>
          </a:p>
        </p:txBody>
      </p:sp>
      <p:pic>
        <p:nvPicPr>
          <p:cNvPr id="314" name="Picture 2"/>
          <p:cNvPicPr/>
          <p:nvPr/>
        </p:nvPicPr>
        <p:blipFill>
          <a:blip r:embed="rId2"/>
          <a:stretch/>
        </p:blipFill>
        <p:spPr>
          <a:xfrm>
            <a:off x="3286080" y="1000080"/>
            <a:ext cx="4428720" cy="350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509698D7-1780-4D4D-ABD0-A7B26A9EF000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13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207360"/>
            <a:ext cx="9143640" cy="69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484F56"/>
                </a:solidFill>
                <a:latin typeface="Dosis ExtraLight"/>
                <a:ea typeface="Dosis ExtraLight"/>
              </a:rPr>
              <a:t>Stock prediction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320" name="Picture 4"/>
          <p:cNvPicPr/>
          <p:nvPr/>
        </p:nvPicPr>
        <p:blipFill>
          <a:blip r:embed="rId3"/>
          <a:stretch/>
        </p:blipFill>
        <p:spPr>
          <a:xfrm>
            <a:off x="4767480" y="952920"/>
            <a:ext cx="4051440" cy="2004480"/>
          </a:xfrm>
          <a:prstGeom prst="rect">
            <a:avLst/>
          </a:prstGeom>
          <a:ln>
            <a:noFill/>
          </a:ln>
        </p:spPr>
      </p:pic>
      <p:pic>
        <p:nvPicPr>
          <p:cNvPr id="321" name="Picture 5"/>
          <p:cNvPicPr/>
          <p:nvPr/>
        </p:nvPicPr>
        <p:blipFill>
          <a:blip r:embed="rId4"/>
          <a:stretch/>
        </p:blipFill>
        <p:spPr>
          <a:xfrm>
            <a:off x="5296680" y="3120840"/>
            <a:ext cx="2992680" cy="1815120"/>
          </a:xfrm>
          <a:prstGeom prst="rect">
            <a:avLst/>
          </a:prstGeom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99" y="952920"/>
            <a:ext cx="3423525" cy="398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85800" y="2808000"/>
            <a:ext cx="77720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200" b="1" i="1" strike="noStrike" spc="-1">
                <a:solidFill>
                  <a:srgbClr val="002060"/>
                </a:solidFill>
                <a:latin typeface="Tahoma"/>
                <a:ea typeface="Dosis ExtraLight"/>
              </a:rPr>
              <a:t>Our planet’s alarm is going off, and it is time to wake up and take action! </a:t>
            </a:r>
            <a:r>
              <a:t/>
            </a:r>
            <a:br/>
            <a:r>
              <a:rPr lang="en-IN" sz="3200" b="1" i="1" strike="noStrike" spc="-1">
                <a:solidFill>
                  <a:srgbClr val="002060"/>
                </a:solidFill>
                <a:latin typeface="Tahoma"/>
                <a:ea typeface="Dosis ExtraLight"/>
              </a:rPr>
              <a:t>– Leonardo DiCaprio</a:t>
            </a:r>
            <a:r>
              <a:t/>
            </a:r>
            <a:br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2C203659-E7C8-4309-8600-F78D11F588F8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14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1548D9A-9803-4D63-961F-A262E0F4E9AC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15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881440" y="500040"/>
            <a:ext cx="4976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Arial"/>
              </a:rPr>
              <a:t>DRAWBACKS IN CURRENT PAPERS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000160" y="1071720"/>
            <a:ext cx="485748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Rainfall :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=&gt;High  RMSE (Root Mean Square Error) and MAPE (Mean Absolute Percentage error)errors so that future months are  less  reliable for Meteorological purposes.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=&gt;No model for light rain scenarios !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IN" sz="1400" b="0" strike="noStrike" spc="-1">
              <a:latin typeface="Arial"/>
            </a:endParaRPr>
          </a:p>
        </p:txBody>
      </p:sp>
      <p:pic>
        <p:nvPicPr>
          <p:cNvPr id="328" name="Picture 2"/>
          <p:cNvPicPr/>
          <p:nvPr/>
        </p:nvPicPr>
        <p:blipFill>
          <a:blip r:embed="rId2"/>
          <a:stretch/>
        </p:blipFill>
        <p:spPr>
          <a:xfrm>
            <a:off x="2428920" y="2643120"/>
            <a:ext cx="3419280" cy="131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D618FFE-AAFF-4ACB-947D-D2AC076EE12D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16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785960" y="785880"/>
            <a:ext cx="507168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IN" sz="1400" b="0" strike="noStrike" spc="-1" dirty="0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714320" y="1131590"/>
            <a:ext cx="5143320" cy="42090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Stock</a:t>
            </a:r>
            <a:r>
              <a:rPr lang="en-IN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--------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=&gt;The existing system fails when there are rare outcomes or predictors,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=&gt;The existing system does not perform well when there is a change in the operating environment. 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=&gt; It </a:t>
            </a:r>
            <a:r>
              <a:rPr lang="en-IN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doesn’t </a:t>
            </a:r>
            <a:r>
              <a:rPr lang="en-IN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focus on external events in the environment, like news events or social media.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FA128B7-1F5F-4528-9B0C-F55A6D9964E9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17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357200" y="928800"/>
            <a:ext cx="7572240" cy="25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Weather :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  <a:ea typeface="Arial"/>
              </a:rPr>
              <a:t>------------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r>
              <a:rPr lang="en-IN" sz="1400" b="0" strike="noStrike" spc="-1">
                <a:solidFill>
                  <a:srgbClr val="000000"/>
                </a:solidFill>
                <a:latin typeface="Arial"/>
                <a:ea typeface="Arial"/>
              </a:rPr>
              <a:t>=&gt;Results varies from obtained from temperature and humidity sensors and weather station data , because existing models considers only specific parameters to all areas, just like an generalised model , but an parameter in one city might also affects other cities too , like considering the atmospheric moisture !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A86EF423-362F-4C45-BFCA-BF70E41246D8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18</a:t>
            </a:fld>
            <a:endParaRPr lang="en-IN" sz="1300" b="0" strike="noStrike" spc="-1">
              <a:latin typeface="Times New Roman"/>
            </a:endParaRPr>
          </a:p>
        </p:txBody>
      </p:sp>
      <p:pic>
        <p:nvPicPr>
          <p:cNvPr id="335" name="Picture 1"/>
          <p:cNvPicPr/>
          <p:nvPr/>
        </p:nvPicPr>
        <p:blipFill>
          <a:blip r:embed="rId3"/>
          <a:stretch/>
        </p:blipFill>
        <p:spPr>
          <a:xfrm>
            <a:off x="1500120" y="0"/>
            <a:ext cx="578628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35"/>
          <p:cNvPicPr/>
          <p:nvPr/>
        </p:nvPicPr>
        <p:blipFill>
          <a:blip r:embed="rId2"/>
          <a:stretch/>
        </p:blipFill>
        <p:spPr>
          <a:xfrm>
            <a:off x="1440000" y="1134000"/>
            <a:ext cx="6447960" cy="1314000"/>
          </a:xfrm>
          <a:prstGeom prst="rect">
            <a:avLst/>
          </a:prstGeom>
          <a:ln>
            <a:noFill/>
          </a:ln>
        </p:spPr>
      </p:pic>
      <p:pic>
        <p:nvPicPr>
          <p:cNvPr id="337" name="Picture 336"/>
          <p:cNvPicPr/>
          <p:nvPr/>
        </p:nvPicPr>
        <p:blipFill>
          <a:blip r:embed="rId3"/>
          <a:stretch/>
        </p:blipFill>
        <p:spPr>
          <a:xfrm>
            <a:off x="1296000" y="720000"/>
            <a:ext cx="6791040" cy="252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320000" y="607680"/>
            <a:ext cx="4366440" cy="975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rPr lang="en-IN" sz="3200" b="0" strike="noStrike" spc="-1">
                <a:solidFill>
                  <a:srgbClr val="9BCF63"/>
                </a:solidFill>
                <a:latin typeface="Dosis ExtraLight"/>
                <a:ea typeface="Dosis ExtraLight"/>
              </a:rPr>
              <a:t> </a:t>
            </a:r>
            <a:r>
              <a:t/>
            </a:r>
            <a:br/>
            <a:r>
              <a:rPr lang="en-IN" sz="32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PROBLEM STATEMENT</a:t>
            </a:r>
            <a:r>
              <a:rPr lang="en-IN" sz="36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 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320000" y="1694160"/>
            <a:ext cx="4366440" cy="305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76320">
              <a:lnSpc>
                <a:spcPct val="100000"/>
              </a:lnSpc>
              <a:spcBef>
                <a:spcPts val="601"/>
              </a:spcBef>
            </a:pPr>
            <a:r>
              <a:rPr lang="en-IN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The project deals about the various prediction models using Machine Learning algorithms.</a:t>
            </a:r>
            <a:r>
              <a:rPr dirty="0"/>
              <a:t/>
            </a:r>
            <a:br>
              <a:rPr dirty="0"/>
            </a:br>
            <a:r>
              <a:rPr lang="en-IN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The prediction model entities to be </a:t>
            </a:r>
            <a:r>
              <a:rPr lang="en-IN" b="0" strike="noStrike" spc="-1" dirty="0" smtClean="0">
                <a:solidFill>
                  <a:srgbClr val="484F56"/>
                </a:solidFill>
                <a:latin typeface="Pontano Sans"/>
                <a:ea typeface="Pontano Sans"/>
              </a:rPr>
              <a:t>analysed </a:t>
            </a:r>
            <a:r>
              <a:rPr lang="en-IN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are listed as follows: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          i)Rainfall prediction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          ii)Flood prediction</a:t>
            </a:r>
            <a:r>
              <a:rPr dirty="0"/>
              <a:t/>
            </a:r>
            <a:br>
              <a:rPr dirty="0"/>
            </a:br>
            <a:r>
              <a:rPr lang="en-IN" sz="2400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     </a:t>
            </a:r>
            <a:r>
              <a:rPr lang="en-IN" sz="2400" b="0" strike="noStrike" spc="-1" dirty="0" smtClean="0">
                <a:solidFill>
                  <a:srgbClr val="484F56"/>
                </a:solidFill>
                <a:latin typeface="Pontano Sans"/>
                <a:ea typeface="Pontano Sans"/>
              </a:rPr>
              <a:t>     iii)Stock </a:t>
            </a:r>
            <a:r>
              <a:rPr lang="en-IN" sz="2400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prediction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C37A601-6369-4FC2-982F-CA6FACF75E30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2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7"/>
          <p:cNvPicPr/>
          <p:nvPr/>
        </p:nvPicPr>
        <p:blipFill>
          <a:blip r:embed="rId2"/>
          <a:stretch/>
        </p:blipFill>
        <p:spPr>
          <a:xfrm>
            <a:off x="122400" y="-9720"/>
            <a:ext cx="771732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338"/>
          <p:cNvPicPr/>
          <p:nvPr/>
        </p:nvPicPr>
        <p:blipFill>
          <a:blip r:embed="rId2"/>
          <a:stretch/>
        </p:blipFill>
        <p:spPr>
          <a:xfrm>
            <a:off x="1401840" y="-8640"/>
            <a:ext cx="5797080" cy="514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39"/>
          <p:cNvPicPr/>
          <p:nvPr/>
        </p:nvPicPr>
        <p:blipFill>
          <a:blip r:embed="rId2"/>
          <a:stretch/>
        </p:blipFill>
        <p:spPr>
          <a:xfrm>
            <a:off x="360" y="72000"/>
            <a:ext cx="9143640" cy="457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40"/>
          <p:cNvPicPr/>
          <p:nvPr/>
        </p:nvPicPr>
        <p:blipFill>
          <a:blip r:embed="rId2"/>
          <a:stretch/>
        </p:blipFill>
        <p:spPr>
          <a:xfrm>
            <a:off x="1224000" y="1239120"/>
            <a:ext cx="5829120" cy="1856880"/>
          </a:xfrm>
          <a:prstGeom prst="rect">
            <a:avLst/>
          </a:prstGeom>
          <a:ln>
            <a:noFill/>
          </a:ln>
        </p:spPr>
      </p:pic>
      <p:pic>
        <p:nvPicPr>
          <p:cNvPr id="342" name="Picture 341"/>
          <p:cNvPicPr/>
          <p:nvPr/>
        </p:nvPicPr>
        <p:blipFill>
          <a:blip r:embed="rId3"/>
          <a:stretch/>
        </p:blipFill>
        <p:spPr>
          <a:xfrm>
            <a:off x="1091880" y="1296000"/>
            <a:ext cx="6229080" cy="17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8DF96394-170A-4C2B-9333-D5B66F71F580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24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85800" y="1431000"/>
            <a:ext cx="4814640" cy="2283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11500" b="0" strike="noStrike" spc="-1">
                <a:solidFill>
                  <a:srgbClr val="00B0F0"/>
                </a:solidFill>
                <a:latin typeface="Dosis ExtraLight"/>
                <a:ea typeface="Dosis ExtraLight"/>
              </a:rPr>
              <a:t>Thank you</a:t>
            </a:r>
            <a:endParaRPr lang="en-IN" sz="1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5020200" y="816480"/>
            <a:ext cx="2713320" cy="2467800"/>
          </a:xfrm>
          <a:custGeom>
            <a:avLst/>
            <a:gdLst/>
            <a:ahLst/>
            <a:cxn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4"/>
          <p:cNvSpPr/>
          <p:nvPr/>
        </p:nvSpPr>
        <p:spPr>
          <a:xfrm rot="2241600">
            <a:off x="6269760" y="3348720"/>
            <a:ext cx="1651320" cy="1002240"/>
          </a:xfrm>
          <a:custGeom>
            <a:avLst/>
            <a:gdLst/>
            <a:ahLst/>
            <a:cxnLst/>
            <a:rect l="l" t="t" r="r" b="b"/>
            <a:pathLst>
              <a:path w="15412" h="9354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5"/>
          <p:cNvSpPr/>
          <p:nvPr/>
        </p:nvSpPr>
        <p:spPr>
          <a:xfrm rot="14857800">
            <a:off x="7585920" y="2562840"/>
            <a:ext cx="640440" cy="997920"/>
          </a:xfrm>
          <a:custGeom>
            <a:avLst/>
            <a:gdLst/>
            <a:ahLst/>
            <a:cxnLst/>
            <a:rect l="l" t="t" r="r" b="b"/>
            <a:pathLst>
              <a:path w="6004" h="8967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76920" y="644760"/>
            <a:ext cx="8309520" cy="144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10181E"/>
                </a:solidFill>
                <a:latin typeface="Dosis ExtraLight"/>
                <a:ea typeface="Dosis ExtraLight"/>
              </a:rPr>
              <a:t>Rainfall prediction</a:t>
            </a:r>
            <a:r>
              <a:rPr lang="en-IN" sz="3600" b="0" strike="noStrike" spc="-1">
                <a:solidFill>
                  <a:srgbClr val="10181E"/>
                </a:solidFill>
                <a:latin typeface="Dosis ExtraLight"/>
                <a:ea typeface="Dosis ExtraLight"/>
              </a:rPr>
              <a:t> </a:t>
            </a:r>
            <a:r>
              <a:t/>
            </a:r>
            <a:br/>
            <a:r>
              <a:t/>
            </a:r>
            <a:br/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785520" y="741960"/>
            <a:ext cx="7981200" cy="2906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7668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</a:pPr>
            <a:endParaRPr lang="en-IN" spc="-1" dirty="0">
              <a:solidFill>
                <a:srgbClr val="62A30B"/>
              </a:solidFill>
              <a:latin typeface="Pontano Sans"/>
              <a:ea typeface="Pontano Sans"/>
            </a:endParaRPr>
          </a:p>
          <a:p>
            <a:pPr marL="7668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</a:pPr>
            <a:r>
              <a:rPr lang="en-IN" b="0" strike="noStrike" spc="-1" dirty="0" smtClean="0">
                <a:solidFill>
                  <a:srgbClr val="62A30B"/>
                </a:solidFill>
                <a:latin typeface="Pontano Sans"/>
                <a:ea typeface="Pontano Sans"/>
              </a:rPr>
              <a:t>       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(i)Accurate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prediction of rainfall (precipitation) is 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`challenging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due to the complexity of meteorological phenomena. </a:t>
            </a:r>
            <a:endParaRPr lang="en-IN" b="0" strike="noStrike" spc="-1" dirty="0" smtClean="0">
              <a:solidFill>
                <a:srgbClr val="FF00FF"/>
              </a:solidFill>
              <a:latin typeface="Pontano Sans"/>
              <a:ea typeface="Pontano Sans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(ii)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Rainfall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is caused by a variety of meteorological conditions and the mathematical model for it is nonlinear</a:t>
            </a:r>
            <a:r>
              <a:rPr lang="en-IN" b="0" strike="noStrike" spc="-1" dirty="0">
                <a:solidFill>
                  <a:srgbClr val="62A30B"/>
                </a:solidFill>
                <a:latin typeface="Pontano Sans"/>
                <a:ea typeface="Pontano Sans"/>
              </a:rPr>
              <a:t>. </a:t>
            </a:r>
            <a:endParaRPr lang="en-IN" b="0" strike="noStrike" spc="-1" dirty="0" smtClean="0">
              <a:solidFill>
                <a:srgbClr val="62A30B"/>
              </a:solidFill>
              <a:latin typeface="Pontano Sans"/>
              <a:ea typeface="Pontano Sans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(i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ii)Weather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forecasting 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methods based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on neural networks (NNs) which are implemented on general-purpose </a:t>
            </a:r>
            <a:r>
              <a:rPr lang="en-IN" b="0" strike="noStrike" spc="-1" dirty="0" smtClean="0">
                <a:solidFill>
                  <a:srgbClr val="FF00FF"/>
                </a:solidFill>
                <a:latin typeface="Pontano Sans"/>
                <a:ea typeface="Pontano Sans"/>
              </a:rPr>
              <a:t>computers , have been investigated </a:t>
            </a:r>
            <a:r>
              <a:rPr lang="en-IN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intensively in recent years</a:t>
            </a:r>
            <a:r>
              <a:rPr lang="en-IN" sz="2400" b="0" strike="noStrike" spc="-1" dirty="0">
                <a:solidFill>
                  <a:srgbClr val="FF00FF"/>
                </a:solidFill>
                <a:latin typeface="Pontano Sans"/>
                <a:ea typeface="Pontano Sans"/>
              </a:rPr>
              <a:t>.</a:t>
            </a:r>
            <a:endParaRPr lang="en-IN" sz="2400" b="0" strike="noStrike" spc="-1" dirty="0">
              <a:solidFill>
                <a:srgbClr val="FF00FF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657600" y="1675440"/>
            <a:ext cx="182844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2621520" y="-3310920"/>
            <a:ext cx="5783760" cy="421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10181E"/>
                </a:solidFill>
                <a:latin typeface="Dosis ExtraLight"/>
                <a:ea typeface="Dosis ExtraLight"/>
              </a:rPr>
              <a:t>Stock Prediction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82400" y="903600"/>
            <a:ext cx="8178480" cy="384588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spc="-1" dirty="0" smtClean="0">
                <a:latin typeface="Pontano Sans"/>
                <a:ea typeface="Pontano Sans"/>
              </a:rPr>
              <a:t>(i)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Predicting </a:t>
            </a:r>
            <a:r>
              <a:rPr lang="en-IN" b="0" strike="noStrike" spc="-1" dirty="0">
                <a:solidFill>
                  <a:srgbClr val="C00000"/>
                </a:solidFill>
                <a:latin typeface="Pontano Sans"/>
                <a:ea typeface="Pontano Sans"/>
              </a:rPr>
              <a:t>how the stock market will perform is one of the most difficult things to do. </a:t>
            </a:r>
            <a:endParaRPr lang="en-IN" b="0" strike="noStrike" spc="-1" dirty="0" smtClean="0">
              <a:solidFill>
                <a:srgbClr val="C00000"/>
              </a:solidFill>
              <a:latin typeface="Pontano Sans"/>
              <a:ea typeface="Pontan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b="0" strike="noStrike" spc="-1" dirty="0" smtClean="0">
                <a:latin typeface="Pontano Sans"/>
                <a:ea typeface="Pontano Sans"/>
              </a:rPr>
              <a:t>(ii)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There </a:t>
            </a:r>
            <a:r>
              <a:rPr lang="en-IN" b="0" strike="noStrike" spc="-1" dirty="0">
                <a:solidFill>
                  <a:srgbClr val="C00000"/>
                </a:solidFill>
                <a:latin typeface="Pontano Sans"/>
                <a:ea typeface="Pontano Sans"/>
              </a:rPr>
              <a:t>are so many factors involved in the prediction – physical factors vs. 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physiological, </a:t>
            </a:r>
            <a:r>
              <a:rPr lang="en-IN" b="0" strike="noStrike" spc="-1" dirty="0">
                <a:solidFill>
                  <a:srgbClr val="C00000"/>
                </a:solidFill>
                <a:latin typeface="Pontano Sans"/>
                <a:ea typeface="Pontano Sans"/>
              </a:rPr>
              <a:t>rational and irrational behaviour, etc. </a:t>
            </a:r>
            <a:endParaRPr lang="en-IN" b="0" strike="noStrike" spc="-1" dirty="0" smtClean="0">
              <a:solidFill>
                <a:srgbClr val="C00000"/>
              </a:solidFill>
              <a:latin typeface="Pontano Sans"/>
              <a:ea typeface="Pontan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b="0" strike="noStrike" spc="-1" dirty="0" smtClean="0">
                <a:latin typeface="Pontano Sans"/>
                <a:ea typeface="Pontano Sans"/>
              </a:rPr>
              <a:t>(iii) 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Al</a:t>
            </a:r>
            <a:r>
              <a:rPr lang="en-IN" b="0" strike="noStrike" spc="-1" dirty="0" smtClean="0">
                <a:latin typeface="Pontano Sans"/>
                <a:ea typeface="Pontano Sans"/>
              </a:rPr>
              <a:t>l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 </a:t>
            </a:r>
            <a:r>
              <a:rPr lang="en-IN" b="0" strike="noStrike" spc="-1" dirty="0">
                <a:solidFill>
                  <a:srgbClr val="C00000"/>
                </a:solidFill>
                <a:latin typeface="Pontano Sans"/>
                <a:ea typeface="Pontano Sans"/>
              </a:rPr>
              <a:t>these aspects combine to make share prices volatile and very difficult to predict with a high degree of accuracy. </a:t>
            </a:r>
            <a:endParaRPr lang="en-IN" b="0" strike="noStrike" spc="-1" dirty="0" smtClean="0">
              <a:solidFill>
                <a:srgbClr val="C00000"/>
              </a:solidFill>
              <a:latin typeface="Pontano Sans"/>
              <a:ea typeface="Pontan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IN" b="0" strike="noStrike" spc="-1" dirty="0" smtClean="0">
                <a:latin typeface="Pontano Sans"/>
                <a:ea typeface="Pontano Sans"/>
              </a:rPr>
              <a:t>(</a:t>
            </a:r>
            <a:r>
              <a:rPr lang="en-IN" spc="-1" dirty="0" smtClean="0">
                <a:latin typeface="Pontano Sans"/>
                <a:ea typeface="Pontano Sans"/>
              </a:rPr>
              <a:t>iv)</a:t>
            </a:r>
            <a:r>
              <a:rPr lang="en-IN" b="0" strike="noStrike" spc="-1" dirty="0" smtClean="0">
                <a:solidFill>
                  <a:srgbClr val="C00000"/>
                </a:solidFill>
                <a:latin typeface="Pontano Sans"/>
                <a:ea typeface="Pontano Sans"/>
              </a:rPr>
              <a:t>Machine </a:t>
            </a:r>
            <a:r>
              <a:rPr lang="en-IN" b="0" strike="noStrike" spc="-1" dirty="0">
                <a:solidFill>
                  <a:srgbClr val="C00000"/>
                </a:solidFill>
                <a:latin typeface="Pontano Sans"/>
                <a:ea typeface="Pontano Sans"/>
              </a:rPr>
              <a:t>learning techniques have the potential to unearth patterns and insights we didn’t see before, and these can be used to make unerringly accurate predictions.</a:t>
            </a:r>
            <a:endParaRPr lang="en-IN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CCD384C4-4BA9-4862-A2BB-5AA2890264B5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4</a:t>
            </a:fld>
            <a:endParaRPr lang="en-IN" sz="13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4320000" y="-1657080"/>
            <a:ext cx="4366440" cy="33508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2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REFERENCE PAPER ANALYSIS</a:t>
            </a:r>
            <a:r>
              <a:rPr lang="en-IN" sz="28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FC16E8AA-91E7-4386-8F70-1B00480B47A0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5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4320000" y="1694160"/>
            <a:ext cx="4366440" cy="3055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76320">
              <a:lnSpc>
                <a:spcPct val="100000"/>
              </a:lnSpc>
              <a:spcBef>
                <a:spcPts val="601"/>
              </a:spcBef>
            </a:pPr>
            <a:r>
              <a:rPr lang="en-IN" sz="2400" b="0" strike="noStrike" spc="-1" dirty="0">
                <a:solidFill>
                  <a:srgbClr val="484F56"/>
                </a:solidFill>
                <a:latin typeface="Pontano Sans"/>
                <a:ea typeface="Pontano Sans"/>
              </a:rPr>
              <a:t>https://github.com/ajai-cr7/Srp/tree/master/ResearchPapers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B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4429080" y="142920"/>
            <a:ext cx="4480200" cy="428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6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LITERATURE VIEW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665960" y="2269080"/>
            <a:ext cx="4020120" cy="1850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  <p:sp>
        <p:nvSpPr>
          <p:cNvPr id="279" name="TextShape 3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DD7BBA5-8CEF-4A20-8617-F5698C207852}" type="slidenum">
              <a:rPr lang="en-IN" sz="1300" b="0" strike="noStrike" spc="-1">
                <a:solidFill>
                  <a:srgbClr val="FFFFFF"/>
                </a:solidFill>
                <a:latin typeface="Dosis ExtraLight"/>
                <a:ea typeface="Dosis ExtraLight"/>
              </a:rPr>
              <a:t>6</a:t>
            </a:fld>
            <a:endParaRPr lang="en-IN" sz="1300" b="0" strike="noStrike" spc="-1">
              <a:latin typeface="Times New Roman"/>
            </a:endParaRPr>
          </a:p>
        </p:txBody>
      </p:sp>
      <p:grpSp>
        <p:nvGrpSpPr>
          <p:cNvPr id="280" name="Group 4"/>
          <p:cNvGrpSpPr/>
          <p:nvPr/>
        </p:nvGrpSpPr>
        <p:grpSpPr>
          <a:xfrm>
            <a:off x="463320" y="418320"/>
            <a:ext cx="1417320" cy="1380240"/>
            <a:chOff x="463320" y="418320"/>
            <a:chExt cx="1417320" cy="1380240"/>
          </a:xfrm>
        </p:grpSpPr>
        <p:sp>
          <p:nvSpPr>
            <p:cNvPr id="281" name="CustomShape 5"/>
            <p:cNvSpPr/>
            <p:nvPr/>
          </p:nvSpPr>
          <p:spPr>
            <a:xfrm>
              <a:off x="463320" y="418320"/>
              <a:ext cx="1417320" cy="1380240"/>
            </a:xfrm>
            <a:custGeom>
              <a:avLst/>
              <a:gdLst/>
              <a:ahLst/>
              <a:cxn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6"/>
            <p:cNvSpPr/>
            <p:nvPr/>
          </p:nvSpPr>
          <p:spPr>
            <a:xfrm>
              <a:off x="711000" y="647280"/>
              <a:ext cx="922320" cy="922320"/>
            </a:xfrm>
            <a:custGeom>
              <a:avLst/>
              <a:gdLst/>
              <a:ahLst/>
              <a:cxn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3" name="CustomShape 7"/>
          <p:cNvSpPr/>
          <p:nvPr/>
        </p:nvSpPr>
        <p:spPr>
          <a:xfrm>
            <a:off x="2027160" y="916560"/>
            <a:ext cx="1417320" cy="800280"/>
          </a:xfrm>
          <a:custGeom>
            <a:avLst/>
            <a:gdLst/>
            <a:ahLst/>
            <a:cxn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4" name="Group 8"/>
          <p:cNvGrpSpPr/>
          <p:nvPr/>
        </p:nvGrpSpPr>
        <p:grpSpPr>
          <a:xfrm>
            <a:off x="1748880" y="3207600"/>
            <a:ext cx="1128240" cy="1470600"/>
            <a:chOff x="1748880" y="3207600"/>
            <a:chExt cx="1128240" cy="1470600"/>
          </a:xfrm>
        </p:grpSpPr>
        <p:sp>
          <p:nvSpPr>
            <p:cNvPr id="285" name="CustomShape 9"/>
            <p:cNvSpPr/>
            <p:nvPr/>
          </p:nvSpPr>
          <p:spPr>
            <a:xfrm>
              <a:off x="2404800" y="3207600"/>
              <a:ext cx="374760" cy="372960"/>
            </a:xfrm>
            <a:custGeom>
              <a:avLst/>
              <a:gdLst/>
              <a:ahLst/>
              <a:cxn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0"/>
            <p:cNvSpPr/>
            <p:nvPr/>
          </p:nvSpPr>
          <p:spPr>
            <a:xfrm>
              <a:off x="1781640" y="3267360"/>
              <a:ext cx="1095480" cy="1410840"/>
            </a:xfrm>
            <a:custGeom>
              <a:avLst/>
              <a:gdLst/>
              <a:ahLst/>
              <a:cxn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11"/>
            <p:cNvSpPr/>
            <p:nvPr/>
          </p:nvSpPr>
          <p:spPr>
            <a:xfrm>
              <a:off x="1748880" y="3390480"/>
              <a:ext cx="508680" cy="508680"/>
            </a:xfrm>
            <a:custGeom>
              <a:avLst/>
              <a:gdLst/>
              <a:ahLst/>
              <a:cxn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CustomShape 12"/>
          <p:cNvSpPr/>
          <p:nvPr/>
        </p:nvSpPr>
        <p:spPr>
          <a:xfrm>
            <a:off x="1119600" y="2269080"/>
            <a:ext cx="1775160" cy="981000"/>
          </a:xfrm>
          <a:custGeom>
            <a:avLst/>
            <a:gdLst/>
            <a:ahLst/>
            <a:cxn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3404520" y="595080"/>
            <a:ext cx="696240" cy="393120"/>
          </a:xfrm>
          <a:custGeom>
            <a:avLst/>
            <a:gdLst/>
            <a:ahLst/>
            <a:cxn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0" name="Picture 1"/>
          <p:cNvPicPr/>
          <p:nvPr/>
        </p:nvPicPr>
        <p:blipFill>
          <a:blip r:embed="rId2"/>
          <a:stretch/>
        </p:blipFill>
        <p:spPr>
          <a:xfrm>
            <a:off x="2894760" y="791640"/>
            <a:ext cx="6248880" cy="3796334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97171DCD-B0F1-4EE7-85C0-EF4DAEE5804D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7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145080" y="662040"/>
            <a:ext cx="8541360" cy="3436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z="1800" b="0" strike="noStrike" spc="-1">
                <a:solidFill>
                  <a:srgbClr val="10181E"/>
                </a:solidFill>
                <a:latin typeface="Arial"/>
                <a:ea typeface="Arial"/>
              </a:rPr>
              <a:t>Our idea is to project the environmental websites with various prediction models.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z="1800" b="0" strike="noStrike" spc="-1">
                <a:solidFill>
                  <a:srgbClr val="10181E"/>
                </a:solidFill>
                <a:latin typeface="Arial"/>
                <a:ea typeface="Arial"/>
              </a:rPr>
              <a:t>The main feature of this project is the combination of materialistic and natural environment scenarios consisting of the rainfall prediction, flood prediction and stock prediction.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z="1800" b="0" strike="noStrike" spc="-1">
                <a:solidFill>
                  <a:srgbClr val="10181E"/>
                </a:solidFill>
                <a:latin typeface="Arial"/>
                <a:ea typeface="Arial"/>
              </a:rPr>
              <a:t>The stock prediction is included in the materialistic means of environment.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z="1800" b="0" strike="noStrike" spc="-1">
                <a:solidFill>
                  <a:srgbClr val="10181E"/>
                </a:solidFill>
                <a:latin typeface="Arial"/>
                <a:ea typeface="Arial"/>
              </a:rPr>
              <a:t>This website makes us to access these three things which is unique in the common world.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9BCF63"/>
              </a:buClr>
              <a:buFont typeface="Pontano Sans"/>
              <a:buChar char="⊷"/>
            </a:pPr>
            <a:r>
              <a:rPr lang="en-IN" sz="1800" b="0" strike="noStrike" spc="-1">
                <a:solidFill>
                  <a:srgbClr val="10181E"/>
                </a:solidFill>
                <a:latin typeface="Arial"/>
                <a:ea typeface="Arial"/>
              </a:rPr>
              <a:t>The propsal of this project has been analysed with various reference papers and implemented in our own fasion.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2024640" y="-344880"/>
            <a:ext cx="5094360" cy="1171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IN" sz="3600" b="1" u="sng" strike="noStrike" spc="-1">
                <a:solidFill>
                  <a:srgbClr val="10181E"/>
                </a:solidFill>
                <a:uFillTx/>
                <a:latin typeface="Dosis ExtraLight"/>
                <a:ea typeface="Dosis ExtraLight"/>
              </a:rPr>
              <a:t>PROPOSAL</a:t>
            </a:r>
            <a:r>
              <a:rPr lang="en-IN" sz="3600" b="1" strike="noStrike" spc="-1">
                <a:solidFill>
                  <a:srgbClr val="10181E"/>
                </a:solidFill>
                <a:latin typeface="Dosis ExtraLight"/>
                <a:ea typeface="Dosis ExtraLight"/>
              </a:rPr>
              <a:t> 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143160" y="142920"/>
            <a:ext cx="5543280" cy="642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9BCF63"/>
                </a:solidFill>
                <a:latin typeface="Dosis ExtraLight"/>
                <a:ea typeface="Dosis ExtraLight"/>
              </a:rPr>
              <a:t>References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5241960" y="1999080"/>
            <a:ext cx="3444480" cy="2100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3C5CFD69-467D-456B-8588-56B5098B106E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8</a:t>
            </a:fld>
            <a:endParaRPr lang="en-IN" sz="1300" b="0" strike="noStrike" spc="-1">
              <a:latin typeface="Times New Roman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0" y="0"/>
            <a:ext cx="8789400" cy="2762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u="sng" dirty="0" smtClean="0"/>
              <a:t>REFERENCES</a:t>
            </a:r>
            <a:r>
              <a:rPr lang="en-US" u="sng" dirty="0" smtClean="0"/>
              <a:t>:</a:t>
            </a:r>
            <a:endParaRPr lang="en-IN" u="sng" dirty="0"/>
          </a:p>
        </p:txBody>
      </p:sp>
      <p:pic>
        <p:nvPicPr>
          <p:cNvPr id="298" name="Picture 2"/>
          <p:cNvPicPr/>
          <p:nvPr/>
        </p:nvPicPr>
        <p:blipFill>
          <a:blip r:embed="rId2"/>
          <a:stretch/>
        </p:blipFill>
        <p:spPr>
          <a:xfrm>
            <a:off x="142920" y="276224"/>
            <a:ext cx="8715240" cy="4866734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241960" y="1198080"/>
            <a:ext cx="3444480" cy="690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241960" y="1999080"/>
            <a:ext cx="3444480" cy="2100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7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3F90FB5E-309C-4D6A-ABA5-83D446FCAC6D}" type="slidenum">
              <a:rPr lang="en-IN" sz="1300" b="0" strike="noStrike" spc="-1">
                <a:solidFill>
                  <a:srgbClr val="51B148"/>
                </a:solidFill>
                <a:latin typeface="Dosis ExtraLight"/>
                <a:ea typeface="Dosis ExtraLight"/>
              </a:rPr>
              <a:t>9</a:t>
            </a:fld>
            <a:endParaRPr lang="en-IN" sz="1300" b="0" strike="noStrike" spc="-1">
              <a:latin typeface="Times New Roman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</TotalTime>
  <Words>357</Words>
  <Application>Microsoft Office PowerPoint</Application>
  <PresentationFormat>On-screen Show (16:9)</PresentationFormat>
  <Paragraphs>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Office Theme</vt:lpstr>
      <vt:lpstr>Office Theme</vt:lpstr>
      <vt:lpstr> SOCIALLY RELEVANT PROJECT(IT7513)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 ENVIRONMENTAL WEBSITE WITH PREDICTION MODELS! - Ajay.B(2018506010) Abhinav Shekar.S(2018506002) Nabeel Mohamed Sheriff(2018506068)</dc:title>
  <dc:subject/>
  <dc:creator>admin</dc:creator>
  <dc:description/>
  <cp:lastModifiedBy>microsoft</cp:lastModifiedBy>
  <cp:revision>35</cp:revision>
  <dcterms:modified xsi:type="dcterms:W3CDTF">2020-12-04T02:35:00Z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