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1468470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adhusudhan0910/Steganography_AICTE.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r>
              <a:rPr lang="en-US" dirty="0"/>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YERRAGUNTLA MADHU SUDHAN</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YERRAGUNTLA MADHU SUDHAN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dirty="0"/>
              <a:t>GITAM University, Bangalore - Computer Science &amp; Engineering (Cyber Security)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US" sz="3200" b="1" dirty="0"/>
              <a:t>Problem Statement</a:t>
            </a:r>
            <a:r>
              <a:rPr lang="en-US" sz="3200" dirty="0"/>
              <a:t> With the rise of cyber threats, securely transmitting sensitive information has become a challenge. Traditional encryption methods are prone to detection, leading to potential security breaches. Steganography provides a solution by embedding messages in digital media, making them undetectable to unauthorized parties.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9A1A3B-A988-5F70-2D6E-6EE72DC30877}"/>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19">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2" name="Rectangle 21">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4364C64-B49A-5EF9-13C0-85D544DF5679}"/>
              </a:ext>
            </a:extLst>
          </p:cNvPr>
          <p:cNvSpPr>
            <a:spLocks noGrp="1"/>
          </p:cNvSpPr>
          <p:nvPr>
            <p:ph type="title"/>
          </p:nvPr>
        </p:nvSpPr>
        <p:spPr>
          <a:xfrm>
            <a:off x="581191" y="723901"/>
            <a:ext cx="10993549" cy="1428750"/>
          </a:xfrm>
        </p:spPr>
        <p:txBody>
          <a:bodyPr vert="horz" lIns="91440" tIns="45720" rIns="91440" bIns="45720" rtlCol="0" anchor="b">
            <a:normAutofit/>
          </a:bodyPr>
          <a:lstStyle/>
          <a:p>
            <a:pPr marL="305435" indent="-305435"/>
            <a:r>
              <a:rPr lang="en-US" sz="3600"/>
              <a:t>Technology used</a:t>
            </a:r>
          </a:p>
        </p:txBody>
      </p:sp>
      <p:sp>
        <p:nvSpPr>
          <p:cNvPr id="24" name="Rectangle 23">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5">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Rectangle 27">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Content Placeholder 10">
            <a:extLst>
              <a:ext uri="{FF2B5EF4-FFF2-40B4-BE49-F238E27FC236}">
                <a16:creationId xmlns:a16="http://schemas.microsoft.com/office/drawing/2014/main" id="{228918E1-583D-44FD-512F-A0CDBA4F439F}"/>
              </a:ext>
            </a:extLst>
          </p:cNvPr>
          <p:cNvSpPr>
            <a:spLocks noGrp="1"/>
          </p:cNvSpPr>
          <p:nvPr>
            <p:ph idx="1"/>
          </p:nvPr>
        </p:nvSpPr>
        <p:spPr/>
        <p:txBody>
          <a:bodyPr/>
          <a:lstStyle/>
          <a:p>
            <a:pPr>
              <a:buFont typeface="Arial" panose="020B0604020202020204" pitchFamily="34" charset="0"/>
              <a:buChar char="•"/>
            </a:pPr>
            <a:endParaRPr lang="en-IN" sz="2000" b="1" dirty="0"/>
          </a:p>
          <a:p>
            <a:pPr>
              <a:buFont typeface="Arial" panose="020B0604020202020204" pitchFamily="34" charset="0"/>
              <a:buChar char="•"/>
            </a:pPr>
            <a:endParaRPr lang="en-IN" sz="2000" b="1" dirty="0"/>
          </a:p>
          <a:p>
            <a:pPr>
              <a:buFont typeface="Arial" panose="020B0604020202020204" pitchFamily="34" charset="0"/>
              <a:buChar char="•"/>
            </a:pPr>
            <a:r>
              <a:rPr lang="en-IN" sz="2000" b="1" dirty="0"/>
              <a:t>Programming Language:</a:t>
            </a:r>
            <a:r>
              <a:rPr lang="en-IN" sz="2000" dirty="0"/>
              <a:t> Python</a:t>
            </a:r>
          </a:p>
          <a:p>
            <a:pPr>
              <a:buFont typeface="Arial" panose="020B0604020202020204" pitchFamily="34" charset="0"/>
              <a:buChar char="•"/>
            </a:pPr>
            <a:r>
              <a:rPr lang="en-IN" sz="2000" b="1" dirty="0"/>
              <a:t>Libraries Used:</a:t>
            </a:r>
            <a:r>
              <a:rPr lang="en-IN" sz="2000" dirty="0"/>
              <a:t> OpenCV, NumPy, PIL (Pillow)</a:t>
            </a:r>
          </a:p>
          <a:p>
            <a:pPr>
              <a:buFont typeface="Arial" panose="020B0604020202020204" pitchFamily="34" charset="0"/>
              <a:buChar char="•"/>
            </a:pPr>
            <a:r>
              <a:rPr lang="en-IN" sz="2000" b="1" dirty="0"/>
              <a:t>Algorithm:</a:t>
            </a:r>
            <a:r>
              <a:rPr lang="en-IN" sz="2000" dirty="0"/>
              <a:t> Least Significant Bit (LSB) Steganography</a:t>
            </a:r>
          </a:p>
          <a:p>
            <a:pPr>
              <a:buFont typeface="Arial" panose="020B0604020202020204" pitchFamily="34" charset="0"/>
              <a:buChar char="•"/>
            </a:pPr>
            <a:r>
              <a:rPr lang="en-IN" sz="2000" b="1" dirty="0"/>
              <a:t>Platform:</a:t>
            </a:r>
            <a:r>
              <a:rPr lang="en-IN" sz="2000" dirty="0"/>
              <a:t> Windows/Linux</a:t>
            </a:r>
          </a:p>
          <a:p>
            <a:pPr marL="0" indent="0">
              <a:buNone/>
            </a:pPr>
            <a:endParaRPr lang="en-IN" dirty="0"/>
          </a:p>
        </p:txBody>
      </p:sp>
    </p:spTree>
    <p:extLst>
      <p:ext uri="{BB962C8B-B14F-4D97-AF65-F5344CB8AC3E}">
        <p14:creationId xmlns:p14="http://schemas.microsoft.com/office/powerpoint/2010/main" val="1015958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2000" b="1" dirty="0"/>
              <a:t>Enhanced Security:</a:t>
            </a:r>
            <a:r>
              <a:rPr lang="en-IN" sz="2000" dirty="0"/>
              <a:t> Data is hidden within images, making it undetectable.</a:t>
            </a:r>
          </a:p>
          <a:p>
            <a:r>
              <a:rPr lang="en-IN" sz="2000" b="1" dirty="0"/>
              <a:t>Passcode Protection:</a:t>
            </a:r>
            <a:r>
              <a:rPr lang="en-IN" sz="2000" dirty="0"/>
              <a:t> Decryption requires a user-defined passcode.</a:t>
            </a:r>
          </a:p>
          <a:p>
            <a:r>
              <a:rPr lang="en-IN" sz="2000" b="1" dirty="0"/>
              <a:t>Minimal Data Alteration:</a:t>
            </a:r>
            <a:r>
              <a:rPr lang="en-IN" sz="2000" dirty="0"/>
              <a:t> Uses the LSB technique to ensure the image remains visually unchanged.</a:t>
            </a:r>
          </a:p>
          <a:p>
            <a:r>
              <a:rPr lang="en-IN" sz="2000" b="1" dirty="0"/>
              <a:t>Real-time Encryption &amp; Decryption:</a:t>
            </a:r>
            <a:r>
              <a:rPr lang="en-IN" sz="2000" dirty="0"/>
              <a:t> Users can encrypt and retrieve hidden messages instantly.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10" name="TextBox 9">
            <a:extLst>
              <a:ext uri="{FF2B5EF4-FFF2-40B4-BE49-F238E27FC236}">
                <a16:creationId xmlns:a16="http://schemas.microsoft.com/office/drawing/2014/main" id="{CF03D5D9-BFC0-B38F-DFE2-5B461F69921D}"/>
              </a:ext>
            </a:extLst>
          </p:cNvPr>
          <p:cNvSpPr txBox="1"/>
          <p:nvPr/>
        </p:nvSpPr>
        <p:spPr>
          <a:xfrm>
            <a:off x="581192" y="1859973"/>
            <a:ext cx="10931935" cy="4093428"/>
          </a:xfrm>
          <a:prstGeom prst="rect">
            <a:avLst/>
          </a:prstGeom>
          <a:noFill/>
        </p:spPr>
        <p:txBody>
          <a:bodyPr wrap="square" rtlCol="0">
            <a:spAutoFit/>
          </a:bodyPr>
          <a:lstStyle/>
          <a:p>
            <a:pPr marL="342900" indent="-342900">
              <a:buFont typeface="Arial" panose="020B0604020202020204" pitchFamily="34" charset="0"/>
              <a:buChar char="•"/>
            </a:pPr>
            <a:r>
              <a:rPr lang="en-US" sz="2000" b="1" dirty="0"/>
              <a:t>Cybersecurity Professionals:</a:t>
            </a:r>
            <a:r>
              <a:rPr lang="en-US" sz="2000" dirty="0"/>
              <a:t> Secure communication and information hiding.</a:t>
            </a:r>
          </a:p>
          <a:p>
            <a:pPr marL="342900" indent="-342900">
              <a:buFont typeface="Arial" panose="020B0604020202020204" pitchFamily="34" charset="0"/>
              <a:buChar char="•"/>
            </a:pPr>
            <a:r>
              <a:rPr lang="en-IN" sz="2000" b="1" dirty="0"/>
              <a:t>Government &amp; </a:t>
            </a:r>
            <a:r>
              <a:rPr lang="en-IN" sz="2000" b="1" dirty="0" err="1"/>
              <a:t>Defense</a:t>
            </a:r>
            <a:r>
              <a:rPr lang="en-IN" sz="2000" b="1" dirty="0"/>
              <a:t>:</a:t>
            </a:r>
            <a:r>
              <a:rPr lang="en-IN" sz="2000" dirty="0"/>
              <a:t> Confidential data transfer.</a:t>
            </a:r>
          </a:p>
          <a:p>
            <a:pPr marL="342900" indent="-342900">
              <a:buFont typeface="Arial" panose="020B0604020202020204" pitchFamily="34" charset="0"/>
              <a:buChar char="•"/>
            </a:pPr>
            <a:r>
              <a:rPr lang="en-US" sz="2000" b="1" dirty="0"/>
              <a:t>Journalists &amp; Activists:</a:t>
            </a:r>
            <a:r>
              <a:rPr lang="en-US" sz="2000" dirty="0"/>
              <a:t> Safeguarding sensitive information.</a:t>
            </a:r>
          </a:p>
          <a:p>
            <a:pPr marL="342900" indent="-342900">
              <a:buFont typeface="Arial" panose="020B0604020202020204" pitchFamily="34" charset="0"/>
              <a:buChar char="•"/>
            </a:pPr>
            <a:r>
              <a:rPr lang="en-US" sz="2000" b="1" dirty="0"/>
              <a:t>General Users:</a:t>
            </a:r>
            <a:r>
              <a:rPr lang="en-US" sz="2000" dirty="0"/>
              <a:t> Protecting personal data.</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a:solidFill>
                  <a:schemeClr val="accent1"/>
                </a:solidFill>
              </a:rPr>
              <a:t>Results</a:t>
            </a:r>
            <a:endParaRPr lang="en-IN" dirty="0">
              <a:solidFill>
                <a:schemeClr val="accent1"/>
              </a:solidFill>
            </a:endParaRPr>
          </a:p>
        </p:txBody>
      </p:sp>
      <p:pic>
        <p:nvPicPr>
          <p:cNvPr id="18" name="Content Placeholder 5" descr="A screenshot of a computer&#10;&#10;AI-generated content may be incorrect.">
            <a:extLst>
              <a:ext uri="{FF2B5EF4-FFF2-40B4-BE49-F238E27FC236}">
                <a16:creationId xmlns:a16="http://schemas.microsoft.com/office/drawing/2014/main" id="{DB69F7C8-C88A-E2C4-2FE3-626C758165FA}"/>
              </a:ext>
            </a:extLst>
          </p:cNvPr>
          <p:cNvPicPr>
            <a:picLocks noGrp="1" noChangeAspect="1"/>
          </p:cNvPicPr>
          <p:nvPr>
            <p:ph idx="1"/>
          </p:nvPr>
        </p:nvPicPr>
        <p:blipFill>
          <a:blip r:embed="rId2"/>
          <a:stretch>
            <a:fillRect/>
          </a:stretch>
        </p:blipFill>
        <p:spPr>
          <a:xfrm>
            <a:off x="5929019" y="523292"/>
            <a:ext cx="5951980" cy="3145028"/>
          </a:xfrm>
        </p:spPr>
      </p:pic>
      <p:pic>
        <p:nvPicPr>
          <p:cNvPr id="24" name="Picture 23" descr="A screenshot of a computer screen&#10;&#10;AI-generated content may be incorrect.">
            <a:extLst>
              <a:ext uri="{FF2B5EF4-FFF2-40B4-BE49-F238E27FC236}">
                <a16:creationId xmlns:a16="http://schemas.microsoft.com/office/drawing/2014/main" id="{7F0C5410-151C-4199-C481-6C41025E88AC}"/>
              </a:ext>
            </a:extLst>
          </p:cNvPr>
          <p:cNvPicPr>
            <a:picLocks noChangeAspect="1"/>
          </p:cNvPicPr>
          <p:nvPr/>
        </p:nvPicPr>
        <p:blipFill>
          <a:blip r:embed="rId3"/>
          <a:srcRect l="6589" t="3048"/>
          <a:stretch/>
        </p:blipFill>
        <p:spPr>
          <a:xfrm>
            <a:off x="197427" y="1411316"/>
            <a:ext cx="6224155" cy="4166350"/>
          </a:xfrm>
          <a:prstGeom prst="rect">
            <a:avLst/>
          </a:prstGeom>
        </p:spPr>
      </p:pic>
      <p:pic>
        <p:nvPicPr>
          <p:cNvPr id="30" name="Picture 29" descr="A screenshot of a computer&#10;&#10;AI-generated content may be incorrect.">
            <a:extLst>
              <a:ext uri="{FF2B5EF4-FFF2-40B4-BE49-F238E27FC236}">
                <a16:creationId xmlns:a16="http://schemas.microsoft.com/office/drawing/2014/main" id="{8665A907-ABC9-5520-CEA3-7C209AA66C0A}"/>
              </a:ext>
            </a:extLst>
          </p:cNvPr>
          <p:cNvPicPr>
            <a:picLocks noChangeAspect="1"/>
          </p:cNvPicPr>
          <p:nvPr/>
        </p:nvPicPr>
        <p:blipFill>
          <a:blip r:embed="rId4"/>
          <a:stretch>
            <a:fillRect/>
          </a:stretch>
        </p:blipFill>
        <p:spPr>
          <a:xfrm>
            <a:off x="6261452" y="3647123"/>
            <a:ext cx="6013675" cy="314502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3200" b="1" dirty="0"/>
              <a:t>Conclusion</a:t>
            </a:r>
            <a:r>
              <a:rPr lang="en-US" sz="3200" dirty="0"/>
              <a:t> This project demonstrates how steganography can be used to securely hide sensitive data within images. The use of Python and the LSB algorithm ensures efficient encoding while maintaining image integrity. With further enhancements, this technology can be expanded for real-world secure communications.</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https://github.com/madhusudhan0910/Steganography_AICTE.git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193</TotalTime>
  <Words>290</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madhu sudhan</cp:lastModifiedBy>
  <cp:revision>26</cp:revision>
  <dcterms:created xsi:type="dcterms:W3CDTF">2021-05-26T16:50:10Z</dcterms:created>
  <dcterms:modified xsi:type="dcterms:W3CDTF">2025-02-25T18:24:59Z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