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tkinson Hyperlegible" charset="1" panose="00000000000000000000"/>
      <p:regular r:id="rId16"/>
    </p:embeddedFont>
    <p:embeddedFont>
      <p:font typeface="Atkinson Hyperlegible Bold" charset="1" panose="00000000000000000000"/>
      <p:regular r:id="rId17"/>
    </p:embeddedFont>
    <p:embeddedFont>
      <p:font typeface="Canva Sans Bold" charset="1" panose="020B0803030501040103"/>
      <p:regular r:id="rId18"/>
    </p:embeddedFont>
    <p:embeddedFont>
      <p:font typeface="Canva Sans Bold Italics" charset="1" panose="020B0803030501040103"/>
      <p:regular r:id="rId19"/>
    </p:embeddedFont>
    <p:embeddedFont>
      <p:font typeface="Canva Sans" charset="1" panose="020B05030305010401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 Id="rId3" Target="../media/image54.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 Id="rId6" Target="../media/image57.png" Type="http://schemas.openxmlformats.org/officeDocument/2006/relationships/image"/><Relationship Id="rId7" Target="../media/image5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11" Target="../media/image36.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 Id="rId8" Target="../media/image33.png" Type="http://schemas.openxmlformats.org/officeDocument/2006/relationships/image"/><Relationship Id="rId9" Target="../media/image3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11" Target="../media/image36.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 Id="rId8" Target="../media/image33.png" Type="http://schemas.openxmlformats.org/officeDocument/2006/relationships/image"/><Relationship Id="rId9" Target="../media/image3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png" Type="http://schemas.openxmlformats.org/officeDocument/2006/relationships/image"/><Relationship Id="rId11" Target="../media/image46.svg" Type="http://schemas.openxmlformats.org/officeDocument/2006/relationships/image"/><Relationship Id="rId2" Target="../media/image37.png" Type="http://schemas.openxmlformats.org/officeDocument/2006/relationships/image"/><Relationship Id="rId3" Target="../media/image3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media/image41.png" Type="http://schemas.openxmlformats.org/officeDocument/2006/relationships/image"/><Relationship Id="rId7" Target="../media/image42.svg" Type="http://schemas.openxmlformats.org/officeDocument/2006/relationships/image"/><Relationship Id="rId8" Target="../media/image43.png" Type="http://schemas.openxmlformats.org/officeDocument/2006/relationships/image"/><Relationship Id="rId9" Target="../media/image4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png" Type="http://schemas.openxmlformats.org/officeDocument/2006/relationships/image"/><Relationship Id="rId11" Target="../media/image46.svg" Type="http://schemas.openxmlformats.org/officeDocument/2006/relationships/image"/><Relationship Id="rId2" Target="../media/image37.png" Type="http://schemas.openxmlformats.org/officeDocument/2006/relationships/image"/><Relationship Id="rId3" Target="../media/image3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media/image41.png" Type="http://schemas.openxmlformats.org/officeDocument/2006/relationships/image"/><Relationship Id="rId7" Target="../media/image42.svg" Type="http://schemas.openxmlformats.org/officeDocument/2006/relationships/image"/><Relationship Id="rId8" Target="../media/image43.png" Type="http://schemas.openxmlformats.org/officeDocument/2006/relationships/image"/><Relationship Id="rId9" Target="../media/image4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 Id="rId3" Target="../media/image48.svg" Type="http://schemas.openxmlformats.org/officeDocument/2006/relationships/image"/><Relationship Id="rId4" Target="../media/image49.png" Type="http://schemas.openxmlformats.org/officeDocument/2006/relationships/image"/><Relationship Id="rId5" Target="../media/image50.svg" Type="http://schemas.openxmlformats.org/officeDocument/2006/relationships/image"/><Relationship Id="rId6" Target="../media/image51.png" Type="http://schemas.openxmlformats.org/officeDocument/2006/relationships/image"/><Relationship Id="rId7" Target="../media/image5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11" Target="../media/image36.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 Id="rId8" Target="../media/image33.png" Type="http://schemas.openxmlformats.org/officeDocument/2006/relationships/image"/><Relationship Id="rId9" Target="../media/image3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AD02C"/>
        </a:solidFill>
      </p:bgPr>
    </p:bg>
    <p:spTree>
      <p:nvGrpSpPr>
        <p:cNvPr id="1" name=""/>
        <p:cNvGrpSpPr/>
        <p:nvPr/>
      </p:nvGrpSpPr>
      <p:grpSpPr>
        <a:xfrm>
          <a:off x="0" y="0"/>
          <a:ext cx="0" cy="0"/>
          <a:chOff x="0" y="0"/>
          <a:chExt cx="0" cy="0"/>
        </a:xfrm>
      </p:grpSpPr>
      <p:sp>
        <p:nvSpPr>
          <p:cNvPr name="Freeform 2" id="2"/>
          <p:cNvSpPr/>
          <p:nvPr/>
        </p:nvSpPr>
        <p:spPr>
          <a:xfrm flipH="true" flipV="true" rot="5400000">
            <a:off x="9756667" y="-91139"/>
            <a:ext cx="8931664" cy="9113943"/>
          </a:xfrm>
          <a:custGeom>
            <a:avLst/>
            <a:gdLst/>
            <a:ahLst/>
            <a:cxnLst/>
            <a:rect r="r" b="b" t="t" l="l"/>
            <a:pathLst>
              <a:path h="9113943" w="8931664">
                <a:moveTo>
                  <a:pt x="8931664" y="9113943"/>
                </a:moveTo>
                <a:lnTo>
                  <a:pt x="0" y="9113943"/>
                </a:lnTo>
                <a:lnTo>
                  <a:pt x="0" y="0"/>
                </a:lnTo>
                <a:lnTo>
                  <a:pt x="8931664" y="0"/>
                </a:lnTo>
                <a:lnTo>
                  <a:pt x="8931664" y="911394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358853" y="-6495664"/>
            <a:ext cx="6761467" cy="7763688"/>
          </a:xfrm>
          <a:custGeom>
            <a:avLst/>
            <a:gdLst/>
            <a:ahLst/>
            <a:cxnLst/>
            <a:rect r="r" b="b" t="t" l="l"/>
            <a:pathLst>
              <a:path h="7763688" w="6761467">
                <a:moveTo>
                  <a:pt x="0" y="0"/>
                </a:moveTo>
                <a:lnTo>
                  <a:pt x="6761466" y="0"/>
                </a:lnTo>
                <a:lnTo>
                  <a:pt x="6761466" y="7763688"/>
                </a:lnTo>
                <a:lnTo>
                  <a:pt x="0" y="7763688"/>
                </a:lnTo>
                <a:lnTo>
                  <a:pt x="0" y="0"/>
                </a:lnTo>
                <a:close/>
              </a:path>
            </a:pathLst>
          </a:custGeom>
          <a:blipFill>
            <a:blip r:embed="rId4">
              <a:alphaModFix amt="0"/>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7499545" y="535253"/>
            <a:ext cx="493447" cy="493447"/>
            <a:chOff x="0" y="0"/>
            <a:chExt cx="657929" cy="657929"/>
          </a:xfrm>
        </p:grpSpPr>
        <p:grpSp>
          <p:nvGrpSpPr>
            <p:cNvPr name="Group 5" id="5"/>
            <p:cNvGrpSpPr>
              <a:grpSpLocks noChangeAspect="true"/>
            </p:cNvGrpSpPr>
            <p:nvPr/>
          </p:nvGrpSpPr>
          <p:grpSpPr>
            <a:xfrm rot="0">
              <a:off x="0" y="0"/>
              <a:ext cx="657929" cy="657929"/>
              <a:chOff x="0" y="0"/>
              <a:chExt cx="6355080" cy="6355080"/>
            </a:xfrm>
          </p:grpSpPr>
          <p:sp>
            <p:nvSpPr>
              <p:cNvPr name="Freeform 6" id="6"/>
              <p:cNvSpPr/>
              <p:nvPr/>
            </p:nvSpPr>
            <p:spPr>
              <a:xfrm flipH="false" flipV="false" rot="0">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33652"/>
              </a:solidFill>
            </p:spPr>
          </p:sp>
        </p:grpSp>
        <p:sp>
          <p:nvSpPr>
            <p:cNvPr name="Freeform 7" id="7"/>
            <p:cNvSpPr/>
            <p:nvPr/>
          </p:nvSpPr>
          <p:spPr>
            <a:xfrm flipH="false" flipV="false" rot="5400000">
              <a:off x="109655" y="109655"/>
              <a:ext cx="438619" cy="438619"/>
            </a:xfrm>
            <a:custGeom>
              <a:avLst/>
              <a:gdLst/>
              <a:ahLst/>
              <a:cxnLst/>
              <a:rect r="r" b="b" t="t" l="l"/>
              <a:pathLst>
                <a:path h="438619" w="438619">
                  <a:moveTo>
                    <a:pt x="0" y="0"/>
                  </a:moveTo>
                  <a:lnTo>
                    <a:pt x="438619" y="0"/>
                  </a:lnTo>
                  <a:lnTo>
                    <a:pt x="438619" y="438619"/>
                  </a:lnTo>
                  <a:lnTo>
                    <a:pt x="0" y="4386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8" id="8"/>
          <p:cNvSpPr/>
          <p:nvPr/>
        </p:nvSpPr>
        <p:spPr>
          <a:xfrm flipH="false" flipV="false" rot="0">
            <a:off x="8489513" y="8077287"/>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true" rot="5400000">
            <a:off x="15374038" y="0"/>
            <a:ext cx="2913962" cy="2913962"/>
          </a:xfrm>
          <a:custGeom>
            <a:avLst/>
            <a:gdLst/>
            <a:ahLst/>
            <a:cxnLst/>
            <a:rect r="r" b="b" t="t" l="l"/>
            <a:pathLst>
              <a:path h="2913962" w="2913962">
                <a:moveTo>
                  <a:pt x="0" y="2913962"/>
                </a:moveTo>
                <a:lnTo>
                  <a:pt x="2913962" y="2913962"/>
                </a:lnTo>
                <a:lnTo>
                  <a:pt x="2913962" y="0"/>
                </a:lnTo>
                <a:lnTo>
                  <a:pt x="0" y="0"/>
                </a:lnTo>
                <a:lnTo>
                  <a:pt x="0" y="2913962"/>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1294314">
            <a:off x="12088228" y="192341"/>
            <a:ext cx="1757772" cy="1672718"/>
          </a:xfrm>
          <a:custGeom>
            <a:avLst/>
            <a:gdLst/>
            <a:ahLst/>
            <a:cxnLst/>
            <a:rect r="r" b="b" t="t" l="l"/>
            <a:pathLst>
              <a:path h="1672718" w="1757772">
                <a:moveTo>
                  <a:pt x="0" y="0"/>
                </a:moveTo>
                <a:lnTo>
                  <a:pt x="1757772" y="0"/>
                </a:lnTo>
                <a:lnTo>
                  <a:pt x="1757772" y="1672718"/>
                </a:lnTo>
                <a:lnTo>
                  <a:pt x="0" y="167271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true" flipV="true" rot="5400000">
            <a:off x="15787804" y="7786804"/>
            <a:ext cx="2500196" cy="2500196"/>
          </a:xfrm>
          <a:custGeom>
            <a:avLst/>
            <a:gdLst/>
            <a:ahLst/>
            <a:cxnLst/>
            <a:rect r="r" b="b" t="t" l="l"/>
            <a:pathLst>
              <a:path h="2500196" w="2500196">
                <a:moveTo>
                  <a:pt x="2500196" y="2500196"/>
                </a:moveTo>
                <a:lnTo>
                  <a:pt x="0" y="2500196"/>
                </a:lnTo>
                <a:lnTo>
                  <a:pt x="0" y="0"/>
                </a:lnTo>
                <a:lnTo>
                  <a:pt x="2500196" y="0"/>
                </a:lnTo>
                <a:lnTo>
                  <a:pt x="2500196" y="2500196"/>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2" id="12"/>
          <p:cNvSpPr/>
          <p:nvPr/>
        </p:nvSpPr>
        <p:spPr>
          <a:xfrm flipH="false" flipV="false" rot="0">
            <a:off x="9165233" y="4671305"/>
            <a:ext cx="915819" cy="1174126"/>
          </a:xfrm>
          <a:custGeom>
            <a:avLst/>
            <a:gdLst/>
            <a:ahLst/>
            <a:cxnLst/>
            <a:rect r="r" b="b" t="t" l="l"/>
            <a:pathLst>
              <a:path h="1174126" w="915819">
                <a:moveTo>
                  <a:pt x="0" y="0"/>
                </a:moveTo>
                <a:lnTo>
                  <a:pt x="915819" y="0"/>
                </a:lnTo>
                <a:lnTo>
                  <a:pt x="915819" y="1174126"/>
                </a:lnTo>
                <a:lnTo>
                  <a:pt x="0" y="117412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nvGrpSpPr>
          <p:cNvPr name="Group 13" id="13"/>
          <p:cNvGrpSpPr/>
          <p:nvPr/>
        </p:nvGrpSpPr>
        <p:grpSpPr>
          <a:xfrm rot="0">
            <a:off x="1028700" y="3113043"/>
            <a:ext cx="7537511" cy="4060914"/>
            <a:chOff x="0" y="0"/>
            <a:chExt cx="10050015" cy="5414553"/>
          </a:xfrm>
        </p:grpSpPr>
        <p:sp>
          <p:nvSpPr>
            <p:cNvPr name="TextBox 14" id="14"/>
            <p:cNvSpPr txBox="true"/>
            <p:nvPr/>
          </p:nvSpPr>
          <p:spPr>
            <a:xfrm rot="0">
              <a:off x="0" y="76200"/>
              <a:ext cx="10050015" cy="4203699"/>
            </a:xfrm>
            <a:prstGeom prst="rect">
              <a:avLst/>
            </a:prstGeom>
          </p:spPr>
          <p:txBody>
            <a:bodyPr anchor="t" rtlCol="false" tIns="0" lIns="0" bIns="0" rIns="0">
              <a:spAutoFit/>
            </a:bodyPr>
            <a:lstStyle/>
            <a:p>
              <a:pPr algn="l" marL="0" indent="0" lvl="0">
                <a:lnSpc>
                  <a:spcPts val="8249"/>
                </a:lnSpc>
              </a:pPr>
              <a:r>
                <a:rPr lang="en-US" sz="7499">
                  <a:solidFill>
                    <a:srgbClr val="101112"/>
                  </a:solidFill>
                  <a:latin typeface="Atkinson Hyperlegible"/>
                  <a:ea typeface="Atkinson Hyperlegible"/>
                  <a:cs typeface="Atkinson Hyperlegible"/>
                  <a:sym typeface="Atkinson Hyperlegible"/>
                </a:rPr>
                <a:t>Boosting Algorithms in Machine Learning</a:t>
              </a:r>
            </a:p>
          </p:txBody>
        </p:sp>
        <p:sp>
          <p:nvSpPr>
            <p:cNvPr name="TextBox 15" id="15"/>
            <p:cNvSpPr txBox="true"/>
            <p:nvPr/>
          </p:nvSpPr>
          <p:spPr>
            <a:xfrm rot="0">
              <a:off x="326053" y="4905985"/>
              <a:ext cx="8528946" cy="508567"/>
            </a:xfrm>
            <a:prstGeom prst="rect">
              <a:avLst/>
            </a:prstGeom>
          </p:spPr>
          <p:txBody>
            <a:bodyPr anchor="t" rtlCol="false" tIns="0" lIns="0" bIns="0" rIns="0">
              <a:spAutoFit/>
            </a:bodyPr>
            <a:lstStyle/>
            <a:p>
              <a:pPr algn="l" marL="0" indent="0" lvl="0">
                <a:lnSpc>
                  <a:spcPts val="3119"/>
                </a:lnSpc>
              </a:pPr>
              <a:r>
                <a:rPr lang="en-US" sz="2399">
                  <a:solidFill>
                    <a:srgbClr val="F5F6F7"/>
                  </a:solidFill>
                  <a:latin typeface="Atkinson Hyperlegible"/>
                  <a:ea typeface="Atkinson Hyperlegible"/>
                  <a:cs typeface="Atkinson Hyperlegible"/>
                  <a:sym typeface="Atkinson Hyperlegible"/>
                </a:rPr>
                <a:t>prepared </a:t>
              </a:r>
              <a:r>
                <a:rPr lang="en-US" sz="2399">
                  <a:solidFill>
                    <a:srgbClr val="F5F6F7"/>
                  </a:solidFill>
                  <a:latin typeface="Atkinson Hyperlegible"/>
                  <a:ea typeface="Atkinson Hyperlegible"/>
                  <a:cs typeface="Atkinson Hyperlegible"/>
                  <a:sym typeface="Atkinson Hyperlegible"/>
                </a:rPr>
                <a:t>by Madhusudhanan</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AD02C"/>
        </a:solidFill>
      </p:bgPr>
    </p:bg>
    <p:spTree>
      <p:nvGrpSpPr>
        <p:cNvPr id="1" name=""/>
        <p:cNvGrpSpPr/>
        <p:nvPr/>
      </p:nvGrpSpPr>
      <p:grpSpPr>
        <a:xfrm>
          <a:off x="0" y="0"/>
          <a:ext cx="0" cy="0"/>
          <a:chOff x="0" y="0"/>
          <a:chExt cx="0" cy="0"/>
        </a:xfrm>
      </p:grpSpPr>
      <p:sp>
        <p:nvSpPr>
          <p:cNvPr name="TextBox 2" id="2"/>
          <p:cNvSpPr txBox="true"/>
          <p:nvPr/>
        </p:nvSpPr>
        <p:spPr>
          <a:xfrm rot="0">
            <a:off x="10361817" y="8907239"/>
            <a:ext cx="6031511" cy="386667"/>
          </a:xfrm>
          <a:prstGeom prst="rect">
            <a:avLst/>
          </a:prstGeom>
        </p:spPr>
        <p:txBody>
          <a:bodyPr anchor="t" rtlCol="false" tIns="0" lIns="0" bIns="0" rIns="0">
            <a:spAutoFit/>
          </a:bodyPr>
          <a:lstStyle/>
          <a:p>
            <a:pPr algn="l" marL="0" indent="0" lvl="0">
              <a:lnSpc>
                <a:spcPts val="2970"/>
              </a:lnSpc>
            </a:pPr>
            <a:r>
              <a:rPr lang="en-US" b="true" sz="2700">
                <a:solidFill>
                  <a:srgbClr val="101112"/>
                </a:solidFill>
                <a:latin typeface="Atkinson Hyperlegible Bold"/>
                <a:ea typeface="Atkinson Hyperlegible Bold"/>
                <a:cs typeface="Atkinson Hyperlegible Bold"/>
                <a:sym typeface="Atkinson Hyperlegible Bold"/>
              </a:rPr>
              <a:t>madhusudhanan.jayaram@gmail.com</a:t>
            </a:r>
          </a:p>
        </p:txBody>
      </p:sp>
      <p:grpSp>
        <p:nvGrpSpPr>
          <p:cNvPr name="Group 3" id="3"/>
          <p:cNvGrpSpPr/>
          <p:nvPr/>
        </p:nvGrpSpPr>
        <p:grpSpPr>
          <a:xfrm rot="0">
            <a:off x="10361817" y="4858886"/>
            <a:ext cx="6031511" cy="738662"/>
            <a:chOff x="0" y="0"/>
            <a:chExt cx="8042014" cy="984882"/>
          </a:xfrm>
        </p:grpSpPr>
        <p:sp>
          <p:nvSpPr>
            <p:cNvPr name="TextBox 4" id="4"/>
            <p:cNvSpPr txBox="true"/>
            <p:nvPr/>
          </p:nvSpPr>
          <p:spPr>
            <a:xfrm rot="0">
              <a:off x="0" y="-28575"/>
              <a:ext cx="8042014" cy="426508"/>
            </a:xfrm>
            <a:prstGeom prst="rect">
              <a:avLst/>
            </a:prstGeom>
          </p:spPr>
          <p:txBody>
            <a:bodyPr anchor="t" rtlCol="false" tIns="0" lIns="0" bIns="0" rIns="0">
              <a:spAutoFit/>
            </a:bodyPr>
            <a:lstStyle/>
            <a:p>
              <a:pPr algn="l">
                <a:lnSpc>
                  <a:spcPts val="2600"/>
                </a:lnSpc>
              </a:pPr>
              <a:r>
                <a:rPr lang="en-US" sz="2000" spc="80" b="true">
                  <a:solidFill>
                    <a:srgbClr val="101112"/>
                  </a:solidFill>
                  <a:latin typeface="Atkinson Hyperlegible Bold"/>
                  <a:ea typeface="Atkinson Hyperlegible Bold"/>
                  <a:cs typeface="Atkinson Hyperlegible Bold"/>
                  <a:sym typeface="Atkinson Hyperlegible Bold"/>
                </a:rPr>
                <a:t>Address</a:t>
              </a:r>
            </a:p>
          </p:txBody>
        </p:sp>
        <p:sp>
          <p:nvSpPr>
            <p:cNvPr name="TextBox 5" id="5"/>
            <p:cNvSpPr txBox="true"/>
            <p:nvPr/>
          </p:nvSpPr>
          <p:spPr>
            <a:xfrm rot="0">
              <a:off x="0" y="658964"/>
              <a:ext cx="8042014" cy="325918"/>
            </a:xfrm>
            <a:prstGeom prst="rect">
              <a:avLst/>
            </a:prstGeom>
          </p:spPr>
          <p:txBody>
            <a:bodyPr anchor="t" rtlCol="false" tIns="0" lIns="0" bIns="0" rIns="0">
              <a:spAutoFit/>
            </a:bodyPr>
            <a:lstStyle/>
            <a:p>
              <a:pPr algn="l" marL="0" indent="0" lvl="0">
                <a:lnSpc>
                  <a:spcPts val="2079"/>
                </a:lnSpc>
              </a:pPr>
              <a:r>
                <a:rPr lang="en-US" sz="1599" spc="191">
                  <a:solidFill>
                    <a:srgbClr val="101112"/>
                  </a:solidFill>
                  <a:latin typeface="Atkinson Hyperlegible"/>
                  <a:ea typeface="Atkinson Hyperlegible"/>
                  <a:cs typeface="Atkinson Hyperlegible"/>
                  <a:sym typeface="Atkinson Hyperlegible"/>
                </a:rPr>
                <a:t>1128 HIDDENRIDGE 2158, IRVING, TEXAS 75038</a:t>
              </a:r>
            </a:p>
          </p:txBody>
        </p:sp>
      </p:grpSp>
      <p:grpSp>
        <p:nvGrpSpPr>
          <p:cNvPr name="Group 6" id="6"/>
          <p:cNvGrpSpPr/>
          <p:nvPr/>
        </p:nvGrpSpPr>
        <p:grpSpPr>
          <a:xfrm rot="0">
            <a:off x="10361817" y="6738126"/>
            <a:ext cx="6031511" cy="738662"/>
            <a:chOff x="0" y="0"/>
            <a:chExt cx="8042014" cy="984882"/>
          </a:xfrm>
        </p:grpSpPr>
        <p:sp>
          <p:nvSpPr>
            <p:cNvPr name="TextBox 7" id="7"/>
            <p:cNvSpPr txBox="true"/>
            <p:nvPr/>
          </p:nvSpPr>
          <p:spPr>
            <a:xfrm rot="0">
              <a:off x="0" y="-28575"/>
              <a:ext cx="8042014" cy="426508"/>
            </a:xfrm>
            <a:prstGeom prst="rect">
              <a:avLst/>
            </a:prstGeom>
          </p:spPr>
          <p:txBody>
            <a:bodyPr anchor="t" rtlCol="false" tIns="0" lIns="0" bIns="0" rIns="0">
              <a:spAutoFit/>
            </a:bodyPr>
            <a:lstStyle/>
            <a:p>
              <a:pPr algn="l">
                <a:lnSpc>
                  <a:spcPts val="2600"/>
                </a:lnSpc>
              </a:pPr>
              <a:r>
                <a:rPr lang="en-US" sz="2000" spc="80" b="true">
                  <a:solidFill>
                    <a:srgbClr val="101112"/>
                  </a:solidFill>
                  <a:latin typeface="Atkinson Hyperlegible Bold"/>
                  <a:ea typeface="Atkinson Hyperlegible Bold"/>
                  <a:cs typeface="Atkinson Hyperlegible Bold"/>
                  <a:sym typeface="Atkinson Hyperlegible Bold"/>
                </a:rPr>
                <a:t>Phone Number</a:t>
              </a:r>
            </a:p>
          </p:txBody>
        </p:sp>
        <p:sp>
          <p:nvSpPr>
            <p:cNvPr name="TextBox 8" id="8"/>
            <p:cNvSpPr txBox="true"/>
            <p:nvPr/>
          </p:nvSpPr>
          <p:spPr>
            <a:xfrm rot="0">
              <a:off x="0" y="658964"/>
              <a:ext cx="8042014" cy="325918"/>
            </a:xfrm>
            <a:prstGeom prst="rect">
              <a:avLst/>
            </a:prstGeom>
          </p:spPr>
          <p:txBody>
            <a:bodyPr anchor="t" rtlCol="false" tIns="0" lIns="0" bIns="0" rIns="0">
              <a:spAutoFit/>
            </a:bodyPr>
            <a:lstStyle/>
            <a:p>
              <a:pPr algn="l" marL="0" indent="0" lvl="0">
                <a:lnSpc>
                  <a:spcPts val="2079"/>
                </a:lnSpc>
              </a:pPr>
              <a:r>
                <a:rPr lang="en-US" sz="1599" spc="191">
                  <a:solidFill>
                    <a:srgbClr val="101112"/>
                  </a:solidFill>
                  <a:latin typeface="Atkinson Hyperlegible"/>
                  <a:ea typeface="Atkinson Hyperlegible"/>
                  <a:cs typeface="Atkinson Hyperlegible"/>
                  <a:sym typeface="Atkinson Hyperlegible"/>
                </a:rPr>
                <a:t>+1-972-946-6351</a:t>
              </a:r>
            </a:p>
          </p:txBody>
        </p:sp>
      </p:grpSp>
      <p:sp>
        <p:nvSpPr>
          <p:cNvPr name="Freeform 9" id="9"/>
          <p:cNvSpPr/>
          <p:nvPr/>
        </p:nvSpPr>
        <p:spPr>
          <a:xfrm flipH="false" flipV="false" rot="-10800000">
            <a:off x="-2783724" y="4858886"/>
            <a:ext cx="10975966" cy="5428114"/>
          </a:xfrm>
          <a:custGeom>
            <a:avLst/>
            <a:gdLst/>
            <a:ahLst/>
            <a:cxnLst/>
            <a:rect r="r" b="b" t="t" l="l"/>
            <a:pathLst>
              <a:path h="5428114" w="10975966">
                <a:moveTo>
                  <a:pt x="0" y="0"/>
                </a:moveTo>
                <a:lnTo>
                  <a:pt x="10975966" y="0"/>
                </a:lnTo>
                <a:lnTo>
                  <a:pt x="10975966" y="5428114"/>
                </a:lnTo>
                <a:lnTo>
                  <a:pt x="0" y="5428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6616910" y="4742396"/>
            <a:ext cx="1285456" cy="1648020"/>
          </a:xfrm>
          <a:custGeom>
            <a:avLst/>
            <a:gdLst/>
            <a:ahLst/>
            <a:cxnLst/>
            <a:rect r="r" b="b" t="t" l="l"/>
            <a:pathLst>
              <a:path h="1648020" w="1285456">
                <a:moveTo>
                  <a:pt x="0" y="0"/>
                </a:moveTo>
                <a:lnTo>
                  <a:pt x="1285456" y="0"/>
                </a:lnTo>
                <a:lnTo>
                  <a:pt x="1285456" y="1648020"/>
                </a:lnTo>
                <a:lnTo>
                  <a:pt x="0" y="16480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3994317" y="1388224"/>
            <a:ext cx="5253256" cy="1919826"/>
          </a:xfrm>
          <a:custGeom>
            <a:avLst/>
            <a:gdLst/>
            <a:ahLst/>
            <a:cxnLst/>
            <a:rect r="r" b="b" t="t" l="l"/>
            <a:pathLst>
              <a:path h="1919826" w="5253256">
                <a:moveTo>
                  <a:pt x="0" y="0"/>
                </a:moveTo>
                <a:lnTo>
                  <a:pt x="5253256" y="0"/>
                </a:lnTo>
                <a:lnTo>
                  <a:pt x="5253256" y="1919826"/>
                </a:lnTo>
                <a:lnTo>
                  <a:pt x="0" y="19198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2" id="12"/>
          <p:cNvGrpSpPr/>
          <p:nvPr/>
        </p:nvGrpSpPr>
        <p:grpSpPr>
          <a:xfrm rot="0">
            <a:off x="1736269" y="1451997"/>
            <a:ext cx="8625547" cy="1795530"/>
            <a:chOff x="0" y="0"/>
            <a:chExt cx="11500730" cy="2394040"/>
          </a:xfrm>
        </p:grpSpPr>
        <p:sp>
          <p:nvSpPr>
            <p:cNvPr name="TextBox 13" id="13"/>
            <p:cNvSpPr txBox="true"/>
            <p:nvPr/>
          </p:nvSpPr>
          <p:spPr>
            <a:xfrm rot="0">
              <a:off x="0" y="66675"/>
              <a:ext cx="11500730" cy="1195039"/>
            </a:xfrm>
            <a:prstGeom prst="rect">
              <a:avLst/>
            </a:prstGeom>
          </p:spPr>
          <p:txBody>
            <a:bodyPr anchor="t" rtlCol="false" tIns="0" lIns="0" bIns="0" rIns="0">
              <a:spAutoFit/>
            </a:bodyPr>
            <a:lstStyle/>
            <a:p>
              <a:pPr algn="l" marL="0" indent="0" lvl="0">
                <a:lnSpc>
                  <a:spcPts val="6886"/>
                </a:lnSpc>
              </a:pPr>
              <a:r>
                <a:rPr lang="en-US" sz="6260">
                  <a:solidFill>
                    <a:srgbClr val="101112"/>
                  </a:solidFill>
                  <a:latin typeface="Atkinson Hyperlegible"/>
                  <a:ea typeface="Atkinson Hyperlegible"/>
                  <a:cs typeface="Atkinson Hyperlegible"/>
                  <a:sym typeface="Atkinson Hyperlegible"/>
                </a:rPr>
                <a:t>Thank You for Attending!</a:t>
              </a:r>
            </a:p>
          </p:txBody>
        </p:sp>
        <p:sp>
          <p:nvSpPr>
            <p:cNvPr name="TextBox 14" id="14"/>
            <p:cNvSpPr txBox="true"/>
            <p:nvPr/>
          </p:nvSpPr>
          <p:spPr>
            <a:xfrm rot="0">
              <a:off x="0" y="1651725"/>
              <a:ext cx="11500730" cy="742315"/>
            </a:xfrm>
            <a:prstGeom prst="rect">
              <a:avLst/>
            </a:prstGeom>
          </p:spPr>
          <p:txBody>
            <a:bodyPr anchor="t" rtlCol="false" tIns="0" lIns="0" bIns="0" rIns="0">
              <a:spAutoFit/>
            </a:bodyPr>
            <a:lstStyle/>
            <a:p>
              <a:pPr algn="l" marL="0" indent="0" lvl="0">
                <a:lnSpc>
                  <a:spcPts val="4290"/>
                </a:lnSpc>
              </a:pPr>
              <a:r>
                <a:rPr lang="en-US" sz="3900">
                  <a:solidFill>
                    <a:srgbClr val="101112"/>
                  </a:solidFill>
                  <a:latin typeface="Atkinson Hyperlegible"/>
                  <a:ea typeface="Atkinson Hyperlegible"/>
                  <a:cs typeface="Atkinson Hyperlegible"/>
                  <a:sym typeface="Atkinson Hyperlegible"/>
                </a:rPr>
                <a:t>Let's Connect and Collaborate</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AD02C"/>
        </a:solidFill>
      </p:bgPr>
    </p:bg>
    <p:spTree>
      <p:nvGrpSpPr>
        <p:cNvPr id="1" name=""/>
        <p:cNvGrpSpPr/>
        <p:nvPr/>
      </p:nvGrpSpPr>
      <p:grpSpPr>
        <a:xfrm>
          <a:off x="0" y="0"/>
          <a:ext cx="0" cy="0"/>
          <a:chOff x="0" y="0"/>
          <a:chExt cx="0" cy="0"/>
        </a:xfrm>
      </p:grpSpPr>
      <p:sp>
        <p:nvSpPr>
          <p:cNvPr name="Freeform 2" id="2"/>
          <p:cNvSpPr/>
          <p:nvPr/>
        </p:nvSpPr>
        <p:spPr>
          <a:xfrm flipH="true" flipV="true" rot="0">
            <a:off x="11794303" y="0"/>
            <a:ext cx="10081260" cy="10287000"/>
          </a:xfrm>
          <a:custGeom>
            <a:avLst/>
            <a:gdLst/>
            <a:ahLst/>
            <a:cxnLst/>
            <a:rect r="r" b="b" t="t" l="l"/>
            <a:pathLst>
              <a:path h="10287000" w="10081260">
                <a:moveTo>
                  <a:pt x="10081260" y="10287000"/>
                </a:moveTo>
                <a:lnTo>
                  <a:pt x="0" y="10287000"/>
                </a:lnTo>
                <a:lnTo>
                  <a:pt x="0" y="0"/>
                </a:lnTo>
                <a:lnTo>
                  <a:pt x="10081260" y="0"/>
                </a:lnTo>
                <a:lnTo>
                  <a:pt x="10081260" y="102870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9144000" y="7610356"/>
            <a:ext cx="3905250" cy="2151438"/>
          </a:xfrm>
          <a:custGeom>
            <a:avLst/>
            <a:gdLst/>
            <a:ahLst/>
            <a:cxnLst/>
            <a:rect r="r" b="b" t="t" l="l"/>
            <a:pathLst>
              <a:path h="2151438" w="3905250">
                <a:moveTo>
                  <a:pt x="3905250" y="0"/>
                </a:moveTo>
                <a:lnTo>
                  <a:pt x="0" y="0"/>
                </a:lnTo>
                <a:lnTo>
                  <a:pt x="0" y="2151437"/>
                </a:lnTo>
                <a:lnTo>
                  <a:pt x="3905250" y="2151437"/>
                </a:lnTo>
                <a:lnTo>
                  <a:pt x="390525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477037" y="591235"/>
            <a:ext cx="3156005" cy="3156005"/>
          </a:xfrm>
          <a:custGeom>
            <a:avLst/>
            <a:gdLst/>
            <a:ahLst/>
            <a:cxnLst/>
            <a:rect r="r" b="b" t="t" l="l"/>
            <a:pathLst>
              <a:path h="3156005" w="3156005">
                <a:moveTo>
                  <a:pt x="0" y="0"/>
                </a:moveTo>
                <a:lnTo>
                  <a:pt x="3156005" y="0"/>
                </a:lnTo>
                <a:lnTo>
                  <a:pt x="3156005" y="3156005"/>
                </a:lnTo>
                <a:lnTo>
                  <a:pt x="0" y="31560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1357578" y="2363970"/>
            <a:ext cx="873451" cy="1496567"/>
          </a:xfrm>
          <a:custGeom>
            <a:avLst/>
            <a:gdLst/>
            <a:ahLst/>
            <a:cxnLst/>
            <a:rect r="r" b="b" t="t" l="l"/>
            <a:pathLst>
              <a:path h="1496567" w="873451">
                <a:moveTo>
                  <a:pt x="0" y="0"/>
                </a:moveTo>
                <a:lnTo>
                  <a:pt x="873451" y="0"/>
                </a:lnTo>
                <a:lnTo>
                  <a:pt x="873451" y="1496566"/>
                </a:lnTo>
                <a:lnTo>
                  <a:pt x="0" y="14965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927392" y="111408"/>
            <a:ext cx="7821983" cy="6001691"/>
            <a:chOff x="0" y="0"/>
            <a:chExt cx="10429311" cy="8002255"/>
          </a:xfrm>
        </p:grpSpPr>
        <p:sp>
          <p:nvSpPr>
            <p:cNvPr name="TextBox 7" id="7"/>
            <p:cNvSpPr txBox="true"/>
            <p:nvPr/>
          </p:nvSpPr>
          <p:spPr>
            <a:xfrm rot="0">
              <a:off x="0" y="76200"/>
              <a:ext cx="10429311" cy="1337733"/>
            </a:xfrm>
            <a:prstGeom prst="rect">
              <a:avLst/>
            </a:prstGeom>
          </p:spPr>
          <p:txBody>
            <a:bodyPr anchor="t" rtlCol="false" tIns="0" lIns="0" bIns="0" rIns="0">
              <a:spAutoFit/>
            </a:bodyPr>
            <a:lstStyle/>
            <a:p>
              <a:pPr algn="l" marL="0" indent="0" lvl="0">
                <a:lnSpc>
                  <a:spcPts val="7699"/>
                </a:lnSpc>
              </a:pPr>
              <a:r>
                <a:rPr lang="en-US" sz="6999">
                  <a:solidFill>
                    <a:srgbClr val="101112"/>
                  </a:solidFill>
                  <a:latin typeface="Atkinson Hyperlegible"/>
                  <a:ea typeface="Atkinson Hyperlegible"/>
                  <a:cs typeface="Atkinson Hyperlegible"/>
                  <a:sym typeface="Atkinson Hyperlegible"/>
                </a:rPr>
                <a:t>Boosting</a:t>
              </a:r>
            </a:p>
          </p:txBody>
        </p:sp>
        <p:sp>
          <p:nvSpPr>
            <p:cNvPr name="TextBox 8" id="8"/>
            <p:cNvSpPr txBox="true"/>
            <p:nvPr/>
          </p:nvSpPr>
          <p:spPr>
            <a:xfrm rot="0">
              <a:off x="0" y="3251810"/>
              <a:ext cx="10429311" cy="4750445"/>
            </a:xfrm>
            <a:prstGeom prst="rect">
              <a:avLst/>
            </a:prstGeom>
          </p:spPr>
          <p:txBody>
            <a:bodyPr anchor="t" rtlCol="false" tIns="0" lIns="0" bIns="0" rIns="0">
              <a:spAutoFit/>
            </a:bodyPr>
            <a:lstStyle/>
            <a:p>
              <a:pPr algn="l" marL="0" indent="0" lvl="0">
                <a:lnSpc>
                  <a:spcPts val="3150"/>
                </a:lnSpc>
              </a:pPr>
              <a:r>
                <a:rPr lang="en-US" sz="2100">
                  <a:solidFill>
                    <a:srgbClr val="101112"/>
                  </a:solidFill>
                  <a:latin typeface="Atkinson Hyperlegible"/>
                  <a:ea typeface="Atkinson Hyperlegible"/>
                  <a:cs typeface="Atkinson Hyperlegible"/>
                  <a:sym typeface="Atkinson Hyperlegible"/>
                </a:rPr>
                <a:t>Boosting is an effective </a:t>
              </a:r>
              <a:r>
                <a:rPr lang="en-US" b="true" sz="2100">
                  <a:solidFill>
                    <a:srgbClr val="101112"/>
                  </a:solidFill>
                  <a:latin typeface="Atkinson Hyperlegible Bold"/>
                  <a:ea typeface="Atkinson Hyperlegible Bold"/>
                  <a:cs typeface="Atkinson Hyperlegible Bold"/>
                  <a:sym typeface="Atkinson Hyperlegible Bold"/>
                </a:rPr>
                <a:t>ensemble method </a:t>
              </a:r>
              <a:r>
                <a:rPr lang="en-US" sz="2100">
                  <a:solidFill>
                    <a:srgbClr val="101112"/>
                  </a:solidFill>
                  <a:latin typeface="Atkinson Hyperlegible"/>
                  <a:ea typeface="Atkinson Hyperlegible"/>
                  <a:cs typeface="Atkinson Hyperlegible"/>
                  <a:sym typeface="Atkinson Hyperlegible"/>
                </a:rPr>
                <a:t>in machine learning that enhances the accuracy of prediction models. It works by sequentially combining several weak learners to create a single, strong learner. This approach reduces errors by paying extra attention to the data points that were previously misclassified.</a:t>
              </a:r>
            </a:p>
            <a:p>
              <a:pPr algn="l" marL="0" indent="0" lvl="0">
                <a:lnSpc>
                  <a:spcPts val="3150"/>
                </a:lnSpc>
              </a:pPr>
            </a:p>
            <a:p>
              <a:pPr algn="l" marL="0" indent="0" lvl="0">
                <a:lnSpc>
                  <a:spcPts val="3150"/>
                </a:lnSpc>
              </a:pPr>
            </a:p>
            <a:p>
              <a:pPr algn="l" marL="0" indent="0" lvl="0">
                <a:lnSpc>
                  <a:spcPts val="3150"/>
                </a:lnSpc>
              </a:pPr>
            </a:p>
            <a:p>
              <a:pPr algn="l" marL="0" indent="0" lvl="0">
                <a:lnSpc>
                  <a:spcPts val="3150"/>
                </a:lnSpc>
              </a:pPr>
            </a:p>
          </p:txBody>
        </p:sp>
        <p:sp>
          <p:nvSpPr>
            <p:cNvPr name="TextBox 9" id="9"/>
            <p:cNvSpPr txBox="true"/>
            <p:nvPr/>
          </p:nvSpPr>
          <p:spPr>
            <a:xfrm rot="0">
              <a:off x="242681" y="1904956"/>
              <a:ext cx="9701962" cy="508666"/>
            </a:xfrm>
            <a:prstGeom prst="rect">
              <a:avLst/>
            </a:prstGeom>
          </p:spPr>
          <p:txBody>
            <a:bodyPr anchor="t" rtlCol="false" tIns="0" lIns="0" bIns="0" rIns="0">
              <a:spAutoFit/>
            </a:bodyPr>
            <a:lstStyle/>
            <a:p>
              <a:pPr algn="l" marL="0" indent="0" lvl="0">
                <a:lnSpc>
                  <a:spcPts val="3112"/>
                </a:lnSpc>
              </a:pPr>
              <a:r>
                <a:rPr lang="en-US" sz="2394">
                  <a:solidFill>
                    <a:srgbClr val="F5F6F7"/>
                  </a:solidFill>
                  <a:latin typeface="Atkinson Hyperlegible"/>
                  <a:ea typeface="Atkinson Hyperlegible"/>
                  <a:cs typeface="Atkinson Hyperlegible"/>
                  <a:sym typeface="Atkinson Hyperlegible"/>
                </a:rPr>
                <a:t>Introduction to Boosting Algorithms</a:t>
              </a:r>
            </a:p>
          </p:txBody>
        </p:sp>
      </p:grpSp>
      <p:sp>
        <p:nvSpPr>
          <p:cNvPr name="TextBox 10" id="10"/>
          <p:cNvSpPr txBox="true"/>
          <p:nvPr/>
        </p:nvSpPr>
        <p:spPr>
          <a:xfrm rot="0">
            <a:off x="927392" y="4823589"/>
            <a:ext cx="9063038" cy="611247"/>
          </a:xfrm>
          <a:prstGeom prst="rect">
            <a:avLst/>
          </a:prstGeom>
        </p:spPr>
        <p:txBody>
          <a:bodyPr anchor="t" rtlCol="false" tIns="0" lIns="0" bIns="0" rIns="0">
            <a:spAutoFit/>
          </a:bodyPr>
          <a:lstStyle/>
          <a:p>
            <a:pPr algn="ctr">
              <a:lnSpc>
                <a:spcPts val="2534"/>
              </a:lnSpc>
            </a:pPr>
            <a:r>
              <a:rPr lang="en-US" sz="1810" b="true">
                <a:solidFill>
                  <a:srgbClr val="000000"/>
                </a:solidFill>
                <a:latin typeface="Canva Sans Bold"/>
                <a:ea typeface="Canva Sans Bold"/>
                <a:cs typeface="Canva Sans Bold"/>
                <a:sym typeface="Canva Sans Bold"/>
              </a:rPr>
              <a:t>Boosting =</a:t>
            </a:r>
            <a:r>
              <a:rPr lang="en-US" b="true" sz="1810">
                <a:solidFill>
                  <a:srgbClr val="000000"/>
                </a:solidFill>
                <a:latin typeface="Canva Sans Bold"/>
                <a:ea typeface="Canva Sans Bold"/>
                <a:cs typeface="Canva Sans Bold"/>
                <a:sym typeface="Canva Sans Bold"/>
              </a:rPr>
              <a:t> Many simple models + Learn from past mistakes = Accurate prediction</a:t>
            </a:r>
          </a:p>
          <a:p>
            <a:pPr algn="ctr">
              <a:lnSpc>
                <a:spcPts val="2534"/>
              </a:lnSpc>
            </a:pPr>
          </a:p>
        </p:txBody>
      </p:sp>
      <p:sp>
        <p:nvSpPr>
          <p:cNvPr name="TextBox 11" id="11"/>
          <p:cNvSpPr txBox="true"/>
          <p:nvPr/>
        </p:nvSpPr>
        <p:spPr>
          <a:xfrm rot="0">
            <a:off x="920807" y="5569785"/>
            <a:ext cx="8119170" cy="3243516"/>
          </a:xfrm>
          <a:prstGeom prst="rect">
            <a:avLst/>
          </a:prstGeom>
        </p:spPr>
        <p:txBody>
          <a:bodyPr anchor="t" rtlCol="false" tIns="0" lIns="0" bIns="0" rIns="0">
            <a:spAutoFit/>
          </a:bodyPr>
          <a:lstStyle/>
          <a:p>
            <a:pPr algn="ctr">
              <a:lnSpc>
                <a:spcPts val="2873"/>
              </a:lnSpc>
            </a:pPr>
          </a:p>
          <a:p>
            <a:pPr algn="l">
              <a:lnSpc>
                <a:spcPts val="2873"/>
              </a:lnSpc>
            </a:pPr>
            <a:r>
              <a:rPr lang="en-US" b="true" sz="2052" i="true">
                <a:solidFill>
                  <a:srgbClr val="000000"/>
                </a:solidFill>
                <a:latin typeface="Canva Sans Bold Italics"/>
                <a:ea typeface="Canva Sans Bold Italics"/>
                <a:cs typeface="Canva Sans Bold Italics"/>
                <a:sym typeface="Canva Sans Bold Italics"/>
              </a:rPr>
              <a:t>Imagine you're guessing the price of a house:</a:t>
            </a:r>
          </a:p>
          <a:p>
            <a:pPr algn="l" marL="443135" indent="-221568" lvl="1">
              <a:lnSpc>
                <a:spcPts val="2873"/>
              </a:lnSpc>
              <a:buFont typeface="Arial"/>
              <a:buChar char="•"/>
            </a:pPr>
            <a:r>
              <a:rPr lang="en-US" sz="2052">
                <a:solidFill>
                  <a:srgbClr val="000000"/>
                </a:solidFill>
                <a:latin typeface="Canva Sans"/>
                <a:ea typeface="Canva Sans"/>
                <a:cs typeface="Canva Sans"/>
                <a:sym typeface="Canva Sans"/>
              </a:rPr>
              <a:t>1st guess: ₹40L (way off)</a:t>
            </a:r>
          </a:p>
          <a:p>
            <a:pPr algn="l" marL="443135" indent="-221568" lvl="1">
              <a:lnSpc>
                <a:spcPts val="2873"/>
              </a:lnSpc>
              <a:buFont typeface="Arial"/>
              <a:buChar char="•"/>
            </a:pPr>
            <a:r>
              <a:rPr lang="en-US" sz="2052">
                <a:solidFill>
                  <a:srgbClr val="000000"/>
                </a:solidFill>
                <a:latin typeface="Canva Sans"/>
                <a:ea typeface="Canva Sans"/>
                <a:cs typeface="Canva Sans"/>
                <a:sym typeface="Canva Sans"/>
              </a:rPr>
              <a:t>You realize you're off by ₹10L, so you learn from that mistake.</a:t>
            </a:r>
          </a:p>
          <a:p>
            <a:pPr algn="l" marL="443135" indent="-221568" lvl="1">
              <a:lnSpc>
                <a:spcPts val="2873"/>
              </a:lnSpc>
              <a:buFont typeface="Arial"/>
              <a:buChar char="•"/>
            </a:pPr>
            <a:r>
              <a:rPr lang="en-US" sz="2052">
                <a:solidFill>
                  <a:srgbClr val="000000"/>
                </a:solidFill>
                <a:latin typeface="Canva Sans"/>
                <a:ea typeface="Canva Sans"/>
                <a:cs typeface="Canva Sans"/>
                <a:sym typeface="Canva Sans"/>
              </a:rPr>
              <a:t>2nd guess adds ₹6L correction → ₹46L</a:t>
            </a:r>
          </a:p>
          <a:p>
            <a:pPr algn="l" marL="443135" indent="-221568" lvl="1">
              <a:lnSpc>
                <a:spcPts val="2873"/>
              </a:lnSpc>
              <a:buFont typeface="Arial"/>
              <a:buChar char="•"/>
            </a:pPr>
            <a:r>
              <a:rPr lang="en-US" sz="2052">
                <a:solidFill>
                  <a:srgbClr val="000000"/>
                </a:solidFill>
                <a:latin typeface="Canva Sans"/>
                <a:ea typeface="Canva Sans"/>
                <a:cs typeface="Canva Sans"/>
                <a:sym typeface="Canva Sans"/>
              </a:rPr>
              <a:t>Still off, so 3rd guess adds ₹3L → ₹49L</a:t>
            </a:r>
          </a:p>
          <a:p>
            <a:pPr algn="l" marL="443135" indent="-221568" lvl="1">
              <a:lnSpc>
                <a:spcPts val="2873"/>
              </a:lnSpc>
              <a:buFont typeface="Arial"/>
              <a:buChar char="•"/>
            </a:pPr>
            <a:r>
              <a:rPr lang="en-US" sz="2052">
                <a:solidFill>
                  <a:srgbClr val="000000"/>
                </a:solidFill>
                <a:latin typeface="Canva Sans"/>
                <a:ea typeface="Canva Sans"/>
                <a:cs typeface="Canva Sans"/>
                <a:sym typeface="Canva Sans"/>
              </a:rPr>
              <a:t>Keep refining...</a:t>
            </a:r>
          </a:p>
          <a:p>
            <a:pPr algn="ctr">
              <a:lnSpc>
                <a:spcPts val="2873"/>
              </a:lnSpc>
            </a:pPr>
            <a:r>
              <a:rPr lang="en-US" sz="2052">
                <a:solidFill>
                  <a:srgbClr val="000000"/>
                </a:solidFill>
                <a:latin typeface="Canva Sans"/>
                <a:ea typeface="Canva Sans"/>
                <a:cs typeface="Canva Sans"/>
                <a:sym typeface="Canva Sans"/>
              </a:rPr>
              <a:t>Eventually, you're very close to the actual price.</a:t>
            </a:r>
          </a:p>
          <a:p>
            <a:pPr algn="ctr">
              <a:lnSpc>
                <a:spcPts val="2873"/>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AD02C"/>
        </a:solidFill>
      </p:bgPr>
    </p:bg>
    <p:spTree>
      <p:nvGrpSpPr>
        <p:cNvPr id="1" name=""/>
        <p:cNvGrpSpPr/>
        <p:nvPr/>
      </p:nvGrpSpPr>
      <p:grpSpPr>
        <a:xfrm>
          <a:off x="0" y="0"/>
          <a:ext cx="0" cy="0"/>
          <a:chOff x="0" y="0"/>
          <a:chExt cx="0" cy="0"/>
        </a:xfrm>
      </p:grpSpPr>
      <p:grpSp>
        <p:nvGrpSpPr>
          <p:cNvPr name="Group 2" id="2"/>
          <p:cNvGrpSpPr/>
          <p:nvPr/>
        </p:nvGrpSpPr>
        <p:grpSpPr>
          <a:xfrm rot="0">
            <a:off x="0" y="0"/>
            <a:ext cx="7134225" cy="10287000"/>
            <a:chOff x="0" y="0"/>
            <a:chExt cx="1878973" cy="2709333"/>
          </a:xfrm>
        </p:grpSpPr>
        <p:sp>
          <p:nvSpPr>
            <p:cNvPr name="Freeform 3" id="3"/>
            <p:cNvSpPr/>
            <p:nvPr/>
          </p:nvSpPr>
          <p:spPr>
            <a:xfrm flipH="false" flipV="false" rot="0">
              <a:off x="0" y="0"/>
              <a:ext cx="1878973" cy="2709333"/>
            </a:xfrm>
            <a:custGeom>
              <a:avLst/>
              <a:gdLst/>
              <a:ahLst/>
              <a:cxnLst/>
              <a:rect r="r" b="b" t="t" l="l"/>
              <a:pathLst>
                <a:path h="2709333" w="1878973">
                  <a:moveTo>
                    <a:pt x="0" y="0"/>
                  </a:moveTo>
                  <a:lnTo>
                    <a:pt x="1878973" y="0"/>
                  </a:lnTo>
                  <a:lnTo>
                    <a:pt x="1878973" y="2709333"/>
                  </a:lnTo>
                  <a:lnTo>
                    <a:pt x="0" y="2709333"/>
                  </a:lnTo>
                  <a:close/>
                </a:path>
              </a:pathLst>
            </a:custGeom>
            <a:solidFill>
              <a:srgbClr val="FAD02C"/>
            </a:solidFill>
          </p:spPr>
        </p:sp>
        <p:sp>
          <p:nvSpPr>
            <p:cNvPr name="TextBox 4" id="4"/>
            <p:cNvSpPr txBox="true"/>
            <p:nvPr/>
          </p:nvSpPr>
          <p:spPr>
            <a:xfrm>
              <a:off x="0" y="-47625"/>
              <a:ext cx="1878973" cy="2756958"/>
            </a:xfrm>
            <a:prstGeom prst="rect">
              <a:avLst/>
            </a:prstGeom>
          </p:spPr>
          <p:txBody>
            <a:bodyPr anchor="ctr" rtlCol="false" tIns="50800" lIns="50800" bIns="50800" rIns="50800"/>
            <a:lstStyle/>
            <a:p>
              <a:pPr algn="ctr">
                <a:lnSpc>
                  <a:spcPts val="3359"/>
                </a:lnSpc>
              </a:pPr>
            </a:p>
          </p:txBody>
        </p:sp>
      </p:grpSp>
      <p:sp>
        <p:nvSpPr>
          <p:cNvPr name="Freeform 5" id="5"/>
          <p:cNvSpPr/>
          <p:nvPr/>
        </p:nvSpPr>
        <p:spPr>
          <a:xfrm flipH="false" flipV="true" rot="5400000">
            <a:off x="71342" y="-4728201"/>
            <a:ext cx="6991541" cy="7134225"/>
          </a:xfrm>
          <a:custGeom>
            <a:avLst/>
            <a:gdLst/>
            <a:ahLst/>
            <a:cxnLst/>
            <a:rect r="r" b="b" t="t" l="l"/>
            <a:pathLst>
              <a:path h="7134225" w="6991541">
                <a:moveTo>
                  <a:pt x="0" y="7134225"/>
                </a:moveTo>
                <a:lnTo>
                  <a:pt x="6991541" y="7134225"/>
                </a:lnTo>
                <a:lnTo>
                  <a:pt x="6991541" y="0"/>
                </a:lnTo>
                <a:lnTo>
                  <a:pt x="0" y="0"/>
                </a:lnTo>
                <a:lnTo>
                  <a:pt x="0" y="713422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5400000">
            <a:off x="71342" y="8185881"/>
            <a:ext cx="6991541" cy="7134225"/>
          </a:xfrm>
          <a:custGeom>
            <a:avLst/>
            <a:gdLst/>
            <a:ahLst/>
            <a:cxnLst/>
            <a:rect r="r" b="b" t="t" l="l"/>
            <a:pathLst>
              <a:path h="7134225" w="6991541">
                <a:moveTo>
                  <a:pt x="0" y="7134225"/>
                </a:moveTo>
                <a:lnTo>
                  <a:pt x="6991541" y="7134225"/>
                </a:lnTo>
                <a:lnTo>
                  <a:pt x="6991541" y="0"/>
                </a:lnTo>
                <a:lnTo>
                  <a:pt x="0" y="0"/>
                </a:lnTo>
                <a:lnTo>
                  <a:pt x="0" y="7134225"/>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8893107" y="1667911"/>
            <a:ext cx="7623943" cy="6951178"/>
            <a:chOff x="0" y="0"/>
            <a:chExt cx="10165257" cy="9268238"/>
          </a:xfrm>
        </p:grpSpPr>
        <p:sp>
          <p:nvSpPr>
            <p:cNvPr name="Freeform 8" id="8"/>
            <p:cNvSpPr/>
            <p:nvPr/>
          </p:nvSpPr>
          <p:spPr>
            <a:xfrm flipH="false" flipV="false" rot="0">
              <a:off x="0" y="2576865"/>
              <a:ext cx="10079912" cy="219925"/>
            </a:xfrm>
            <a:custGeom>
              <a:avLst/>
              <a:gdLst/>
              <a:ahLst/>
              <a:cxnLst/>
              <a:rect r="r" b="b" t="t" l="l"/>
              <a:pathLst>
                <a:path h="219925" w="10079912">
                  <a:moveTo>
                    <a:pt x="0" y="0"/>
                  </a:moveTo>
                  <a:lnTo>
                    <a:pt x="10079912" y="0"/>
                  </a:lnTo>
                  <a:lnTo>
                    <a:pt x="10079912" y="219925"/>
                  </a:lnTo>
                  <a:lnTo>
                    <a:pt x="0" y="2199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6460275"/>
              <a:ext cx="10079912" cy="219925"/>
            </a:xfrm>
            <a:custGeom>
              <a:avLst/>
              <a:gdLst/>
              <a:ahLst/>
              <a:cxnLst/>
              <a:rect r="r" b="b" t="t" l="l"/>
              <a:pathLst>
                <a:path h="219925" w="10079912">
                  <a:moveTo>
                    <a:pt x="0" y="0"/>
                  </a:moveTo>
                  <a:lnTo>
                    <a:pt x="10079912" y="0"/>
                  </a:lnTo>
                  <a:lnTo>
                    <a:pt x="10079912" y="219925"/>
                  </a:lnTo>
                  <a:lnTo>
                    <a:pt x="0" y="2199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0" y="-57150"/>
              <a:ext cx="10165257" cy="1550462"/>
            </a:xfrm>
            <a:prstGeom prst="rect">
              <a:avLst/>
            </a:prstGeom>
          </p:spPr>
          <p:txBody>
            <a:bodyPr anchor="t" rtlCol="false" tIns="0" lIns="0" bIns="0" rIns="0">
              <a:spAutoFit/>
            </a:bodyPr>
            <a:lstStyle/>
            <a:p>
              <a:pPr algn="l" marL="0" indent="0" lvl="0">
                <a:lnSpc>
                  <a:spcPts val="3150"/>
                </a:lnSpc>
              </a:pPr>
              <a:r>
                <a:rPr lang="en-US" sz="2100">
                  <a:solidFill>
                    <a:srgbClr val="101112"/>
                  </a:solidFill>
                  <a:latin typeface="Atkinson Hyperlegible"/>
                  <a:ea typeface="Atkinson Hyperlegible"/>
                  <a:cs typeface="Atkinson Hyperlegible"/>
                  <a:sym typeface="Atkinson Hyperlegible"/>
                </a:rPr>
                <a:t>Define boosting algorithms and their significance in improving prediction accuracy through ensemble methods that combine multiple weak learners.</a:t>
              </a:r>
            </a:p>
          </p:txBody>
        </p:sp>
        <p:sp>
          <p:nvSpPr>
            <p:cNvPr name="TextBox 11" id="11"/>
            <p:cNvSpPr txBox="true"/>
            <p:nvPr/>
          </p:nvSpPr>
          <p:spPr>
            <a:xfrm rot="0">
              <a:off x="0" y="3830313"/>
              <a:ext cx="10165257" cy="1550462"/>
            </a:xfrm>
            <a:prstGeom prst="rect">
              <a:avLst/>
            </a:prstGeom>
          </p:spPr>
          <p:txBody>
            <a:bodyPr anchor="t" rtlCol="false" tIns="0" lIns="0" bIns="0" rIns="0">
              <a:spAutoFit/>
            </a:bodyPr>
            <a:lstStyle/>
            <a:p>
              <a:pPr algn="l" marL="0" indent="0" lvl="0">
                <a:lnSpc>
                  <a:spcPts val="3150"/>
                </a:lnSpc>
              </a:pPr>
              <a:r>
                <a:rPr lang="en-US" sz="2100">
                  <a:solidFill>
                    <a:srgbClr val="101112"/>
                  </a:solidFill>
                  <a:latin typeface="Atkinson Hyperlegible"/>
                  <a:ea typeface="Atkinson Hyperlegible"/>
                  <a:cs typeface="Atkinson Hyperlegible"/>
                  <a:sym typeface="Atkinson Hyperlegible"/>
                </a:rPr>
                <a:t>Explain how AdaBoost, XGBoost, and LightGBM function, highlighting their unique approaches to handling data and optimizing performance.</a:t>
              </a:r>
            </a:p>
          </p:txBody>
        </p:sp>
        <p:sp>
          <p:nvSpPr>
            <p:cNvPr name="TextBox 12" id="12"/>
            <p:cNvSpPr txBox="true"/>
            <p:nvPr/>
          </p:nvSpPr>
          <p:spPr>
            <a:xfrm rot="0">
              <a:off x="0" y="7717776"/>
              <a:ext cx="10165257" cy="1550462"/>
            </a:xfrm>
            <a:prstGeom prst="rect">
              <a:avLst/>
            </a:prstGeom>
          </p:spPr>
          <p:txBody>
            <a:bodyPr anchor="t" rtlCol="false" tIns="0" lIns="0" bIns="0" rIns="0">
              <a:spAutoFit/>
            </a:bodyPr>
            <a:lstStyle/>
            <a:p>
              <a:pPr algn="l" marL="0" indent="0" lvl="0">
                <a:lnSpc>
                  <a:spcPts val="3150"/>
                </a:lnSpc>
              </a:pPr>
              <a:r>
                <a:rPr lang="en-US" sz="2100">
                  <a:solidFill>
                    <a:srgbClr val="101112"/>
                  </a:solidFill>
                  <a:latin typeface="Atkinson Hyperlegible"/>
                  <a:ea typeface="Atkinson Hyperlegible"/>
                  <a:cs typeface="Atkinson Hyperlegible"/>
                  <a:sym typeface="Atkinson Hyperlegible"/>
                </a:rPr>
                <a:t>Discuss the advantages and practical applications of each algorithm, showcasing their effectiveness in various machine learning tasks across industries.</a:t>
              </a:r>
            </a:p>
          </p:txBody>
        </p:sp>
      </p:grpSp>
      <p:grpSp>
        <p:nvGrpSpPr>
          <p:cNvPr name="Group 13" id="13"/>
          <p:cNvGrpSpPr/>
          <p:nvPr/>
        </p:nvGrpSpPr>
        <p:grpSpPr>
          <a:xfrm rot="0">
            <a:off x="776230" y="4039805"/>
            <a:ext cx="5581765" cy="2207390"/>
            <a:chOff x="0" y="0"/>
            <a:chExt cx="7442354" cy="2943187"/>
          </a:xfrm>
        </p:grpSpPr>
        <p:sp>
          <p:nvSpPr>
            <p:cNvPr name="TextBox 14" id="14"/>
            <p:cNvSpPr txBox="true"/>
            <p:nvPr/>
          </p:nvSpPr>
          <p:spPr>
            <a:xfrm rot="0">
              <a:off x="0" y="66675"/>
              <a:ext cx="7442354" cy="1457370"/>
            </a:xfrm>
            <a:prstGeom prst="rect">
              <a:avLst/>
            </a:prstGeom>
          </p:spPr>
          <p:txBody>
            <a:bodyPr anchor="t" rtlCol="false" tIns="0" lIns="0" bIns="0" rIns="0">
              <a:spAutoFit/>
            </a:bodyPr>
            <a:lstStyle/>
            <a:p>
              <a:pPr algn="ctr" marL="0" indent="0" lvl="0">
                <a:lnSpc>
                  <a:spcPts val="8250"/>
                </a:lnSpc>
              </a:pPr>
              <a:r>
                <a:rPr lang="en-US" sz="7500">
                  <a:solidFill>
                    <a:srgbClr val="101112"/>
                  </a:solidFill>
                  <a:latin typeface="Atkinson Hyperlegible"/>
                  <a:ea typeface="Atkinson Hyperlegible"/>
                  <a:cs typeface="Atkinson Hyperlegible"/>
                  <a:sym typeface="Atkinson Hyperlegible"/>
                </a:rPr>
                <a:t>Objectives</a:t>
              </a:r>
            </a:p>
          </p:txBody>
        </p:sp>
        <p:sp>
          <p:nvSpPr>
            <p:cNvPr name="TextBox 15" id="15"/>
            <p:cNvSpPr txBox="true"/>
            <p:nvPr/>
          </p:nvSpPr>
          <p:spPr>
            <a:xfrm rot="0">
              <a:off x="0" y="1749174"/>
              <a:ext cx="7442354" cy="1194013"/>
            </a:xfrm>
            <a:prstGeom prst="rect">
              <a:avLst/>
            </a:prstGeom>
          </p:spPr>
          <p:txBody>
            <a:bodyPr anchor="t" rtlCol="false" tIns="0" lIns="0" bIns="0" rIns="0">
              <a:spAutoFit/>
            </a:bodyPr>
            <a:lstStyle/>
            <a:p>
              <a:pPr algn="ctr" marL="0" indent="0" lvl="0">
                <a:lnSpc>
                  <a:spcPts val="3520"/>
                </a:lnSpc>
              </a:pPr>
              <a:r>
                <a:rPr lang="en-US" sz="3200">
                  <a:solidFill>
                    <a:srgbClr val="101112"/>
                  </a:solidFill>
                  <a:latin typeface="Atkinson Hyperlegible"/>
                  <a:ea typeface="Atkinson Hyperlegible"/>
                  <a:cs typeface="Atkinson Hyperlegible"/>
                  <a:sym typeface="Atkinson Hyperlegible"/>
                </a:rPr>
                <a:t>Understanding Boosting Algorithms in AI</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AD02C"/>
        </a:solidFill>
      </p:bgPr>
    </p:bg>
    <p:spTree>
      <p:nvGrpSpPr>
        <p:cNvPr id="1" name=""/>
        <p:cNvGrpSpPr/>
        <p:nvPr/>
      </p:nvGrpSpPr>
      <p:grpSpPr>
        <a:xfrm>
          <a:off x="0" y="0"/>
          <a:ext cx="0" cy="0"/>
          <a:chOff x="0" y="0"/>
          <a:chExt cx="0" cy="0"/>
        </a:xfrm>
      </p:grpSpPr>
      <p:sp>
        <p:nvSpPr>
          <p:cNvPr name="Freeform 2" id="2"/>
          <p:cNvSpPr/>
          <p:nvPr/>
        </p:nvSpPr>
        <p:spPr>
          <a:xfrm flipH="false" flipV="true" rot="0">
            <a:off x="-5583719" y="0"/>
            <a:ext cx="10081260" cy="10287000"/>
          </a:xfrm>
          <a:custGeom>
            <a:avLst/>
            <a:gdLst/>
            <a:ahLst/>
            <a:cxnLst/>
            <a:rect r="r" b="b" t="t" l="l"/>
            <a:pathLst>
              <a:path h="10287000" w="10081260">
                <a:moveTo>
                  <a:pt x="0" y="10287000"/>
                </a:moveTo>
                <a:lnTo>
                  <a:pt x="10081260" y="10287000"/>
                </a:lnTo>
                <a:lnTo>
                  <a:pt x="10081260" y="0"/>
                </a:lnTo>
                <a:lnTo>
                  <a:pt x="0" y="0"/>
                </a:lnTo>
                <a:lnTo>
                  <a:pt x="0" y="102870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135315">
            <a:off x="4693490" y="9174482"/>
            <a:ext cx="2225037" cy="2225037"/>
          </a:xfrm>
          <a:custGeom>
            <a:avLst/>
            <a:gdLst/>
            <a:ahLst/>
            <a:cxnLst/>
            <a:rect r="r" b="b" t="t" l="l"/>
            <a:pathLst>
              <a:path h="2225037" w="2225037">
                <a:moveTo>
                  <a:pt x="0" y="0"/>
                </a:moveTo>
                <a:lnTo>
                  <a:pt x="2225037" y="0"/>
                </a:lnTo>
                <a:lnTo>
                  <a:pt x="2225037" y="2225036"/>
                </a:lnTo>
                <a:lnTo>
                  <a:pt x="0" y="22250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282481">
            <a:off x="5450443" y="7142461"/>
            <a:ext cx="2296391" cy="2950970"/>
          </a:xfrm>
          <a:custGeom>
            <a:avLst/>
            <a:gdLst/>
            <a:ahLst/>
            <a:cxnLst/>
            <a:rect r="r" b="b" t="t" l="l"/>
            <a:pathLst>
              <a:path h="2950970" w="2296391">
                <a:moveTo>
                  <a:pt x="0" y="0"/>
                </a:moveTo>
                <a:lnTo>
                  <a:pt x="2296391" y="0"/>
                </a:lnTo>
                <a:lnTo>
                  <a:pt x="2296391" y="2950970"/>
                </a:lnTo>
                <a:lnTo>
                  <a:pt x="0" y="29509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521433">
            <a:off x="5236565" y="6999007"/>
            <a:ext cx="1138888" cy="1138888"/>
          </a:xfrm>
          <a:custGeom>
            <a:avLst/>
            <a:gdLst/>
            <a:ahLst/>
            <a:cxnLst/>
            <a:rect r="r" b="b" t="t" l="l"/>
            <a:pathLst>
              <a:path h="1138888" w="1138888">
                <a:moveTo>
                  <a:pt x="0" y="0"/>
                </a:moveTo>
                <a:lnTo>
                  <a:pt x="1138888" y="0"/>
                </a:lnTo>
                <a:lnTo>
                  <a:pt x="1138888" y="1138887"/>
                </a:lnTo>
                <a:lnTo>
                  <a:pt x="0" y="113888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2630115" y="648178"/>
            <a:ext cx="7315200" cy="1050729"/>
          </a:xfrm>
          <a:custGeom>
            <a:avLst/>
            <a:gdLst/>
            <a:ahLst/>
            <a:cxnLst/>
            <a:rect r="r" b="b" t="t" l="l"/>
            <a:pathLst>
              <a:path h="1050729" w="7315200">
                <a:moveTo>
                  <a:pt x="0" y="0"/>
                </a:moveTo>
                <a:lnTo>
                  <a:pt x="7315200" y="0"/>
                </a:lnTo>
                <a:lnTo>
                  <a:pt x="7315200" y="1050728"/>
                </a:lnTo>
                <a:lnTo>
                  <a:pt x="0" y="105072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9251157" y="1571494"/>
            <a:ext cx="7785379" cy="9021206"/>
            <a:chOff x="0" y="0"/>
            <a:chExt cx="10380505" cy="12028274"/>
          </a:xfrm>
        </p:grpSpPr>
        <p:sp>
          <p:nvSpPr>
            <p:cNvPr name="TextBox 8" id="8"/>
            <p:cNvSpPr txBox="true"/>
            <p:nvPr/>
          </p:nvSpPr>
          <p:spPr>
            <a:xfrm rot="0">
              <a:off x="0" y="142875"/>
              <a:ext cx="10380505" cy="3637492"/>
            </a:xfrm>
            <a:prstGeom prst="rect">
              <a:avLst/>
            </a:prstGeom>
          </p:spPr>
          <p:txBody>
            <a:bodyPr anchor="t" rtlCol="false" tIns="0" lIns="0" bIns="0" rIns="0">
              <a:spAutoFit/>
            </a:bodyPr>
            <a:lstStyle/>
            <a:p>
              <a:pPr algn="l" marL="0" indent="0" lvl="0">
                <a:lnSpc>
                  <a:spcPts val="6999"/>
                </a:lnSpc>
              </a:pPr>
              <a:r>
                <a:rPr lang="en-US" sz="6999">
                  <a:solidFill>
                    <a:srgbClr val="101112"/>
                  </a:solidFill>
                  <a:latin typeface="Atkinson Hyperlegible"/>
                  <a:ea typeface="Atkinson Hyperlegible"/>
                  <a:cs typeface="Atkinson Hyperlegible"/>
                  <a:sym typeface="Atkinson Hyperlegible"/>
                </a:rPr>
                <a:t>Understanding AdaBoost Algorithm</a:t>
              </a:r>
            </a:p>
          </p:txBody>
        </p:sp>
        <p:sp>
          <p:nvSpPr>
            <p:cNvPr name="TextBox 9" id="9"/>
            <p:cNvSpPr txBox="true"/>
            <p:nvPr/>
          </p:nvSpPr>
          <p:spPr>
            <a:xfrm rot="0">
              <a:off x="0" y="4076804"/>
              <a:ext cx="10380505" cy="7951470"/>
            </a:xfrm>
            <a:prstGeom prst="rect">
              <a:avLst/>
            </a:prstGeom>
          </p:spPr>
          <p:txBody>
            <a:bodyPr anchor="t" rtlCol="false" tIns="0" lIns="0" bIns="0" rIns="0">
              <a:spAutoFit/>
            </a:bodyPr>
            <a:lstStyle/>
            <a:p>
              <a:pPr algn="l">
                <a:lnSpc>
                  <a:spcPts val="3150"/>
                </a:lnSpc>
              </a:pPr>
            </a:p>
            <a:p>
              <a:pPr algn="l" marL="453390" indent="-226695" lvl="1">
                <a:lnSpc>
                  <a:spcPts val="3150"/>
                </a:lnSpc>
                <a:buFont typeface="Arial"/>
                <a:buChar char="•"/>
              </a:pPr>
              <a:r>
                <a:rPr lang="en-US" sz="2100">
                  <a:solidFill>
                    <a:srgbClr val="101112"/>
                  </a:solidFill>
                  <a:latin typeface="Atkinson Hyperlegible"/>
                  <a:ea typeface="Atkinson Hyperlegible"/>
                  <a:cs typeface="Atkinson Hyperlegible"/>
                  <a:sym typeface="Atkinson Hyperlegible"/>
                </a:rPr>
                <a:t>Boosting = General concept of combining weak learners sequentially</a:t>
              </a:r>
            </a:p>
            <a:p>
              <a:pPr algn="l" marL="453390" indent="-226695" lvl="1">
                <a:lnSpc>
                  <a:spcPts val="3150"/>
                </a:lnSpc>
                <a:buFont typeface="Arial"/>
                <a:buChar char="•"/>
              </a:pPr>
              <a:r>
                <a:rPr lang="en-US" sz="2100">
                  <a:solidFill>
                    <a:srgbClr val="101112"/>
                  </a:solidFill>
                  <a:latin typeface="Atkinson Hyperlegible"/>
                  <a:ea typeface="Atkinson Hyperlegible"/>
                  <a:cs typeface="Atkinson Hyperlegible"/>
                  <a:sym typeface="Atkinson Hyperlegible"/>
                </a:rPr>
                <a:t>AdaBoost = Specific method that adaptively adjusts weights to focus on hard cases</a:t>
              </a:r>
            </a:p>
            <a:p>
              <a:pPr algn="l">
                <a:lnSpc>
                  <a:spcPts val="3150"/>
                </a:lnSpc>
              </a:pPr>
            </a:p>
            <a:p>
              <a:pPr algn="l" marL="0" indent="0" lvl="0">
                <a:lnSpc>
                  <a:spcPts val="3150"/>
                </a:lnSpc>
              </a:pPr>
              <a:r>
                <a:rPr lang="en-US" sz="2100">
                  <a:solidFill>
                    <a:srgbClr val="101112"/>
                  </a:solidFill>
                  <a:latin typeface="Atkinson Hyperlegible"/>
                  <a:ea typeface="Atkinson Hyperlegible"/>
                  <a:cs typeface="Atkinson Hyperlegible"/>
                  <a:sym typeface="Atkinson Hyperlegible"/>
                </a:rPr>
                <a:t>AdaBoost, short for Adaptive Boosting, is one of the earliest and most popular boosting algorithms. It combines multiple weak learners (usually shallow decision trees called decision stumps) to create a strong learner. It's called adaptive because it adjusts the weights of data points to focus on the ones most often mispredicted.</a:t>
              </a:r>
            </a:p>
            <a:p>
              <a:pPr algn="l" marL="0" indent="0" lvl="0">
                <a:lnSpc>
                  <a:spcPts val="3150"/>
                </a:lnSpc>
              </a:pPr>
            </a:p>
            <a:p>
              <a:pPr algn="l" marL="0" indent="0" lvl="0">
                <a:lnSpc>
                  <a:spcPts val="3150"/>
                </a:lnSpc>
              </a:pPr>
            </a:p>
            <a:p>
              <a:pPr algn="l" marL="0" indent="0" lvl="0">
                <a:lnSpc>
                  <a:spcPts val="3150"/>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AD02C"/>
        </a:solidFill>
      </p:bgPr>
    </p:bg>
    <p:spTree>
      <p:nvGrpSpPr>
        <p:cNvPr id="1" name=""/>
        <p:cNvGrpSpPr/>
        <p:nvPr/>
      </p:nvGrpSpPr>
      <p:grpSpPr>
        <a:xfrm>
          <a:off x="0" y="0"/>
          <a:ext cx="0" cy="0"/>
          <a:chOff x="0" y="0"/>
          <a:chExt cx="0" cy="0"/>
        </a:xfrm>
      </p:grpSpPr>
      <p:sp>
        <p:nvSpPr>
          <p:cNvPr name="Freeform 2" id="2"/>
          <p:cNvSpPr/>
          <p:nvPr/>
        </p:nvSpPr>
        <p:spPr>
          <a:xfrm flipH="false" flipV="true" rot="0">
            <a:off x="-5583719" y="0"/>
            <a:ext cx="10081260" cy="10287000"/>
          </a:xfrm>
          <a:custGeom>
            <a:avLst/>
            <a:gdLst/>
            <a:ahLst/>
            <a:cxnLst/>
            <a:rect r="r" b="b" t="t" l="l"/>
            <a:pathLst>
              <a:path h="10287000" w="10081260">
                <a:moveTo>
                  <a:pt x="0" y="10287000"/>
                </a:moveTo>
                <a:lnTo>
                  <a:pt x="10081260" y="10287000"/>
                </a:lnTo>
                <a:lnTo>
                  <a:pt x="10081260" y="0"/>
                </a:lnTo>
                <a:lnTo>
                  <a:pt x="0" y="0"/>
                </a:lnTo>
                <a:lnTo>
                  <a:pt x="0" y="102870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135315">
            <a:off x="4693490" y="9174482"/>
            <a:ext cx="2225037" cy="2225037"/>
          </a:xfrm>
          <a:custGeom>
            <a:avLst/>
            <a:gdLst/>
            <a:ahLst/>
            <a:cxnLst/>
            <a:rect r="r" b="b" t="t" l="l"/>
            <a:pathLst>
              <a:path h="2225037" w="2225037">
                <a:moveTo>
                  <a:pt x="0" y="0"/>
                </a:moveTo>
                <a:lnTo>
                  <a:pt x="2225037" y="0"/>
                </a:lnTo>
                <a:lnTo>
                  <a:pt x="2225037" y="2225036"/>
                </a:lnTo>
                <a:lnTo>
                  <a:pt x="0" y="22250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282481">
            <a:off x="5450443" y="7142461"/>
            <a:ext cx="2296391" cy="2950970"/>
          </a:xfrm>
          <a:custGeom>
            <a:avLst/>
            <a:gdLst/>
            <a:ahLst/>
            <a:cxnLst/>
            <a:rect r="r" b="b" t="t" l="l"/>
            <a:pathLst>
              <a:path h="2950970" w="2296391">
                <a:moveTo>
                  <a:pt x="0" y="0"/>
                </a:moveTo>
                <a:lnTo>
                  <a:pt x="2296391" y="0"/>
                </a:lnTo>
                <a:lnTo>
                  <a:pt x="2296391" y="2950970"/>
                </a:lnTo>
                <a:lnTo>
                  <a:pt x="0" y="29509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521433">
            <a:off x="5236565" y="6999007"/>
            <a:ext cx="1138888" cy="1138888"/>
          </a:xfrm>
          <a:custGeom>
            <a:avLst/>
            <a:gdLst/>
            <a:ahLst/>
            <a:cxnLst/>
            <a:rect r="r" b="b" t="t" l="l"/>
            <a:pathLst>
              <a:path h="1138888" w="1138888">
                <a:moveTo>
                  <a:pt x="0" y="0"/>
                </a:moveTo>
                <a:lnTo>
                  <a:pt x="1138888" y="0"/>
                </a:lnTo>
                <a:lnTo>
                  <a:pt x="1138888" y="1138887"/>
                </a:lnTo>
                <a:lnTo>
                  <a:pt x="0" y="113888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2630115" y="648178"/>
            <a:ext cx="7315200" cy="1050729"/>
          </a:xfrm>
          <a:custGeom>
            <a:avLst/>
            <a:gdLst/>
            <a:ahLst/>
            <a:cxnLst/>
            <a:rect r="r" b="b" t="t" l="l"/>
            <a:pathLst>
              <a:path h="1050729" w="7315200">
                <a:moveTo>
                  <a:pt x="0" y="0"/>
                </a:moveTo>
                <a:lnTo>
                  <a:pt x="7315200" y="0"/>
                </a:lnTo>
                <a:lnTo>
                  <a:pt x="7315200" y="1050728"/>
                </a:lnTo>
                <a:lnTo>
                  <a:pt x="0" y="105072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9251157" y="1913367"/>
            <a:ext cx="7785379" cy="7020956"/>
            <a:chOff x="0" y="0"/>
            <a:chExt cx="10380505" cy="9361274"/>
          </a:xfrm>
        </p:grpSpPr>
        <p:sp>
          <p:nvSpPr>
            <p:cNvPr name="TextBox 8" id="8"/>
            <p:cNvSpPr txBox="true"/>
            <p:nvPr/>
          </p:nvSpPr>
          <p:spPr>
            <a:xfrm rot="0">
              <a:off x="0" y="142875"/>
              <a:ext cx="10380505" cy="3637492"/>
            </a:xfrm>
            <a:prstGeom prst="rect">
              <a:avLst/>
            </a:prstGeom>
          </p:spPr>
          <p:txBody>
            <a:bodyPr anchor="t" rtlCol="false" tIns="0" lIns="0" bIns="0" rIns="0">
              <a:spAutoFit/>
            </a:bodyPr>
            <a:lstStyle/>
            <a:p>
              <a:pPr algn="l" marL="0" indent="0" lvl="0">
                <a:lnSpc>
                  <a:spcPts val="6999"/>
                </a:lnSpc>
              </a:pPr>
              <a:r>
                <a:rPr lang="en-US" sz="6999">
                  <a:solidFill>
                    <a:srgbClr val="101112"/>
                  </a:solidFill>
                  <a:latin typeface="Atkinson Hyperlegible"/>
                  <a:ea typeface="Atkinson Hyperlegible"/>
                  <a:cs typeface="Atkinson Hyperlegible"/>
                  <a:sym typeface="Atkinson Hyperlegible"/>
                </a:rPr>
                <a:t>AdaBoost Algorithm Simple Diagram</a:t>
              </a:r>
            </a:p>
          </p:txBody>
        </p:sp>
        <p:sp>
          <p:nvSpPr>
            <p:cNvPr name="TextBox 9" id="9"/>
            <p:cNvSpPr txBox="true"/>
            <p:nvPr/>
          </p:nvSpPr>
          <p:spPr>
            <a:xfrm rot="0">
              <a:off x="0" y="4076804"/>
              <a:ext cx="10380505" cy="5284470"/>
            </a:xfrm>
            <a:prstGeom prst="rect">
              <a:avLst/>
            </a:prstGeom>
          </p:spPr>
          <p:txBody>
            <a:bodyPr anchor="t" rtlCol="false" tIns="0" lIns="0" bIns="0" rIns="0">
              <a:spAutoFit/>
            </a:bodyPr>
            <a:lstStyle/>
            <a:p>
              <a:pPr algn="l">
                <a:lnSpc>
                  <a:spcPts val="3150"/>
                </a:lnSpc>
              </a:pPr>
              <a:r>
                <a:rPr lang="en-US" sz="2100">
                  <a:solidFill>
                    <a:srgbClr val="101112"/>
                  </a:solidFill>
                  <a:latin typeface="Atkinson Hyperlegible"/>
                  <a:ea typeface="Atkinson Hyperlegible"/>
                  <a:cs typeface="Atkinson Hyperlegible"/>
                  <a:sym typeface="Atkinson Hyperlegible"/>
                </a:rPr>
                <a:t>Fruit Data --&gt; Weak Learner </a:t>
              </a:r>
              <a:r>
                <a:rPr lang="en-US" sz="2100" b="true">
                  <a:solidFill>
                    <a:srgbClr val="E14042"/>
                  </a:solidFill>
                  <a:latin typeface="Atkinson Hyperlegible Bold"/>
                  <a:ea typeface="Atkinson Hyperlegible Bold"/>
                  <a:cs typeface="Atkinson Hyperlegible Bold"/>
                  <a:sym typeface="Atkinson Hyperlegible Bold"/>
                </a:rPr>
                <a:t>1</a:t>
              </a:r>
              <a:r>
                <a:rPr lang="en-US" sz="2100">
                  <a:solidFill>
                    <a:srgbClr val="101112"/>
                  </a:solidFill>
                  <a:latin typeface="Atkinson Hyperlegible"/>
                  <a:ea typeface="Atkinson Hyperlegible"/>
                  <a:cs typeface="Atkinson Hyperlegible"/>
                  <a:sym typeface="Atkinson Hyperlegible"/>
                </a:rPr>
                <a:t> (Color rule) --&gt; Some mistakes</a:t>
              </a:r>
            </a:p>
            <a:p>
              <a:pPr algn="l">
                <a:lnSpc>
                  <a:spcPts val="3150"/>
                </a:lnSpc>
              </a:pPr>
              <a:r>
                <a:rPr lang="en-US" sz="2100">
                  <a:solidFill>
                    <a:srgbClr val="101112"/>
                  </a:solidFill>
                  <a:latin typeface="Atkinson Hyperlegible"/>
                  <a:ea typeface="Atkinson Hyperlegible"/>
                  <a:cs typeface="Atkinson Hyperlegible"/>
                  <a:sym typeface="Atkinson Hyperlegible"/>
                </a:rPr>
                <a:t>                      ↓</a:t>
              </a:r>
            </a:p>
            <a:p>
              <a:pPr algn="l">
                <a:lnSpc>
                  <a:spcPts val="3150"/>
                </a:lnSpc>
              </a:pPr>
              <a:r>
                <a:rPr lang="en-US" sz="2100">
                  <a:solidFill>
                    <a:srgbClr val="101112"/>
                  </a:solidFill>
                  <a:latin typeface="Atkinson Hyperlegible"/>
                  <a:ea typeface="Atkinson Hyperlegible"/>
                  <a:cs typeface="Atkinson Hyperlegible"/>
                  <a:sym typeface="Atkinson Hyperlegible"/>
                </a:rPr>
                <a:t>          Increase weight on mistakes</a:t>
              </a:r>
            </a:p>
            <a:p>
              <a:pPr algn="l">
                <a:lnSpc>
                  <a:spcPts val="3150"/>
                </a:lnSpc>
              </a:pPr>
              <a:r>
                <a:rPr lang="en-US" sz="2100">
                  <a:solidFill>
                    <a:srgbClr val="101112"/>
                  </a:solidFill>
                  <a:latin typeface="Atkinson Hyperlegible"/>
                  <a:ea typeface="Atkinson Hyperlegible"/>
                  <a:cs typeface="Atkinson Hyperlegible"/>
                  <a:sym typeface="Atkinson Hyperlegible"/>
                </a:rPr>
                <a:t>                      ↓</a:t>
              </a:r>
            </a:p>
            <a:p>
              <a:pPr algn="l">
                <a:lnSpc>
                  <a:spcPts val="3150"/>
                </a:lnSpc>
              </a:pPr>
              <a:r>
                <a:rPr lang="en-US" sz="2100">
                  <a:solidFill>
                    <a:srgbClr val="101112"/>
                  </a:solidFill>
                  <a:latin typeface="Atkinson Hyperlegible"/>
                  <a:ea typeface="Atkinson Hyperlegible"/>
                  <a:cs typeface="Atkinson Hyperlegible"/>
                  <a:sym typeface="Atkinson Hyperlegible"/>
                </a:rPr>
                <a:t>Fruit Data --&gt; Weak Learner </a:t>
              </a:r>
              <a:r>
                <a:rPr lang="en-US" sz="2100" b="true">
                  <a:solidFill>
                    <a:srgbClr val="E14042"/>
                  </a:solidFill>
                  <a:latin typeface="Atkinson Hyperlegible Bold"/>
                  <a:ea typeface="Atkinson Hyperlegible Bold"/>
                  <a:cs typeface="Atkinson Hyperlegible Bold"/>
                  <a:sym typeface="Atkinson Hyperlegible Bold"/>
                </a:rPr>
                <a:t>2</a:t>
              </a:r>
              <a:r>
                <a:rPr lang="en-US" sz="2100">
                  <a:solidFill>
                    <a:srgbClr val="101112"/>
                  </a:solidFill>
                  <a:latin typeface="Atkinson Hyperlegible"/>
                  <a:ea typeface="Atkinson Hyperlegible"/>
                  <a:cs typeface="Atkinson Hyperlegible"/>
                  <a:sym typeface="Atkinson Hyperlegible"/>
                </a:rPr>
                <a:t> (Weight rule) --&gt; Better predictions</a:t>
              </a:r>
            </a:p>
            <a:p>
              <a:pPr algn="l">
                <a:lnSpc>
                  <a:spcPts val="3150"/>
                </a:lnSpc>
              </a:pPr>
              <a:r>
                <a:rPr lang="en-US" sz="2100">
                  <a:solidFill>
                    <a:srgbClr val="101112"/>
                  </a:solidFill>
                  <a:latin typeface="Atkinson Hyperlegible"/>
                  <a:ea typeface="Atkinson Hyperlegible"/>
                  <a:cs typeface="Atkinson Hyperlegible"/>
                  <a:sym typeface="Atkinson Hyperlegible"/>
                </a:rPr>
                <a:t>                      ↓</a:t>
              </a:r>
            </a:p>
            <a:p>
              <a:pPr algn="l">
                <a:lnSpc>
                  <a:spcPts val="3150"/>
                </a:lnSpc>
              </a:pPr>
              <a:r>
                <a:rPr lang="en-US" sz="2100">
                  <a:solidFill>
                    <a:srgbClr val="101112"/>
                  </a:solidFill>
                  <a:latin typeface="Atkinson Hyperlegible"/>
                  <a:ea typeface="Atkinson Hyperlegible"/>
                  <a:cs typeface="Atkinson Hyperlegible"/>
                  <a:sym typeface="Atkinson Hyperlegible"/>
                </a:rPr>
                <a:t>        Combine Learners with weighted votes</a:t>
              </a:r>
            </a:p>
            <a:p>
              <a:pPr algn="l">
                <a:lnSpc>
                  <a:spcPts val="3150"/>
                </a:lnSpc>
              </a:pPr>
              <a:r>
                <a:rPr lang="en-US" sz="2100">
                  <a:solidFill>
                    <a:srgbClr val="101112"/>
                  </a:solidFill>
                  <a:latin typeface="Atkinson Hyperlegible"/>
                  <a:ea typeface="Atkinson Hyperlegible"/>
                  <a:cs typeface="Atkinson Hyperlegible"/>
                  <a:sym typeface="Atkinson Hyperlegible"/>
                </a:rPr>
                <a:t>                      ↓</a:t>
              </a:r>
            </a:p>
            <a:p>
              <a:pPr algn="l">
                <a:lnSpc>
                  <a:spcPts val="3150"/>
                </a:lnSpc>
              </a:pPr>
              <a:r>
                <a:rPr lang="en-US" sz="2100">
                  <a:solidFill>
                    <a:srgbClr val="101112"/>
                  </a:solidFill>
                  <a:latin typeface="Atkinson Hyperlegible"/>
                  <a:ea typeface="Atkinson Hyperlegible"/>
                  <a:cs typeface="Atkinson Hyperlegible"/>
                  <a:sym typeface="Atkinson Hyperlegible"/>
                </a:rPr>
                <a:t>                Final </a:t>
              </a:r>
              <a:r>
                <a:rPr lang="en-US" sz="2100" b="true">
                  <a:solidFill>
                    <a:srgbClr val="E14042"/>
                  </a:solidFill>
                  <a:latin typeface="Atkinson Hyperlegible Bold"/>
                  <a:ea typeface="Atkinson Hyperlegible Bold"/>
                  <a:cs typeface="Atkinson Hyperlegible Bold"/>
                  <a:sym typeface="Atkinson Hyperlegible Bold"/>
                </a:rPr>
                <a:t>Prediction </a:t>
              </a:r>
              <a:r>
                <a:rPr lang="en-US" sz="2100">
                  <a:solidFill>
                    <a:srgbClr val="101112"/>
                  </a:solidFill>
                  <a:latin typeface="Atkinson Hyperlegible"/>
                  <a:ea typeface="Atkinson Hyperlegible"/>
                  <a:cs typeface="Atkinson Hyperlegible"/>
                  <a:sym typeface="Atkinson Hyperlegible"/>
                </a:rPr>
                <a:t>(Apple or Orange)</a:t>
              </a:r>
            </a:p>
            <a:p>
              <a:pPr algn="l" marL="0" indent="0" lvl="0">
                <a:lnSpc>
                  <a:spcPts val="3150"/>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AD02C"/>
        </a:solidFill>
      </p:bgPr>
    </p:bg>
    <p:spTree>
      <p:nvGrpSpPr>
        <p:cNvPr id="1" name=""/>
        <p:cNvGrpSpPr/>
        <p:nvPr/>
      </p:nvGrpSpPr>
      <p:grpSpPr>
        <a:xfrm>
          <a:off x="0" y="0"/>
          <a:ext cx="0" cy="0"/>
          <a:chOff x="0" y="0"/>
          <a:chExt cx="0" cy="0"/>
        </a:xfrm>
      </p:grpSpPr>
      <p:sp>
        <p:nvSpPr>
          <p:cNvPr name="Freeform 2" id="2"/>
          <p:cNvSpPr/>
          <p:nvPr/>
        </p:nvSpPr>
        <p:spPr>
          <a:xfrm flipH="false" flipV="true" rot="0">
            <a:off x="-5583719" y="0"/>
            <a:ext cx="10081260" cy="10287000"/>
          </a:xfrm>
          <a:custGeom>
            <a:avLst/>
            <a:gdLst/>
            <a:ahLst/>
            <a:cxnLst/>
            <a:rect r="r" b="b" t="t" l="l"/>
            <a:pathLst>
              <a:path h="10287000" w="10081260">
                <a:moveTo>
                  <a:pt x="0" y="10287000"/>
                </a:moveTo>
                <a:lnTo>
                  <a:pt x="10081260" y="10287000"/>
                </a:lnTo>
                <a:lnTo>
                  <a:pt x="10081260" y="0"/>
                </a:lnTo>
                <a:lnTo>
                  <a:pt x="0" y="0"/>
                </a:lnTo>
                <a:lnTo>
                  <a:pt x="0" y="102870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135315">
            <a:off x="4693490" y="9174482"/>
            <a:ext cx="2225037" cy="2225037"/>
          </a:xfrm>
          <a:custGeom>
            <a:avLst/>
            <a:gdLst/>
            <a:ahLst/>
            <a:cxnLst/>
            <a:rect r="r" b="b" t="t" l="l"/>
            <a:pathLst>
              <a:path h="2225037" w="2225037">
                <a:moveTo>
                  <a:pt x="0" y="0"/>
                </a:moveTo>
                <a:lnTo>
                  <a:pt x="2225037" y="0"/>
                </a:lnTo>
                <a:lnTo>
                  <a:pt x="2225037" y="2225036"/>
                </a:lnTo>
                <a:lnTo>
                  <a:pt x="0" y="22250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282481">
            <a:off x="5450443" y="7142461"/>
            <a:ext cx="2296391" cy="2950970"/>
          </a:xfrm>
          <a:custGeom>
            <a:avLst/>
            <a:gdLst/>
            <a:ahLst/>
            <a:cxnLst/>
            <a:rect r="r" b="b" t="t" l="l"/>
            <a:pathLst>
              <a:path h="2950970" w="2296391">
                <a:moveTo>
                  <a:pt x="0" y="0"/>
                </a:moveTo>
                <a:lnTo>
                  <a:pt x="2296391" y="0"/>
                </a:lnTo>
                <a:lnTo>
                  <a:pt x="2296391" y="2950970"/>
                </a:lnTo>
                <a:lnTo>
                  <a:pt x="0" y="29509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521433">
            <a:off x="5236565" y="6999007"/>
            <a:ext cx="1138888" cy="1138888"/>
          </a:xfrm>
          <a:custGeom>
            <a:avLst/>
            <a:gdLst/>
            <a:ahLst/>
            <a:cxnLst/>
            <a:rect r="r" b="b" t="t" l="l"/>
            <a:pathLst>
              <a:path h="1138888" w="1138888">
                <a:moveTo>
                  <a:pt x="0" y="0"/>
                </a:moveTo>
                <a:lnTo>
                  <a:pt x="1138888" y="0"/>
                </a:lnTo>
                <a:lnTo>
                  <a:pt x="1138888" y="1138887"/>
                </a:lnTo>
                <a:lnTo>
                  <a:pt x="0" y="113888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2630115" y="648178"/>
            <a:ext cx="7315200" cy="1050729"/>
          </a:xfrm>
          <a:custGeom>
            <a:avLst/>
            <a:gdLst/>
            <a:ahLst/>
            <a:cxnLst/>
            <a:rect r="r" b="b" t="t" l="l"/>
            <a:pathLst>
              <a:path h="1050729" w="7315200">
                <a:moveTo>
                  <a:pt x="0" y="0"/>
                </a:moveTo>
                <a:lnTo>
                  <a:pt x="7315200" y="0"/>
                </a:lnTo>
                <a:lnTo>
                  <a:pt x="7315200" y="1050728"/>
                </a:lnTo>
                <a:lnTo>
                  <a:pt x="0" y="105072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9144000" y="1075810"/>
            <a:ext cx="7785379" cy="8135381"/>
            <a:chOff x="0" y="0"/>
            <a:chExt cx="10380505" cy="10847174"/>
          </a:xfrm>
        </p:grpSpPr>
        <p:sp>
          <p:nvSpPr>
            <p:cNvPr name="TextBox 8" id="8"/>
            <p:cNvSpPr txBox="true"/>
            <p:nvPr/>
          </p:nvSpPr>
          <p:spPr>
            <a:xfrm rot="0">
              <a:off x="0" y="142875"/>
              <a:ext cx="10380505" cy="2456392"/>
            </a:xfrm>
            <a:prstGeom prst="rect">
              <a:avLst/>
            </a:prstGeom>
          </p:spPr>
          <p:txBody>
            <a:bodyPr anchor="t" rtlCol="false" tIns="0" lIns="0" bIns="0" rIns="0">
              <a:spAutoFit/>
            </a:bodyPr>
            <a:lstStyle/>
            <a:p>
              <a:pPr algn="l" marL="0" indent="0" lvl="0">
                <a:lnSpc>
                  <a:spcPts val="6999"/>
                </a:lnSpc>
              </a:pPr>
              <a:r>
                <a:rPr lang="en-US" sz="6999">
                  <a:solidFill>
                    <a:srgbClr val="101112"/>
                  </a:solidFill>
                  <a:latin typeface="Atkinson Hyperlegible"/>
                  <a:ea typeface="Atkinson Hyperlegible"/>
                  <a:cs typeface="Atkinson Hyperlegible"/>
                  <a:sym typeface="Atkinson Hyperlegible"/>
                </a:rPr>
                <a:t>Understanding the XGBoost Algorithm</a:t>
              </a:r>
            </a:p>
          </p:txBody>
        </p:sp>
        <p:sp>
          <p:nvSpPr>
            <p:cNvPr name="TextBox 9" id="9"/>
            <p:cNvSpPr txBox="true"/>
            <p:nvPr/>
          </p:nvSpPr>
          <p:spPr>
            <a:xfrm rot="0">
              <a:off x="0" y="2895704"/>
              <a:ext cx="10380505" cy="7951470"/>
            </a:xfrm>
            <a:prstGeom prst="rect">
              <a:avLst/>
            </a:prstGeom>
          </p:spPr>
          <p:txBody>
            <a:bodyPr anchor="t" rtlCol="false" tIns="0" lIns="0" bIns="0" rIns="0">
              <a:spAutoFit/>
            </a:bodyPr>
            <a:lstStyle/>
            <a:p>
              <a:pPr algn="l" marL="0" indent="0" lvl="0">
                <a:lnSpc>
                  <a:spcPts val="3150"/>
                </a:lnSpc>
              </a:pPr>
              <a:r>
                <a:rPr lang="en-US" sz="2100">
                  <a:solidFill>
                    <a:srgbClr val="101112"/>
                  </a:solidFill>
                  <a:latin typeface="Atkinson Hyperlegible"/>
                  <a:ea typeface="Atkinson Hyperlegible"/>
                  <a:cs typeface="Atkinson Hyperlegible"/>
                  <a:sym typeface="Atkinson Hyperlegible"/>
                </a:rPr>
                <a:t>XGBoost Algorithm (Extreme Gradient Boosting) is a powerful, scalable, and efficient implementation of the gradient boosting framework. It builds an ensemble of decision trees sequentially, where each new tree aims to correct the errors (residuals) made by the previous trees. XGBoost enhances traditional gradient boosting by incorporating second-order derivative information (Hessian), regularization techniques to prevent overfitting, and system optimizations such as parallel processing and efficient memory usage, making it one of the fastest and most accurate machine learning algorithms for regression, classification, and ranking tasks.</a:t>
              </a:r>
            </a:p>
            <a:p>
              <a:pPr algn="l" marL="0" indent="0" lvl="0">
                <a:lnSpc>
                  <a:spcPts val="3150"/>
                </a:lnSpc>
              </a:pPr>
            </a:p>
            <a:p>
              <a:pPr algn="l" marL="0" indent="0" lvl="0">
                <a:lnSpc>
                  <a:spcPts val="3150"/>
                </a:lnSpc>
              </a:pPr>
              <a:r>
                <a:rPr lang="en-US" b="true" sz="2100">
                  <a:solidFill>
                    <a:srgbClr val="101112"/>
                  </a:solidFill>
                  <a:latin typeface="Atkinson Hyperlegible Bold"/>
                  <a:ea typeface="Atkinson Hyperlegible Bold"/>
                  <a:cs typeface="Atkinson Hyperlegible Bold"/>
                  <a:sym typeface="Atkinson Hyperlegible Bold"/>
                </a:rPr>
                <a:t>Example : </a:t>
              </a:r>
              <a:r>
                <a:rPr lang="en-US" sz="2100">
                  <a:solidFill>
                    <a:srgbClr val="101112"/>
                  </a:solidFill>
                  <a:latin typeface="Atkinson Hyperlegible"/>
                  <a:ea typeface="Atkinson Hyperlegible"/>
                  <a:cs typeface="Atkinson Hyperlegible"/>
                  <a:sym typeface="Atkinson Hyperlegible"/>
                </a:rPr>
                <a:t>XGBoost builds many small trees step-by-step, each fixing errors of the previous ones, to accurately predict outcomes—fast and efficiently.</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AD02C"/>
        </a:solidFill>
      </p:bgPr>
    </p:bg>
    <p:spTree>
      <p:nvGrpSpPr>
        <p:cNvPr id="1" name=""/>
        <p:cNvGrpSpPr/>
        <p:nvPr/>
      </p:nvGrpSpPr>
      <p:grpSpPr>
        <a:xfrm>
          <a:off x="0" y="0"/>
          <a:ext cx="0" cy="0"/>
          <a:chOff x="0" y="0"/>
          <a:chExt cx="0" cy="0"/>
        </a:xfrm>
      </p:grpSpPr>
      <p:sp>
        <p:nvSpPr>
          <p:cNvPr name="Freeform 2" id="2"/>
          <p:cNvSpPr/>
          <p:nvPr/>
        </p:nvSpPr>
        <p:spPr>
          <a:xfrm flipH="false" flipV="true" rot="0">
            <a:off x="-5583719" y="0"/>
            <a:ext cx="10081260" cy="10287000"/>
          </a:xfrm>
          <a:custGeom>
            <a:avLst/>
            <a:gdLst/>
            <a:ahLst/>
            <a:cxnLst/>
            <a:rect r="r" b="b" t="t" l="l"/>
            <a:pathLst>
              <a:path h="10287000" w="10081260">
                <a:moveTo>
                  <a:pt x="0" y="10287000"/>
                </a:moveTo>
                <a:lnTo>
                  <a:pt x="10081260" y="10287000"/>
                </a:lnTo>
                <a:lnTo>
                  <a:pt x="10081260" y="0"/>
                </a:lnTo>
                <a:lnTo>
                  <a:pt x="0" y="0"/>
                </a:lnTo>
                <a:lnTo>
                  <a:pt x="0" y="102870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135315">
            <a:off x="4693490" y="9174482"/>
            <a:ext cx="2225037" cy="2225037"/>
          </a:xfrm>
          <a:custGeom>
            <a:avLst/>
            <a:gdLst/>
            <a:ahLst/>
            <a:cxnLst/>
            <a:rect r="r" b="b" t="t" l="l"/>
            <a:pathLst>
              <a:path h="2225037" w="2225037">
                <a:moveTo>
                  <a:pt x="0" y="0"/>
                </a:moveTo>
                <a:lnTo>
                  <a:pt x="2225037" y="0"/>
                </a:lnTo>
                <a:lnTo>
                  <a:pt x="2225037" y="2225036"/>
                </a:lnTo>
                <a:lnTo>
                  <a:pt x="0" y="22250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282481">
            <a:off x="5450443" y="7142461"/>
            <a:ext cx="2296391" cy="2950970"/>
          </a:xfrm>
          <a:custGeom>
            <a:avLst/>
            <a:gdLst/>
            <a:ahLst/>
            <a:cxnLst/>
            <a:rect r="r" b="b" t="t" l="l"/>
            <a:pathLst>
              <a:path h="2950970" w="2296391">
                <a:moveTo>
                  <a:pt x="0" y="0"/>
                </a:moveTo>
                <a:lnTo>
                  <a:pt x="2296391" y="0"/>
                </a:lnTo>
                <a:lnTo>
                  <a:pt x="2296391" y="2950970"/>
                </a:lnTo>
                <a:lnTo>
                  <a:pt x="0" y="29509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521433">
            <a:off x="5236565" y="6999007"/>
            <a:ext cx="1138888" cy="1138888"/>
          </a:xfrm>
          <a:custGeom>
            <a:avLst/>
            <a:gdLst/>
            <a:ahLst/>
            <a:cxnLst/>
            <a:rect r="r" b="b" t="t" l="l"/>
            <a:pathLst>
              <a:path h="1138888" w="1138888">
                <a:moveTo>
                  <a:pt x="0" y="0"/>
                </a:moveTo>
                <a:lnTo>
                  <a:pt x="1138888" y="0"/>
                </a:lnTo>
                <a:lnTo>
                  <a:pt x="1138888" y="1138887"/>
                </a:lnTo>
                <a:lnTo>
                  <a:pt x="0" y="113888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2630115" y="648178"/>
            <a:ext cx="7315200" cy="1050729"/>
          </a:xfrm>
          <a:custGeom>
            <a:avLst/>
            <a:gdLst/>
            <a:ahLst/>
            <a:cxnLst/>
            <a:rect r="r" b="b" t="t" l="l"/>
            <a:pathLst>
              <a:path h="1050729" w="7315200">
                <a:moveTo>
                  <a:pt x="0" y="0"/>
                </a:moveTo>
                <a:lnTo>
                  <a:pt x="7315200" y="0"/>
                </a:lnTo>
                <a:lnTo>
                  <a:pt x="7315200" y="1050728"/>
                </a:lnTo>
                <a:lnTo>
                  <a:pt x="0" y="105072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9144000" y="2075935"/>
            <a:ext cx="7785379" cy="6135131"/>
            <a:chOff x="0" y="0"/>
            <a:chExt cx="10380505" cy="8180174"/>
          </a:xfrm>
        </p:grpSpPr>
        <p:sp>
          <p:nvSpPr>
            <p:cNvPr name="TextBox 8" id="8"/>
            <p:cNvSpPr txBox="true"/>
            <p:nvPr/>
          </p:nvSpPr>
          <p:spPr>
            <a:xfrm rot="0">
              <a:off x="0" y="142875"/>
              <a:ext cx="10380505" cy="2456392"/>
            </a:xfrm>
            <a:prstGeom prst="rect">
              <a:avLst/>
            </a:prstGeom>
          </p:spPr>
          <p:txBody>
            <a:bodyPr anchor="t" rtlCol="false" tIns="0" lIns="0" bIns="0" rIns="0">
              <a:spAutoFit/>
            </a:bodyPr>
            <a:lstStyle/>
            <a:p>
              <a:pPr algn="l" marL="0" indent="0" lvl="0">
                <a:lnSpc>
                  <a:spcPts val="6999"/>
                </a:lnSpc>
              </a:pPr>
              <a:r>
                <a:rPr lang="en-US" sz="6999">
                  <a:solidFill>
                    <a:srgbClr val="101112"/>
                  </a:solidFill>
                  <a:latin typeface="Atkinson Hyperlegible"/>
                  <a:ea typeface="Atkinson Hyperlegible"/>
                  <a:cs typeface="Atkinson Hyperlegible"/>
                  <a:sym typeface="Atkinson Hyperlegible"/>
                </a:rPr>
                <a:t>U</a:t>
              </a:r>
              <a:r>
                <a:rPr lang="en-US" sz="6999">
                  <a:solidFill>
                    <a:srgbClr val="101112"/>
                  </a:solidFill>
                  <a:latin typeface="Atkinson Hyperlegible"/>
                  <a:ea typeface="Atkinson Hyperlegible"/>
                  <a:cs typeface="Atkinson Hyperlegible"/>
                  <a:sym typeface="Atkinson Hyperlegible"/>
                </a:rPr>
                <a:t>nderstanding the LightGBM</a:t>
              </a:r>
            </a:p>
          </p:txBody>
        </p:sp>
        <p:sp>
          <p:nvSpPr>
            <p:cNvPr name="TextBox 9" id="9"/>
            <p:cNvSpPr txBox="true"/>
            <p:nvPr/>
          </p:nvSpPr>
          <p:spPr>
            <a:xfrm rot="0">
              <a:off x="0" y="2895704"/>
              <a:ext cx="10380505" cy="5284470"/>
            </a:xfrm>
            <a:prstGeom prst="rect">
              <a:avLst/>
            </a:prstGeom>
          </p:spPr>
          <p:txBody>
            <a:bodyPr anchor="t" rtlCol="false" tIns="0" lIns="0" bIns="0" rIns="0">
              <a:spAutoFit/>
            </a:bodyPr>
            <a:lstStyle/>
            <a:p>
              <a:pPr algn="l" marL="0" indent="0" lvl="0">
                <a:lnSpc>
                  <a:spcPts val="3150"/>
                </a:lnSpc>
              </a:pPr>
              <a:r>
                <a:rPr lang="en-US" sz="2100">
                  <a:solidFill>
                    <a:srgbClr val="101112"/>
                  </a:solidFill>
                  <a:latin typeface="Atkinson Hyperlegible"/>
                  <a:ea typeface="Atkinson Hyperlegible"/>
                  <a:cs typeface="Atkinson Hyperlegible"/>
                  <a:sym typeface="Atkinson Hyperlegible"/>
                </a:rPr>
                <a:t>LightGBM(Light Gradient Boosting Machine) is a fast and efficient machine learning algorithm that builds decision trees in a smart way to quickly learn from large amounts of data, making accurate predictions while using less memory and handling missing information automatically—perfect for beginners working with big datasets.</a:t>
              </a:r>
            </a:p>
            <a:p>
              <a:pPr algn="l" marL="0" indent="0" lvl="0">
                <a:lnSpc>
                  <a:spcPts val="3150"/>
                </a:lnSpc>
              </a:pPr>
            </a:p>
            <a:p>
              <a:pPr algn="l" marL="0" indent="0" lvl="0">
                <a:lnSpc>
                  <a:spcPts val="3150"/>
                </a:lnSpc>
              </a:pPr>
              <a:r>
                <a:rPr lang="en-US" b="true" sz="2100">
                  <a:solidFill>
                    <a:srgbClr val="101112"/>
                  </a:solidFill>
                  <a:latin typeface="Atkinson Hyperlegible Bold"/>
                  <a:ea typeface="Atkinson Hyperlegible Bold"/>
                  <a:cs typeface="Atkinson Hyperlegible Bold"/>
                  <a:sym typeface="Atkinson Hyperlegible Bold"/>
                </a:rPr>
                <a:t>Example: </a:t>
              </a:r>
              <a:r>
                <a:rPr lang="en-US" sz="2100">
                  <a:solidFill>
                    <a:srgbClr val="101112"/>
                  </a:solidFill>
                  <a:latin typeface="Atkinson Hyperlegible"/>
                  <a:ea typeface="Atkinson Hyperlegible"/>
                  <a:cs typeface="Atkinson Hyperlegible"/>
                  <a:sym typeface="Atkinson Hyperlegible"/>
                </a:rPr>
                <a:t>LightGBM learns from fruit weights and their types (apple or orange). After training, it predicts the type of a new fruit based on its weight—fast and accurately, even with lots of data.</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AD02C"/>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1088122" y="-2539796"/>
            <a:ext cx="7127152" cy="7272604"/>
          </a:xfrm>
          <a:custGeom>
            <a:avLst/>
            <a:gdLst/>
            <a:ahLst/>
            <a:cxnLst/>
            <a:rect r="r" b="b" t="t" l="l"/>
            <a:pathLst>
              <a:path h="7272604" w="7127152">
                <a:moveTo>
                  <a:pt x="0" y="0"/>
                </a:moveTo>
                <a:lnTo>
                  <a:pt x="7127152" y="0"/>
                </a:lnTo>
                <a:lnTo>
                  <a:pt x="7127152" y="7272604"/>
                </a:lnTo>
                <a:lnTo>
                  <a:pt x="0" y="72726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158075" y="4134404"/>
            <a:ext cx="3523765" cy="4114800"/>
          </a:xfrm>
          <a:custGeom>
            <a:avLst/>
            <a:gdLst/>
            <a:ahLst/>
            <a:cxnLst/>
            <a:rect r="r" b="b" t="t" l="l"/>
            <a:pathLst>
              <a:path h="4114800" w="3523765">
                <a:moveTo>
                  <a:pt x="0" y="0"/>
                </a:moveTo>
                <a:lnTo>
                  <a:pt x="3523765" y="0"/>
                </a:lnTo>
                <a:lnTo>
                  <a:pt x="352376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78142" y="8432675"/>
            <a:ext cx="3356284" cy="1366923"/>
          </a:xfrm>
          <a:custGeom>
            <a:avLst/>
            <a:gdLst/>
            <a:ahLst/>
            <a:cxnLst/>
            <a:rect r="r" b="b" t="t" l="l"/>
            <a:pathLst>
              <a:path h="1366923" w="3356284">
                <a:moveTo>
                  <a:pt x="0" y="0"/>
                </a:moveTo>
                <a:lnTo>
                  <a:pt x="3356284" y="0"/>
                </a:lnTo>
                <a:lnTo>
                  <a:pt x="3356284" y="1366923"/>
                </a:lnTo>
                <a:lnTo>
                  <a:pt x="0" y="13669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813130" y="2704282"/>
            <a:ext cx="8907137" cy="1955800"/>
          </a:xfrm>
          <a:prstGeom prst="rect">
            <a:avLst/>
          </a:prstGeom>
        </p:spPr>
        <p:txBody>
          <a:bodyPr anchor="t" rtlCol="false" tIns="0" lIns="0" bIns="0" rIns="0">
            <a:spAutoFit/>
          </a:bodyPr>
          <a:lstStyle/>
          <a:p>
            <a:pPr algn="l" marL="0" indent="0" lvl="0">
              <a:lnSpc>
                <a:spcPts val="7699"/>
              </a:lnSpc>
            </a:pPr>
            <a:r>
              <a:rPr lang="en-US" sz="6999">
                <a:solidFill>
                  <a:srgbClr val="101112"/>
                </a:solidFill>
                <a:latin typeface="Atkinson Hyperlegible"/>
                <a:ea typeface="Atkinson Hyperlegible"/>
                <a:cs typeface="Atkinson Hyperlegible"/>
                <a:sym typeface="Atkinson Hyperlegible"/>
              </a:rPr>
              <a:t>Advantages of Boosting Algorithms</a:t>
            </a:r>
          </a:p>
        </p:txBody>
      </p:sp>
      <p:grpSp>
        <p:nvGrpSpPr>
          <p:cNvPr name="Group 6" id="6"/>
          <p:cNvGrpSpPr/>
          <p:nvPr/>
        </p:nvGrpSpPr>
        <p:grpSpPr>
          <a:xfrm rot="0">
            <a:off x="1813130" y="5708643"/>
            <a:ext cx="4323992" cy="2143928"/>
            <a:chOff x="0" y="0"/>
            <a:chExt cx="5765323" cy="2858570"/>
          </a:xfrm>
        </p:grpSpPr>
        <p:sp>
          <p:nvSpPr>
            <p:cNvPr name="TextBox 7" id="7"/>
            <p:cNvSpPr txBox="true"/>
            <p:nvPr/>
          </p:nvSpPr>
          <p:spPr>
            <a:xfrm rot="0">
              <a:off x="0" y="1073585"/>
              <a:ext cx="5765323" cy="1784985"/>
            </a:xfrm>
            <a:prstGeom prst="rect">
              <a:avLst/>
            </a:prstGeom>
          </p:spPr>
          <p:txBody>
            <a:bodyPr anchor="t" rtlCol="false" tIns="0" lIns="0" bIns="0" rIns="0">
              <a:spAutoFit/>
            </a:bodyPr>
            <a:lstStyle/>
            <a:p>
              <a:pPr algn="ctr" marL="0" indent="0" lvl="0">
                <a:lnSpc>
                  <a:spcPts val="2700"/>
                </a:lnSpc>
              </a:pPr>
              <a:r>
                <a:rPr lang="en-US" sz="1800">
                  <a:solidFill>
                    <a:srgbClr val="101112"/>
                  </a:solidFill>
                  <a:latin typeface="Atkinson Hyperlegible"/>
                  <a:ea typeface="Atkinson Hyperlegible"/>
                  <a:cs typeface="Atkinson Hyperlegible"/>
                  <a:sym typeface="Atkinson Hyperlegible"/>
                </a:rPr>
                <a:t>Boosting techniques combine multiple weak learners to create a strong predictive model, resulting in </a:t>
              </a:r>
              <a:r>
                <a:rPr lang="en-US" b="true" sz="1800">
                  <a:solidFill>
                    <a:srgbClr val="101112"/>
                  </a:solidFill>
                  <a:latin typeface="Atkinson Hyperlegible Bold"/>
                  <a:ea typeface="Atkinson Hyperlegible Bold"/>
                  <a:cs typeface="Atkinson Hyperlegible Bold"/>
                  <a:sym typeface="Atkinson Hyperlegible Bold"/>
                </a:rPr>
                <a:t>higher accuracy</a:t>
              </a:r>
              <a:r>
                <a:rPr lang="en-US" sz="1800">
                  <a:solidFill>
                    <a:srgbClr val="101112"/>
                  </a:solidFill>
                  <a:latin typeface="Atkinson Hyperlegible"/>
                  <a:ea typeface="Atkinson Hyperlegible"/>
                  <a:cs typeface="Atkinson Hyperlegible"/>
                  <a:sym typeface="Atkinson Hyperlegible"/>
                </a:rPr>
                <a:t> compared to single models.</a:t>
              </a:r>
            </a:p>
          </p:txBody>
        </p:sp>
        <p:sp>
          <p:nvSpPr>
            <p:cNvPr name="TextBox 8" id="8"/>
            <p:cNvSpPr txBox="true"/>
            <p:nvPr/>
          </p:nvSpPr>
          <p:spPr>
            <a:xfrm rot="0">
              <a:off x="472080" y="-28575"/>
              <a:ext cx="4852585" cy="508635"/>
            </a:xfrm>
            <a:prstGeom prst="rect">
              <a:avLst/>
            </a:prstGeom>
          </p:spPr>
          <p:txBody>
            <a:bodyPr anchor="t" rtlCol="false" tIns="0" lIns="0" bIns="0" rIns="0">
              <a:spAutoFit/>
            </a:bodyPr>
            <a:lstStyle/>
            <a:p>
              <a:pPr algn="ctr" marL="0" indent="0" lvl="0">
                <a:lnSpc>
                  <a:spcPts val="3120"/>
                </a:lnSpc>
              </a:pPr>
              <a:r>
                <a:rPr lang="en-US" sz="2400">
                  <a:solidFill>
                    <a:srgbClr val="F5F6F7"/>
                  </a:solidFill>
                  <a:latin typeface="Atkinson Hyperlegible"/>
                  <a:ea typeface="Atkinson Hyperlegible"/>
                  <a:cs typeface="Atkinson Hyperlegible"/>
                  <a:sym typeface="Atkinson Hyperlegible"/>
                </a:rPr>
                <a:t>Improved Accuracy</a:t>
              </a:r>
            </a:p>
          </p:txBody>
        </p:sp>
      </p:grpSp>
      <p:grpSp>
        <p:nvGrpSpPr>
          <p:cNvPr name="Group 9" id="9"/>
          <p:cNvGrpSpPr/>
          <p:nvPr/>
        </p:nvGrpSpPr>
        <p:grpSpPr>
          <a:xfrm rot="0">
            <a:off x="6982004" y="5708643"/>
            <a:ext cx="4323992" cy="2143928"/>
            <a:chOff x="0" y="0"/>
            <a:chExt cx="5765323" cy="2858570"/>
          </a:xfrm>
        </p:grpSpPr>
        <p:sp>
          <p:nvSpPr>
            <p:cNvPr name="TextBox 10" id="10"/>
            <p:cNvSpPr txBox="true"/>
            <p:nvPr/>
          </p:nvSpPr>
          <p:spPr>
            <a:xfrm rot="0">
              <a:off x="0" y="1073585"/>
              <a:ext cx="5765323" cy="1784985"/>
            </a:xfrm>
            <a:prstGeom prst="rect">
              <a:avLst/>
            </a:prstGeom>
          </p:spPr>
          <p:txBody>
            <a:bodyPr anchor="t" rtlCol="false" tIns="0" lIns="0" bIns="0" rIns="0">
              <a:spAutoFit/>
            </a:bodyPr>
            <a:lstStyle/>
            <a:p>
              <a:pPr algn="ctr" marL="0" indent="0" lvl="0">
                <a:lnSpc>
                  <a:spcPts val="2700"/>
                </a:lnSpc>
              </a:pPr>
              <a:r>
                <a:rPr lang="en-US" sz="1800">
                  <a:solidFill>
                    <a:srgbClr val="101112"/>
                  </a:solidFill>
                  <a:latin typeface="Atkinson Hyperlegible"/>
                  <a:ea typeface="Atkinson Hyperlegible"/>
                  <a:cs typeface="Atkinson Hyperlegible"/>
                  <a:sym typeface="Atkinson Hyperlegible"/>
                </a:rPr>
                <a:t>These algorithms can be applied to various tasks, including classification and regression, making them </a:t>
              </a:r>
              <a:r>
                <a:rPr lang="en-US" b="true" sz="1800">
                  <a:solidFill>
                    <a:srgbClr val="101112"/>
                  </a:solidFill>
                  <a:latin typeface="Atkinson Hyperlegible Bold"/>
                  <a:ea typeface="Atkinson Hyperlegible Bold"/>
                  <a:cs typeface="Atkinson Hyperlegible Bold"/>
                  <a:sym typeface="Atkinson Hyperlegible Bold"/>
                </a:rPr>
                <a:t>versatile tools</a:t>
              </a:r>
              <a:r>
                <a:rPr lang="en-US" sz="1800">
                  <a:solidFill>
                    <a:srgbClr val="101112"/>
                  </a:solidFill>
                  <a:latin typeface="Atkinson Hyperlegible"/>
                  <a:ea typeface="Atkinson Hyperlegible"/>
                  <a:cs typeface="Atkinson Hyperlegible"/>
                  <a:sym typeface="Atkinson Hyperlegible"/>
                </a:rPr>
                <a:t> in machine learning.</a:t>
              </a:r>
            </a:p>
          </p:txBody>
        </p:sp>
        <p:sp>
          <p:nvSpPr>
            <p:cNvPr name="TextBox 11" id="11"/>
            <p:cNvSpPr txBox="true"/>
            <p:nvPr/>
          </p:nvSpPr>
          <p:spPr>
            <a:xfrm rot="0">
              <a:off x="472080" y="-28575"/>
              <a:ext cx="4852585" cy="508635"/>
            </a:xfrm>
            <a:prstGeom prst="rect">
              <a:avLst/>
            </a:prstGeom>
          </p:spPr>
          <p:txBody>
            <a:bodyPr anchor="t" rtlCol="false" tIns="0" lIns="0" bIns="0" rIns="0">
              <a:spAutoFit/>
            </a:bodyPr>
            <a:lstStyle/>
            <a:p>
              <a:pPr algn="ctr" marL="0" indent="0" lvl="0">
                <a:lnSpc>
                  <a:spcPts val="3120"/>
                </a:lnSpc>
                <a:spcBef>
                  <a:spcPct val="0"/>
                </a:spcBef>
              </a:pPr>
              <a:r>
                <a:rPr lang="en-US" sz="2400" strike="noStrike" u="none">
                  <a:solidFill>
                    <a:srgbClr val="F5F6F7"/>
                  </a:solidFill>
                  <a:latin typeface="Atkinson Hyperlegible"/>
                  <a:ea typeface="Atkinson Hyperlegible"/>
                  <a:cs typeface="Atkinson Hyperlegible"/>
                  <a:sym typeface="Atkinson Hyperlegible"/>
                </a:rPr>
                <a:t>Versatility</a:t>
              </a:r>
            </a:p>
          </p:txBody>
        </p:sp>
      </p:grpSp>
      <p:grpSp>
        <p:nvGrpSpPr>
          <p:cNvPr name="Group 12" id="12"/>
          <p:cNvGrpSpPr/>
          <p:nvPr/>
        </p:nvGrpSpPr>
        <p:grpSpPr>
          <a:xfrm rot="0">
            <a:off x="12150878" y="5708643"/>
            <a:ext cx="4323992" cy="2143928"/>
            <a:chOff x="0" y="0"/>
            <a:chExt cx="5765323" cy="2858570"/>
          </a:xfrm>
        </p:grpSpPr>
        <p:sp>
          <p:nvSpPr>
            <p:cNvPr name="TextBox 13" id="13"/>
            <p:cNvSpPr txBox="true"/>
            <p:nvPr/>
          </p:nvSpPr>
          <p:spPr>
            <a:xfrm rot="0">
              <a:off x="0" y="1073585"/>
              <a:ext cx="5765323" cy="1784985"/>
            </a:xfrm>
            <a:prstGeom prst="rect">
              <a:avLst/>
            </a:prstGeom>
          </p:spPr>
          <p:txBody>
            <a:bodyPr anchor="t" rtlCol="false" tIns="0" lIns="0" bIns="0" rIns="0">
              <a:spAutoFit/>
            </a:bodyPr>
            <a:lstStyle/>
            <a:p>
              <a:pPr algn="ctr" marL="0" indent="0" lvl="0">
                <a:lnSpc>
                  <a:spcPts val="2700"/>
                </a:lnSpc>
              </a:pPr>
              <a:r>
                <a:rPr lang="en-US" sz="1800">
                  <a:solidFill>
                    <a:srgbClr val="101112"/>
                  </a:solidFill>
                  <a:latin typeface="Atkinson Hyperlegible"/>
                  <a:ea typeface="Atkinson Hyperlegible"/>
                  <a:cs typeface="Atkinson Hyperlegible"/>
                  <a:sym typeface="Atkinson Hyperlegible"/>
                </a:rPr>
                <a:t>Boosting helps reduce overfitting by focusing on </a:t>
              </a:r>
              <a:r>
                <a:rPr lang="en-US" b="true" sz="1800">
                  <a:solidFill>
                    <a:srgbClr val="101112"/>
                  </a:solidFill>
                  <a:latin typeface="Atkinson Hyperlegible Bold"/>
                  <a:ea typeface="Atkinson Hyperlegible Bold"/>
                  <a:cs typeface="Atkinson Hyperlegible Bold"/>
                  <a:sym typeface="Atkinson Hyperlegible Bold"/>
                </a:rPr>
                <a:t>misclassified instances</a:t>
              </a:r>
              <a:r>
                <a:rPr lang="en-US" sz="1800">
                  <a:solidFill>
                    <a:srgbClr val="101112"/>
                  </a:solidFill>
                  <a:latin typeface="Atkinson Hyperlegible"/>
                  <a:ea typeface="Atkinson Hyperlegible"/>
                  <a:cs typeface="Atkinson Hyperlegible"/>
                  <a:sym typeface="Atkinson Hyperlegible"/>
                </a:rPr>
                <a:t>, enabling models to generalize better on unseen data.</a:t>
              </a:r>
            </a:p>
          </p:txBody>
        </p:sp>
        <p:sp>
          <p:nvSpPr>
            <p:cNvPr name="TextBox 14" id="14"/>
            <p:cNvSpPr txBox="true"/>
            <p:nvPr/>
          </p:nvSpPr>
          <p:spPr>
            <a:xfrm rot="0">
              <a:off x="472080" y="-28575"/>
              <a:ext cx="4852585" cy="508635"/>
            </a:xfrm>
            <a:prstGeom prst="rect">
              <a:avLst/>
            </a:prstGeom>
          </p:spPr>
          <p:txBody>
            <a:bodyPr anchor="t" rtlCol="false" tIns="0" lIns="0" bIns="0" rIns="0">
              <a:spAutoFit/>
            </a:bodyPr>
            <a:lstStyle/>
            <a:p>
              <a:pPr algn="ctr" marL="0" indent="0" lvl="0">
                <a:lnSpc>
                  <a:spcPts val="3120"/>
                </a:lnSpc>
                <a:spcBef>
                  <a:spcPct val="0"/>
                </a:spcBef>
              </a:pPr>
              <a:r>
                <a:rPr lang="en-US" sz="2400" strike="noStrike" u="none">
                  <a:solidFill>
                    <a:srgbClr val="F5F6F7"/>
                  </a:solidFill>
                  <a:latin typeface="Atkinson Hyperlegible"/>
                  <a:ea typeface="Atkinson Hyperlegible"/>
                  <a:cs typeface="Atkinson Hyperlegible"/>
                  <a:sym typeface="Atkinson Hyperlegible"/>
                </a:rPr>
                <a:t>Robustness to Overfitting</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AD02C"/>
        </a:solidFill>
      </p:bgPr>
    </p:bg>
    <p:spTree>
      <p:nvGrpSpPr>
        <p:cNvPr id="1" name=""/>
        <p:cNvGrpSpPr/>
        <p:nvPr/>
      </p:nvGrpSpPr>
      <p:grpSpPr>
        <a:xfrm>
          <a:off x="0" y="0"/>
          <a:ext cx="0" cy="0"/>
          <a:chOff x="0" y="0"/>
          <a:chExt cx="0" cy="0"/>
        </a:xfrm>
      </p:grpSpPr>
      <p:sp>
        <p:nvSpPr>
          <p:cNvPr name="Freeform 2" id="2"/>
          <p:cNvSpPr/>
          <p:nvPr/>
        </p:nvSpPr>
        <p:spPr>
          <a:xfrm flipH="false" flipV="true" rot="0">
            <a:off x="-5583719" y="0"/>
            <a:ext cx="10081260" cy="10287000"/>
          </a:xfrm>
          <a:custGeom>
            <a:avLst/>
            <a:gdLst/>
            <a:ahLst/>
            <a:cxnLst/>
            <a:rect r="r" b="b" t="t" l="l"/>
            <a:pathLst>
              <a:path h="10287000" w="10081260">
                <a:moveTo>
                  <a:pt x="0" y="10287000"/>
                </a:moveTo>
                <a:lnTo>
                  <a:pt x="10081260" y="10287000"/>
                </a:lnTo>
                <a:lnTo>
                  <a:pt x="10081260" y="0"/>
                </a:lnTo>
                <a:lnTo>
                  <a:pt x="0" y="0"/>
                </a:lnTo>
                <a:lnTo>
                  <a:pt x="0" y="102870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135315">
            <a:off x="4693490" y="9174482"/>
            <a:ext cx="2225037" cy="2225037"/>
          </a:xfrm>
          <a:custGeom>
            <a:avLst/>
            <a:gdLst/>
            <a:ahLst/>
            <a:cxnLst/>
            <a:rect r="r" b="b" t="t" l="l"/>
            <a:pathLst>
              <a:path h="2225037" w="2225037">
                <a:moveTo>
                  <a:pt x="0" y="0"/>
                </a:moveTo>
                <a:lnTo>
                  <a:pt x="2225037" y="0"/>
                </a:lnTo>
                <a:lnTo>
                  <a:pt x="2225037" y="2225036"/>
                </a:lnTo>
                <a:lnTo>
                  <a:pt x="0" y="22250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282481">
            <a:off x="5450443" y="7142461"/>
            <a:ext cx="2296391" cy="2950970"/>
          </a:xfrm>
          <a:custGeom>
            <a:avLst/>
            <a:gdLst/>
            <a:ahLst/>
            <a:cxnLst/>
            <a:rect r="r" b="b" t="t" l="l"/>
            <a:pathLst>
              <a:path h="2950970" w="2296391">
                <a:moveTo>
                  <a:pt x="0" y="0"/>
                </a:moveTo>
                <a:lnTo>
                  <a:pt x="2296391" y="0"/>
                </a:lnTo>
                <a:lnTo>
                  <a:pt x="2296391" y="2950970"/>
                </a:lnTo>
                <a:lnTo>
                  <a:pt x="0" y="29509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521433">
            <a:off x="5236565" y="6999007"/>
            <a:ext cx="1138888" cy="1138888"/>
          </a:xfrm>
          <a:custGeom>
            <a:avLst/>
            <a:gdLst/>
            <a:ahLst/>
            <a:cxnLst/>
            <a:rect r="r" b="b" t="t" l="l"/>
            <a:pathLst>
              <a:path h="1138888" w="1138888">
                <a:moveTo>
                  <a:pt x="0" y="0"/>
                </a:moveTo>
                <a:lnTo>
                  <a:pt x="1138888" y="0"/>
                </a:lnTo>
                <a:lnTo>
                  <a:pt x="1138888" y="1138887"/>
                </a:lnTo>
                <a:lnTo>
                  <a:pt x="0" y="113888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2630115" y="648178"/>
            <a:ext cx="7315200" cy="1050729"/>
          </a:xfrm>
          <a:custGeom>
            <a:avLst/>
            <a:gdLst/>
            <a:ahLst/>
            <a:cxnLst/>
            <a:rect r="r" b="b" t="t" l="l"/>
            <a:pathLst>
              <a:path h="1050729" w="7315200">
                <a:moveTo>
                  <a:pt x="0" y="0"/>
                </a:moveTo>
                <a:lnTo>
                  <a:pt x="7315200" y="0"/>
                </a:lnTo>
                <a:lnTo>
                  <a:pt x="7315200" y="1050728"/>
                </a:lnTo>
                <a:lnTo>
                  <a:pt x="0" y="105072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aphicFrame>
        <p:nvGraphicFramePr>
          <p:cNvPr name="Table 7" id="7"/>
          <p:cNvGraphicFramePr>
            <a:graphicFrameLocks noGrp="true"/>
          </p:cNvGraphicFramePr>
          <p:nvPr/>
        </p:nvGraphicFramePr>
        <p:xfrm>
          <a:off x="8916982" y="4861848"/>
          <a:ext cx="7315200" cy="4514850"/>
        </p:xfrm>
        <a:graphic>
          <a:graphicData uri="http://schemas.openxmlformats.org/drawingml/2006/table">
            <a:tbl>
              <a:tblPr/>
              <a:tblGrid>
                <a:gridCol w="1828800"/>
                <a:gridCol w="1828800"/>
                <a:gridCol w="1828800"/>
                <a:gridCol w="1828800"/>
              </a:tblGrid>
              <a:tr h="1191152">
                <a:tc>
                  <a:txBody>
                    <a:bodyPr anchor="t" rtlCol="false"/>
                    <a:lstStyle/>
                    <a:p>
                      <a:pPr algn="l">
                        <a:lnSpc>
                          <a:spcPts val="2939"/>
                        </a:lnSpc>
                        <a:defRPr/>
                      </a:pPr>
                      <a:r>
                        <a:rPr lang="en-US" sz="2099" b="true">
                          <a:solidFill>
                            <a:srgbClr val="F5F6F7"/>
                          </a:solidFill>
                          <a:latin typeface="Atkinson Hyperlegible Bold"/>
                          <a:ea typeface="Atkinson Hyperlegible Bold"/>
                          <a:cs typeface="Atkinson Hyperlegible Bold"/>
                          <a:sym typeface="Atkinson Hyperlegible Bold"/>
                        </a:rPr>
                        <a:t>Algorithm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2940"/>
                        </a:lnSpc>
                        <a:defRPr/>
                      </a:pPr>
                      <a:r>
                        <a:rPr lang="en-US" sz="2100">
                          <a:solidFill>
                            <a:srgbClr val="FFFFFF"/>
                          </a:solidFill>
                          <a:latin typeface="Atkinson Hyperlegible"/>
                          <a:ea typeface="Atkinson Hyperlegible"/>
                          <a:cs typeface="Atkinson Hyperlegible"/>
                          <a:sym typeface="Atkinson Hyperlegible"/>
                        </a:rPr>
                        <a:t>Speed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2940"/>
                        </a:lnSpc>
                        <a:defRPr/>
                      </a:pPr>
                      <a:r>
                        <a:rPr lang="en-US" sz="2100" b="true">
                          <a:solidFill>
                            <a:srgbClr val="FFFFFF"/>
                          </a:solidFill>
                          <a:latin typeface="Atkinson Hyperlegible Bold"/>
                          <a:ea typeface="Atkinson Hyperlegible Bold"/>
                          <a:cs typeface="Atkinson Hyperlegible Bold"/>
                          <a:sym typeface="Atkinson Hyperlegible Bold"/>
                        </a:rPr>
                        <a:t>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2940"/>
                        </a:lnSpc>
                        <a:defRPr/>
                      </a:pPr>
                      <a:r>
                        <a:rPr lang="en-US" sz="2100" b="true">
                          <a:solidFill>
                            <a:srgbClr val="FFFFFF"/>
                          </a:solidFill>
                          <a:latin typeface="Atkinson Hyperlegible Bold"/>
                          <a:ea typeface="Atkinson Hyperlegible Bold"/>
                          <a:cs typeface="Atkinson Hyperlegible Bold"/>
                          <a:sym typeface="Atkinson Hyperlegible Bold"/>
                        </a:rPr>
                        <a:t>When to Use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r>
              <a:tr h="1027849">
                <a:tc>
                  <a:txBody>
                    <a:bodyPr anchor="t" rtlCol="false"/>
                    <a:lstStyle/>
                    <a:p>
                      <a:pPr algn="ctr">
                        <a:lnSpc>
                          <a:spcPts val="2239"/>
                        </a:lnSpc>
                        <a:defRPr/>
                      </a:pPr>
                      <a:r>
                        <a:rPr lang="en-US" sz="1599">
                          <a:solidFill>
                            <a:srgbClr val="000000"/>
                          </a:solidFill>
                          <a:latin typeface="Atkinson Hyperlegible"/>
                          <a:ea typeface="Atkinson Hyperlegible"/>
                          <a:cs typeface="Atkinson Hyperlegible"/>
                          <a:sym typeface="Atkinson Hyperlegible"/>
                        </a:rPr>
                        <a:t>AdaBoost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239"/>
                        </a:lnSpc>
                        <a:defRPr/>
                      </a:pPr>
                      <a:r>
                        <a:rPr lang="en-US" sz="1599">
                          <a:solidFill>
                            <a:srgbClr val="000000"/>
                          </a:solidFill>
                          <a:latin typeface="Atkinson Hyperlegible"/>
                          <a:ea typeface="Atkinson Hyperlegible"/>
                          <a:cs typeface="Atkinson Hyperlegible"/>
                          <a:sym typeface="Atkinson Hyperlegible"/>
                        </a:rPr>
                        <a:t>Slow</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Atkinson Hyperlegible"/>
                          <a:ea typeface="Atkinson Hyperlegible"/>
                          <a:cs typeface="Atkinson Hyperlegible"/>
                          <a:sym typeface="Atkinson Hyperlegible"/>
                        </a:rPr>
                        <a:t>Good (simple data)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Atkinson Hyperlegible"/>
                          <a:ea typeface="Atkinson Hyperlegible"/>
                          <a:cs typeface="Atkinson Hyperlegible"/>
                          <a:sym typeface="Atkinson Hyperlegible"/>
                        </a:rPr>
                        <a:t>Simple or small datasets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68000">
                <a:tc>
                  <a:txBody>
                    <a:bodyPr anchor="t" rtlCol="false"/>
                    <a:lstStyle/>
                    <a:p>
                      <a:pPr algn="ctr">
                        <a:lnSpc>
                          <a:spcPts val="2239"/>
                        </a:lnSpc>
                        <a:defRPr/>
                      </a:pPr>
                      <a:r>
                        <a:rPr lang="en-US" sz="1599">
                          <a:solidFill>
                            <a:srgbClr val="000000"/>
                          </a:solidFill>
                          <a:latin typeface="Atkinson Hyperlegible"/>
                          <a:ea typeface="Atkinson Hyperlegible"/>
                          <a:cs typeface="Atkinson Hyperlegible"/>
                          <a:sym typeface="Atkinson Hyperlegible"/>
                        </a:rPr>
                        <a:t>XGBoost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239"/>
                        </a:lnSpc>
                        <a:defRPr/>
                      </a:pPr>
                      <a:r>
                        <a:rPr lang="en-US" sz="1599">
                          <a:solidFill>
                            <a:srgbClr val="000000"/>
                          </a:solidFill>
                          <a:latin typeface="Atkinson Hyperlegible"/>
                          <a:ea typeface="Atkinson Hyperlegible"/>
                          <a:cs typeface="Atkinson Hyperlegible"/>
                          <a:sym typeface="Atkinson Hyperlegible"/>
                        </a:rPr>
                        <a:t>Fast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Atkinson Hyperlegible"/>
                          <a:ea typeface="Atkinson Hyperlegible"/>
                          <a:cs typeface="Atkinson Hyperlegible"/>
                          <a:sym typeface="Atkinson Hyperlegible"/>
                        </a:rPr>
                        <a:t>Very good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Atkinson Hyperlegible"/>
                          <a:ea typeface="Atkinson Hyperlegible"/>
                          <a:cs typeface="Atkinson Hyperlegible"/>
                          <a:sym typeface="Atkinson Hyperlegible"/>
                        </a:rPr>
                        <a:t>Balanced speed &amp; 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7849">
                <a:tc>
                  <a:txBody>
                    <a:bodyPr anchor="t" rtlCol="false"/>
                    <a:lstStyle/>
                    <a:p>
                      <a:pPr algn="ctr">
                        <a:lnSpc>
                          <a:spcPts val="2239"/>
                        </a:lnSpc>
                        <a:defRPr/>
                      </a:pPr>
                      <a:r>
                        <a:rPr lang="en-US" sz="1599">
                          <a:solidFill>
                            <a:srgbClr val="000000"/>
                          </a:solidFill>
                          <a:latin typeface="Atkinson Hyperlegible"/>
                          <a:ea typeface="Atkinson Hyperlegible"/>
                          <a:cs typeface="Atkinson Hyperlegible"/>
                          <a:sym typeface="Atkinson Hyperlegible"/>
                        </a:rPr>
                        <a:t>LightGBM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239"/>
                        </a:lnSpc>
                        <a:defRPr/>
                      </a:pPr>
                      <a:r>
                        <a:rPr lang="en-US" sz="1599">
                          <a:solidFill>
                            <a:srgbClr val="000000"/>
                          </a:solidFill>
                          <a:latin typeface="Atkinson Hyperlegible"/>
                          <a:ea typeface="Atkinson Hyperlegible"/>
                          <a:cs typeface="Atkinson Hyperlegible"/>
                          <a:sym typeface="Atkinson Hyperlegible"/>
                        </a:rPr>
                        <a:t>Very fast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endParaRPr lang="en-US" sz="1100"/>
                    </a:p>
                    <a:p>
                      <a:pPr algn="ctr">
                        <a:lnSpc>
                          <a:spcPts val="2239"/>
                        </a:lnSpc>
                      </a:pPr>
                      <a:r>
                        <a:rPr lang="en-US" sz="1599">
                          <a:solidFill>
                            <a:srgbClr val="000000"/>
                          </a:solidFill>
                          <a:latin typeface="Atkinson Hyperlegible"/>
                          <a:ea typeface="Atkinson Hyperlegible"/>
                          <a:cs typeface="Atkinson Hyperlegible"/>
                          <a:sym typeface="Atkinson Hyperlegible"/>
                        </a:rPr>
                        <a:t>Very good</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Atkinson Hyperlegible"/>
                          <a:ea typeface="Atkinson Hyperlegible"/>
                          <a:cs typeface="Atkinson Hyperlegible"/>
                          <a:sym typeface="Atkinson Hyperlegible"/>
                        </a:rPr>
                        <a:t>Huge datasets, faster training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grpSp>
        <p:nvGrpSpPr>
          <p:cNvPr name="Group 8" id="8"/>
          <p:cNvGrpSpPr/>
          <p:nvPr/>
        </p:nvGrpSpPr>
        <p:grpSpPr>
          <a:xfrm rot="0">
            <a:off x="6944849" y="1441342"/>
            <a:ext cx="11030711" cy="3420506"/>
            <a:chOff x="0" y="0"/>
            <a:chExt cx="14707615" cy="4560674"/>
          </a:xfrm>
        </p:grpSpPr>
        <p:sp>
          <p:nvSpPr>
            <p:cNvPr name="TextBox 9" id="9"/>
            <p:cNvSpPr txBox="true"/>
            <p:nvPr/>
          </p:nvSpPr>
          <p:spPr>
            <a:xfrm rot="0">
              <a:off x="0" y="142875"/>
              <a:ext cx="14707615" cy="3637492"/>
            </a:xfrm>
            <a:prstGeom prst="rect">
              <a:avLst/>
            </a:prstGeom>
          </p:spPr>
          <p:txBody>
            <a:bodyPr anchor="t" rtlCol="false" tIns="0" lIns="0" bIns="0" rIns="0">
              <a:spAutoFit/>
            </a:bodyPr>
            <a:lstStyle/>
            <a:p>
              <a:pPr algn="l" marL="0" indent="0" lvl="0">
                <a:lnSpc>
                  <a:spcPts val="6999"/>
                </a:lnSpc>
              </a:pPr>
              <a:r>
                <a:rPr lang="en-US" sz="6999">
                  <a:solidFill>
                    <a:srgbClr val="101112"/>
                  </a:solidFill>
                  <a:latin typeface="Atkinson Hyperlegible"/>
                  <a:ea typeface="Atkinson Hyperlegible"/>
                  <a:cs typeface="Atkinson Hyperlegible"/>
                  <a:sym typeface="Atkinson Hyperlegible"/>
                </a:rPr>
                <a:t>Comparison of Boosting Algorithms: AdaBoost vs XGBoost vs LightGBM</a:t>
              </a:r>
            </a:p>
          </p:txBody>
        </p:sp>
        <p:sp>
          <p:nvSpPr>
            <p:cNvPr name="TextBox 10" id="10"/>
            <p:cNvSpPr txBox="true"/>
            <p:nvPr/>
          </p:nvSpPr>
          <p:spPr>
            <a:xfrm rot="0">
              <a:off x="0" y="4076804"/>
              <a:ext cx="14707615" cy="483870"/>
            </a:xfrm>
            <a:prstGeom prst="rect">
              <a:avLst/>
            </a:prstGeom>
          </p:spPr>
          <p:txBody>
            <a:bodyPr anchor="t" rtlCol="false" tIns="0" lIns="0" bIns="0" rIns="0">
              <a:spAutoFit/>
            </a:bodyPr>
            <a:lstStyle/>
            <a:p>
              <a:pPr algn="l" marL="0" indent="0" lvl="0">
                <a:lnSpc>
                  <a:spcPts val="3150"/>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description>Presentation - Boosting Algorithms in Machine Learning</dc:description>
  <dc:identifier>DAGrq2KWgJM</dc:identifier>
  <dcterms:modified xsi:type="dcterms:W3CDTF">2011-08-01T06:04:30Z</dcterms:modified>
  <cp:revision>1</cp:revision>
  <dc:title>Presentation - Boosting Algorithms in Machine Learning</dc:title>
</cp:coreProperties>
</file>