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569200" cy="10706100"/>
  <p:notesSz cx="7569200" cy="107061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2395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8166" y="3318891"/>
            <a:ext cx="6439217" cy="22482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6332" y="5995416"/>
            <a:ext cx="5302885" cy="2676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777" y="2462403"/>
            <a:ext cx="3295364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901408" y="2462403"/>
            <a:ext cx="3295364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30530" y="1235202"/>
            <a:ext cx="6644640" cy="0"/>
          </a:xfrm>
          <a:custGeom>
            <a:avLst/>
            <a:gdLst/>
            <a:ahLst/>
            <a:cxnLst/>
            <a:rect l="l" t="t" r="r" b="b"/>
            <a:pathLst>
              <a:path w="6644640">
                <a:moveTo>
                  <a:pt x="0" y="0"/>
                </a:moveTo>
                <a:lnTo>
                  <a:pt x="664464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30530" y="2077974"/>
            <a:ext cx="6644640" cy="0"/>
          </a:xfrm>
          <a:custGeom>
            <a:avLst/>
            <a:gdLst/>
            <a:ahLst/>
            <a:cxnLst/>
            <a:rect l="l" t="t" r="r" b="b"/>
            <a:pathLst>
              <a:path w="6644640">
                <a:moveTo>
                  <a:pt x="0" y="0"/>
                </a:moveTo>
                <a:lnTo>
                  <a:pt x="664464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30530" y="3693414"/>
            <a:ext cx="6644640" cy="0"/>
          </a:xfrm>
          <a:custGeom>
            <a:avLst/>
            <a:gdLst/>
            <a:ahLst/>
            <a:cxnLst/>
            <a:rect l="l" t="t" r="r" b="b"/>
            <a:pathLst>
              <a:path w="6644640">
                <a:moveTo>
                  <a:pt x="0" y="0"/>
                </a:moveTo>
                <a:lnTo>
                  <a:pt x="664464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30530" y="6634734"/>
            <a:ext cx="6644640" cy="0"/>
          </a:xfrm>
          <a:custGeom>
            <a:avLst/>
            <a:gdLst/>
            <a:ahLst/>
            <a:cxnLst/>
            <a:rect l="l" t="t" r="r" b="b"/>
            <a:pathLst>
              <a:path w="6644640">
                <a:moveTo>
                  <a:pt x="0" y="0"/>
                </a:moveTo>
                <a:lnTo>
                  <a:pt x="664464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30530" y="7622285"/>
            <a:ext cx="6644640" cy="0"/>
          </a:xfrm>
          <a:custGeom>
            <a:avLst/>
            <a:gdLst/>
            <a:ahLst/>
            <a:cxnLst/>
            <a:rect l="l" t="t" r="r" b="b"/>
            <a:pathLst>
              <a:path w="6644640">
                <a:moveTo>
                  <a:pt x="0" y="0"/>
                </a:moveTo>
                <a:lnTo>
                  <a:pt x="664464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30530" y="8458961"/>
            <a:ext cx="6644640" cy="0"/>
          </a:xfrm>
          <a:custGeom>
            <a:avLst/>
            <a:gdLst/>
            <a:ahLst/>
            <a:cxnLst/>
            <a:rect l="l" t="t" r="r" b="b"/>
            <a:pathLst>
              <a:path w="6644640">
                <a:moveTo>
                  <a:pt x="0" y="0"/>
                </a:moveTo>
                <a:lnTo>
                  <a:pt x="664464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777" y="428244"/>
            <a:ext cx="6817995" cy="17129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777" y="2462403"/>
            <a:ext cx="6817995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5687" y="9956673"/>
            <a:ext cx="2424176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777" y="9956673"/>
            <a:ext cx="1742376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54396" y="9956673"/>
            <a:ext cx="1742376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dhusudhanarao1318" TargetMode="External"/><Relationship Id="rId2" Type="http://schemas.openxmlformats.org/officeDocument/2006/relationships/hyperlink" Target="http://www.linkedin.com/in/&#7435;-&#7437;&#7424;&#7429;&#668;&#7452;-&#42801;&#7452;&#7429;&#668;&#7424;&#628;&#7424;-&#640;&#7424;&#7439;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madhusudhana009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947" y="421523"/>
            <a:ext cx="2798445" cy="10336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2C2D92"/>
                </a:solidFill>
                <a:latin typeface="Georgia"/>
                <a:cs typeface="Georgia"/>
              </a:rPr>
              <a:t>K.</a:t>
            </a:r>
            <a:r>
              <a:rPr sz="1700" b="1" spc="-50" dirty="0">
                <a:solidFill>
                  <a:srgbClr val="2C2D92"/>
                </a:solidFill>
                <a:latin typeface="Georgia"/>
                <a:cs typeface="Georgia"/>
              </a:rPr>
              <a:t> </a:t>
            </a:r>
            <a:r>
              <a:rPr sz="1700" b="1" dirty="0">
                <a:solidFill>
                  <a:srgbClr val="2C2D92"/>
                </a:solidFill>
                <a:latin typeface="Georgia"/>
                <a:cs typeface="Georgia"/>
              </a:rPr>
              <a:t>Madhusudhana</a:t>
            </a:r>
            <a:r>
              <a:rPr sz="1700" b="1" spc="-50" dirty="0">
                <a:solidFill>
                  <a:srgbClr val="2C2D92"/>
                </a:solidFill>
                <a:latin typeface="Georgia"/>
                <a:cs typeface="Georgia"/>
              </a:rPr>
              <a:t> </a:t>
            </a:r>
            <a:r>
              <a:rPr sz="1700" b="1" spc="-25" dirty="0">
                <a:solidFill>
                  <a:srgbClr val="2C2D92"/>
                </a:solidFill>
                <a:latin typeface="Georgia"/>
                <a:cs typeface="Georgia"/>
              </a:rPr>
              <a:t>Rao</a:t>
            </a:r>
            <a:endParaRPr sz="1700" dirty="0">
              <a:latin typeface="Georgia"/>
              <a:cs typeface="Georgia"/>
            </a:endParaRPr>
          </a:p>
          <a:p>
            <a:pPr marL="100965">
              <a:lnSpc>
                <a:spcPts val="1075"/>
              </a:lnSpc>
              <a:spcBef>
                <a:spcPts val="35"/>
              </a:spcBef>
            </a:pPr>
            <a:r>
              <a:rPr sz="900" spc="-45" dirty="0">
                <a:latin typeface="+mj-lt"/>
                <a:cs typeface="Georgia"/>
              </a:rPr>
              <a:t>LinkedIn</a:t>
            </a:r>
            <a:r>
              <a:rPr sz="900" spc="-45" dirty="0">
                <a:latin typeface="Georgia"/>
                <a:cs typeface="Georgia"/>
              </a:rPr>
              <a:t>:-</a:t>
            </a:r>
            <a:r>
              <a:rPr sz="900" spc="340" dirty="0">
                <a:latin typeface="Georgia"/>
                <a:cs typeface="Georgia"/>
              </a:rPr>
              <a:t> </a:t>
            </a:r>
            <a:r>
              <a:rPr sz="900" spc="-10" dirty="0">
                <a:latin typeface="Microsoft Sans Serif"/>
                <a:cs typeface="Microsoft Sans Serif"/>
                <a:hlinkClick r:id="rId2"/>
              </a:rPr>
              <a:t>www.linkedin.com/in/ᴋ-</a:t>
            </a:r>
            <a:r>
              <a:rPr sz="900" spc="-25" dirty="0">
                <a:latin typeface="Microsoft Sans Serif"/>
                <a:cs typeface="Microsoft Sans Serif"/>
                <a:hlinkClick r:id="rId2"/>
              </a:rPr>
              <a:t>ᴍᴀᴅʜᴜ-</a:t>
            </a:r>
            <a:r>
              <a:rPr sz="900" spc="-25" dirty="0">
                <a:latin typeface="Tahoma"/>
                <a:cs typeface="Tahoma"/>
                <a:hlinkClick r:id="rId2"/>
              </a:rPr>
              <a:t>ꜱ</a:t>
            </a:r>
            <a:r>
              <a:rPr sz="900" spc="-25" dirty="0">
                <a:latin typeface="Microsoft Sans Serif"/>
                <a:cs typeface="Microsoft Sans Serif"/>
                <a:hlinkClick r:id="rId2"/>
              </a:rPr>
              <a:t>ᴜᴅʜᴀɴᴀ-ʀᴀᴏ</a:t>
            </a:r>
            <a:endParaRPr sz="900" dirty="0">
              <a:latin typeface="Microsoft Sans Serif"/>
              <a:cs typeface="Microsoft Sans Serif"/>
            </a:endParaRPr>
          </a:p>
          <a:p>
            <a:pPr marL="100965">
              <a:lnSpc>
                <a:spcPts val="1075"/>
              </a:lnSpc>
            </a:pPr>
            <a:r>
              <a:rPr sz="900" spc="-10" dirty="0">
                <a:latin typeface="+mj-lt"/>
                <a:cs typeface="Times New Roman"/>
              </a:rPr>
              <a:t>Github</a:t>
            </a:r>
            <a:r>
              <a:rPr sz="900" spc="-10" dirty="0">
                <a:latin typeface="Times New Roman"/>
                <a:cs typeface="Times New Roman"/>
              </a:rPr>
              <a:t>:-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lang="en-IN" sz="900" spc="10">
                <a:latin typeface="Times New Roman"/>
                <a:cs typeface="Times New Roman"/>
                <a:hlinkClick r:id="rId3"/>
              </a:rPr>
              <a:t>https://github.com/madhusudhanarao1318</a:t>
            </a:r>
            <a:endParaRPr lang="en-IN" sz="900" spc="10">
              <a:latin typeface="Times New Roman"/>
              <a:cs typeface="Times New Roman"/>
            </a:endParaRPr>
          </a:p>
          <a:p>
            <a:pPr marL="100965">
              <a:lnSpc>
                <a:spcPts val="1075"/>
              </a:lnSpc>
            </a:pPr>
            <a:endParaRPr lang="en-IN" sz="900" spc="10">
              <a:latin typeface="Times New Roman"/>
              <a:cs typeface="Times New Roman"/>
            </a:endParaRPr>
          </a:p>
          <a:p>
            <a:pPr marL="100965">
              <a:lnSpc>
                <a:spcPts val="1075"/>
              </a:lnSpc>
            </a:pPr>
            <a:r>
              <a:rPr sz="1100" cap="small" spc="-10" dirty="0">
                <a:solidFill>
                  <a:srgbClr val="4639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Skills</a:t>
            </a:r>
            <a:endParaRPr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99085">
              <a:lnSpc>
                <a:spcPct val="100000"/>
              </a:lnSpc>
              <a:spcBef>
                <a:spcPts val="204"/>
              </a:spcBef>
              <a:buClr>
                <a:srgbClr val="000000"/>
              </a:buClr>
              <a:tabLst>
                <a:tab pos="394335" algn="l"/>
              </a:tabLst>
            </a:pPr>
            <a:endParaRPr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8173" y="631698"/>
            <a:ext cx="2138680" cy="31572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7145" marR="5080" indent="-5080">
              <a:lnSpc>
                <a:spcPct val="101000"/>
              </a:lnSpc>
              <a:spcBef>
                <a:spcPts val="85"/>
              </a:spcBef>
            </a:pPr>
            <a:r>
              <a:rPr sz="1000" spc="-30" dirty="0">
                <a:latin typeface="+mj-lt"/>
                <a:cs typeface="Georgia"/>
              </a:rPr>
              <a:t>Email</a:t>
            </a:r>
            <a:r>
              <a:rPr sz="1000" spc="-30" dirty="0">
                <a:latin typeface="Georgia"/>
                <a:cs typeface="Georgia"/>
              </a:rPr>
              <a:t>:- </a:t>
            </a:r>
            <a:r>
              <a:rPr sz="1000" u="sng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eorgia"/>
                <a:cs typeface="Georgia"/>
                <a:hlinkClick r:id="rId4"/>
              </a:rPr>
              <a:t>madhusudhana009@gmail.com</a:t>
            </a:r>
            <a:r>
              <a:rPr sz="1000" spc="-30" dirty="0">
                <a:solidFill>
                  <a:srgbClr val="0000FF"/>
                </a:solidFill>
                <a:latin typeface="Georgia"/>
                <a:cs typeface="Georgia"/>
              </a:rPr>
              <a:t> </a:t>
            </a:r>
            <a:r>
              <a:rPr sz="1000" spc="-30" dirty="0">
                <a:latin typeface="+mj-lt"/>
                <a:cs typeface="Georgia"/>
              </a:rPr>
              <a:t>Mobile</a:t>
            </a:r>
            <a:r>
              <a:rPr sz="1000" spc="-30" dirty="0">
                <a:latin typeface="Georgia"/>
                <a:cs typeface="Georgia"/>
              </a:rPr>
              <a:t>:</a:t>
            </a:r>
            <a:r>
              <a:rPr sz="1000" spc="20" dirty="0">
                <a:latin typeface="Georgia"/>
                <a:cs typeface="Georgia"/>
              </a:rPr>
              <a:t> </a:t>
            </a:r>
            <a:r>
              <a:rPr sz="1000" spc="-70" dirty="0">
                <a:latin typeface="Cambria"/>
                <a:cs typeface="Cambria"/>
              </a:rPr>
              <a:t>+91-</a:t>
            </a:r>
            <a:r>
              <a:rPr sz="1000" spc="-10" dirty="0">
                <a:latin typeface="Cambria"/>
                <a:cs typeface="Cambria"/>
              </a:rPr>
              <a:t>6300084248</a:t>
            </a:r>
            <a:endParaRPr sz="10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892" y="1203372"/>
            <a:ext cx="6790690" cy="53527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330" indent="-9525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Symbol"/>
              <a:buChar char=""/>
              <a:tabLst>
                <a:tab pos="481330" algn="l"/>
              </a:tabLst>
            </a:pPr>
            <a:r>
              <a:rPr sz="1000" b="1" spc="-10" dirty="0">
                <a:solidFill>
                  <a:srgbClr val="2C2D92"/>
                </a:solidFill>
                <a:latin typeface="+mj-lt"/>
                <a:cs typeface="Georgia"/>
              </a:rPr>
              <a:t>Data</a:t>
            </a:r>
            <a:r>
              <a:rPr sz="1000" b="1" spc="-45" dirty="0">
                <a:solidFill>
                  <a:srgbClr val="2C2D92"/>
                </a:solidFill>
                <a:latin typeface="+mj-lt"/>
                <a:cs typeface="Georgia"/>
              </a:rPr>
              <a:t> </a:t>
            </a:r>
            <a:r>
              <a:rPr sz="1000" b="1" dirty="0">
                <a:solidFill>
                  <a:srgbClr val="2C2D92"/>
                </a:solidFill>
                <a:latin typeface="+mj-lt"/>
                <a:cs typeface="Georgia"/>
              </a:rPr>
              <a:t>Analysis</a:t>
            </a:r>
            <a:r>
              <a:rPr sz="1000" dirty="0">
                <a:latin typeface="+mj-lt"/>
                <a:cs typeface="Georgia"/>
              </a:rPr>
              <a:t>:</a:t>
            </a:r>
            <a:r>
              <a:rPr sz="1000" spc="300" dirty="0">
                <a:latin typeface="+mj-lt"/>
                <a:cs typeface="Georgia"/>
              </a:rPr>
              <a:t> </a:t>
            </a:r>
            <a:r>
              <a:rPr sz="1000" dirty="0">
                <a:latin typeface="+mj-lt"/>
                <a:cs typeface="Georgia"/>
              </a:rPr>
              <a:t>SQL,</a:t>
            </a:r>
            <a:r>
              <a:rPr sz="1000" spc="-40" dirty="0">
                <a:latin typeface="+mj-lt"/>
                <a:cs typeface="Georgia"/>
              </a:rPr>
              <a:t> </a:t>
            </a:r>
            <a:r>
              <a:rPr sz="1000" spc="-10" dirty="0">
                <a:latin typeface="+mj-lt"/>
                <a:cs typeface="Georgia"/>
              </a:rPr>
              <a:t>Pandas,</a:t>
            </a:r>
            <a:r>
              <a:rPr sz="1000" spc="-45" dirty="0">
                <a:latin typeface="+mj-lt"/>
                <a:cs typeface="Georgia"/>
              </a:rPr>
              <a:t> </a:t>
            </a:r>
            <a:r>
              <a:rPr sz="1000" spc="-10" dirty="0" err="1">
                <a:latin typeface="+mj-lt"/>
                <a:cs typeface="Georgia"/>
              </a:rPr>
              <a:t>Numpy</a:t>
            </a:r>
            <a:r>
              <a:rPr lang="en-IN" sz="1000" spc="-10" dirty="0">
                <a:latin typeface="+mj-lt"/>
                <a:cs typeface="Georgia"/>
              </a:rPr>
              <a:t>, Django, Flask ,Power Bi</a:t>
            </a:r>
            <a:endParaRPr sz="1000" dirty="0">
              <a:latin typeface="+mj-lt"/>
              <a:cs typeface="Georgia"/>
            </a:endParaRPr>
          </a:p>
          <a:p>
            <a:pPr marL="481330" indent="-9525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pos="481330" algn="l"/>
              </a:tabLst>
            </a:pPr>
            <a:r>
              <a:rPr sz="1000" b="1" spc="-20" dirty="0">
                <a:solidFill>
                  <a:srgbClr val="2C2D92"/>
                </a:solidFill>
                <a:latin typeface="+mj-lt"/>
                <a:cs typeface="Georgia"/>
              </a:rPr>
              <a:t>Machine</a:t>
            </a:r>
            <a:r>
              <a:rPr sz="1000" b="1" spc="-40" dirty="0">
                <a:solidFill>
                  <a:srgbClr val="2C2D92"/>
                </a:solidFill>
                <a:latin typeface="+mj-lt"/>
                <a:cs typeface="Georgia"/>
              </a:rPr>
              <a:t> </a:t>
            </a:r>
            <a:r>
              <a:rPr sz="1000" b="1" spc="-10" dirty="0">
                <a:solidFill>
                  <a:srgbClr val="2C2D92"/>
                </a:solidFill>
                <a:latin typeface="+mj-lt"/>
                <a:cs typeface="Georgia"/>
              </a:rPr>
              <a:t>learning</a:t>
            </a:r>
            <a:r>
              <a:rPr sz="1000" spc="-10" dirty="0">
                <a:latin typeface="+mj-lt"/>
                <a:cs typeface="Georgia"/>
              </a:rPr>
              <a:t>: </a:t>
            </a:r>
            <a:r>
              <a:rPr sz="1000" spc="-25" dirty="0">
                <a:latin typeface="+mj-lt"/>
                <a:cs typeface="Georgia"/>
              </a:rPr>
              <a:t>Scikit-</a:t>
            </a:r>
            <a:r>
              <a:rPr sz="1000" spc="-10" dirty="0">
                <a:latin typeface="+mj-lt"/>
                <a:cs typeface="Georgia"/>
              </a:rPr>
              <a:t>learn,</a:t>
            </a:r>
            <a:r>
              <a:rPr sz="1000" spc="-15" dirty="0">
                <a:latin typeface="+mj-lt"/>
                <a:cs typeface="Georgia"/>
              </a:rPr>
              <a:t> </a:t>
            </a:r>
            <a:r>
              <a:rPr sz="1000" spc="-10" dirty="0">
                <a:latin typeface="+mj-lt"/>
                <a:cs typeface="Georgia"/>
              </a:rPr>
              <a:t>Tensor</a:t>
            </a:r>
            <a:r>
              <a:rPr sz="1000" spc="50" dirty="0">
                <a:latin typeface="+mj-lt"/>
                <a:cs typeface="Georgia"/>
              </a:rPr>
              <a:t> </a:t>
            </a:r>
            <a:r>
              <a:rPr sz="1000" spc="-20" dirty="0">
                <a:latin typeface="+mj-lt"/>
                <a:cs typeface="Georgia"/>
              </a:rPr>
              <a:t>Flow</a:t>
            </a:r>
            <a:endParaRPr lang="en-IN" sz="1000" spc="-20" dirty="0">
              <a:latin typeface="+mj-lt"/>
              <a:cs typeface="Georgia"/>
            </a:endParaRPr>
          </a:p>
          <a:p>
            <a:pPr marL="481330" indent="-9525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pos="481330" algn="l"/>
              </a:tabLst>
            </a:pPr>
            <a:r>
              <a:rPr lang="en-IN" sz="1050" spc="-20" dirty="0">
                <a:solidFill>
                  <a:srgbClr val="002060"/>
                </a:solidFill>
                <a:latin typeface="+mj-lt"/>
                <a:cs typeface="Georgia"/>
              </a:rPr>
              <a:t>Interface</a:t>
            </a:r>
            <a:r>
              <a:rPr lang="en-IN" sz="1000" spc="-20" dirty="0">
                <a:solidFill>
                  <a:srgbClr val="002060"/>
                </a:solidFill>
                <a:latin typeface="+mj-lt"/>
                <a:cs typeface="Georgia"/>
              </a:rPr>
              <a:t>: </a:t>
            </a:r>
            <a:r>
              <a:rPr lang="en-IN" sz="1000" spc="-20" dirty="0" err="1">
                <a:solidFill>
                  <a:schemeClr val="tx1"/>
                </a:solidFill>
                <a:latin typeface="+mj-lt"/>
                <a:cs typeface="Georgia"/>
              </a:rPr>
              <a:t>Dbms</a:t>
            </a:r>
            <a:r>
              <a:rPr lang="en-IN" sz="1000" spc="-20" dirty="0">
                <a:solidFill>
                  <a:schemeClr val="tx1"/>
                </a:solidFill>
                <a:latin typeface="+mj-lt"/>
                <a:cs typeface="Georgia"/>
              </a:rPr>
              <a:t>, Api’s</a:t>
            </a:r>
            <a:endParaRPr sz="1000" dirty="0">
              <a:solidFill>
                <a:schemeClr val="tx1"/>
              </a:solidFill>
              <a:latin typeface="+mj-lt"/>
              <a:cs typeface="Georgia"/>
            </a:endParaRPr>
          </a:p>
          <a:p>
            <a:pPr marL="481330" indent="-9525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pos="481330" algn="l"/>
              </a:tabLst>
            </a:pPr>
            <a:r>
              <a:rPr sz="1000" b="1" dirty="0">
                <a:solidFill>
                  <a:srgbClr val="2C2D92"/>
                </a:solidFill>
                <a:latin typeface="+mj-lt"/>
                <a:cs typeface="Georgia"/>
              </a:rPr>
              <a:t>Soft </a:t>
            </a:r>
            <a:r>
              <a:rPr sz="1000" b="1" spc="-10" dirty="0">
                <a:solidFill>
                  <a:srgbClr val="2C2D92"/>
                </a:solidFill>
                <a:latin typeface="+mj-lt"/>
                <a:cs typeface="Georgia"/>
              </a:rPr>
              <a:t>Skills</a:t>
            </a:r>
            <a:r>
              <a:rPr sz="1000" spc="-10" dirty="0">
                <a:latin typeface="+mj-lt"/>
                <a:cs typeface="Georgia"/>
              </a:rPr>
              <a:t>:</a:t>
            </a:r>
            <a:r>
              <a:rPr sz="1000" spc="-30" dirty="0">
                <a:latin typeface="+mj-lt"/>
                <a:cs typeface="Georgia"/>
              </a:rPr>
              <a:t> </a:t>
            </a:r>
            <a:r>
              <a:rPr sz="1000" spc="-25" dirty="0">
                <a:latin typeface="+mj-lt"/>
                <a:cs typeface="Georgia"/>
              </a:rPr>
              <a:t>Problem-</a:t>
            </a:r>
            <a:r>
              <a:rPr sz="1000" dirty="0">
                <a:latin typeface="+mj-lt"/>
                <a:cs typeface="Georgia"/>
              </a:rPr>
              <a:t>Solving</a:t>
            </a:r>
            <a:r>
              <a:rPr sz="1000" spc="95" dirty="0">
                <a:latin typeface="+mj-lt"/>
                <a:cs typeface="Georgia"/>
              </a:rPr>
              <a:t> </a:t>
            </a:r>
            <a:r>
              <a:rPr sz="1000" dirty="0">
                <a:latin typeface="+mj-lt"/>
                <a:cs typeface="Georgia"/>
              </a:rPr>
              <a:t>Skills,</a:t>
            </a:r>
            <a:r>
              <a:rPr sz="1000" spc="40" dirty="0">
                <a:latin typeface="+mj-lt"/>
                <a:cs typeface="Georgia"/>
              </a:rPr>
              <a:t> </a:t>
            </a:r>
            <a:r>
              <a:rPr sz="1000" dirty="0">
                <a:latin typeface="+mj-lt"/>
                <a:cs typeface="Georgia"/>
              </a:rPr>
              <a:t>Team</a:t>
            </a:r>
            <a:r>
              <a:rPr sz="1000" spc="15" dirty="0">
                <a:latin typeface="+mj-lt"/>
                <a:cs typeface="Georgia"/>
              </a:rPr>
              <a:t> </a:t>
            </a:r>
            <a:r>
              <a:rPr sz="1000" spc="-10" dirty="0">
                <a:latin typeface="+mj-lt"/>
                <a:cs typeface="Georgia"/>
              </a:rPr>
              <a:t>Player,</a:t>
            </a:r>
            <a:r>
              <a:rPr sz="1000" spc="-45" dirty="0">
                <a:latin typeface="+mj-lt"/>
                <a:cs typeface="Georgia"/>
              </a:rPr>
              <a:t> </a:t>
            </a:r>
            <a:r>
              <a:rPr sz="1000" spc="-20" dirty="0">
                <a:latin typeface="+mj-lt"/>
                <a:cs typeface="Georgia"/>
              </a:rPr>
              <a:t>Project</a:t>
            </a:r>
            <a:r>
              <a:rPr sz="1000" spc="-25" dirty="0">
                <a:latin typeface="+mj-lt"/>
                <a:cs typeface="Georgia"/>
              </a:rPr>
              <a:t> </a:t>
            </a:r>
            <a:r>
              <a:rPr sz="1000" spc="-10" dirty="0">
                <a:latin typeface="+mj-lt"/>
                <a:cs typeface="Georgia"/>
              </a:rPr>
              <a:t>Management</a:t>
            </a:r>
            <a:endParaRPr lang="en-IN" sz="1000" spc="-10" dirty="0">
              <a:latin typeface="+mj-lt"/>
              <a:cs typeface="Georgia"/>
            </a:endParaRPr>
          </a:p>
          <a:p>
            <a:pPr marL="481330" indent="-95250">
              <a:lnSpc>
                <a:spcPct val="100000"/>
              </a:lnSpc>
              <a:buClr>
                <a:srgbClr val="000000"/>
              </a:buClr>
              <a:buFont typeface="Symbol"/>
              <a:buChar char=""/>
              <a:tabLst>
                <a:tab pos="481330" algn="l"/>
              </a:tabLst>
            </a:pPr>
            <a:r>
              <a:rPr lang="en-IN" sz="1100" dirty="0">
                <a:latin typeface="+mj-lt"/>
                <a:cs typeface="Georgia"/>
              </a:rPr>
              <a:t> </a:t>
            </a:r>
            <a:r>
              <a:rPr lang="en-IN" sz="1100" dirty="0">
                <a:solidFill>
                  <a:srgbClr val="002060"/>
                </a:solidFill>
                <a:latin typeface="+mj-lt"/>
                <a:cs typeface="Georgia"/>
              </a:rPr>
              <a:t>Languages : </a:t>
            </a:r>
            <a:r>
              <a:rPr lang="en-IN" sz="1100" dirty="0">
                <a:solidFill>
                  <a:schemeClr val="tx1"/>
                </a:solidFill>
                <a:latin typeface="+mj-lt"/>
                <a:cs typeface="Georgia"/>
              </a:rPr>
              <a:t>C++,Java ,Python</a:t>
            </a:r>
            <a:endParaRPr sz="1100" dirty="0">
              <a:solidFill>
                <a:schemeClr val="tx1"/>
              </a:solidFill>
              <a:latin typeface="+mj-lt"/>
              <a:cs typeface="Georgia"/>
            </a:endParaRPr>
          </a:p>
          <a:p>
            <a:pPr marL="26034">
              <a:lnSpc>
                <a:spcPct val="100000"/>
              </a:lnSpc>
              <a:spcBef>
                <a:spcPts val="585"/>
              </a:spcBef>
            </a:pPr>
            <a:r>
              <a:rPr sz="1050" cap="small" spc="-10" dirty="0">
                <a:solidFill>
                  <a:srgbClr val="463992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Training</a:t>
            </a:r>
            <a:endParaRPr sz="1050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tabLst>
                <a:tab pos="6088380" algn="l"/>
              </a:tabLst>
            </a:pPr>
            <a:r>
              <a:rPr sz="1050" b="1" spc="-25" dirty="0">
                <a:solidFill>
                  <a:srgbClr val="2C2D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sz="1050" b="1" spc="-40" dirty="0">
                <a:solidFill>
                  <a:srgbClr val="2C2D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50" b="1" spc="-20" dirty="0">
                <a:solidFill>
                  <a:srgbClr val="2C2D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Structures</a:t>
            </a:r>
            <a:r>
              <a:rPr sz="1050" b="1" spc="10" dirty="0">
                <a:solidFill>
                  <a:srgbClr val="2C2D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50" b="1" dirty="0">
                <a:solidFill>
                  <a:srgbClr val="2C2D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050" b="1" spc="10" dirty="0">
                <a:solidFill>
                  <a:srgbClr val="2C2D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50" b="1" spc="-25" dirty="0">
                <a:solidFill>
                  <a:srgbClr val="2C2D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algorithms</a:t>
            </a:r>
            <a:r>
              <a:rPr sz="1050" b="1" spc="-10" dirty="0">
                <a:solidFill>
                  <a:srgbClr val="2C2D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50" b="1" dirty="0">
                <a:solidFill>
                  <a:srgbClr val="2C2D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sz="1050" b="1" spc="-30" dirty="0">
                <a:solidFill>
                  <a:srgbClr val="2C2D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50" b="1" spc="-20" dirty="0">
                <a:solidFill>
                  <a:srgbClr val="2C2D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CPP</a:t>
            </a:r>
            <a:r>
              <a:rPr sz="1050" b="1" spc="-55" dirty="0">
                <a:solidFill>
                  <a:srgbClr val="2C2D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50" b="1" spc="-10" dirty="0">
                <a:solidFill>
                  <a:srgbClr val="2C2D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sz="1050" b="1" spc="-45" dirty="0">
                <a:solidFill>
                  <a:srgbClr val="2C2D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50" b="1" spc="-20" dirty="0">
                <a:solidFill>
                  <a:srgbClr val="2C2D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Board</a:t>
            </a:r>
            <a:r>
              <a:rPr sz="1050" b="1" spc="-15" dirty="0">
                <a:solidFill>
                  <a:srgbClr val="2C2D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50" b="1" spc="-20" dirty="0">
                <a:solidFill>
                  <a:srgbClr val="2C2D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Cipher</a:t>
            </a:r>
            <a:r>
              <a:rPr sz="1050" b="1" spc="5" dirty="0">
                <a:solidFill>
                  <a:srgbClr val="2C2D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50" b="1" spc="-10" dirty="0">
                <a:solidFill>
                  <a:srgbClr val="2C2D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Schools</a:t>
            </a:r>
            <a:r>
              <a:rPr sz="900" b="1" dirty="0">
                <a:solidFill>
                  <a:srgbClr val="2C2D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9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Aug</a:t>
            </a:r>
            <a:r>
              <a:rPr sz="900" spc="-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9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2024</a:t>
            </a:r>
            <a:endParaRPr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81330" indent="-95250">
              <a:lnSpc>
                <a:spcPct val="100000"/>
              </a:lnSpc>
              <a:buSzPct val="111111"/>
              <a:buFont typeface="Symbol"/>
              <a:buChar char=""/>
              <a:tabLst>
                <a:tab pos="481330" algn="l"/>
              </a:tabLst>
            </a:pP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Completed</a:t>
            </a:r>
            <a:r>
              <a:rPr sz="10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structured</a:t>
            </a:r>
            <a:r>
              <a:rPr sz="1000" spc="-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</a:t>
            </a:r>
            <a:r>
              <a:rPr sz="1000" spc="-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sz="1000" spc="-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sz="10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Structures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Algorithms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(DSA)</a:t>
            </a:r>
            <a:r>
              <a:rPr sz="10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sz="10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C++.</a:t>
            </a:r>
            <a:endParaRPr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81330" indent="-95250">
              <a:lnSpc>
                <a:spcPct val="100000"/>
              </a:lnSpc>
              <a:spcBef>
                <a:spcPts val="95"/>
              </a:spcBef>
              <a:buSzPct val="111111"/>
              <a:buFont typeface="Symbol"/>
              <a:buChar char=""/>
              <a:tabLst>
                <a:tab pos="481330" algn="l"/>
              </a:tabLst>
            </a:pP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Attained 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Proficiency</a:t>
            </a:r>
            <a:r>
              <a:rPr sz="10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sz="1000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Arrays,</a:t>
            </a:r>
            <a:r>
              <a:rPr sz="1000" spc="-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Linked</a:t>
            </a:r>
            <a:r>
              <a:rPr sz="10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Lists,</a:t>
            </a:r>
            <a:r>
              <a:rPr sz="10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Stacks, with</a:t>
            </a:r>
            <a:r>
              <a:rPr sz="1000" spc="-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hands-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sz="10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experience.</a:t>
            </a:r>
            <a:endParaRPr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81330" indent="-95250">
              <a:lnSpc>
                <a:spcPct val="100000"/>
              </a:lnSpc>
              <a:spcBef>
                <a:spcPts val="110"/>
              </a:spcBef>
              <a:buSzPct val="111111"/>
              <a:buFont typeface="Symbol"/>
              <a:buChar char=""/>
              <a:tabLst>
                <a:tab pos="481330" algn="l"/>
              </a:tabLst>
            </a:pP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Designed</a:t>
            </a:r>
            <a:r>
              <a:rPr sz="10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000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optimized</a:t>
            </a:r>
            <a:r>
              <a:rPr sz="10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solutions</a:t>
            </a:r>
            <a:r>
              <a:rPr sz="1000" spc="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sz="1000" spc="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Sorting,</a:t>
            </a:r>
            <a:r>
              <a:rPr sz="10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Searching,</a:t>
            </a:r>
            <a:r>
              <a:rPr sz="10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Recursion,</a:t>
            </a:r>
            <a:r>
              <a:rPr sz="1000" spc="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</a:t>
            </a:r>
            <a:r>
              <a:rPr sz="10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Programming,</a:t>
            </a:r>
            <a:r>
              <a:rPr sz="10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Greedy</a:t>
            </a:r>
            <a:r>
              <a:rPr sz="10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Algorithms.</a:t>
            </a:r>
            <a:endParaRPr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81330" indent="-95250">
              <a:lnSpc>
                <a:spcPts val="1080"/>
              </a:lnSpc>
              <a:spcBef>
                <a:spcPts val="95"/>
              </a:spcBef>
              <a:buSzPct val="111111"/>
              <a:buFont typeface="Symbol"/>
              <a:buChar char=""/>
              <a:tabLst>
                <a:tab pos="481330" algn="l"/>
              </a:tabLst>
            </a:pPr>
            <a:r>
              <a:rPr sz="1000" b="1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onducted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Big-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10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</a:t>
            </a:r>
            <a:r>
              <a:rPr sz="10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</a:t>
            </a:r>
            <a:r>
              <a:rPr sz="1000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 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efficiency</a:t>
            </a:r>
            <a:r>
              <a:rPr sz="1000" spc="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0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scalability.</a:t>
            </a:r>
            <a:endParaRPr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81330" indent="-95250">
              <a:lnSpc>
                <a:spcPts val="1200"/>
              </a:lnSpc>
              <a:buSzPct val="111111"/>
              <a:buFont typeface="Symbol"/>
              <a:buChar char=""/>
              <a:tabLst>
                <a:tab pos="481330" algn="l"/>
              </a:tabLst>
            </a:pP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</a:t>
            </a:r>
            <a:r>
              <a:rPr sz="10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Stack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sz="10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Proficient</a:t>
            </a:r>
            <a:r>
              <a:rPr sz="10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sz="10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C++,</a:t>
            </a:r>
            <a:r>
              <a:rPr sz="1000" b="1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STL</a:t>
            </a:r>
            <a:r>
              <a:rPr sz="10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(Standard</a:t>
            </a:r>
            <a:r>
              <a:rPr sz="1000" spc="-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Template</a:t>
            </a:r>
            <a:r>
              <a:rPr sz="10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Library),</a:t>
            </a:r>
            <a:r>
              <a:rPr sz="1000" spc="-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sz="10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</a:t>
            </a:r>
            <a:r>
              <a:rPr sz="10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techniques</a:t>
            </a:r>
            <a:r>
              <a:rPr sz="1000" b="1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000" b="1" spc="-1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81330" indent="-95250">
              <a:lnSpc>
                <a:spcPts val="1200"/>
              </a:lnSpc>
              <a:buSzPct val="111111"/>
              <a:buFont typeface="Symbol"/>
              <a:buChar char=""/>
              <a:tabLst>
                <a:tab pos="481330" algn="l"/>
              </a:tabLst>
            </a:pPr>
            <a:endParaRPr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6034">
              <a:lnSpc>
                <a:spcPct val="100000"/>
              </a:lnSpc>
              <a:spcBef>
                <a:spcPts val="5"/>
              </a:spcBef>
            </a:pPr>
            <a:r>
              <a:rPr sz="1100" cap="small" spc="-10" dirty="0">
                <a:solidFill>
                  <a:srgbClr val="4639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Projects</a:t>
            </a:r>
            <a:endParaRPr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9060">
              <a:lnSpc>
                <a:spcPct val="100000"/>
              </a:lnSpc>
              <a:tabLst>
                <a:tab pos="6024245" algn="l"/>
              </a:tabLst>
            </a:pPr>
            <a:r>
              <a:rPr sz="1000" b="1" dirty="0">
                <a:solidFill>
                  <a:srgbClr val="2C2D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Library</a:t>
            </a:r>
            <a:r>
              <a:rPr sz="1000" b="1" spc="-65" dirty="0">
                <a:solidFill>
                  <a:srgbClr val="2C2D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1" spc="-10" dirty="0">
                <a:solidFill>
                  <a:srgbClr val="2C2D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Management</a:t>
            </a:r>
            <a:r>
              <a:rPr sz="1000" b="1" spc="-40" dirty="0">
                <a:solidFill>
                  <a:srgbClr val="2C2D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1" spc="-10" dirty="0">
                <a:solidFill>
                  <a:srgbClr val="2C2D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Nov</a:t>
            </a:r>
            <a:r>
              <a:rPr sz="1000" spc="-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20-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Dec20</a:t>
            </a:r>
            <a:endParaRPr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81330" indent="-9525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81330" algn="l"/>
              </a:tabLst>
            </a:pP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Designed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</a:t>
            </a:r>
            <a:r>
              <a:rPr sz="10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implemented</a:t>
            </a:r>
            <a:r>
              <a:rPr sz="10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console-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sz="1000" spc="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Library</a:t>
            </a:r>
            <a:r>
              <a:rPr sz="1000" spc="-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Management</a:t>
            </a:r>
            <a:r>
              <a:rPr sz="10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using</a:t>
            </a:r>
            <a:r>
              <a:rPr sz="10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C++,</a:t>
            </a:r>
            <a:r>
              <a:rPr sz="10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integrating</a:t>
            </a:r>
            <a:r>
              <a:rPr sz="10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efficient</a:t>
            </a:r>
            <a:r>
              <a:rPr sz="1000"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sz="1000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structures.</a:t>
            </a:r>
            <a:endParaRPr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81330" indent="-95250">
              <a:lnSpc>
                <a:spcPct val="100000"/>
              </a:lnSpc>
              <a:spcBef>
                <a:spcPts val="20"/>
              </a:spcBef>
              <a:buFont typeface="Symbol"/>
              <a:buChar char=""/>
              <a:tabLst>
                <a:tab pos="481330" algn="l"/>
              </a:tabLst>
            </a:pP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Applied</a:t>
            </a:r>
            <a:r>
              <a:rPr sz="10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arrays,</a:t>
            </a:r>
            <a:r>
              <a:rPr sz="1000" spc="-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linked</a:t>
            </a:r>
            <a:r>
              <a:rPr sz="1000"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lists, and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programming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000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performance.</a:t>
            </a:r>
            <a:endParaRPr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81330" indent="-95250">
              <a:lnSpc>
                <a:spcPct val="100000"/>
              </a:lnSpc>
              <a:spcBef>
                <a:spcPts val="15"/>
              </a:spcBef>
              <a:buFont typeface="Symbol"/>
              <a:buChar char=""/>
              <a:tabLst>
                <a:tab pos="481330" algn="l"/>
              </a:tabLst>
            </a:pP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Engineered</a:t>
            </a:r>
            <a:r>
              <a:rPr sz="1000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CRUD-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sz="10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sz="1000" spc="-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0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Create,</a:t>
            </a:r>
            <a:r>
              <a:rPr sz="10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Read,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Update,</a:t>
            </a:r>
            <a:r>
              <a:rPr sz="10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Delete</a:t>
            </a:r>
            <a:r>
              <a:rPr sz="10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library</a:t>
            </a:r>
            <a:r>
              <a:rPr sz="1000" spc="-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records,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ensuring</a:t>
            </a:r>
            <a:r>
              <a:rPr sz="10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efficient</a:t>
            </a:r>
            <a:r>
              <a:rPr sz="10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sz="1000" spc="-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management.</a:t>
            </a:r>
            <a:endParaRPr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81330" indent="-95250">
              <a:lnSpc>
                <a:spcPct val="100000"/>
              </a:lnSpc>
              <a:spcBef>
                <a:spcPts val="165"/>
              </a:spcBef>
              <a:buFont typeface="Symbol"/>
              <a:buChar char=""/>
              <a:tabLst>
                <a:tab pos="481330" algn="l"/>
              </a:tabLst>
            </a:pP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</a:t>
            </a:r>
            <a:r>
              <a:rPr sz="10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Stack:</a:t>
            </a:r>
            <a:r>
              <a:rPr sz="10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C++,</a:t>
            </a:r>
            <a:r>
              <a:rPr sz="1000" spc="-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</a:t>
            </a:r>
            <a:r>
              <a:rPr sz="10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sz="10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Structures</a:t>
            </a:r>
            <a:r>
              <a:rPr sz="1000" spc="-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sz="1000" spc="-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Algorithms 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(DSA),</a:t>
            </a:r>
            <a:r>
              <a:rPr sz="1000" spc="-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sz="1000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</a:t>
            </a:r>
            <a:endParaRPr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9060">
              <a:lnSpc>
                <a:spcPct val="100000"/>
              </a:lnSpc>
              <a:spcBef>
                <a:spcPts val="805"/>
              </a:spcBef>
              <a:tabLst>
                <a:tab pos="6013450" algn="l"/>
              </a:tabLst>
            </a:pPr>
            <a:r>
              <a:rPr sz="1000" b="1" spc="-20" dirty="0">
                <a:solidFill>
                  <a:srgbClr val="2C2D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House</a:t>
            </a:r>
            <a:r>
              <a:rPr sz="1000" b="1" spc="-10" dirty="0">
                <a:solidFill>
                  <a:srgbClr val="2C2D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1" dirty="0">
                <a:solidFill>
                  <a:srgbClr val="2C2D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</a:t>
            </a:r>
            <a:r>
              <a:rPr sz="1000" b="1" spc="-15" dirty="0">
                <a:solidFill>
                  <a:srgbClr val="2C2D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1" spc="-10" dirty="0">
                <a:solidFill>
                  <a:srgbClr val="2C2D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Sep21</a:t>
            </a:r>
            <a:r>
              <a:rPr sz="1000" spc="-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Nov22</a:t>
            </a:r>
            <a:endParaRPr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81330" indent="-95250">
              <a:lnSpc>
                <a:spcPct val="100000"/>
              </a:lnSpc>
              <a:buFont typeface="Symbol"/>
              <a:buChar char=""/>
              <a:tabLst>
                <a:tab pos="481330" algn="l"/>
              </a:tabLst>
            </a:pP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Developed</a:t>
            </a:r>
            <a:r>
              <a:rPr sz="10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sz="10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sz="10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to</a:t>
            </a:r>
            <a:r>
              <a:rPr sz="1000" spc="-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estimate house</a:t>
            </a:r>
            <a:r>
              <a:rPr sz="10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liabilities</a:t>
            </a:r>
            <a:r>
              <a:rPr sz="1000" spc="-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sz="10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sz="10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individual income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0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deductions.</a:t>
            </a:r>
            <a:endParaRPr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81965" indent="-95885">
              <a:lnSpc>
                <a:spcPct val="100000"/>
              </a:lnSpc>
              <a:buFont typeface="Symbol"/>
              <a:buChar char=""/>
              <a:tabLst>
                <a:tab pos="481965" algn="l"/>
              </a:tabLst>
            </a:pP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Implemented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</a:t>
            </a:r>
            <a:r>
              <a:rPr sz="1000" spc="-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</a:t>
            </a:r>
            <a:r>
              <a:rPr sz="1000"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0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sz="1000" spc="-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Forest</a:t>
            </a:r>
            <a:r>
              <a:rPr sz="10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000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financial</a:t>
            </a:r>
            <a:r>
              <a:rPr sz="10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sz="10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0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house</a:t>
            </a:r>
            <a:r>
              <a:rPr sz="10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prices with</a:t>
            </a:r>
            <a:r>
              <a:rPr sz="10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accuracy.</a:t>
            </a:r>
            <a:endParaRPr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81330" indent="-9525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481330" algn="l"/>
              </a:tabLst>
            </a:pP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Performed</a:t>
            </a:r>
            <a:r>
              <a:rPr sz="1000" spc="-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sz="10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cleaning,</a:t>
            </a:r>
            <a:r>
              <a:rPr sz="1000"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normalization,</a:t>
            </a:r>
            <a:r>
              <a:rPr sz="1000"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0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selection</a:t>
            </a:r>
            <a:r>
              <a:rPr sz="1000"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000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</a:t>
            </a:r>
            <a:r>
              <a:rPr sz="10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model.</a:t>
            </a:r>
            <a:endParaRPr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81330" indent="-95250">
              <a:lnSpc>
                <a:spcPct val="100000"/>
              </a:lnSpc>
              <a:buFont typeface="Symbol"/>
              <a:buChar char=""/>
              <a:tabLst>
                <a:tab pos="481330" algn="l"/>
              </a:tabLst>
            </a:pP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</a:t>
            </a:r>
            <a:r>
              <a:rPr sz="1000" spc="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Stack: 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Python,</a:t>
            </a:r>
            <a:r>
              <a:rPr sz="10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Pandas,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Matplotlib,</a:t>
            </a:r>
            <a:r>
              <a:rPr sz="10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Scikit-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learn.</a:t>
            </a:r>
            <a:endParaRPr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9060">
              <a:lnSpc>
                <a:spcPct val="100000"/>
              </a:lnSpc>
              <a:spcBef>
                <a:spcPts val="695"/>
              </a:spcBef>
              <a:tabLst>
                <a:tab pos="6029960" algn="l"/>
              </a:tabLst>
            </a:pPr>
            <a:r>
              <a:rPr sz="1000" b="1" dirty="0">
                <a:solidFill>
                  <a:srgbClr val="2C2D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</a:t>
            </a:r>
            <a:r>
              <a:rPr sz="1000" b="1" spc="-25" dirty="0">
                <a:solidFill>
                  <a:srgbClr val="2C2D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1" spc="-20" dirty="0">
                <a:solidFill>
                  <a:srgbClr val="2C2D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Kitchen</a:t>
            </a:r>
            <a:r>
              <a:rPr sz="1000" b="1" spc="-45" dirty="0">
                <a:solidFill>
                  <a:srgbClr val="2C2D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1" spc="-10" dirty="0">
                <a:solidFill>
                  <a:srgbClr val="2C2D9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Management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Mar22</a:t>
            </a:r>
            <a:r>
              <a:rPr sz="1000" spc="-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sz="1000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Apr20</a:t>
            </a:r>
            <a:endParaRPr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81330" indent="-95250">
              <a:lnSpc>
                <a:spcPct val="100000"/>
              </a:lnSpc>
              <a:spcBef>
                <a:spcPts val="110"/>
              </a:spcBef>
              <a:buSzPct val="111111"/>
              <a:buFont typeface="Symbol"/>
              <a:buChar char=""/>
              <a:tabLst>
                <a:tab pos="481330" algn="l"/>
              </a:tabLst>
            </a:pPr>
            <a:r>
              <a:rPr sz="1000" spc="-2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Developed</a:t>
            </a:r>
            <a:r>
              <a:rPr sz="1000" spc="2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sz="1000" spc="-5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5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</a:t>
            </a:r>
            <a:r>
              <a:rPr sz="10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powered</a:t>
            </a:r>
            <a:r>
              <a:rPr sz="1000" spc="-5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kitchen</a:t>
            </a:r>
            <a:r>
              <a:rPr sz="1000" spc="-15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management</a:t>
            </a:r>
            <a:r>
              <a:rPr sz="1000" spc="3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sz="1000" spc="-3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sz="1000" spc="1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computer</a:t>
            </a:r>
            <a:r>
              <a:rPr sz="1000" spc="-3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vision</a:t>
            </a:r>
            <a:r>
              <a:rPr sz="1000" spc="-5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000" spc="-3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detect</a:t>
            </a:r>
            <a:r>
              <a:rPr sz="1000" spc="-1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000" spc="-5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</a:t>
            </a:r>
            <a:r>
              <a:rPr sz="1000" spc="-2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food</a:t>
            </a:r>
            <a:r>
              <a:rPr sz="1000" spc="-15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items</a:t>
            </a:r>
            <a:r>
              <a:rPr sz="1000" spc="-3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sz="1000" spc="-15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</a:t>
            </a:r>
            <a:r>
              <a:rPr sz="1000" spc="-3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time.</a:t>
            </a:r>
            <a:endParaRPr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81330" indent="-95250">
              <a:lnSpc>
                <a:spcPct val="100000"/>
              </a:lnSpc>
              <a:buFont typeface="Symbol"/>
              <a:buChar char=""/>
              <a:tabLst>
                <a:tab pos="481330" algn="l"/>
              </a:tabLst>
            </a:pPr>
            <a:r>
              <a:rPr sz="1000" spc="-2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Trained</a:t>
            </a:r>
            <a:r>
              <a:rPr sz="1000" spc="-15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25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</a:t>
            </a:r>
            <a:r>
              <a:rPr sz="1000" spc="-15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sz="10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detection</a:t>
            </a:r>
            <a:r>
              <a:rPr sz="1000" spc="-5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using</a:t>
            </a:r>
            <a:r>
              <a:rPr sz="1000" spc="5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YOLOv5/TensorFlow/Keras</a:t>
            </a:r>
            <a:r>
              <a:rPr sz="1000" spc="3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sz="1000" spc="-5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2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3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self-</a:t>
            </a:r>
            <a:r>
              <a:rPr sz="10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curated</a:t>
            </a:r>
            <a:r>
              <a:rPr sz="1000" spc="-3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sz="1000" spc="-15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1000" spc="-4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kitchen</a:t>
            </a:r>
            <a:r>
              <a:rPr sz="1000" spc="-15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items.</a:t>
            </a:r>
            <a:endParaRPr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81330" indent="-95250">
              <a:lnSpc>
                <a:spcPct val="100000"/>
              </a:lnSpc>
              <a:buFont typeface="Symbol"/>
              <a:buChar char=""/>
              <a:tabLst>
                <a:tab pos="481330" algn="l"/>
              </a:tabLst>
            </a:pPr>
            <a:r>
              <a:rPr sz="1000" spc="-2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Integrated</a:t>
            </a:r>
            <a:r>
              <a:rPr sz="1000" spc="1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3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recipe</a:t>
            </a:r>
            <a:r>
              <a:rPr sz="1000" spc="-35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</a:t>
            </a:r>
            <a:r>
              <a:rPr sz="1000" spc="2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engine</a:t>
            </a:r>
            <a:r>
              <a:rPr sz="1000" spc="2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sz="1000" spc="-2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suggests</a:t>
            </a:r>
            <a:r>
              <a:rPr sz="10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meals</a:t>
            </a:r>
            <a:r>
              <a:rPr sz="1000" spc="-25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sz="1000" spc="-1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sz="1000" spc="-2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available</a:t>
            </a:r>
            <a:r>
              <a:rPr sz="1000" spc="-15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inventory,</a:t>
            </a:r>
            <a:r>
              <a:rPr sz="1000" spc="25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improving</a:t>
            </a:r>
            <a:r>
              <a:rPr sz="1000" spc="15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food</a:t>
            </a:r>
            <a:r>
              <a:rPr sz="1000" spc="15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usage.</a:t>
            </a:r>
            <a:endParaRPr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81330" indent="-95250">
              <a:lnSpc>
                <a:spcPct val="100000"/>
              </a:lnSpc>
              <a:buFont typeface="Symbol"/>
              <a:buChar char=""/>
              <a:tabLst>
                <a:tab pos="481330" algn="l"/>
              </a:tabLst>
            </a:pPr>
            <a:r>
              <a:rPr sz="1000" spc="-1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Leveraged</a:t>
            </a:r>
            <a:r>
              <a:rPr sz="1000" spc="-5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</a:t>
            </a:r>
            <a:r>
              <a:rPr sz="1000" spc="-15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CV</a:t>
            </a:r>
            <a:r>
              <a:rPr sz="1000" spc="-5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1000" spc="-1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 </a:t>
            </a:r>
            <a:r>
              <a:rPr sz="1000" spc="-2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preprocessing,</a:t>
            </a:r>
            <a:r>
              <a:rPr sz="1000" spc="25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bounding</a:t>
            </a:r>
            <a:r>
              <a:rPr sz="1000" spc="1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box</a:t>
            </a:r>
            <a:r>
              <a:rPr sz="1000" spc="-15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extraction,</a:t>
            </a:r>
            <a:r>
              <a:rPr sz="1000" spc="-1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000" spc="-2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5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</a:t>
            </a:r>
            <a:r>
              <a:rPr sz="10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video</a:t>
            </a:r>
            <a:r>
              <a:rPr sz="1000" spc="-5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</a:t>
            </a:r>
            <a:r>
              <a:rPr sz="1000" spc="-4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1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analysis.</a:t>
            </a:r>
            <a:endParaRPr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81330" indent="-95250">
              <a:lnSpc>
                <a:spcPct val="100000"/>
              </a:lnSpc>
              <a:buFont typeface="Symbol"/>
              <a:buChar char=""/>
              <a:tabLst>
                <a:tab pos="481330" algn="l"/>
              </a:tabLst>
            </a:pP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</a:t>
            </a:r>
            <a:r>
              <a:rPr sz="1000" spc="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Stack:</a:t>
            </a:r>
            <a:r>
              <a:rPr sz="10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Python,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Pandas,</a:t>
            </a:r>
            <a:r>
              <a:rPr sz="1000" spc="-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Matplotlib,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Scikit-</a:t>
            </a:r>
            <a:r>
              <a:rPr sz="1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learn.</a:t>
            </a:r>
            <a:endParaRPr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6034">
              <a:lnSpc>
                <a:spcPct val="100000"/>
              </a:lnSpc>
            </a:pPr>
            <a:r>
              <a:rPr sz="1100" cap="small" spc="-10" dirty="0">
                <a:solidFill>
                  <a:srgbClr val="463992"/>
                </a:solidFill>
                <a:latin typeface="+mj-lt"/>
                <a:cs typeface="Georgia"/>
              </a:rPr>
              <a:t>Certificates</a:t>
            </a:r>
            <a:endParaRPr sz="1100" dirty="0">
              <a:latin typeface="+mj-lt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57213" y="6766686"/>
            <a:ext cx="441325" cy="6324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7620">
              <a:lnSpc>
                <a:spcPct val="110700"/>
              </a:lnSpc>
              <a:spcBef>
                <a:spcPts val="90"/>
              </a:spcBef>
            </a:pPr>
            <a:r>
              <a:rPr sz="900" spc="-25" dirty="0">
                <a:latin typeface="+mj-lt"/>
                <a:cs typeface="Georgia"/>
              </a:rPr>
              <a:t>May 20</a:t>
            </a:r>
            <a:r>
              <a:rPr sz="900" spc="-10" dirty="0">
                <a:latin typeface="+mj-lt"/>
                <a:cs typeface="Georgia"/>
              </a:rPr>
              <a:t> April’24 April’24 April’24</a:t>
            </a:r>
            <a:endParaRPr sz="900" dirty="0">
              <a:latin typeface="+mj-lt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1551" y="6732751"/>
            <a:ext cx="3734435" cy="902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725" indent="-94615">
              <a:lnSpc>
                <a:spcPct val="100000"/>
              </a:lnSpc>
              <a:spcBef>
                <a:spcPts val="100"/>
              </a:spcBef>
              <a:buSzPct val="111111"/>
              <a:buChar char="•"/>
              <a:tabLst>
                <a:tab pos="466725" algn="l"/>
              </a:tabLst>
            </a:pPr>
            <a:r>
              <a:rPr sz="1000" spc="-10" dirty="0">
                <a:latin typeface="+mj-lt"/>
                <a:cs typeface="Georgia"/>
              </a:rPr>
              <a:t>Cloud</a:t>
            </a:r>
            <a:r>
              <a:rPr sz="1000" spc="-15" dirty="0">
                <a:latin typeface="+mj-lt"/>
                <a:cs typeface="Georgia"/>
              </a:rPr>
              <a:t> </a:t>
            </a:r>
            <a:r>
              <a:rPr sz="1000" spc="-20" dirty="0">
                <a:latin typeface="+mj-lt"/>
                <a:cs typeface="Georgia"/>
              </a:rPr>
              <a:t>computing</a:t>
            </a:r>
            <a:r>
              <a:rPr sz="1000" spc="-10" dirty="0">
                <a:latin typeface="+mj-lt"/>
                <a:cs typeface="Georgia"/>
              </a:rPr>
              <a:t> </a:t>
            </a:r>
            <a:r>
              <a:rPr sz="1000" dirty="0">
                <a:latin typeface="+mj-lt"/>
                <a:cs typeface="Georgia"/>
              </a:rPr>
              <a:t>by</a:t>
            </a:r>
            <a:r>
              <a:rPr sz="1000" spc="-15" dirty="0">
                <a:latin typeface="+mj-lt"/>
                <a:cs typeface="Georgia"/>
              </a:rPr>
              <a:t> </a:t>
            </a:r>
            <a:r>
              <a:rPr sz="1000" dirty="0">
                <a:latin typeface="+mj-lt"/>
                <a:cs typeface="Georgia"/>
              </a:rPr>
              <a:t>NPTEL</a:t>
            </a:r>
            <a:r>
              <a:rPr sz="1000" spc="-20" dirty="0">
                <a:latin typeface="+mj-lt"/>
                <a:cs typeface="Georgia"/>
              </a:rPr>
              <a:t> </a:t>
            </a:r>
            <a:r>
              <a:rPr sz="1000" spc="-50" dirty="0">
                <a:latin typeface="+mj-lt"/>
                <a:cs typeface="Georgia"/>
              </a:rPr>
              <a:t>.</a:t>
            </a:r>
            <a:endParaRPr sz="1000" dirty="0">
              <a:latin typeface="+mj-lt"/>
              <a:cs typeface="Georgia"/>
            </a:endParaRPr>
          </a:p>
          <a:p>
            <a:pPr marL="466725" indent="-94615">
              <a:lnSpc>
                <a:spcPct val="100000"/>
              </a:lnSpc>
              <a:spcBef>
                <a:spcPts val="95"/>
              </a:spcBef>
              <a:buSzPct val="111111"/>
              <a:buChar char="•"/>
              <a:tabLst>
                <a:tab pos="466725" algn="l"/>
              </a:tabLst>
            </a:pPr>
            <a:r>
              <a:rPr sz="1000" spc="-20" dirty="0">
                <a:latin typeface="+mj-lt"/>
                <a:cs typeface="Georgia"/>
              </a:rPr>
              <a:t>Dynamic</a:t>
            </a:r>
            <a:r>
              <a:rPr sz="1000" spc="-5" dirty="0">
                <a:latin typeface="+mj-lt"/>
                <a:cs typeface="Georgia"/>
              </a:rPr>
              <a:t> </a:t>
            </a:r>
            <a:r>
              <a:rPr sz="1000" spc="-10" dirty="0">
                <a:latin typeface="+mj-lt"/>
                <a:cs typeface="Georgia"/>
              </a:rPr>
              <a:t>Programming,</a:t>
            </a:r>
            <a:r>
              <a:rPr sz="1000" spc="15" dirty="0">
                <a:latin typeface="+mj-lt"/>
                <a:cs typeface="Georgia"/>
              </a:rPr>
              <a:t> </a:t>
            </a:r>
            <a:r>
              <a:rPr sz="1000" spc="-10" dirty="0">
                <a:latin typeface="+mj-lt"/>
                <a:cs typeface="Georgia"/>
              </a:rPr>
              <a:t>Greedy</a:t>
            </a:r>
            <a:r>
              <a:rPr sz="1000" dirty="0">
                <a:latin typeface="+mj-lt"/>
                <a:cs typeface="Georgia"/>
              </a:rPr>
              <a:t> </a:t>
            </a:r>
            <a:r>
              <a:rPr sz="1000" spc="-20" dirty="0">
                <a:latin typeface="+mj-lt"/>
                <a:cs typeface="Georgia"/>
              </a:rPr>
              <a:t>Algorithms</a:t>
            </a:r>
            <a:r>
              <a:rPr sz="1000" spc="55" dirty="0">
                <a:latin typeface="+mj-lt"/>
                <a:cs typeface="Georgia"/>
              </a:rPr>
              <a:t> </a:t>
            </a:r>
            <a:r>
              <a:rPr sz="1000" dirty="0">
                <a:latin typeface="+mj-lt"/>
                <a:cs typeface="Georgia"/>
              </a:rPr>
              <a:t>by</a:t>
            </a:r>
            <a:r>
              <a:rPr sz="1000" spc="30" dirty="0">
                <a:latin typeface="+mj-lt"/>
                <a:cs typeface="Georgia"/>
              </a:rPr>
              <a:t> </a:t>
            </a:r>
            <a:r>
              <a:rPr sz="1000" spc="-10" dirty="0">
                <a:latin typeface="+mj-lt"/>
                <a:cs typeface="Georgia"/>
              </a:rPr>
              <a:t>Coursera.</a:t>
            </a:r>
            <a:endParaRPr sz="1000" dirty="0">
              <a:latin typeface="+mj-lt"/>
              <a:cs typeface="Georgia"/>
            </a:endParaRPr>
          </a:p>
          <a:p>
            <a:pPr marL="466725" indent="-94615">
              <a:lnSpc>
                <a:spcPct val="100000"/>
              </a:lnSpc>
              <a:spcBef>
                <a:spcPts val="110"/>
              </a:spcBef>
              <a:buSzPct val="111111"/>
              <a:buChar char="•"/>
              <a:tabLst>
                <a:tab pos="466725" algn="l"/>
              </a:tabLst>
            </a:pPr>
            <a:r>
              <a:rPr sz="1000" dirty="0">
                <a:latin typeface="+mj-lt"/>
                <a:cs typeface="Georgia"/>
              </a:rPr>
              <a:t>Chat</a:t>
            </a:r>
            <a:r>
              <a:rPr sz="1000" spc="-30" dirty="0">
                <a:latin typeface="+mj-lt"/>
                <a:cs typeface="Georgia"/>
              </a:rPr>
              <a:t> </a:t>
            </a:r>
            <a:r>
              <a:rPr sz="1000" dirty="0">
                <a:latin typeface="+mj-lt"/>
                <a:cs typeface="Georgia"/>
              </a:rPr>
              <a:t>GPT </a:t>
            </a:r>
            <a:r>
              <a:rPr sz="1000" spc="-20" dirty="0">
                <a:latin typeface="+mj-lt"/>
                <a:cs typeface="Georgia"/>
              </a:rPr>
              <a:t>Playground</a:t>
            </a:r>
            <a:r>
              <a:rPr sz="1000" spc="-5" dirty="0">
                <a:latin typeface="+mj-lt"/>
                <a:cs typeface="Georgia"/>
              </a:rPr>
              <a:t> </a:t>
            </a:r>
            <a:r>
              <a:rPr sz="1000" dirty="0">
                <a:latin typeface="+mj-lt"/>
                <a:cs typeface="Georgia"/>
              </a:rPr>
              <a:t>for</a:t>
            </a:r>
            <a:r>
              <a:rPr sz="1000" spc="-35" dirty="0">
                <a:latin typeface="+mj-lt"/>
                <a:cs typeface="Georgia"/>
              </a:rPr>
              <a:t> </a:t>
            </a:r>
            <a:r>
              <a:rPr sz="1000" spc="-20" dirty="0">
                <a:latin typeface="+mj-lt"/>
                <a:cs typeface="Georgia"/>
              </a:rPr>
              <a:t>Beginners:</a:t>
            </a:r>
            <a:r>
              <a:rPr sz="1000" spc="50" dirty="0">
                <a:latin typeface="+mj-lt"/>
                <a:cs typeface="Georgia"/>
              </a:rPr>
              <a:t> </a:t>
            </a:r>
            <a:r>
              <a:rPr sz="1000" spc="-10" dirty="0">
                <a:latin typeface="+mj-lt"/>
                <a:cs typeface="Georgia"/>
              </a:rPr>
              <a:t>Intro</a:t>
            </a:r>
            <a:r>
              <a:rPr sz="1000" spc="-25" dirty="0">
                <a:latin typeface="+mj-lt"/>
                <a:cs typeface="Georgia"/>
              </a:rPr>
              <a:t> </a:t>
            </a:r>
            <a:r>
              <a:rPr sz="1000" dirty="0">
                <a:latin typeface="+mj-lt"/>
                <a:cs typeface="Georgia"/>
              </a:rPr>
              <a:t>to</a:t>
            </a:r>
            <a:r>
              <a:rPr sz="1000" spc="-30" dirty="0">
                <a:latin typeface="+mj-lt"/>
                <a:cs typeface="Georgia"/>
              </a:rPr>
              <a:t> </a:t>
            </a:r>
            <a:r>
              <a:rPr sz="1000" spc="-10" dirty="0">
                <a:latin typeface="+mj-lt"/>
                <a:cs typeface="Georgia"/>
              </a:rPr>
              <a:t>NLP</a:t>
            </a:r>
            <a:r>
              <a:rPr sz="1000" spc="-55" dirty="0">
                <a:latin typeface="+mj-lt"/>
                <a:cs typeface="Georgia"/>
              </a:rPr>
              <a:t> </a:t>
            </a:r>
            <a:r>
              <a:rPr sz="1000" dirty="0">
                <a:latin typeface="+mj-lt"/>
                <a:cs typeface="Georgia"/>
              </a:rPr>
              <a:t>AI</a:t>
            </a:r>
            <a:r>
              <a:rPr sz="1000" spc="-20" dirty="0">
                <a:latin typeface="+mj-lt"/>
                <a:cs typeface="Georgia"/>
              </a:rPr>
              <a:t> </a:t>
            </a:r>
            <a:r>
              <a:rPr sz="1000" dirty="0">
                <a:latin typeface="+mj-lt"/>
                <a:cs typeface="Georgia"/>
              </a:rPr>
              <a:t>by</a:t>
            </a:r>
            <a:r>
              <a:rPr sz="1000" spc="-10" dirty="0">
                <a:latin typeface="+mj-lt"/>
                <a:cs typeface="Georgia"/>
              </a:rPr>
              <a:t> Coursera.</a:t>
            </a:r>
            <a:endParaRPr sz="1000" dirty="0">
              <a:latin typeface="+mj-lt"/>
              <a:cs typeface="Georgia"/>
            </a:endParaRPr>
          </a:p>
          <a:p>
            <a:pPr marL="466725" indent="-94615">
              <a:lnSpc>
                <a:spcPct val="100000"/>
              </a:lnSpc>
              <a:spcBef>
                <a:spcPts val="95"/>
              </a:spcBef>
              <a:buSzPct val="111111"/>
              <a:buChar char="•"/>
              <a:tabLst>
                <a:tab pos="466725" algn="l"/>
              </a:tabLst>
            </a:pPr>
            <a:r>
              <a:rPr sz="1000" dirty="0">
                <a:latin typeface="+mj-lt"/>
                <a:cs typeface="Georgia"/>
              </a:rPr>
              <a:t>Data</a:t>
            </a:r>
            <a:r>
              <a:rPr sz="1000" spc="-25" dirty="0">
                <a:latin typeface="+mj-lt"/>
                <a:cs typeface="Georgia"/>
              </a:rPr>
              <a:t> </a:t>
            </a:r>
            <a:r>
              <a:rPr sz="1000" spc="-20" dirty="0">
                <a:latin typeface="+mj-lt"/>
                <a:cs typeface="Georgia"/>
              </a:rPr>
              <a:t>Structures</a:t>
            </a:r>
            <a:r>
              <a:rPr sz="1000" spc="-50" dirty="0">
                <a:latin typeface="+mj-lt"/>
                <a:cs typeface="Georgia"/>
              </a:rPr>
              <a:t> </a:t>
            </a:r>
            <a:r>
              <a:rPr sz="1000" dirty="0">
                <a:latin typeface="+mj-lt"/>
                <a:cs typeface="Georgia"/>
              </a:rPr>
              <a:t>and</a:t>
            </a:r>
            <a:r>
              <a:rPr sz="1000" spc="-10" dirty="0">
                <a:latin typeface="+mj-lt"/>
                <a:cs typeface="Georgia"/>
              </a:rPr>
              <a:t> </a:t>
            </a:r>
            <a:r>
              <a:rPr sz="1000" spc="-20" dirty="0">
                <a:latin typeface="+mj-lt"/>
                <a:cs typeface="Georgia"/>
              </a:rPr>
              <a:t>algorithms</a:t>
            </a:r>
            <a:r>
              <a:rPr sz="1000" spc="-25" dirty="0">
                <a:latin typeface="+mj-lt"/>
                <a:cs typeface="Georgia"/>
              </a:rPr>
              <a:t> </a:t>
            </a:r>
            <a:r>
              <a:rPr sz="1000" dirty="0">
                <a:latin typeface="+mj-lt"/>
                <a:cs typeface="Georgia"/>
              </a:rPr>
              <a:t>using Cpp</a:t>
            </a:r>
            <a:r>
              <a:rPr sz="1000" spc="5" dirty="0">
                <a:latin typeface="+mj-lt"/>
                <a:cs typeface="Georgia"/>
              </a:rPr>
              <a:t> </a:t>
            </a:r>
            <a:r>
              <a:rPr sz="1000" spc="-20" dirty="0">
                <a:latin typeface="+mj-lt"/>
                <a:cs typeface="Georgia"/>
              </a:rPr>
              <a:t>from</a:t>
            </a:r>
            <a:r>
              <a:rPr sz="1000" spc="-60" dirty="0">
                <a:latin typeface="+mj-lt"/>
                <a:cs typeface="Georgia"/>
              </a:rPr>
              <a:t> </a:t>
            </a:r>
            <a:r>
              <a:rPr sz="1000" dirty="0">
                <a:latin typeface="+mj-lt"/>
                <a:cs typeface="Georgia"/>
              </a:rPr>
              <a:t>Board</a:t>
            </a:r>
            <a:r>
              <a:rPr sz="1000" spc="-25" dirty="0">
                <a:latin typeface="+mj-lt"/>
                <a:cs typeface="Georgia"/>
              </a:rPr>
              <a:t> </a:t>
            </a:r>
            <a:r>
              <a:rPr sz="1000" dirty="0">
                <a:latin typeface="+mj-lt"/>
                <a:cs typeface="Georgia"/>
              </a:rPr>
              <a:t>Infinity</a:t>
            </a:r>
            <a:r>
              <a:rPr sz="1000" spc="15" dirty="0">
                <a:latin typeface="+mj-lt"/>
                <a:cs typeface="Georgia"/>
              </a:rPr>
              <a:t> </a:t>
            </a:r>
            <a:r>
              <a:rPr sz="1000" spc="-50" dirty="0">
                <a:latin typeface="Georgia"/>
                <a:cs typeface="Georgia"/>
              </a:rPr>
              <a:t>.</a:t>
            </a:r>
            <a:endParaRPr sz="10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200" cap="small" spc="-10" dirty="0">
                <a:solidFill>
                  <a:srgbClr val="463992"/>
                </a:solidFill>
                <a:latin typeface="+mj-lt"/>
                <a:cs typeface="Georgia"/>
              </a:rPr>
              <a:t>Achievements</a:t>
            </a:r>
            <a:endParaRPr sz="1200" dirty="0">
              <a:latin typeface="+mj-lt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075" y="7626222"/>
            <a:ext cx="5398770" cy="4488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95250">
              <a:lnSpc>
                <a:spcPts val="990"/>
              </a:lnSpc>
              <a:spcBef>
                <a:spcPts val="100"/>
              </a:spcBef>
              <a:buClr>
                <a:srgbClr val="000000"/>
              </a:buClr>
              <a:buFont typeface="Symbol"/>
              <a:buChar char=""/>
              <a:tabLst>
                <a:tab pos="184150" algn="l"/>
              </a:tabLst>
            </a:pPr>
            <a:r>
              <a:rPr sz="1000" b="1" spc="-10" dirty="0">
                <a:solidFill>
                  <a:srgbClr val="2C2D92"/>
                </a:solidFill>
                <a:latin typeface="+mj-lt"/>
                <a:cs typeface="Georgia"/>
              </a:rPr>
              <a:t>Leet</a:t>
            </a:r>
            <a:r>
              <a:rPr sz="1000" b="1" spc="-40" dirty="0">
                <a:solidFill>
                  <a:srgbClr val="2C2D92"/>
                </a:solidFill>
                <a:latin typeface="+mj-lt"/>
                <a:cs typeface="Georgia"/>
              </a:rPr>
              <a:t> </a:t>
            </a:r>
            <a:r>
              <a:rPr sz="1000" b="1" dirty="0">
                <a:solidFill>
                  <a:srgbClr val="2C2D92"/>
                </a:solidFill>
                <a:latin typeface="+mj-lt"/>
                <a:cs typeface="Georgia"/>
              </a:rPr>
              <a:t>code</a:t>
            </a:r>
            <a:r>
              <a:rPr sz="1000" b="1" spc="-50" dirty="0">
                <a:solidFill>
                  <a:srgbClr val="2C2D92"/>
                </a:solidFill>
                <a:latin typeface="+mj-lt"/>
                <a:cs typeface="Georgia"/>
              </a:rPr>
              <a:t> </a:t>
            </a:r>
            <a:r>
              <a:rPr sz="1000" b="1" dirty="0">
                <a:solidFill>
                  <a:srgbClr val="2C2D92"/>
                </a:solidFill>
                <a:latin typeface="+mj-lt"/>
                <a:cs typeface="Georgia"/>
              </a:rPr>
              <a:t>problem</a:t>
            </a:r>
            <a:r>
              <a:rPr sz="1000" b="1" spc="-45" dirty="0">
                <a:solidFill>
                  <a:srgbClr val="2C2D92"/>
                </a:solidFill>
                <a:latin typeface="+mj-lt"/>
                <a:cs typeface="Georgia"/>
              </a:rPr>
              <a:t> </a:t>
            </a:r>
            <a:r>
              <a:rPr sz="1000" b="1" spc="-10" dirty="0">
                <a:solidFill>
                  <a:srgbClr val="2C2D92"/>
                </a:solidFill>
                <a:latin typeface="+mj-lt"/>
                <a:cs typeface="Georgia"/>
              </a:rPr>
              <a:t>solving</a:t>
            </a:r>
            <a:r>
              <a:rPr sz="1000" spc="-10" dirty="0">
                <a:latin typeface="+mj-lt"/>
                <a:cs typeface="Georgia"/>
              </a:rPr>
              <a:t>:</a:t>
            </a:r>
            <a:endParaRPr sz="1000" dirty="0">
              <a:latin typeface="+mj-lt"/>
              <a:cs typeface="Georgia"/>
            </a:endParaRPr>
          </a:p>
          <a:p>
            <a:pPr marL="12700">
              <a:lnSpc>
                <a:spcPts val="990"/>
              </a:lnSpc>
            </a:pPr>
            <a:r>
              <a:rPr sz="1000" spc="-10" dirty="0">
                <a:latin typeface="+mj-lt"/>
                <a:cs typeface="Georgia"/>
              </a:rPr>
              <a:t>Solved</a:t>
            </a:r>
            <a:r>
              <a:rPr sz="1000" spc="10" dirty="0">
                <a:latin typeface="+mj-lt"/>
                <a:cs typeface="Georgia"/>
              </a:rPr>
              <a:t> </a:t>
            </a:r>
            <a:r>
              <a:rPr sz="1000" b="1" dirty="0">
                <a:latin typeface="+mj-lt"/>
                <a:cs typeface="Georgia"/>
              </a:rPr>
              <a:t>100+</a:t>
            </a:r>
            <a:r>
              <a:rPr sz="1000" b="1" spc="-35" dirty="0">
                <a:latin typeface="+mj-lt"/>
                <a:cs typeface="Georgia"/>
              </a:rPr>
              <a:t> </a:t>
            </a:r>
            <a:r>
              <a:rPr sz="1000" spc="-20" dirty="0">
                <a:latin typeface="+mj-lt"/>
                <a:cs typeface="Georgia"/>
              </a:rPr>
              <a:t>problems</a:t>
            </a:r>
            <a:r>
              <a:rPr sz="1000" spc="-25" dirty="0">
                <a:latin typeface="+mj-lt"/>
                <a:cs typeface="Georgia"/>
              </a:rPr>
              <a:t> </a:t>
            </a:r>
            <a:r>
              <a:rPr sz="1000" dirty="0">
                <a:latin typeface="+mj-lt"/>
                <a:cs typeface="Georgia"/>
              </a:rPr>
              <a:t>on</a:t>
            </a:r>
            <a:r>
              <a:rPr sz="1000" spc="15" dirty="0">
                <a:latin typeface="+mj-lt"/>
                <a:cs typeface="Georgia"/>
              </a:rPr>
              <a:t> </a:t>
            </a:r>
            <a:r>
              <a:rPr sz="1000" spc="-20" dirty="0">
                <a:latin typeface="+mj-lt"/>
                <a:cs typeface="Georgia"/>
              </a:rPr>
              <a:t>LeetCode,</a:t>
            </a:r>
            <a:r>
              <a:rPr sz="1000" dirty="0">
                <a:latin typeface="+mj-lt"/>
                <a:cs typeface="Georgia"/>
              </a:rPr>
              <a:t> </a:t>
            </a:r>
            <a:r>
              <a:rPr sz="1000" spc="-10" dirty="0">
                <a:latin typeface="+mj-lt"/>
                <a:cs typeface="Georgia"/>
              </a:rPr>
              <a:t>focusing</a:t>
            </a:r>
            <a:r>
              <a:rPr sz="1000" spc="30" dirty="0">
                <a:latin typeface="+mj-lt"/>
                <a:cs typeface="Georgia"/>
              </a:rPr>
              <a:t> </a:t>
            </a:r>
            <a:r>
              <a:rPr sz="1000" dirty="0">
                <a:latin typeface="+mj-lt"/>
                <a:cs typeface="Georgia"/>
              </a:rPr>
              <a:t>on Data</a:t>
            </a:r>
            <a:r>
              <a:rPr sz="1000" spc="-25" dirty="0">
                <a:latin typeface="+mj-lt"/>
                <a:cs typeface="Georgia"/>
              </a:rPr>
              <a:t> </a:t>
            </a:r>
            <a:r>
              <a:rPr sz="1000" spc="-10" dirty="0">
                <a:latin typeface="+mj-lt"/>
                <a:cs typeface="Georgia"/>
              </a:rPr>
              <a:t>Structures,</a:t>
            </a:r>
            <a:r>
              <a:rPr sz="1000" spc="-25" dirty="0">
                <a:latin typeface="+mj-lt"/>
                <a:cs typeface="Georgia"/>
              </a:rPr>
              <a:t> </a:t>
            </a:r>
            <a:r>
              <a:rPr sz="1000" spc="-20" dirty="0">
                <a:latin typeface="+mj-lt"/>
                <a:cs typeface="Georgia"/>
              </a:rPr>
              <a:t>Algorithms,</a:t>
            </a:r>
            <a:r>
              <a:rPr sz="1000" spc="-5" dirty="0">
                <a:latin typeface="+mj-lt"/>
                <a:cs typeface="Georgia"/>
              </a:rPr>
              <a:t> </a:t>
            </a:r>
            <a:r>
              <a:rPr sz="1000" dirty="0">
                <a:latin typeface="+mj-lt"/>
                <a:cs typeface="Georgia"/>
              </a:rPr>
              <a:t>and</a:t>
            </a:r>
            <a:r>
              <a:rPr sz="1000" spc="5" dirty="0">
                <a:latin typeface="+mj-lt"/>
                <a:cs typeface="Georgia"/>
              </a:rPr>
              <a:t> </a:t>
            </a:r>
            <a:r>
              <a:rPr sz="1000" spc="-20" dirty="0">
                <a:latin typeface="+mj-lt"/>
                <a:cs typeface="Georgia"/>
              </a:rPr>
              <a:t>Optimization</a:t>
            </a:r>
            <a:r>
              <a:rPr sz="1000" spc="-15" dirty="0">
                <a:latin typeface="+mj-lt"/>
                <a:cs typeface="Georgia"/>
              </a:rPr>
              <a:t> </a:t>
            </a:r>
            <a:r>
              <a:rPr sz="1000" spc="-10" dirty="0">
                <a:latin typeface="+mj-lt"/>
                <a:cs typeface="Georgia"/>
              </a:rPr>
              <a:t>Techniques.</a:t>
            </a:r>
            <a:endParaRPr sz="1000" dirty="0">
              <a:latin typeface="+mj-lt"/>
              <a:cs typeface="Georgia"/>
            </a:endParaRPr>
          </a:p>
          <a:p>
            <a:pPr marL="201930" indent="-95250">
              <a:lnSpc>
                <a:spcPct val="100000"/>
              </a:lnSpc>
              <a:spcBef>
                <a:spcPts val="190"/>
              </a:spcBef>
              <a:buClr>
                <a:srgbClr val="000000"/>
              </a:buClr>
              <a:buFont typeface="Symbol"/>
              <a:buChar char=""/>
              <a:tabLst>
                <a:tab pos="201930" algn="l"/>
              </a:tabLst>
            </a:pPr>
            <a:r>
              <a:rPr sz="1000" b="1" spc="-10" dirty="0">
                <a:solidFill>
                  <a:srgbClr val="2C2D92"/>
                </a:solidFill>
                <a:latin typeface="+mj-lt"/>
                <a:cs typeface="Georgia"/>
              </a:rPr>
              <a:t>Certified</a:t>
            </a:r>
            <a:r>
              <a:rPr sz="1000" b="1" spc="-5" dirty="0">
                <a:solidFill>
                  <a:srgbClr val="2C2D92"/>
                </a:solidFill>
                <a:latin typeface="+mj-lt"/>
                <a:cs typeface="Georgia"/>
              </a:rPr>
              <a:t> </a:t>
            </a:r>
            <a:r>
              <a:rPr sz="1000" b="1" dirty="0">
                <a:solidFill>
                  <a:srgbClr val="2C2D92"/>
                </a:solidFill>
                <a:latin typeface="+mj-lt"/>
                <a:cs typeface="Georgia"/>
              </a:rPr>
              <a:t>-</a:t>
            </a:r>
            <a:r>
              <a:rPr sz="1000" b="1" spc="-5" dirty="0">
                <a:solidFill>
                  <a:srgbClr val="2C2D92"/>
                </a:solidFill>
                <a:latin typeface="+mj-lt"/>
                <a:cs typeface="Georgia"/>
              </a:rPr>
              <a:t> </a:t>
            </a:r>
            <a:r>
              <a:rPr sz="1000" b="1" spc="-10" dirty="0">
                <a:solidFill>
                  <a:srgbClr val="2C2D92"/>
                </a:solidFill>
                <a:latin typeface="+mj-lt"/>
                <a:cs typeface="Georgia"/>
              </a:rPr>
              <a:t>Cipher</a:t>
            </a:r>
            <a:r>
              <a:rPr sz="1000" b="1" spc="-35" dirty="0">
                <a:solidFill>
                  <a:srgbClr val="2C2D92"/>
                </a:solidFill>
                <a:latin typeface="+mj-lt"/>
                <a:cs typeface="Georgia"/>
              </a:rPr>
              <a:t> </a:t>
            </a:r>
            <a:r>
              <a:rPr sz="1000" b="1" spc="-10" dirty="0">
                <a:solidFill>
                  <a:srgbClr val="2C2D92"/>
                </a:solidFill>
                <a:latin typeface="+mj-lt"/>
                <a:cs typeface="Georgia"/>
              </a:rPr>
              <a:t>Schools:</a:t>
            </a:r>
            <a:endParaRPr sz="1000" dirty="0">
              <a:latin typeface="+mj-lt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52641" y="7609713"/>
            <a:ext cx="3448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+mj-lt"/>
                <a:cs typeface="Georgia"/>
              </a:rPr>
              <a:t>Feb’21</a:t>
            </a:r>
            <a:endParaRPr sz="900" dirty="0">
              <a:latin typeface="+mj-lt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52641" y="7902067"/>
            <a:ext cx="32893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+mj-lt"/>
                <a:cs typeface="Georgia"/>
              </a:rPr>
              <a:t>Jul’22</a:t>
            </a:r>
            <a:endParaRPr sz="900" dirty="0">
              <a:latin typeface="+mj-lt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3611" y="7992364"/>
            <a:ext cx="6717665" cy="462947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470"/>
              </a:spcBef>
            </a:pPr>
            <a:r>
              <a:rPr sz="1000" spc="-20" dirty="0">
                <a:latin typeface="+mj-lt"/>
                <a:cs typeface="Georgia"/>
              </a:rPr>
              <a:t>Completed</a:t>
            </a:r>
            <a:r>
              <a:rPr sz="1000" spc="-10" dirty="0">
                <a:latin typeface="+mj-lt"/>
                <a:cs typeface="Georgia"/>
              </a:rPr>
              <a:t> </a:t>
            </a:r>
            <a:r>
              <a:rPr sz="1000" dirty="0">
                <a:latin typeface="+mj-lt"/>
                <a:cs typeface="Georgia"/>
              </a:rPr>
              <a:t>"</a:t>
            </a:r>
            <a:r>
              <a:rPr lang="en-IN" sz="1000" dirty="0">
                <a:latin typeface="+mj-lt"/>
                <a:cs typeface="Georgia"/>
              </a:rPr>
              <a:t>Data Structures with C++</a:t>
            </a:r>
            <a:r>
              <a:rPr sz="1000" spc="-10" dirty="0">
                <a:latin typeface="+mj-lt"/>
                <a:cs typeface="Georgia"/>
              </a:rPr>
              <a:t>,"</a:t>
            </a:r>
            <a:r>
              <a:rPr sz="1000" spc="25" dirty="0">
                <a:latin typeface="+mj-lt"/>
                <a:cs typeface="Georgia"/>
              </a:rPr>
              <a:t> </a:t>
            </a:r>
            <a:r>
              <a:rPr sz="1000" spc="-10" dirty="0">
                <a:latin typeface="+mj-lt"/>
                <a:cs typeface="Georgia"/>
              </a:rPr>
              <a:t>gaining</a:t>
            </a:r>
            <a:r>
              <a:rPr sz="1000" spc="15" dirty="0">
                <a:latin typeface="+mj-lt"/>
                <a:cs typeface="Georgia"/>
              </a:rPr>
              <a:t> </a:t>
            </a:r>
            <a:r>
              <a:rPr sz="1000" spc="-20" dirty="0">
                <a:latin typeface="+mj-lt"/>
                <a:cs typeface="Georgia"/>
              </a:rPr>
              <a:t>expertise</a:t>
            </a:r>
            <a:r>
              <a:rPr sz="1000" spc="-35" dirty="0">
                <a:latin typeface="+mj-lt"/>
                <a:cs typeface="Georgia"/>
              </a:rPr>
              <a:t> </a:t>
            </a:r>
            <a:r>
              <a:rPr sz="1000" dirty="0">
                <a:latin typeface="+mj-lt"/>
                <a:cs typeface="Georgia"/>
              </a:rPr>
              <a:t>in</a:t>
            </a:r>
            <a:r>
              <a:rPr sz="1000" spc="-10" dirty="0">
                <a:latin typeface="+mj-lt"/>
                <a:cs typeface="Georgia"/>
              </a:rPr>
              <a:t> </a:t>
            </a:r>
            <a:r>
              <a:rPr sz="1000" spc="-20" dirty="0">
                <a:latin typeface="+mj-lt"/>
                <a:cs typeface="Georgia"/>
              </a:rPr>
              <a:t>programming and</a:t>
            </a:r>
            <a:r>
              <a:rPr sz="1000" spc="-50" dirty="0">
                <a:latin typeface="+mj-lt"/>
                <a:cs typeface="Georgia"/>
              </a:rPr>
              <a:t> </a:t>
            </a:r>
            <a:r>
              <a:rPr sz="1000" spc="-10" dirty="0">
                <a:latin typeface="+mj-lt"/>
                <a:cs typeface="Georgia"/>
              </a:rPr>
              <a:t>analytical</a:t>
            </a:r>
            <a:r>
              <a:rPr sz="1000" spc="-5" dirty="0">
                <a:latin typeface="+mj-lt"/>
                <a:cs typeface="Georgia"/>
              </a:rPr>
              <a:t> </a:t>
            </a:r>
            <a:r>
              <a:rPr sz="1000" spc="-10" dirty="0">
                <a:latin typeface="+mj-lt"/>
                <a:cs typeface="Georgia"/>
              </a:rPr>
              <a:t>techniques</a:t>
            </a:r>
            <a:r>
              <a:rPr sz="1000" spc="-10" dirty="0">
                <a:latin typeface="Georgia"/>
                <a:cs typeface="Georgia"/>
              </a:rPr>
              <a:t>.</a:t>
            </a:r>
            <a:endParaRPr sz="10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200" cap="small" spc="-10" dirty="0">
                <a:solidFill>
                  <a:srgbClr val="463992"/>
                </a:solidFill>
                <a:latin typeface="+mj-lt"/>
                <a:cs typeface="Georgia"/>
              </a:rPr>
              <a:t>Education</a:t>
            </a:r>
            <a:endParaRPr sz="1200" dirty="0">
              <a:latin typeface="+mj-lt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8000" y="8545608"/>
            <a:ext cx="3706495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2C2D92"/>
                </a:solidFill>
                <a:latin typeface="+mj-lt"/>
                <a:cs typeface="Georgia"/>
              </a:rPr>
              <a:t>Lovely Professional</a:t>
            </a:r>
            <a:r>
              <a:rPr sz="900" b="1" spc="20" dirty="0">
                <a:solidFill>
                  <a:srgbClr val="2C2D92"/>
                </a:solidFill>
                <a:latin typeface="+mj-lt"/>
                <a:cs typeface="Georgia"/>
              </a:rPr>
              <a:t> </a:t>
            </a:r>
            <a:r>
              <a:rPr sz="900" b="1" spc="-10" dirty="0">
                <a:solidFill>
                  <a:srgbClr val="2C2D92"/>
                </a:solidFill>
                <a:latin typeface="+mj-lt"/>
                <a:cs typeface="Georgia"/>
              </a:rPr>
              <a:t>University</a:t>
            </a:r>
            <a:endParaRPr sz="900" dirty="0">
              <a:latin typeface="+mj-lt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i="1" dirty="0">
                <a:latin typeface="+mj-lt"/>
                <a:cs typeface="Times New Roman"/>
              </a:rPr>
              <a:t>Bachelor</a:t>
            </a:r>
            <a:r>
              <a:rPr sz="900" i="1" spc="145" dirty="0">
                <a:latin typeface="+mj-lt"/>
                <a:cs typeface="Times New Roman"/>
              </a:rPr>
              <a:t> </a:t>
            </a:r>
            <a:r>
              <a:rPr sz="900" i="1" dirty="0">
                <a:latin typeface="+mj-lt"/>
                <a:cs typeface="Times New Roman"/>
              </a:rPr>
              <a:t>of</a:t>
            </a:r>
            <a:r>
              <a:rPr sz="900" i="1" spc="180" dirty="0">
                <a:latin typeface="+mj-lt"/>
                <a:cs typeface="Times New Roman"/>
              </a:rPr>
              <a:t> </a:t>
            </a:r>
            <a:r>
              <a:rPr sz="900" i="1" dirty="0">
                <a:latin typeface="+mj-lt"/>
                <a:cs typeface="Times New Roman"/>
              </a:rPr>
              <a:t>Technology</a:t>
            </a:r>
            <a:r>
              <a:rPr sz="900" i="1" spc="145" dirty="0">
                <a:latin typeface="+mj-lt"/>
                <a:cs typeface="Times New Roman"/>
              </a:rPr>
              <a:t> </a:t>
            </a:r>
            <a:r>
              <a:rPr sz="900" i="1" dirty="0">
                <a:latin typeface="+mj-lt"/>
                <a:cs typeface="Times New Roman"/>
              </a:rPr>
              <a:t>-</a:t>
            </a:r>
            <a:r>
              <a:rPr sz="900" i="1" spc="175" dirty="0">
                <a:latin typeface="+mj-lt"/>
                <a:cs typeface="Times New Roman"/>
              </a:rPr>
              <a:t> </a:t>
            </a:r>
            <a:r>
              <a:rPr sz="900" i="1" dirty="0">
                <a:latin typeface="+mj-lt"/>
                <a:cs typeface="Times New Roman"/>
              </a:rPr>
              <a:t>Computer</a:t>
            </a:r>
            <a:r>
              <a:rPr sz="900" i="1" spc="140" dirty="0">
                <a:latin typeface="+mj-lt"/>
                <a:cs typeface="Times New Roman"/>
              </a:rPr>
              <a:t> </a:t>
            </a:r>
            <a:r>
              <a:rPr sz="900" i="1" dirty="0">
                <a:latin typeface="+mj-lt"/>
                <a:cs typeface="Times New Roman"/>
              </a:rPr>
              <a:t>Science</a:t>
            </a:r>
            <a:r>
              <a:rPr sz="900" i="1" spc="180" dirty="0">
                <a:latin typeface="+mj-lt"/>
                <a:cs typeface="Times New Roman"/>
              </a:rPr>
              <a:t> </a:t>
            </a:r>
            <a:r>
              <a:rPr sz="900" i="1" dirty="0">
                <a:latin typeface="+mj-lt"/>
                <a:cs typeface="Times New Roman"/>
              </a:rPr>
              <a:t>and</a:t>
            </a:r>
            <a:r>
              <a:rPr sz="900" i="1" spc="170" dirty="0">
                <a:latin typeface="+mj-lt"/>
                <a:cs typeface="Times New Roman"/>
              </a:rPr>
              <a:t> </a:t>
            </a:r>
            <a:r>
              <a:rPr sz="900" i="1" dirty="0">
                <a:latin typeface="+mj-lt"/>
                <a:cs typeface="Times New Roman"/>
              </a:rPr>
              <a:t>Engineering;</a:t>
            </a:r>
            <a:r>
              <a:rPr sz="900" i="1" spc="170" dirty="0">
                <a:latin typeface="+mj-lt"/>
                <a:cs typeface="Times New Roman"/>
              </a:rPr>
              <a:t> </a:t>
            </a:r>
            <a:r>
              <a:rPr sz="900" b="1" i="1" dirty="0">
                <a:latin typeface="+mj-lt"/>
                <a:cs typeface="Times New Roman"/>
              </a:rPr>
              <a:t>CGPA:</a:t>
            </a:r>
            <a:r>
              <a:rPr sz="900" b="1" i="1" spc="190" dirty="0">
                <a:latin typeface="+mj-lt"/>
                <a:cs typeface="Times New Roman"/>
              </a:rPr>
              <a:t> </a:t>
            </a:r>
            <a:r>
              <a:rPr sz="900" b="1" i="1" dirty="0">
                <a:latin typeface="+mj-lt"/>
                <a:cs typeface="Times New Roman"/>
              </a:rPr>
              <a:t>6.</a:t>
            </a:r>
            <a:r>
              <a:rPr sz="900" b="1" i="1" spc="-114" dirty="0">
                <a:latin typeface="+mj-lt"/>
                <a:cs typeface="Times New Roman"/>
              </a:rPr>
              <a:t> </a:t>
            </a:r>
            <a:r>
              <a:rPr lang="en-IN" sz="900" b="1" i="1" spc="-25" dirty="0">
                <a:latin typeface="+mj-lt"/>
                <a:cs typeface="Times New Roman"/>
              </a:rPr>
              <a:t>3</a:t>
            </a:r>
            <a:r>
              <a:rPr sz="900" b="1" i="1" spc="-25" dirty="0">
                <a:latin typeface="+mj-lt"/>
                <a:cs typeface="Times New Roman"/>
              </a:rPr>
              <a:t>7</a:t>
            </a:r>
            <a:endParaRPr sz="900" dirty="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900" b="1" spc="-10" dirty="0">
                <a:solidFill>
                  <a:srgbClr val="2C2D92"/>
                </a:solidFill>
                <a:latin typeface="+mj-lt"/>
                <a:cs typeface="Georgia"/>
              </a:rPr>
              <a:t>Ravi</a:t>
            </a:r>
            <a:r>
              <a:rPr sz="900" b="1" spc="-50" dirty="0">
                <a:solidFill>
                  <a:srgbClr val="2C2D92"/>
                </a:solidFill>
                <a:latin typeface="+mj-lt"/>
                <a:cs typeface="Georgia"/>
              </a:rPr>
              <a:t> </a:t>
            </a:r>
            <a:r>
              <a:rPr sz="900" b="1" dirty="0">
                <a:solidFill>
                  <a:srgbClr val="2C2D92"/>
                </a:solidFill>
                <a:latin typeface="+mj-lt"/>
                <a:cs typeface="Georgia"/>
              </a:rPr>
              <a:t>Junior</a:t>
            </a:r>
            <a:r>
              <a:rPr sz="900" b="1" spc="-25" dirty="0">
                <a:solidFill>
                  <a:srgbClr val="2C2D92"/>
                </a:solidFill>
                <a:latin typeface="+mj-lt"/>
                <a:cs typeface="Georgia"/>
              </a:rPr>
              <a:t> </a:t>
            </a:r>
            <a:r>
              <a:rPr sz="900" b="1" spc="-10" dirty="0">
                <a:solidFill>
                  <a:srgbClr val="2C2D92"/>
                </a:solidFill>
                <a:latin typeface="+mj-lt"/>
                <a:cs typeface="Georgia"/>
              </a:rPr>
              <a:t>College</a:t>
            </a:r>
            <a:endParaRPr sz="900" dirty="0">
              <a:latin typeface="+mj-lt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00" i="1" dirty="0">
                <a:latin typeface="+mj-lt"/>
                <a:cs typeface="Times New Roman"/>
              </a:rPr>
              <a:t>Intermediate;</a:t>
            </a:r>
            <a:r>
              <a:rPr sz="900" i="1" spc="170" dirty="0">
                <a:latin typeface="+mj-lt"/>
                <a:cs typeface="Times New Roman"/>
              </a:rPr>
              <a:t> </a:t>
            </a:r>
            <a:r>
              <a:rPr sz="900" b="1" i="1" dirty="0">
                <a:latin typeface="+mj-lt"/>
                <a:cs typeface="Times New Roman"/>
              </a:rPr>
              <a:t>Percentage:</a:t>
            </a:r>
            <a:r>
              <a:rPr sz="900" b="1" i="1" spc="310" dirty="0">
                <a:latin typeface="+mj-lt"/>
                <a:cs typeface="Times New Roman"/>
              </a:rPr>
              <a:t> </a:t>
            </a:r>
            <a:r>
              <a:rPr sz="900" b="1" i="1" dirty="0">
                <a:latin typeface="+mj-lt"/>
                <a:cs typeface="Times New Roman"/>
              </a:rPr>
              <a:t>8</a:t>
            </a:r>
            <a:r>
              <a:rPr lang="en-IN" sz="900" b="1" i="1" dirty="0">
                <a:latin typeface="+mj-lt"/>
                <a:cs typeface="Times New Roman"/>
              </a:rPr>
              <a:t>4.5</a:t>
            </a:r>
            <a:r>
              <a:rPr sz="900" b="1" i="1" spc="70" dirty="0">
                <a:latin typeface="+mj-lt"/>
                <a:cs typeface="Times New Roman"/>
              </a:rPr>
              <a:t> </a:t>
            </a:r>
            <a:r>
              <a:rPr sz="900" b="1" i="1" spc="-50" dirty="0">
                <a:latin typeface="+mj-lt"/>
                <a:cs typeface="Times New Roman"/>
              </a:rPr>
              <a:t>%</a:t>
            </a:r>
            <a:endParaRPr sz="900" dirty="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900" b="1" spc="-10" dirty="0">
                <a:solidFill>
                  <a:srgbClr val="2C2D92"/>
                </a:solidFill>
                <a:latin typeface="+mj-lt"/>
                <a:cs typeface="Georgia"/>
              </a:rPr>
              <a:t>Sri</a:t>
            </a:r>
            <a:r>
              <a:rPr sz="900" b="1" spc="-5" dirty="0">
                <a:solidFill>
                  <a:srgbClr val="2C2D92"/>
                </a:solidFill>
                <a:latin typeface="+mj-lt"/>
                <a:cs typeface="Georgia"/>
              </a:rPr>
              <a:t> </a:t>
            </a:r>
            <a:r>
              <a:rPr sz="900" b="1" spc="-20" dirty="0">
                <a:solidFill>
                  <a:srgbClr val="2C2D92"/>
                </a:solidFill>
                <a:latin typeface="+mj-lt"/>
                <a:cs typeface="Georgia"/>
              </a:rPr>
              <a:t>Chaitanya</a:t>
            </a:r>
            <a:r>
              <a:rPr sz="900" b="1" spc="5" dirty="0">
                <a:solidFill>
                  <a:srgbClr val="2C2D92"/>
                </a:solidFill>
                <a:latin typeface="+mj-lt"/>
                <a:cs typeface="Georgia"/>
              </a:rPr>
              <a:t> </a:t>
            </a:r>
            <a:r>
              <a:rPr sz="900" b="1" spc="-10" dirty="0">
                <a:solidFill>
                  <a:srgbClr val="2C2D92"/>
                </a:solidFill>
                <a:latin typeface="+mj-lt"/>
                <a:cs typeface="Georgia"/>
              </a:rPr>
              <a:t>School</a:t>
            </a:r>
            <a:endParaRPr sz="900" dirty="0">
              <a:latin typeface="+mj-lt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00" i="1" dirty="0">
                <a:latin typeface="+mj-lt"/>
                <a:cs typeface="Times New Roman"/>
              </a:rPr>
              <a:t>Matriculation;</a:t>
            </a:r>
            <a:r>
              <a:rPr sz="900" i="1" spc="135" dirty="0">
                <a:latin typeface="+mj-lt"/>
                <a:cs typeface="Times New Roman"/>
              </a:rPr>
              <a:t> </a:t>
            </a:r>
            <a:r>
              <a:rPr sz="900" b="1" i="1" dirty="0">
                <a:latin typeface="+mj-lt"/>
                <a:cs typeface="Times New Roman"/>
              </a:rPr>
              <a:t>Percentage:</a:t>
            </a:r>
            <a:r>
              <a:rPr sz="900" b="1" i="1" spc="285" dirty="0">
                <a:latin typeface="+mj-lt"/>
                <a:cs typeface="Times New Roman"/>
              </a:rPr>
              <a:t> </a:t>
            </a:r>
            <a:r>
              <a:rPr sz="900" b="1" i="1" spc="-20" dirty="0">
                <a:latin typeface="+mj-lt"/>
                <a:cs typeface="Times New Roman"/>
              </a:rPr>
              <a:t>100%</a:t>
            </a:r>
            <a:endParaRPr sz="900" dirty="0">
              <a:latin typeface="+mj-lt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96405" y="8547354"/>
            <a:ext cx="1104265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+mj-lt"/>
                <a:cs typeface="Georgia"/>
              </a:rPr>
              <a:t>Punjab,</a:t>
            </a:r>
            <a:r>
              <a:rPr sz="900" spc="5" dirty="0">
                <a:latin typeface="+mj-lt"/>
                <a:cs typeface="Georgia"/>
              </a:rPr>
              <a:t> </a:t>
            </a:r>
            <a:r>
              <a:rPr sz="900" spc="-10" dirty="0">
                <a:latin typeface="+mj-lt"/>
                <a:cs typeface="Georgia"/>
              </a:rPr>
              <a:t>India</a:t>
            </a:r>
            <a:endParaRPr sz="900" dirty="0">
              <a:latin typeface="+mj-lt"/>
              <a:cs typeface="Georgia"/>
            </a:endParaRPr>
          </a:p>
          <a:p>
            <a:pPr marL="121920">
              <a:lnSpc>
                <a:spcPct val="100000"/>
              </a:lnSpc>
              <a:spcBef>
                <a:spcPts val="10"/>
              </a:spcBef>
            </a:pPr>
            <a:r>
              <a:rPr sz="900" i="1" dirty="0">
                <a:latin typeface="+mj-lt"/>
                <a:cs typeface="Times New Roman"/>
              </a:rPr>
              <a:t>Aug’22</a:t>
            </a:r>
            <a:r>
              <a:rPr sz="900" i="1" spc="40" dirty="0">
                <a:latin typeface="+mj-lt"/>
                <a:cs typeface="Times New Roman"/>
              </a:rPr>
              <a:t> </a:t>
            </a:r>
            <a:r>
              <a:rPr sz="900" i="1" dirty="0">
                <a:latin typeface="+mj-lt"/>
                <a:cs typeface="Times New Roman"/>
              </a:rPr>
              <a:t>-</a:t>
            </a:r>
            <a:r>
              <a:rPr sz="900" i="1" spc="75" dirty="0">
                <a:latin typeface="+mj-lt"/>
                <a:cs typeface="Times New Roman"/>
              </a:rPr>
              <a:t> </a:t>
            </a:r>
            <a:r>
              <a:rPr sz="900" i="1" spc="-10" dirty="0">
                <a:latin typeface="+mj-lt"/>
                <a:cs typeface="Times New Roman"/>
              </a:rPr>
              <a:t>present</a:t>
            </a:r>
            <a:endParaRPr sz="900" dirty="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900" spc="-40" dirty="0">
                <a:latin typeface="+mj-lt"/>
                <a:cs typeface="Georgia"/>
              </a:rPr>
              <a:t>Andhra</a:t>
            </a:r>
            <a:r>
              <a:rPr sz="900" spc="-60" dirty="0">
                <a:latin typeface="+mj-lt"/>
                <a:cs typeface="Georgia"/>
              </a:rPr>
              <a:t> </a:t>
            </a:r>
            <a:r>
              <a:rPr sz="900" spc="-35" dirty="0">
                <a:latin typeface="+mj-lt"/>
                <a:cs typeface="Georgia"/>
              </a:rPr>
              <a:t>Pradesh,</a:t>
            </a:r>
            <a:r>
              <a:rPr sz="900" spc="25" dirty="0">
                <a:latin typeface="+mj-lt"/>
                <a:cs typeface="Georgia"/>
              </a:rPr>
              <a:t> </a:t>
            </a:r>
            <a:r>
              <a:rPr sz="900" spc="-20" dirty="0">
                <a:latin typeface="+mj-lt"/>
                <a:cs typeface="Georgia"/>
              </a:rPr>
              <a:t>India</a:t>
            </a:r>
            <a:endParaRPr sz="900" dirty="0">
              <a:latin typeface="+mj-lt"/>
              <a:cs typeface="Georgia"/>
            </a:endParaRPr>
          </a:p>
          <a:p>
            <a:pPr marL="100965">
              <a:lnSpc>
                <a:spcPct val="100000"/>
              </a:lnSpc>
              <a:spcBef>
                <a:spcPts val="25"/>
              </a:spcBef>
            </a:pPr>
            <a:r>
              <a:rPr sz="900" i="1" dirty="0">
                <a:latin typeface="+mj-lt"/>
                <a:cs typeface="Times New Roman"/>
              </a:rPr>
              <a:t>Apr’20</a:t>
            </a:r>
            <a:r>
              <a:rPr sz="900" i="1" spc="70" dirty="0">
                <a:latin typeface="+mj-lt"/>
                <a:cs typeface="Times New Roman"/>
              </a:rPr>
              <a:t> </a:t>
            </a:r>
            <a:r>
              <a:rPr sz="900" i="1" dirty="0">
                <a:latin typeface="+mj-lt"/>
                <a:cs typeface="Times New Roman"/>
              </a:rPr>
              <a:t>-</a:t>
            </a:r>
            <a:r>
              <a:rPr sz="900" i="1" spc="105" dirty="0">
                <a:latin typeface="+mj-lt"/>
                <a:cs typeface="Times New Roman"/>
              </a:rPr>
              <a:t> </a:t>
            </a:r>
            <a:r>
              <a:rPr sz="900" i="1" spc="-10" dirty="0">
                <a:latin typeface="+mj-lt"/>
                <a:cs typeface="Times New Roman"/>
              </a:rPr>
              <a:t>March’22</a:t>
            </a:r>
            <a:endParaRPr sz="900" dirty="0">
              <a:latin typeface="+mj-lt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610"/>
              </a:spcBef>
            </a:pPr>
            <a:r>
              <a:rPr sz="900" spc="-35" dirty="0">
                <a:latin typeface="+mj-lt"/>
                <a:cs typeface="Georgia"/>
              </a:rPr>
              <a:t>Andhra</a:t>
            </a:r>
            <a:r>
              <a:rPr sz="900" spc="15" dirty="0">
                <a:latin typeface="+mj-lt"/>
                <a:cs typeface="Georgia"/>
              </a:rPr>
              <a:t> </a:t>
            </a:r>
            <a:r>
              <a:rPr sz="900" spc="-40" dirty="0">
                <a:latin typeface="+mj-lt"/>
                <a:cs typeface="Georgia"/>
              </a:rPr>
              <a:t>Pradesh, </a:t>
            </a:r>
            <a:r>
              <a:rPr sz="900" spc="-20" dirty="0">
                <a:latin typeface="+mj-lt"/>
                <a:cs typeface="Georgia"/>
              </a:rPr>
              <a:t>India</a:t>
            </a:r>
            <a:endParaRPr sz="900" dirty="0">
              <a:latin typeface="+mj-lt"/>
              <a:cs typeface="Georgia"/>
            </a:endParaRPr>
          </a:p>
          <a:p>
            <a:pPr marL="100965">
              <a:lnSpc>
                <a:spcPct val="100000"/>
              </a:lnSpc>
              <a:spcBef>
                <a:spcPts val="25"/>
              </a:spcBef>
            </a:pPr>
            <a:r>
              <a:rPr sz="900" i="1" dirty="0">
                <a:latin typeface="+mj-lt"/>
                <a:cs typeface="Times New Roman"/>
              </a:rPr>
              <a:t>Apr’19</a:t>
            </a:r>
            <a:r>
              <a:rPr sz="900" i="1" spc="70" dirty="0">
                <a:latin typeface="+mj-lt"/>
                <a:cs typeface="Times New Roman"/>
              </a:rPr>
              <a:t> </a:t>
            </a:r>
            <a:r>
              <a:rPr sz="900" i="1" dirty="0">
                <a:latin typeface="+mj-lt"/>
                <a:cs typeface="Times New Roman"/>
              </a:rPr>
              <a:t>-</a:t>
            </a:r>
            <a:r>
              <a:rPr sz="900" i="1" spc="105" dirty="0">
                <a:latin typeface="+mj-lt"/>
                <a:cs typeface="Times New Roman"/>
              </a:rPr>
              <a:t> </a:t>
            </a:r>
            <a:r>
              <a:rPr sz="900" i="1" spc="-10" dirty="0">
                <a:latin typeface="+mj-lt"/>
                <a:cs typeface="Times New Roman"/>
              </a:rPr>
              <a:t>March’20</a:t>
            </a:r>
            <a:endParaRPr sz="900" dirty="0">
              <a:latin typeface="+mj-lt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552</Words>
  <Application>Microsoft Office PowerPoint</Application>
  <PresentationFormat>Custom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Calibri</vt:lpstr>
      <vt:lpstr>Cambria</vt:lpstr>
      <vt:lpstr>Georgia</vt:lpstr>
      <vt:lpstr>Microsoft Sans Serif</vt:lpstr>
      <vt:lpstr>Symbol</vt:lpstr>
      <vt:lpstr>Tahoma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RAVI</dc:creator>
  <cp:lastModifiedBy>Ravi P</cp:lastModifiedBy>
  <cp:revision>5</cp:revision>
  <dcterms:created xsi:type="dcterms:W3CDTF">2025-08-21T04:36:42Z</dcterms:created>
  <dcterms:modified xsi:type="dcterms:W3CDTF">2025-08-23T15:45:35Z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2025-08-21T00:00:00Z</vt:filetime>
  </property>
  <property fmtid="{D5CDD505-2E9C-101B-9397-08002B2CF9AE}" pid="5" name="Producer">
    <vt:lpwstr>www.ilovepdf.com</vt:lpwstr>
  </property>
</Properties>
</file>