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38"/>
  </p:notesMasterIdLst>
  <p:sldIdLst>
    <p:sldId id="256" r:id="rId3"/>
    <p:sldId id="257" r:id="rId4"/>
    <p:sldId id="258" r:id="rId5"/>
    <p:sldId id="259" r:id="rId6"/>
    <p:sldId id="325" r:id="rId7"/>
    <p:sldId id="263" r:id="rId8"/>
    <p:sldId id="261" r:id="rId9"/>
    <p:sldId id="262" r:id="rId10"/>
    <p:sldId id="268" r:id="rId11"/>
    <p:sldId id="320" r:id="rId12"/>
    <p:sldId id="264" r:id="rId13"/>
    <p:sldId id="321" r:id="rId14"/>
    <p:sldId id="269" r:id="rId15"/>
    <p:sldId id="270" r:id="rId16"/>
    <p:sldId id="279" r:id="rId17"/>
    <p:sldId id="280" r:id="rId18"/>
    <p:sldId id="281" r:id="rId19"/>
    <p:sldId id="271" r:id="rId20"/>
    <p:sldId id="272" r:id="rId21"/>
    <p:sldId id="273" r:id="rId22"/>
    <p:sldId id="274" r:id="rId23"/>
    <p:sldId id="275" r:id="rId24"/>
    <p:sldId id="276" r:id="rId25"/>
    <p:sldId id="277" r:id="rId26"/>
    <p:sldId id="278" r:id="rId27"/>
    <p:sldId id="282" r:id="rId28"/>
    <p:sldId id="283" r:id="rId29"/>
    <p:sldId id="284" r:id="rId30"/>
    <p:sldId id="314" r:id="rId31"/>
    <p:sldId id="315" r:id="rId32"/>
    <p:sldId id="316" r:id="rId33"/>
    <p:sldId id="319" r:id="rId34"/>
    <p:sldId id="323" r:id="rId35"/>
    <p:sldId id="324" r:id="rId36"/>
    <p:sldId id="322" r:id="rId37"/>
  </p:sldIdLst>
  <p:sldSz cx="12192000" cy="6858000"/>
  <p:notesSz cx="6858000" cy="9144000"/>
  <p:embeddedFontLst>
    <p:embeddedFont>
      <p:font typeface="Gill Sans" charset="0"/>
      <p:bold r:id="rId39"/>
      <p:boldItalic r:id="rId40"/>
    </p:embeddedFont>
    <p:embeddedFont>
      <p:font typeface="Gill Sans MT" pitchFamily="34" charset="0"/>
      <p:regular r:id="rId41"/>
      <p:bold r:id="rId42"/>
      <p:italic r:id="rId43"/>
      <p:boldItalic r:id="rId44"/>
    </p:embeddedFont>
    <p:embeddedFont>
      <p:font typeface="Calibri"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9288DFA-EB59-4F7B-9674-6A45278E57AA}" styleName="Table_0">
    <a:wholeTbl>
      <a:tcTxStyle>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7E7"/>
          </a:solidFill>
        </a:fill>
      </a:tcStyle>
    </a:wholeTbl>
    <a:band1H>
      <a:tcStyle>
        <a:tcBdr/>
        <a:fill>
          <a:solidFill>
            <a:srgbClr val="CFCACC"/>
          </a:solidFill>
        </a:fill>
      </a:tcStyle>
    </a:band1H>
    <a:band2H>
      <a:tcStyle>
        <a:tcBdr/>
      </a:tcStyle>
    </a:band2H>
    <a:band1V>
      <a:tcStyle>
        <a:tcBdr/>
        <a:fill>
          <a:solidFill>
            <a:srgbClr val="CFCACC"/>
          </a:solidFill>
        </a:fill>
      </a:tcStyle>
    </a:band1V>
    <a:band2V>
      <a:tcStyle>
        <a:tcBdr/>
      </a:tcStyle>
    </a:band2V>
    <a:lastCol>
      <a:tcTxStyle b="on">
        <a:font>
          <a:latin typeface="Gill Sans MT"/>
          <a:ea typeface="Gill Sans MT"/>
          <a:cs typeface="Gill Sans MT"/>
        </a:font>
        <a:schemeClr val="lt1"/>
      </a:tcTxStyle>
      <a:tcStyle>
        <a:tcBdr/>
        <a:fill>
          <a:solidFill>
            <a:schemeClr val="accent1"/>
          </a:solidFill>
        </a:fill>
      </a:tcStyle>
    </a:lastCol>
    <a:firstCol>
      <a:tcTxStyle b="on">
        <a:font>
          <a:latin typeface="Gill Sans MT"/>
          <a:ea typeface="Gill Sans MT"/>
          <a:cs typeface="Gill Sans MT"/>
        </a:font>
        <a:schemeClr val="lt1"/>
      </a:tcTxStyle>
      <a:tcStyle>
        <a:tcBdr/>
        <a:fill>
          <a:solidFill>
            <a:schemeClr val="accent1"/>
          </a:solidFill>
        </a:fill>
      </a:tcStyle>
    </a:firstCol>
    <a:lastRow>
      <a:tcTxStyle b="on">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09" autoAdjust="0"/>
    <p:restoredTop sz="94176" autoAdjust="0"/>
  </p:normalViewPr>
  <p:slideViewPr>
    <p:cSldViewPr snapToGrid="0">
      <p:cViewPr>
        <p:scale>
          <a:sx n="80" d="100"/>
          <a:sy n="80" d="100"/>
        </p:scale>
        <p:origin x="-744" y="-139"/>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9648547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1" name="Google Shape;1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7" name="Google Shape;1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eec3d5a430_2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5" name="Google Shape;505;g1eec3d5a430_2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eec3d5a430_2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1" name="Google Shape;511;g1eec3d5a430_2_2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eec3d5a430_2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7" name="Google Shape;517;g1eec3d5a430_2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36"/>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36"/>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panose="020B0502020104020203"/>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6"/>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18" name="Google Shape;18;p36"/>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3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36"/>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9F276A"/>
                </a:solidFill>
                <a:latin typeface="Gill Sans" panose="020B0502020104020203"/>
                <a:ea typeface="Gill Sans" panose="020B0502020104020203"/>
                <a:cs typeface="Gill Sans" panose="020B0502020104020203"/>
                <a:sym typeface="Gill Sans" panose="020B0502020104020203"/>
              </a:defRPr>
            </a:lvl1pPr>
            <a:lvl2pPr marL="0" lvl="1" indent="0" algn="r">
              <a:spcBef>
                <a:spcPts val="0"/>
              </a:spcBef>
              <a:buNone/>
              <a:defRPr sz="900" b="0" i="0" u="none" strike="noStrike" cap="none">
                <a:solidFill>
                  <a:srgbClr val="9F276A"/>
                </a:solidFill>
                <a:latin typeface="Gill Sans" panose="020B0502020104020203"/>
                <a:ea typeface="Gill Sans" panose="020B0502020104020203"/>
                <a:cs typeface="Gill Sans" panose="020B0502020104020203"/>
                <a:sym typeface="Gill Sans" panose="020B0502020104020203"/>
              </a:defRPr>
            </a:lvl2pPr>
            <a:lvl3pPr marL="0" lvl="2" indent="0" algn="r">
              <a:spcBef>
                <a:spcPts val="0"/>
              </a:spcBef>
              <a:buNone/>
              <a:defRPr sz="900" b="0" i="0" u="none" strike="noStrike" cap="none">
                <a:solidFill>
                  <a:srgbClr val="9F276A"/>
                </a:solidFill>
                <a:latin typeface="Gill Sans" panose="020B0502020104020203"/>
                <a:ea typeface="Gill Sans" panose="020B0502020104020203"/>
                <a:cs typeface="Gill Sans" panose="020B0502020104020203"/>
                <a:sym typeface="Gill Sans" panose="020B0502020104020203"/>
              </a:defRPr>
            </a:lvl3pPr>
            <a:lvl4pPr marL="0" lvl="3" indent="0" algn="r">
              <a:spcBef>
                <a:spcPts val="0"/>
              </a:spcBef>
              <a:buNone/>
              <a:defRPr sz="900" b="0" i="0" u="none" strike="noStrike" cap="none">
                <a:solidFill>
                  <a:srgbClr val="9F276A"/>
                </a:solidFill>
                <a:latin typeface="Gill Sans" panose="020B0502020104020203"/>
                <a:ea typeface="Gill Sans" panose="020B0502020104020203"/>
                <a:cs typeface="Gill Sans" panose="020B0502020104020203"/>
                <a:sym typeface="Gill Sans" panose="020B0502020104020203"/>
              </a:defRPr>
            </a:lvl4pPr>
            <a:lvl5pPr marL="0" lvl="4" indent="0" algn="r">
              <a:spcBef>
                <a:spcPts val="0"/>
              </a:spcBef>
              <a:buNone/>
              <a:defRPr sz="900" b="0" i="0" u="none" strike="noStrike" cap="none">
                <a:solidFill>
                  <a:srgbClr val="9F276A"/>
                </a:solidFill>
                <a:latin typeface="Gill Sans" panose="020B0502020104020203"/>
                <a:ea typeface="Gill Sans" panose="020B0502020104020203"/>
                <a:cs typeface="Gill Sans" panose="020B0502020104020203"/>
                <a:sym typeface="Gill Sans" panose="020B0502020104020203"/>
              </a:defRPr>
            </a:lvl5pPr>
            <a:lvl6pPr marL="0" lvl="5" indent="0" algn="r">
              <a:spcBef>
                <a:spcPts val="0"/>
              </a:spcBef>
              <a:buNone/>
              <a:defRPr sz="900" b="0" i="0" u="none" strike="noStrike" cap="none">
                <a:solidFill>
                  <a:srgbClr val="9F276A"/>
                </a:solidFill>
                <a:latin typeface="Gill Sans" panose="020B0502020104020203"/>
                <a:ea typeface="Gill Sans" panose="020B0502020104020203"/>
                <a:cs typeface="Gill Sans" panose="020B0502020104020203"/>
                <a:sym typeface="Gill Sans" panose="020B0502020104020203"/>
              </a:defRPr>
            </a:lvl6pPr>
            <a:lvl7pPr marL="0" lvl="6" indent="0" algn="r">
              <a:spcBef>
                <a:spcPts val="0"/>
              </a:spcBef>
              <a:buNone/>
              <a:defRPr sz="900" b="0" i="0" u="none" strike="noStrike" cap="none">
                <a:solidFill>
                  <a:srgbClr val="9F276A"/>
                </a:solidFill>
                <a:latin typeface="Gill Sans" panose="020B0502020104020203"/>
                <a:ea typeface="Gill Sans" panose="020B0502020104020203"/>
                <a:cs typeface="Gill Sans" panose="020B0502020104020203"/>
                <a:sym typeface="Gill Sans" panose="020B0502020104020203"/>
              </a:defRPr>
            </a:lvl7pPr>
            <a:lvl8pPr marL="0" lvl="7" indent="0" algn="r">
              <a:spcBef>
                <a:spcPts val="0"/>
              </a:spcBef>
              <a:buNone/>
              <a:defRPr sz="900" b="0" i="0" u="none" strike="noStrike" cap="none">
                <a:solidFill>
                  <a:srgbClr val="9F276A"/>
                </a:solidFill>
                <a:latin typeface="Gill Sans" panose="020B0502020104020203"/>
                <a:ea typeface="Gill Sans" panose="020B0502020104020203"/>
                <a:cs typeface="Gill Sans" panose="020B0502020104020203"/>
                <a:sym typeface="Gill Sans" panose="020B0502020104020203"/>
              </a:defRPr>
            </a:lvl8pPr>
            <a:lvl9pPr marL="0" lvl="8" indent="0" algn="r">
              <a:spcBef>
                <a:spcPts val="0"/>
              </a:spcBef>
              <a:buNone/>
              <a:defRPr sz="900" b="0" i="0" u="none" strike="noStrike" cap="none">
                <a:solidFill>
                  <a:srgbClr val="9F276A"/>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45"/>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4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5"/>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4010" algn="l">
              <a:spcBef>
                <a:spcPts val="360"/>
              </a:spcBef>
              <a:spcAft>
                <a:spcPts val="0"/>
              </a:spcAft>
              <a:buSzPts val="1656"/>
              <a:buChar char="◼"/>
              <a:defRPr/>
            </a:lvl1pPr>
            <a:lvl2pPr marL="914400" lvl="1" indent="-321945" algn="l">
              <a:spcBef>
                <a:spcPts val="600"/>
              </a:spcBef>
              <a:spcAft>
                <a:spcPts val="0"/>
              </a:spcAft>
              <a:buSzPts val="1472"/>
              <a:buChar char="◼"/>
              <a:defRPr/>
            </a:lvl2pPr>
            <a:lvl3pPr marL="1371600" lvl="2" indent="-310515" algn="l">
              <a:spcBef>
                <a:spcPts val="600"/>
              </a:spcBef>
              <a:spcAft>
                <a:spcPts val="0"/>
              </a:spcAft>
              <a:buSzPts val="1288"/>
              <a:buChar char="◼"/>
              <a:defRPr/>
            </a:lvl3pPr>
            <a:lvl4pPr marL="1828800" lvl="3" indent="-298450" algn="l">
              <a:spcBef>
                <a:spcPts val="600"/>
              </a:spcBef>
              <a:spcAft>
                <a:spcPts val="0"/>
              </a:spcAft>
              <a:buSzPts val="1104"/>
              <a:buChar char="◼"/>
              <a:defRPr/>
            </a:lvl4pPr>
            <a:lvl5pPr marL="2286000" lvl="4" indent="-298450" algn="l">
              <a:spcBef>
                <a:spcPts val="600"/>
              </a:spcBef>
              <a:spcAft>
                <a:spcPts val="0"/>
              </a:spcAft>
              <a:buSzPts val="1104"/>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82" name="Google Shape;82;p4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3" name="Google Shape;83;p4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4" name="Google Shape;84;p4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46"/>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46"/>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6"/>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89" name="Google Shape;89;p46"/>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0" name="Google Shape;90;p46"/>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1" name="Google Shape;91;p46"/>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1pPr>
            <a:lvl2pPr marL="0" lvl="1"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2pPr>
            <a:lvl3pPr marL="0" lvl="2"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3pPr>
            <a:lvl4pPr marL="0" lvl="3"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4pPr>
            <a:lvl5pPr marL="0" lvl="4"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5pPr>
            <a:lvl6pPr marL="0" lvl="5"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6pPr>
            <a:lvl7pPr marL="0" lvl="6"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7pPr>
            <a:lvl8pPr marL="0" lvl="7"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8pPr>
            <a:lvl9pPr marL="0" lvl="8"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g1eec3d5a430_2_16"/>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g1eec3d5a430_2_1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g1eec3d5a430_2_16"/>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112" name="Google Shape;112;g1eec3d5a430_2_1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3" name="Google Shape;113;g1eec3d5a430_2_1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4" name="Google Shape;114;g1eec3d5a430_2_16"/>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g1eec3d5a430_2_34"/>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g1eec3d5a430_2_34"/>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g1eec3d5a430_2_34"/>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130" name="Google Shape;130;g1eec3d5a430_2_34"/>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131" name="Google Shape;131;g1eec3d5a430_2_3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2" name="Google Shape;132;g1eec3d5a430_2_3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3" name="Google Shape;133;g1eec3d5a430_2_3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g1eec3d5a430_2_42"/>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g1eec3d5a430_2_42"/>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g1eec3d5a430_2_42"/>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138" name="Google Shape;138;g1eec3d5a430_2_42"/>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139" name="Google Shape;139;g1eec3d5a430_2_42"/>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140" name="Google Shape;140;g1eec3d5a430_2_42"/>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141" name="Google Shape;141;g1eec3d5a430_2_4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2" name="Google Shape;142;g1eec3d5a430_2_4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3" name="Google Shape;143;g1eec3d5a430_2_4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sp>
        <p:nvSpPr>
          <p:cNvPr id="145" name="Google Shape;145;g1eec3d5a430_2_52"/>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g1eec3d5a430_2_52"/>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g1eec3d5a430_2_5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8" name="Google Shape;148;g1eec3d5a430_2_5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9" name="Google Shape;149;g1eec3d5a430_2_5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0"/>
        <p:cNvGrpSpPr/>
        <p:nvPr/>
      </p:nvGrpSpPr>
      <p:grpSpPr>
        <a:xfrm>
          <a:off x="0" y="0"/>
          <a:ext cx="0" cy="0"/>
          <a:chOff x="0" y="0"/>
          <a:chExt cx="0" cy="0"/>
        </a:xfrm>
      </p:grpSpPr>
      <p:sp>
        <p:nvSpPr>
          <p:cNvPr id="151" name="Google Shape;151;g1eec3d5a430_2_58"/>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g1eec3d5a430_2_58"/>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9F276A"/>
              </a:buClr>
              <a:buSzPts val="2000"/>
              <a:buFont typeface="Gill Sans" panose="020B0502020104020203"/>
              <a:buNone/>
              <a:defRPr sz="2000" b="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g1eec3d5a430_2_58"/>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4010" algn="l">
              <a:spcBef>
                <a:spcPts val="600"/>
              </a:spcBef>
              <a:spcAft>
                <a:spcPts val="0"/>
              </a:spcAft>
              <a:buSzPts val="1656"/>
              <a:buChar char="◼"/>
              <a:defRPr sz="1800">
                <a:solidFill>
                  <a:schemeClr val="dk2"/>
                </a:solidFill>
              </a:defRPr>
            </a:lvl2pPr>
            <a:lvl3pPr marL="1371600" lvl="2" indent="-321945" algn="l">
              <a:spcBef>
                <a:spcPts val="600"/>
              </a:spcBef>
              <a:spcAft>
                <a:spcPts val="0"/>
              </a:spcAft>
              <a:buSzPts val="1472"/>
              <a:buChar char="◼"/>
              <a:defRPr sz="1600">
                <a:solidFill>
                  <a:schemeClr val="dk2"/>
                </a:solidFill>
              </a:defRPr>
            </a:lvl3pPr>
            <a:lvl4pPr marL="1828800" lvl="3" indent="-310515" algn="l">
              <a:spcBef>
                <a:spcPts val="600"/>
              </a:spcBef>
              <a:spcAft>
                <a:spcPts val="0"/>
              </a:spcAft>
              <a:buSzPts val="1288"/>
              <a:buChar char="◼"/>
              <a:defRPr sz="1400">
                <a:solidFill>
                  <a:schemeClr val="dk2"/>
                </a:solidFill>
              </a:defRPr>
            </a:lvl4pPr>
            <a:lvl5pPr marL="2286000" lvl="4" indent="-310515" algn="l">
              <a:spcBef>
                <a:spcPts val="600"/>
              </a:spcBef>
              <a:spcAft>
                <a:spcPts val="0"/>
              </a:spcAft>
              <a:buSzPts val="1288"/>
              <a:buChar char="◼"/>
              <a:defRPr sz="1400">
                <a:solidFill>
                  <a:schemeClr val="dk2"/>
                </a:solidFill>
              </a:defRPr>
            </a:lvl5pPr>
            <a:lvl6pPr marL="2743200" lvl="5" indent="-310515" algn="l">
              <a:spcBef>
                <a:spcPts val="600"/>
              </a:spcBef>
              <a:spcAft>
                <a:spcPts val="0"/>
              </a:spcAft>
              <a:buSzPts val="1288"/>
              <a:buChar char="◼"/>
              <a:defRPr sz="1400">
                <a:solidFill>
                  <a:schemeClr val="dk2"/>
                </a:solidFill>
              </a:defRPr>
            </a:lvl6pPr>
            <a:lvl7pPr marL="3200400" lvl="6" indent="-310515" algn="l">
              <a:spcBef>
                <a:spcPts val="600"/>
              </a:spcBef>
              <a:spcAft>
                <a:spcPts val="0"/>
              </a:spcAft>
              <a:buSzPts val="1288"/>
              <a:buChar char="◼"/>
              <a:defRPr sz="1400">
                <a:solidFill>
                  <a:schemeClr val="dk2"/>
                </a:solidFill>
              </a:defRPr>
            </a:lvl7pPr>
            <a:lvl8pPr marL="3657600" lvl="7" indent="-310515" algn="l">
              <a:spcBef>
                <a:spcPts val="600"/>
              </a:spcBef>
              <a:spcAft>
                <a:spcPts val="0"/>
              </a:spcAft>
              <a:buSzPts val="1288"/>
              <a:buChar char="◼"/>
              <a:defRPr sz="1400">
                <a:solidFill>
                  <a:schemeClr val="dk2"/>
                </a:solidFill>
              </a:defRPr>
            </a:lvl8pPr>
            <a:lvl9pPr marL="4114800" lvl="8" indent="-310515" algn="l">
              <a:spcBef>
                <a:spcPts val="600"/>
              </a:spcBef>
              <a:spcAft>
                <a:spcPts val="600"/>
              </a:spcAft>
              <a:buSzPts val="1288"/>
              <a:buChar char="◼"/>
              <a:defRPr sz="1400">
                <a:solidFill>
                  <a:schemeClr val="dk2"/>
                </a:solidFill>
              </a:defRPr>
            </a:lvl9pPr>
          </a:lstStyle>
          <a:p>
            <a:endParaRPr/>
          </a:p>
        </p:txBody>
      </p:sp>
      <p:sp>
        <p:nvSpPr>
          <p:cNvPr id="154" name="Google Shape;154;g1eec3d5a430_2_58"/>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155" name="Google Shape;155;g1eec3d5a430_2_5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6" name="Google Shape;156;g1eec3d5a430_2_5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7" name="Google Shape;157;g1eec3d5a430_2_5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1pPr>
            <a:lvl2pPr marL="0" lvl="1"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2pPr>
            <a:lvl3pPr marL="0" lvl="2"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3pPr>
            <a:lvl4pPr marL="0" lvl="3"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4pPr>
            <a:lvl5pPr marL="0" lvl="4"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5pPr>
            <a:lvl6pPr marL="0" lvl="5"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6pPr>
            <a:lvl7pPr marL="0" lvl="6"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7pPr>
            <a:lvl8pPr marL="0" lvl="7"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8pPr>
            <a:lvl9pPr marL="0" lvl="8"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g1eec3d5a430_2_66"/>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panose="020B0502020104020203"/>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g1eec3d5a430_2_66"/>
          <p:cNvSpPr>
            <a:spLocks noGrp="1"/>
          </p:cNvSpPr>
          <p:nvPr>
            <p:ph type="pic" idx="2"/>
          </p:nvPr>
        </p:nvSpPr>
        <p:spPr>
          <a:xfrm>
            <a:off x="447817" y="599725"/>
            <a:ext cx="11290859" cy="3557252"/>
          </a:xfrm>
          <a:prstGeom prst="rect">
            <a:avLst/>
          </a:prstGeom>
          <a:noFill/>
          <a:ln>
            <a:noFill/>
          </a:ln>
        </p:spPr>
      </p:sp>
      <p:sp>
        <p:nvSpPr>
          <p:cNvPr id="161" name="Google Shape;161;g1eec3d5a430_2_66"/>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162" name="Google Shape;162;g1eec3d5a430_2_6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3" name="Google Shape;163;g1eec3d5a430_2_6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4" name="Google Shape;164;g1eec3d5a430_2_6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5"/>
        <p:cNvGrpSpPr/>
        <p:nvPr/>
      </p:nvGrpSpPr>
      <p:grpSpPr>
        <a:xfrm>
          <a:off x="0" y="0"/>
          <a:ext cx="0" cy="0"/>
          <a:chOff x="0" y="0"/>
          <a:chExt cx="0" cy="0"/>
        </a:xfrm>
      </p:grpSpPr>
      <p:sp>
        <p:nvSpPr>
          <p:cNvPr id="166" name="Google Shape;166;g1eec3d5a430_2_73"/>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g1eec3d5a430_2_7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g1eec3d5a430_2_73"/>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4010" algn="l">
              <a:spcBef>
                <a:spcPts val="360"/>
              </a:spcBef>
              <a:spcAft>
                <a:spcPts val="0"/>
              </a:spcAft>
              <a:buSzPts val="1656"/>
              <a:buChar char="◼"/>
              <a:defRPr/>
            </a:lvl1pPr>
            <a:lvl2pPr marL="914400" lvl="1" indent="-321945" algn="l">
              <a:spcBef>
                <a:spcPts val="600"/>
              </a:spcBef>
              <a:spcAft>
                <a:spcPts val="0"/>
              </a:spcAft>
              <a:buSzPts val="1472"/>
              <a:buChar char="◼"/>
              <a:defRPr/>
            </a:lvl2pPr>
            <a:lvl3pPr marL="1371600" lvl="2" indent="-310515" algn="l">
              <a:spcBef>
                <a:spcPts val="600"/>
              </a:spcBef>
              <a:spcAft>
                <a:spcPts val="0"/>
              </a:spcAft>
              <a:buSzPts val="1288"/>
              <a:buChar char="◼"/>
              <a:defRPr/>
            </a:lvl3pPr>
            <a:lvl4pPr marL="1828800" lvl="3" indent="-298450" algn="l">
              <a:spcBef>
                <a:spcPts val="600"/>
              </a:spcBef>
              <a:spcAft>
                <a:spcPts val="0"/>
              </a:spcAft>
              <a:buSzPts val="1104"/>
              <a:buChar char="◼"/>
              <a:defRPr/>
            </a:lvl4pPr>
            <a:lvl5pPr marL="2286000" lvl="4" indent="-298450" algn="l">
              <a:spcBef>
                <a:spcPts val="600"/>
              </a:spcBef>
              <a:spcAft>
                <a:spcPts val="0"/>
              </a:spcAft>
              <a:buSzPts val="1104"/>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169" name="Google Shape;169;g1eec3d5a430_2_7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0" name="Google Shape;170;g1eec3d5a430_2_7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1" name="Google Shape;171;g1eec3d5a430_2_73"/>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g1eec3d5a430_2_80"/>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g1eec3d5a430_2_80"/>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g1eec3d5a430_2_80"/>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176" name="Google Shape;176;g1eec3d5a430_2_80"/>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g1eec3d5a430_2_80"/>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8" name="Google Shape;178;g1eec3d5a430_2_80"/>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1pPr>
            <a:lvl2pPr marL="0" lvl="1"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2pPr>
            <a:lvl3pPr marL="0" lvl="2"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3pPr>
            <a:lvl4pPr marL="0" lvl="3"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4pPr>
            <a:lvl5pPr marL="0" lvl="4"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5pPr>
            <a:lvl6pPr marL="0" lvl="5"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6pPr>
            <a:lvl7pPr marL="0" lvl="6"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7pPr>
            <a:lvl8pPr marL="0" lvl="7"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8pPr>
            <a:lvl9pPr marL="0" lvl="8"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7"/>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7"/>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25" name="Google Shape;25;p3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p3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7" name="Google Shape;27;p37"/>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3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0" name="Google Shape;30;p3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3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9"/>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39"/>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panose="020B0502020104020203"/>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9"/>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6" name="Google Shape;36;p3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3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3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1pPr>
            <a:lvl2pPr marL="0" lvl="1"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2pPr>
            <a:lvl3pPr marL="0" lvl="2"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3pPr>
            <a:lvl4pPr marL="0" lvl="3"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4pPr>
            <a:lvl5pPr marL="0" lvl="4"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5pPr>
            <a:lvl6pPr marL="0" lvl="5"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6pPr>
            <a:lvl7pPr marL="0" lvl="6"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7pPr>
            <a:lvl8pPr marL="0" lvl="7"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8pPr>
            <a:lvl9pPr marL="0" lvl="8"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40"/>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40"/>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0"/>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43" name="Google Shape;43;p40"/>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44" name="Google Shape;44;p4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5" name="Google Shape;45;p4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4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41"/>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41"/>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1"/>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41"/>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52" name="Google Shape;52;p41"/>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41"/>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a:endParaRPr/>
          </a:p>
        </p:txBody>
      </p:sp>
      <p:sp>
        <p:nvSpPr>
          <p:cNvPr id="54" name="Google Shape;54;p4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5" name="Google Shape;55;p4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6" name="Google Shape;56;p4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42"/>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42"/>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4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2" name="Google Shape;62;p4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43"/>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43"/>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9F276A"/>
              </a:buClr>
              <a:buSzPts val="2000"/>
              <a:buFont typeface="Gill Sans" panose="020B0502020104020203"/>
              <a:buNone/>
              <a:defRPr sz="2000" b="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4010" algn="l">
              <a:spcBef>
                <a:spcPts val="600"/>
              </a:spcBef>
              <a:spcAft>
                <a:spcPts val="0"/>
              </a:spcAft>
              <a:buSzPts val="1656"/>
              <a:buChar char="◼"/>
              <a:defRPr sz="1800">
                <a:solidFill>
                  <a:schemeClr val="dk2"/>
                </a:solidFill>
              </a:defRPr>
            </a:lvl2pPr>
            <a:lvl3pPr marL="1371600" lvl="2" indent="-321945" algn="l">
              <a:spcBef>
                <a:spcPts val="600"/>
              </a:spcBef>
              <a:spcAft>
                <a:spcPts val="0"/>
              </a:spcAft>
              <a:buSzPts val="1472"/>
              <a:buChar char="◼"/>
              <a:defRPr sz="1600">
                <a:solidFill>
                  <a:schemeClr val="dk2"/>
                </a:solidFill>
              </a:defRPr>
            </a:lvl3pPr>
            <a:lvl4pPr marL="1828800" lvl="3" indent="-310515" algn="l">
              <a:spcBef>
                <a:spcPts val="600"/>
              </a:spcBef>
              <a:spcAft>
                <a:spcPts val="0"/>
              </a:spcAft>
              <a:buSzPts val="1288"/>
              <a:buChar char="◼"/>
              <a:defRPr sz="1400">
                <a:solidFill>
                  <a:schemeClr val="dk2"/>
                </a:solidFill>
              </a:defRPr>
            </a:lvl4pPr>
            <a:lvl5pPr marL="2286000" lvl="4" indent="-310515" algn="l">
              <a:spcBef>
                <a:spcPts val="600"/>
              </a:spcBef>
              <a:spcAft>
                <a:spcPts val="0"/>
              </a:spcAft>
              <a:buSzPts val="1288"/>
              <a:buChar char="◼"/>
              <a:defRPr sz="1400">
                <a:solidFill>
                  <a:schemeClr val="dk2"/>
                </a:solidFill>
              </a:defRPr>
            </a:lvl5pPr>
            <a:lvl6pPr marL="2743200" lvl="5" indent="-310515" algn="l">
              <a:spcBef>
                <a:spcPts val="600"/>
              </a:spcBef>
              <a:spcAft>
                <a:spcPts val="0"/>
              </a:spcAft>
              <a:buSzPts val="1288"/>
              <a:buChar char="◼"/>
              <a:defRPr sz="1400">
                <a:solidFill>
                  <a:schemeClr val="dk2"/>
                </a:solidFill>
              </a:defRPr>
            </a:lvl6pPr>
            <a:lvl7pPr marL="3200400" lvl="6" indent="-310515" algn="l">
              <a:spcBef>
                <a:spcPts val="600"/>
              </a:spcBef>
              <a:spcAft>
                <a:spcPts val="0"/>
              </a:spcAft>
              <a:buSzPts val="1288"/>
              <a:buChar char="◼"/>
              <a:defRPr sz="1400">
                <a:solidFill>
                  <a:schemeClr val="dk2"/>
                </a:solidFill>
              </a:defRPr>
            </a:lvl7pPr>
            <a:lvl8pPr marL="3657600" lvl="7" indent="-310515" algn="l">
              <a:spcBef>
                <a:spcPts val="600"/>
              </a:spcBef>
              <a:spcAft>
                <a:spcPts val="0"/>
              </a:spcAft>
              <a:buSzPts val="1288"/>
              <a:buChar char="◼"/>
              <a:defRPr sz="1400">
                <a:solidFill>
                  <a:schemeClr val="dk2"/>
                </a:solidFill>
              </a:defRPr>
            </a:lvl8pPr>
            <a:lvl9pPr marL="4114800" lvl="8" indent="-310515" algn="l">
              <a:spcBef>
                <a:spcPts val="600"/>
              </a:spcBef>
              <a:spcAft>
                <a:spcPts val="600"/>
              </a:spcAft>
              <a:buSzPts val="1288"/>
              <a:buChar char="◼"/>
              <a:defRPr sz="1400">
                <a:solidFill>
                  <a:schemeClr val="dk2"/>
                </a:solidFill>
              </a:defRPr>
            </a:lvl9pPr>
          </a:lstStyle>
          <a:p>
            <a:endParaRPr/>
          </a:p>
        </p:txBody>
      </p:sp>
      <p:sp>
        <p:nvSpPr>
          <p:cNvPr id="67" name="Google Shape;67;p43"/>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8" name="Google Shape;68;p4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9" name="Google Shape;69;p4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43"/>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1pPr>
            <a:lvl2pPr marL="0" lvl="1"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2pPr>
            <a:lvl3pPr marL="0" lvl="2"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3pPr>
            <a:lvl4pPr marL="0" lvl="3"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4pPr>
            <a:lvl5pPr marL="0" lvl="4"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5pPr>
            <a:lvl6pPr marL="0" lvl="5"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6pPr>
            <a:lvl7pPr marL="0" lvl="6"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7pPr>
            <a:lvl8pPr marL="0" lvl="7"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8pPr>
            <a:lvl9pPr marL="0" lvl="8" indent="0" algn="r">
              <a:spcBef>
                <a:spcPts val="0"/>
              </a:spcBef>
              <a:buNone/>
              <a:defRPr sz="900">
                <a:solidFill>
                  <a:srgbClr val="9F276A"/>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44"/>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panose="020B0502020104020203"/>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4"/>
          <p:cNvSpPr>
            <a:spLocks noGrp="1"/>
          </p:cNvSpPr>
          <p:nvPr>
            <p:ph type="pic" idx="2"/>
          </p:nvPr>
        </p:nvSpPr>
        <p:spPr>
          <a:xfrm>
            <a:off x="447817" y="599725"/>
            <a:ext cx="11290859" cy="3557252"/>
          </a:xfrm>
          <a:prstGeom prst="rect">
            <a:avLst/>
          </a:prstGeom>
          <a:noFill/>
          <a:ln>
            <a:noFill/>
          </a:ln>
        </p:spPr>
      </p:sp>
      <p:sp>
        <p:nvSpPr>
          <p:cNvPr id="74" name="Google Shape;74;p44"/>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5" name="Google Shape;75;p4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6" name="Google Shape;76;p4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7" name="Google Shape;77;p4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panose="020B0502020104020203"/>
              <a:buNone/>
              <a:defRPr sz="2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 name="Google Shape;7;p35"/>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4010"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1pPr>
            <a:lvl2pPr marL="914400" marR="0" lvl="1" indent="-321945"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2pPr>
            <a:lvl3pPr marL="1371600" marR="0" lvl="2" indent="-310515"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3pPr>
            <a:lvl4pPr marL="1828800" marR="0" lvl="3"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4pPr>
            <a:lvl5pPr marL="2286000" marR="0" lvl="4"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5pPr>
            <a:lvl6pPr marL="2743200" marR="0" lvl="5"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6pPr>
            <a:lvl7pPr marL="3200400" marR="0" lvl="6"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7pPr>
            <a:lvl8pPr marL="3657600" marR="0" lvl="7"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8pPr>
            <a:lvl9pPr marL="4114800" marR="0" lvl="8" indent="-298450"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8" name="Google Shape;8;p3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dirty="0"/>
          </a:p>
        </p:txBody>
      </p:sp>
      <p:sp>
        <p:nvSpPr>
          <p:cNvPr id="9" name="Google Shape;9;p3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dirty="0"/>
          </a:p>
        </p:txBody>
      </p:sp>
      <p:sp>
        <p:nvSpPr>
          <p:cNvPr id="10" name="Google Shape;10;p3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L="0" marR="0" lvl="1"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2pPr>
            <a:lvl3pPr marL="0" marR="0" lvl="2"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3pPr>
            <a:lvl4pPr marL="0" marR="0" lvl="3"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4pPr>
            <a:lvl5pPr marL="0" marR="0" lvl="4"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5pPr>
            <a:lvl6pPr marL="0" marR="0" lvl="5"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6pPr>
            <a:lvl7pPr marL="0" marR="0" lvl="6"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7pPr>
            <a:lvl8pPr marL="0" marR="0" lvl="7"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8pPr>
            <a:lvl9pPr marL="0" marR="0" lvl="8"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
        <p:nvSpPr>
          <p:cNvPr id="11" name="Google Shape;11;p35"/>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35"/>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35"/>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g1eec3d5a430_2_0"/>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panose="020B0502020104020203"/>
              <a:buNone/>
              <a:defRPr sz="2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4" name="Google Shape;94;g1eec3d5a430_2_0"/>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4010"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1pPr>
            <a:lvl2pPr marL="914400" marR="0" lvl="1" indent="-321945"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2pPr>
            <a:lvl3pPr marL="1371600" marR="0" lvl="2" indent="-310515"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3pPr>
            <a:lvl4pPr marL="1828800" marR="0" lvl="3"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4pPr>
            <a:lvl5pPr marL="2286000" marR="0" lvl="4"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5pPr>
            <a:lvl6pPr marL="2743200" marR="0" lvl="5"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6pPr>
            <a:lvl7pPr marL="3200400" marR="0" lvl="6"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7pPr>
            <a:lvl8pPr marL="3657600" marR="0" lvl="7"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8pPr>
            <a:lvl9pPr marL="4114800" marR="0" lvl="8" indent="-298450"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95" name="Google Shape;95;g1eec3d5a430_2_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dirty="0"/>
          </a:p>
        </p:txBody>
      </p:sp>
      <p:sp>
        <p:nvSpPr>
          <p:cNvPr id="96" name="Google Shape;96;g1eec3d5a430_2_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dirty="0"/>
          </a:p>
        </p:txBody>
      </p:sp>
      <p:sp>
        <p:nvSpPr>
          <p:cNvPr id="97" name="Google Shape;97;g1eec3d5a430_2_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L="0" marR="0" lvl="1"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2pPr>
            <a:lvl3pPr marL="0" marR="0" lvl="2"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3pPr>
            <a:lvl4pPr marL="0" marR="0" lvl="3"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4pPr>
            <a:lvl5pPr marL="0" marR="0" lvl="4"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5pPr>
            <a:lvl6pPr marL="0" marR="0" lvl="5"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6pPr>
            <a:lvl7pPr marL="0" marR="0" lvl="6"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7pPr>
            <a:lvl8pPr marL="0" marR="0" lvl="7"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8pPr>
            <a:lvl9pPr marL="0" marR="0" lvl="8"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dirty="0"/>
          </a:p>
        </p:txBody>
      </p:sp>
      <p:sp>
        <p:nvSpPr>
          <p:cNvPr id="98" name="Google Shape;98;g1eec3d5a430_2_0"/>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g1eec3d5a430_2_0"/>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g1eec3d5a430_2_0"/>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 id="2147483666" r:id="rId3"/>
    <p:sldLayoutId id="2147483667" r:id="rId4"/>
    <p:sldLayoutId id="2147483668" r:id="rId5"/>
    <p:sldLayoutId id="2147483669" r:id="rId6"/>
    <p:sldLayoutId id="2147483670" r:id="rId7"/>
    <p:sldLayoutId id="2147483671" r:id="rId8"/>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accent1"/>
              </a:buClr>
              <a:buSzPct val="100000"/>
              <a:buFont typeface="Times New Roman" panose="02020603050405020304"/>
              <a:buNone/>
            </a:pPr>
            <a:r>
              <a:rPr lang="en-US" b="1" dirty="0" smtClean="0">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rPr>
              <a:t>INFORMATION DRIVEN </a:t>
            </a:r>
            <a:r>
              <a:rPr lang="en-US" b="1" dirty="0">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rPr>
              <a:t>SUPPORT FOR OPTIMIZING CYBER FORENSIC INVESTIGATION IMPROVED WITH SECURITY</a:t>
            </a:r>
            <a:endParaRPr b="1" dirty="0">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endParaRPr>
          </a:p>
        </p:txBody>
      </p:sp>
      <p:sp>
        <p:nvSpPr>
          <p:cNvPr id="184" name="Google Shape;184;p1"/>
          <p:cNvSpPr txBox="1">
            <a:spLocks noGrp="1"/>
          </p:cNvSpPr>
          <p:nvPr>
            <p:ph type="subTitle" idx="1"/>
          </p:nvPr>
        </p:nvSpPr>
        <p:spPr>
          <a:xfrm>
            <a:off x="442298" y="2263952"/>
            <a:ext cx="10993546" cy="3754435"/>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ct val="92000"/>
              <a:buNone/>
            </a:pPr>
            <a:endParaRPr dirty="0"/>
          </a:p>
          <a:p>
            <a:pPr marL="0" lvl="0" indent="0" algn="l" rtl="0">
              <a:spcBef>
                <a:spcPts val="825"/>
              </a:spcBef>
              <a:spcAft>
                <a:spcPts val="0"/>
              </a:spcAft>
              <a:buSzPct val="92000"/>
              <a:buNone/>
            </a:pPr>
            <a:endParaRPr dirty="0"/>
          </a:p>
          <a:p>
            <a:pPr marL="0" lvl="0" indent="0" algn="l" rtl="0">
              <a:spcBef>
                <a:spcPts val="825"/>
              </a:spcBef>
              <a:spcAft>
                <a:spcPts val="0"/>
              </a:spcAft>
              <a:buSzPct val="92000"/>
              <a:buNone/>
            </a:pPr>
            <a:endParaRPr dirty="0"/>
          </a:p>
          <a:p>
            <a:pPr marL="0" lvl="0" indent="0" algn="l" rtl="0">
              <a:spcBef>
                <a:spcPts val="825"/>
              </a:spcBef>
              <a:spcAft>
                <a:spcPts val="0"/>
              </a:spcAft>
              <a:buSzPct val="92000"/>
              <a:buNone/>
            </a:pPr>
            <a:endParaRPr dirty="0"/>
          </a:p>
          <a:p>
            <a:pPr marL="0" lvl="0" indent="0" algn="ctr" rtl="0">
              <a:spcBef>
                <a:spcPts val="1005"/>
              </a:spcBef>
              <a:spcAft>
                <a:spcPts val="0"/>
              </a:spcAft>
              <a:buSzPct val="92000"/>
              <a:buNone/>
            </a:pPr>
            <a:r>
              <a:rPr lang="en-US" sz="2900" b="1" i="1" dirty="0">
                <a:solidFill>
                  <a:schemeClr val="lt1"/>
                </a:solidFill>
                <a:effectLst>
                  <a:outerShdw blurRad="38100" dist="38100" dir="2700000" algn="tl">
                    <a:srgbClr val="000000">
                      <a:alpha val="43137"/>
                    </a:srgbClr>
                  </a:outerShdw>
                </a:effectLst>
                <a:latin typeface="Times New Roman" panose="02020603050405020304"/>
                <a:ea typeface="Times New Roman" panose="02020603050405020304"/>
                <a:cs typeface="Times New Roman" panose="02020603050405020304"/>
                <a:sym typeface="Times New Roman" panose="02020603050405020304"/>
              </a:rPr>
              <a:t>TEAM NUMBER:  A7</a:t>
            </a:r>
          </a:p>
          <a:p>
            <a:pPr marL="0" lvl="0" indent="0" algn="l" rtl="0">
              <a:spcBef>
                <a:spcPts val="895"/>
              </a:spcBef>
              <a:spcAft>
                <a:spcPts val="0"/>
              </a:spcAft>
              <a:buSzPct val="92000"/>
              <a:buNone/>
            </a:pPr>
            <a:r>
              <a:rPr lang="en-US" sz="21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p>
          <a:p>
            <a:pPr marL="0" lvl="0" indent="0" algn="l" rtl="0">
              <a:spcBef>
                <a:spcPts val="1005"/>
              </a:spcBef>
              <a:spcAft>
                <a:spcPts val="0"/>
              </a:spcAft>
              <a:buSzPct val="92000"/>
              <a:buNone/>
            </a:pPr>
            <a:r>
              <a:rPr lang="en-US" sz="29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DONE BY:                                                                                            </a:t>
            </a:r>
            <a:r>
              <a:rPr lang="en-US" sz="2900" dirty="0" smtClean="0">
                <a:solidFill>
                  <a:schemeClr val="lt1"/>
                </a:solidFill>
                <a:latin typeface="Times New Roman" panose="02020603050405020304"/>
                <a:ea typeface="Times New Roman" panose="02020603050405020304"/>
                <a:cs typeface="Times New Roman" panose="02020603050405020304"/>
                <a:sym typeface="Times New Roman" panose="02020603050405020304"/>
              </a:rPr>
              <a:t>GUIDED </a:t>
            </a:r>
            <a:r>
              <a:rPr lang="en-US" sz="29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BY:</a:t>
            </a:r>
            <a:endParaRPr sz="29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5"/>
              </a:spcBef>
              <a:spcAft>
                <a:spcPts val="0"/>
              </a:spcAft>
              <a:buSzPct val="92000"/>
              <a:buNone/>
            </a:pPr>
            <a:r>
              <a:rPr lang="en-US" sz="29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sz="2900" dirty="0" smtClean="0">
                <a:solidFill>
                  <a:schemeClr val="lt1"/>
                </a:solidFill>
                <a:latin typeface="Times New Roman" panose="02020603050405020304"/>
                <a:ea typeface="Times New Roman" panose="02020603050405020304"/>
                <a:cs typeface="Times New Roman" panose="02020603050405020304"/>
                <a:sym typeface="Times New Roman" panose="02020603050405020304"/>
              </a:rPr>
              <a:t>MRS</a:t>
            </a:r>
            <a:r>
              <a:rPr lang="en-US" sz="29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sz="2900" dirty="0" smtClean="0">
                <a:solidFill>
                  <a:schemeClr val="lt1"/>
                </a:solidFill>
                <a:latin typeface="Times New Roman" panose="02020603050405020304"/>
                <a:ea typeface="Times New Roman" panose="02020603050405020304"/>
                <a:cs typeface="Times New Roman" panose="02020603050405020304"/>
                <a:sym typeface="Times New Roman" panose="02020603050405020304"/>
              </a:rPr>
              <a:t>SANGEETHA KRISHNAN</a:t>
            </a:r>
            <a:endParaRPr lang="en-US" sz="29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5"/>
              </a:spcBef>
              <a:spcAft>
                <a:spcPts val="0"/>
              </a:spcAft>
              <a:buSzPct val="92000"/>
              <a:buNone/>
            </a:pPr>
            <a:r>
              <a:rPr lang="en-US" sz="29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APARNA L             ( 211419104014 )</a:t>
            </a:r>
          </a:p>
          <a:p>
            <a:pPr marL="0" lvl="0" indent="0" algn="l" rtl="0">
              <a:spcBef>
                <a:spcPts val="1005"/>
              </a:spcBef>
              <a:spcAft>
                <a:spcPts val="0"/>
              </a:spcAft>
              <a:buSzPct val="92000"/>
              <a:buNone/>
            </a:pPr>
            <a:r>
              <a:rPr lang="en-US" sz="29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MADHUMITHA S ( 211419104156 )</a:t>
            </a:r>
          </a:p>
          <a:p>
            <a:pPr marL="0" lvl="0" indent="0" algn="l" rtl="0">
              <a:spcBef>
                <a:spcPts val="1005"/>
              </a:spcBef>
              <a:spcAft>
                <a:spcPts val="0"/>
              </a:spcAft>
              <a:buSzPct val="92000"/>
              <a:buNone/>
            </a:pPr>
            <a:r>
              <a:rPr lang="en-US" sz="29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PREETHI K            ( 211419104201 )</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aphicFrame>
        <p:nvGraphicFramePr>
          <p:cNvPr id="237" name="Google Shape;237;p11"/>
          <p:cNvGraphicFramePr/>
          <p:nvPr>
            <p:extLst>
              <p:ext uri="{D42A27DB-BD31-4B8C-83A1-F6EECF244321}">
                <p14:modId xmlns:p14="http://schemas.microsoft.com/office/powerpoint/2010/main" xmlns="" val="3553459080"/>
              </p:ext>
            </p:extLst>
          </p:nvPr>
        </p:nvGraphicFramePr>
        <p:xfrm>
          <a:off x="528449" y="838480"/>
          <a:ext cx="11077398" cy="5456812"/>
        </p:xfrm>
        <a:graphic>
          <a:graphicData uri="http://schemas.openxmlformats.org/drawingml/2006/table">
            <a:tbl>
              <a:tblPr firstRow="1" bandRow="1">
                <a:noFill/>
                <a:tableStyleId>{09288DFA-EB59-4F7B-9674-6A45278E57AA}</a:tableStyleId>
              </a:tblPr>
              <a:tblGrid>
                <a:gridCol w="890044"/>
                <a:gridCol w="1624309"/>
                <a:gridCol w="2006439"/>
                <a:gridCol w="2073320"/>
                <a:gridCol w="2220732"/>
                <a:gridCol w="2262554"/>
              </a:tblGrid>
              <a:tr h="822105">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AUTHOR NAME</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PAPER  TITLE</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METHEDOLOGY</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lvl="0" indent="0" algn="l" rtl="0">
                        <a:spcBef>
                          <a:spcPts val="0"/>
                        </a:spcBef>
                        <a:spcAft>
                          <a:spcPts val="0"/>
                        </a:spcAft>
                        <a:buClr>
                          <a:schemeClr val="dk1"/>
                        </a:buClr>
                        <a:buFont typeface="Arial" panose="020B0604020202020204"/>
                        <a:buNone/>
                      </a:pPr>
                      <a:r>
                        <a:rPr lang="en-US" sz="1800" dirty="0">
                          <a:latin typeface="Times New Roman" panose="02020603050405020304"/>
                          <a:ea typeface="Times New Roman" panose="02020603050405020304"/>
                          <a:cs typeface="Times New Roman" panose="02020603050405020304"/>
                          <a:sym typeface="Times New Roman" panose="02020603050405020304"/>
                        </a:rPr>
                        <a:t>MERITS &amp; DEMERITS</a:t>
                      </a:r>
                      <a:endParaRPr sz="18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FUTURE SCOPE</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4542402">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2011</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sym typeface="Times New Roman" panose="02020603050405020304"/>
                        </a:rPr>
                        <a:t> </a:t>
                      </a:r>
                      <a:r>
                        <a:rPr lang="en-US" sz="1800" dirty="0" err="1">
                          <a:latin typeface="Times New Roman" panose="02020603050405020304" pitchFamily="18" charset="0"/>
                          <a:cs typeface="Times New Roman" panose="02020603050405020304" pitchFamily="18" charset="0"/>
                          <a:sym typeface="Times New Roman" panose="02020603050405020304"/>
                        </a:rPr>
                        <a:t>Soltan</a:t>
                      </a:r>
                      <a:r>
                        <a:rPr lang="en-US" sz="1800" dirty="0">
                          <a:latin typeface="Times New Roman" panose="02020603050405020304" pitchFamily="18" charset="0"/>
                          <a:cs typeface="Times New Roman" panose="02020603050405020304" pitchFamily="18" charset="0"/>
                          <a:sym typeface="Times New Roman" panose="02020603050405020304"/>
                        </a:rPr>
                        <a:t> Alharbi1,  Jens Weber-</a:t>
                      </a:r>
                      <a:r>
                        <a:rPr lang="en-US" sz="1800" dirty="0" err="1">
                          <a:latin typeface="Times New Roman" panose="02020603050405020304" pitchFamily="18" charset="0"/>
                          <a:cs typeface="Times New Roman" panose="02020603050405020304" pitchFamily="18" charset="0"/>
                          <a:sym typeface="Times New Roman" panose="02020603050405020304"/>
                        </a:rPr>
                        <a:t>Jahnke</a:t>
                      </a:r>
                      <a:r>
                        <a:rPr lang="en-US" sz="1800" dirty="0" smtClean="0">
                          <a:latin typeface="Times New Roman" panose="02020603050405020304" pitchFamily="18" charset="0"/>
                          <a:cs typeface="Times New Roman" panose="02020603050405020304" pitchFamily="18" charset="0"/>
                          <a:sym typeface="Times New Roman" panose="02020603050405020304"/>
                        </a:rPr>
                        <a:t>,</a:t>
                      </a:r>
                    </a:p>
                    <a:p>
                      <a:pPr marL="0" marR="0" lvl="0" indent="0" algn="l" rtl="0">
                        <a:spcBef>
                          <a:spcPts val="0"/>
                        </a:spcBef>
                        <a:spcAft>
                          <a:spcPts val="0"/>
                        </a:spcAft>
                        <a:buNone/>
                      </a:pPr>
                      <a:r>
                        <a:rPr lang="en-US" sz="1800" dirty="0" err="1" smtClean="0">
                          <a:latin typeface="Times New Roman" panose="02020603050405020304" pitchFamily="18" charset="0"/>
                          <a:cs typeface="Times New Roman" panose="02020603050405020304" pitchFamily="18" charset="0"/>
                          <a:sym typeface="Times New Roman" panose="02020603050405020304"/>
                        </a:rPr>
                        <a:t>Issa</a:t>
                      </a:r>
                      <a:r>
                        <a:rPr lang="en-US" sz="1800" dirty="0" smtClean="0">
                          <a:latin typeface="Times New Roman" panose="02020603050405020304" pitchFamily="18" charset="0"/>
                          <a:cs typeface="Times New Roman" panose="02020603050405020304" pitchFamily="18" charset="0"/>
                          <a:sym typeface="Times New Roman" panose="02020603050405020304"/>
                        </a:rPr>
                        <a:t> </a:t>
                      </a:r>
                      <a:r>
                        <a:rPr lang="en-US" sz="1800" dirty="0" err="1">
                          <a:latin typeface="Times New Roman" panose="02020603050405020304" pitchFamily="18" charset="0"/>
                          <a:cs typeface="Times New Roman" panose="02020603050405020304" pitchFamily="18" charset="0"/>
                          <a:sym typeface="Times New Roman" panose="02020603050405020304"/>
                        </a:rPr>
                        <a:t>TraoreSoltan</a:t>
                      </a:r>
                      <a:r>
                        <a:rPr lang="en-US" sz="1800" dirty="0">
                          <a:latin typeface="Times New Roman" panose="02020603050405020304" pitchFamily="18" charset="0"/>
                          <a:cs typeface="Times New Roman" panose="02020603050405020304" pitchFamily="18" charset="0"/>
                          <a:sym typeface="Times New Roman" panose="02020603050405020304"/>
                        </a:rPr>
                        <a:t> </a:t>
                      </a:r>
                      <a:r>
                        <a:rPr lang="en-US" sz="1800" dirty="0" err="1">
                          <a:latin typeface="Times New Roman" panose="02020603050405020304" pitchFamily="18" charset="0"/>
                          <a:cs typeface="Times New Roman" panose="02020603050405020304" pitchFamily="18" charset="0"/>
                          <a:sym typeface="Times New Roman" panose="02020603050405020304"/>
                        </a:rPr>
                        <a:t>Alharbi</a:t>
                      </a:r>
                      <a:endParaRPr sz="1800" dirty="0">
                        <a:latin typeface="Times New Roman" panose="02020603050405020304" pitchFamily="18" charset="0"/>
                        <a:cs typeface="Times New Roman" panose="02020603050405020304" pitchFamily="18" charset="0"/>
                        <a:sym typeface="Times New Roman" panose="02020603050405020304"/>
                      </a:endParaRPr>
                    </a:p>
                  </a:txBody>
                  <a:tcPr marL="91450" marR="91450" marT="45725" marB="45725"/>
                </a:tc>
                <a:tc>
                  <a:txBody>
                    <a:bodyPr/>
                    <a:lstStyle/>
                    <a:p>
                      <a:pPr marL="0" lvl="0" indent="0" algn="l" rtl="0">
                        <a:lnSpc>
                          <a:spcPct val="120000"/>
                        </a:lnSpc>
                        <a:spcBef>
                          <a:spcPts val="0"/>
                        </a:spcBef>
                        <a:spcAft>
                          <a:spcPts val="0"/>
                        </a:spcAft>
                        <a:buClr>
                          <a:schemeClr val="dk1"/>
                        </a:buClr>
                        <a:buSzPts val="1100"/>
                        <a:buFont typeface="Arial" panose="020B0604020202020204"/>
                        <a:buNone/>
                      </a:pPr>
                      <a:r>
                        <a:rPr lang="en-US" sz="1800" b="1" dirty="0">
                          <a:latin typeface="Times New Roman" panose="02020603050405020304" pitchFamily="18" charset="0"/>
                          <a:cs typeface="Times New Roman" panose="02020603050405020304" pitchFamily="18" charset="0"/>
                          <a:sym typeface="Times New Roman" panose="02020603050405020304"/>
                        </a:rPr>
                        <a:t>The Proactive and Reactive Digital Forensics Investigation </a:t>
                      </a:r>
                      <a:r>
                        <a:rPr lang="en-US" sz="1800" b="1" dirty="0" smtClean="0">
                          <a:latin typeface="Times New Roman" panose="02020603050405020304" pitchFamily="18" charset="0"/>
                          <a:cs typeface="Times New Roman" panose="02020603050405020304" pitchFamily="18" charset="0"/>
                          <a:sym typeface="Times New Roman" panose="02020603050405020304"/>
                        </a:rPr>
                        <a:t>Process</a:t>
                      </a:r>
                      <a:endParaRPr sz="1800" dirty="0">
                        <a:latin typeface="Times New Roman" panose="02020603050405020304" pitchFamily="18" charset="0"/>
                        <a:cs typeface="Times New Roman" panose="02020603050405020304" pitchFamily="18" charset="0"/>
                        <a:sym typeface="Times New Roman" panose="02020603050405020304"/>
                      </a:endParaRPr>
                    </a:p>
                    <a:p>
                      <a:pPr marL="0" lvl="0" indent="0" algn="l" rtl="0">
                        <a:spcBef>
                          <a:spcPts val="0"/>
                        </a:spcBef>
                        <a:spcAft>
                          <a:spcPts val="0"/>
                        </a:spcAft>
                        <a:buNone/>
                      </a:pPr>
                      <a:r>
                        <a:rPr lang="en-US" sz="1800" i="1" dirty="0">
                          <a:latin typeface="Times New Roman" pitchFamily="18" charset="0"/>
                          <a:cs typeface="Times New Roman" pitchFamily="18" charset="0"/>
                          <a:sym typeface="Times New Roman" panose="02020603050405020304"/>
                        </a:rPr>
                        <a:t>Journal </a:t>
                      </a:r>
                      <a:r>
                        <a:rPr lang="en-US" sz="1800" i="1" dirty="0" smtClean="0">
                          <a:latin typeface="Times New Roman" pitchFamily="18" charset="0"/>
                          <a:cs typeface="Times New Roman" pitchFamily="18" charset="0"/>
                          <a:sym typeface="Times New Roman" panose="02020603050405020304"/>
                        </a:rPr>
                        <a:t>name : Journal </a:t>
                      </a:r>
                      <a:r>
                        <a:rPr lang="en-US" sz="1800" i="1" dirty="0">
                          <a:latin typeface="Times New Roman" pitchFamily="18" charset="0"/>
                          <a:cs typeface="Times New Roman" pitchFamily="18" charset="0"/>
                          <a:sym typeface="Times New Roman" panose="02020603050405020304"/>
                        </a:rPr>
                        <a:t>of Security and Its Application</a:t>
                      </a:r>
                      <a:endParaRPr sz="1800" i="1" dirty="0">
                        <a:latin typeface="Times New Roman" pitchFamily="18" charset="0"/>
                        <a:cs typeface="Times New Roman" pitchFamily="18" charset="0"/>
                        <a:sym typeface="Times New Roman" panose="02020603050405020304"/>
                      </a:endParaRPr>
                    </a:p>
                    <a:p>
                      <a:pPr marL="0" lvl="0" indent="0" algn="l" rtl="0">
                        <a:spcBef>
                          <a:spcPts val="0"/>
                        </a:spcBef>
                        <a:spcAft>
                          <a:spcPts val="0"/>
                        </a:spcAft>
                        <a:buNone/>
                      </a:pPr>
                      <a:r>
                        <a:rPr lang="en-US" sz="1800" i="1" dirty="0">
                          <a:latin typeface="Times New Roman" pitchFamily="18" charset="0"/>
                          <a:cs typeface="Times New Roman" pitchFamily="18" charset="0"/>
                          <a:sym typeface="Times New Roman" panose="02020603050405020304"/>
                        </a:rPr>
                        <a:t>Volume: 5</a:t>
                      </a:r>
                      <a:endParaRPr sz="1800" i="1" dirty="0">
                        <a:latin typeface="Times New Roman" pitchFamily="18" charset="0"/>
                        <a:cs typeface="Times New Roman" pitchFamily="18" charset="0"/>
                        <a:sym typeface="Times New Roman" panose="02020603050405020304"/>
                      </a:endParaRPr>
                    </a:p>
                    <a:p>
                      <a:pPr marL="0" lvl="0" indent="0" algn="l" rtl="0">
                        <a:spcBef>
                          <a:spcPts val="0"/>
                        </a:spcBef>
                        <a:spcAft>
                          <a:spcPts val="0"/>
                        </a:spcAft>
                        <a:buClr>
                          <a:schemeClr val="dk1"/>
                        </a:buClr>
                        <a:buFont typeface="Arial" panose="020B0604020202020204"/>
                        <a:buNone/>
                      </a:pPr>
                      <a:r>
                        <a:rPr lang="en-US" sz="1800" i="1" dirty="0">
                          <a:latin typeface="Times New Roman" pitchFamily="18" charset="0"/>
                          <a:cs typeface="Times New Roman" pitchFamily="18" charset="0"/>
                          <a:sym typeface="Times New Roman" panose="02020603050405020304"/>
                        </a:rPr>
                        <a:t>Issue date: O</a:t>
                      </a:r>
                      <a:r>
                        <a:rPr lang="en-US" sz="1800" i="1" dirty="0" smtClean="0">
                          <a:latin typeface="Times New Roman" pitchFamily="18" charset="0"/>
                          <a:cs typeface="Times New Roman" pitchFamily="18" charset="0"/>
                          <a:sym typeface="Times New Roman" panose="02020603050405020304"/>
                        </a:rPr>
                        <a:t>ctober </a:t>
                      </a:r>
                      <a:r>
                        <a:rPr lang="en-US" sz="1800" i="1" dirty="0">
                          <a:latin typeface="Times New Roman" pitchFamily="18" charset="0"/>
                          <a:cs typeface="Times New Roman" pitchFamily="18" charset="0"/>
                          <a:sym typeface="Times New Roman" panose="02020603050405020304"/>
                        </a:rPr>
                        <a:t>2011</a:t>
                      </a:r>
                      <a:endParaRPr sz="1800" i="1" dirty="0">
                        <a:latin typeface="Times New Roman" pitchFamily="18" charset="0"/>
                        <a:cs typeface="Times New Roman" pitchFamily="18" charset="0"/>
                        <a:sym typeface="Times New Roman" panose="02020603050405020304"/>
                      </a:endParaRPr>
                    </a:p>
                    <a:p>
                      <a:pPr marL="0" marR="0" lvl="0" indent="0" algn="l" rtl="0">
                        <a:spcBef>
                          <a:spcPts val="0"/>
                        </a:spcBef>
                        <a:spcAft>
                          <a:spcPts val="0"/>
                        </a:spcAft>
                        <a:buNone/>
                      </a:pPr>
                      <a:endParaRPr dirty="0">
                        <a:sym typeface="Times New Roman" panose="02020603050405020304"/>
                      </a:endParaRPr>
                    </a:p>
                  </a:txBody>
                  <a:tcPr marL="91450" marR="91450" marT="45725" marB="45725"/>
                </a:tc>
                <a:tc>
                  <a:txBody>
                    <a:bodyPr/>
                    <a:lstStyle/>
                    <a:p>
                      <a:pPr marL="0" lvl="0" indent="0" algn="l" rtl="0">
                        <a:lnSpc>
                          <a:spcPct val="91000"/>
                        </a:lnSpc>
                        <a:spcBef>
                          <a:spcPts val="0"/>
                        </a:spcBef>
                        <a:spcAft>
                          <a:spcPts val="0"/>
                        </a:spcAft>
                        <a:buSzPts val="1100"/>
                        <a:buNone/>
                      </a:pPr>
                      <a:r>
                        <a:rPr lang="en-US" sz="1800" dirty="0" smtClean="0">
                          <a:latin typeface="Times New Roman" panose="02020603050405020304" pitchFamily="18" charset="0"/>
                          <a:cs typeface="Times New Roman" panose="02020603050405020304" pitchFamily="18" charset="0"/>
                          <a:sym typeface="Times New Roman" panose="02020603050405020304"/>
                        </a:rPr>
                        <a:t>Captures more accurate and trustworthy evidence while a real incident is occurring . Gives solid leads so that the responsive component can happen . Reduce the amount of resources required for an investigation to save time and money.</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lvl="0" indent="0" algn="l" rtl="0">
                        <a:spcBef>
                          <a:spcPts val="0"/>
                        </a:spcBef>
                        <a:spcAft>
                          <a:spcPts val="0"/>
                        </a:spcAft>
                        <a:buNone/>
                      </a:pPr>
                      <a:r>
                        <a:rPr lang="en-US" sz="1800" b="1" dirty="0">
                          <a:latin typeface="Times New Roman" panose="02020603050405020304"/>
                          <a:ea typeface="Times New Roman" panose="02020603050405020304"/>
                          <a:cs typeface="Times New Roman" panose="02020603050405020304"/>
                          <a:sym typeface="Times New Roman" panose="02020603050405020304"/>
                        </a:rPr>
                        <a:t>MERITS:</a:t>
                      </a:r>
                      <a:endParaRPr sz="18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1000"/>
                        </a:lnSpc>
                        <a:spcBef>
                          <a:spcPts val="0"/>
                        </a:spcBef>
                        <a:spcAft>
                          <a:spcPts val="0"/>
                        </a:spcAft>
                        <a:buClr>
                          <a:schemeClr val="dk1"/>
                        </a:buClr>
                        <a:buSzPts val="1100"/>
                        <a:buFont typeface="Arial" panose="020B0604020202020204"/>
                        <a:buNone/>
                      </a:pPr>
                      <a:r>
                        <a:rPr lang="en-US" sz="1800" dirty="0">
                          <a:latin typeface="Times New Roman" panose="02020603050405020304" pitchFamily="18" charset="0"/>
                          <a:cs typeface="Times New Roman" panose="02020603050405020304" pitchFamily="18" charset="0"/>
                          <a:sym typeface="Times New Roman" panose="02020603050405020304"/>
                        </a:rPr>
                        <a:t>It is a functional process compared to the high-level multi-component process</a:t>
                      </a:r>
                      <a:r>
                        <a:rPr lang="en-US" sz="1800" dirty="0" smtClean="0">
                          <a:latin typeface="Times New Roman" panose="02020603050405020304" pitchFamily="18" charset="0"/>
                          <a:cs typeface="Times New Roman" panose="02020603050405020304" pitchFamily="18" charset="0"/>
                          <a:sym typeface="Times New Roman" panose="02020603050405020304"/>
                        </a:rPr>
                        <a:t>. Gives solid leads so that the responsive component can happen </a:t>
                      </a:r>
                    </a:p>
                    <a:p>
                      <a:pPr marL="0" lvl="0" indent="0" algn="l" rtl="0">
                        <a:lnSpc>
                          <a:spcPct val="91000"/>
                        </a:lnSpc>
                        <a:spcBef>
                          <a:spcPts val="0"/>
                        </a:spcBef>
                        <a:spcAft>
                          <a:spcPts val="0"/>
                        </a:spcAft>
                        <a:buClr>
                          <a:schemeClr val="dk1"/>
                        </a:buClr>
                        <a:buSzPts val="1100"/>
                        <a:buFont typeface="Arial" panose="020B0604020202020204"/>
                        <a:buNone/>
                      </a:pPr>
                      <a:endParaRPr sz="1800" dirty="0">
                        <a:latin typeface="Times New Roman" panose="02020603050405020304" pitchFamily="18" charset="0"/>
                        <a:cs typeface="Times New Roman" panose="02020603050405020304" pitchFamily="18" charset="0"/>
                        <a:sym typeface="Times New Roman" panose="02020603050405020304"/>
                      </a:endParaRPr>
                    </a:p>
                    <a:p>
                      <a:pPr marL="0" lvl="0" indent="0" algn="l" rtl="0">
                        <a:spcBef>
                          <a:spcPts val="0"/>
                        </a:spcBef>
                        <a:spcAft>
                          <a:spcPts val="0"/>
                        </a:spcAft>
                        <a:buClr>
                          <a:schemeClr val="dk1"/>
                        </a:buClr>
                        <a:buFont typeface="Arial" panose="020B0604020202020204"/>
                        <a:buNone/>
                      </a:pPr>
                      <a:r>
                        <a:rPr lang="en-US" sz="1800" b="1" dirty="0">
                          <a:latin typeface="Times New Roman" panose="02020603050405020304"/>
                          <a:ea typeface="Times New Roman" panose="02020603050405020304"/>
                          <a:cs typeface="Times New Roman" panose="02020603050405020304"/>
                          <a:sym typeface="Times New Roman" panose="02020603050405020304"/>
                        </a:rPr>
                        <a:t>DEMERITS:</a:t>
                      </a:r>
                      <a:endParaRPr sz="3300" dirty="0">
                        <a:latin typeface="Arial" panose="020B0604020202020204"/>
                        <a:ea typeface="Arial" panose="020B0604020202020204"/>
                        <a:cs typeface="Arial" panose="020B0604020202020204"/>
                        <a:sym typeface="Arial" panose="020B0604020202020204"/>
                      </a:endParaRPr>
                    </a:p>
                    <a:p>
                      <a:pPr marL="0" lvl="0" indent="0" algn="l" rtl="0">
                        <a:lnSpc>
                          <a:spcPct val="91000"/>
                        </a:lnSpc>
                        <a:spcBef>
                          <a:spcPts val="0"/>
                        </a:spcBef>
                        <a:spcAft>
                          <a:spcPts val="0"/>
                        </a:spcAft>
                        <a:buClr>
                          <a:schemeClr val="dk1"/>
                        </a:buClr>
                        <a:buSzPts val="1100"/>
                        <a:buFont typeface="Arial" panose="020B0604020202020204"/>
                        <a:buNone/>
                      </a:pPr>
                      <a:r>
                        <a:rPr lang="en-US" sz="1800" dirty="0">
                          <a:latin typeface="Times New Roman" panose="02020603050405020304" pitchFamily="18" charset="0"/>
                          <a:cs typeface="Times New Roman" panose="02020603050405020304" pitchFamily="18" charset="0"/>
                          <a:sym typeface="Times New Roman" panose="02020603050405020304"/>
                        </a:rPr>
                        <a:t>Not yet fully implemented and may be adapted to implementation requirements</a:t>
                      </a:r>
                      <a:r>
                        <a:rPr lang="en-US" sz="1800" dirty="0" smtClean="0">
                          <a:latin typeface="Times New Roman" panose="02020603050405020304" pitchFamily="18" charset="0"/>
                          <a:cs typeface="Times New Roman" panose="02020603050405020304" pitchFamily="18" charset="0"/>
                          <a:sym typeface="Times New Roman" panose="02020603050405020304"/>
                        </a:rPr>
                        <a:t>.</a:t>
                      </a:r>
                      <a:endParaRPr sz="1800" b="1"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lvl="0" indent="0" algn="l" rtl="0">
                        <a:lnSpc>
                          <a:spcPct val="100000"/>
                        </a:lnSpc>
                        <a:spcBef>
                          <a:spcPts val="0"/>
                        </a:spcBef>
                        <a:spcAft>
                          <a:spcPts val="0"/>
                        </a:spcAft>
                        <a:buClr>
                          <a:schemeClr val="dk1"/>
                        </a:buClr>
                        <a:buSzPts val="1100"/>
                        <a:buFont typeface="Arial" panose="020B0604020202020204"/>
                        <a:buNone/>
                      </a:pPr>
                      <a:r>
                        <a:rPr lang="en-US" sz="1800" dirty="0">
                          <a:latin typeface="Times New Roman" panose="02020603050405020304" pitchFamily="18" charset="0"/>
                          <a:cs typeface="Times New Roman" panose="02020603050405020304" pitchFamily="18" charset="0"/>
                          <a:sym typeface="Times New Roman" panose="02020603050405020304"/>
                        </a:rPr>
                        <a:t>  </a:t>
                      </a:r>
                      <a:r>
                        <a:rPr lang="en-US" sz="1800" dirty="0" smtClean="0">
                          <a:latin typeface="Times New Roman" panose="02020603050405020304" pitchFamily="18" charset="0"/>
                          <a:cs typeface="Times New Roman" panose="02020603050405020304" pitchFamily="18" charset="0"/>
                          <a:sym typeface="Times New Roman" panose="02020603050405020304"/>
                        </a:rPr>
                        <a:t>The  </a:t>
                      </a:r>
                      <a:r>
                        <a:rPr lang="en-US" sz="1800" dirty="0">
                          <a:latin typeface="Times New Roman" panose="02020603050405020304" pitchFamily="18" charset="0"/>
                          <a:cs typeface="Times New Roman" panose="02020603050405020304" pitchFamily="18" charset="0"/>
                          <a:sym typeface="Times New Roman" panose="02020603050405020304"/>
                        </a:rPr>
                        <a:t>proposed  process  will  be used  to  develop  and implement  the</a:t>
                      </a:r>
                      <a:endParaRPr sz="1800" dirty="0">
                        <a:latin typeface="Times New Roman" panose="02020603050405020304" pitchFamily="18" charset="0"/>
                        <a:cs typeface="Times New Roman" panose="02020603050405020304" pitchFamily="18" charset="0"/>
                        <a:sym typeface="Times New Roman" panose="02020603050405020304"/>
                      </a:endParaRPr>
                    </a:p>
                    <a:p>
                      <a:pPr marL="0" lvl="0" indent="0" algn="l" rtl="0">
                        <a:lnSpc>
                          <a:spcPct val="100000"/>
                        </a:lnSpc>
                        <a:spcBef>
                          <a:spcPts val="0"/>
                        </a:spcBef>
                        <a:spcAft>
                          <a:spcPts val="0"/>
                        </a:spcAft>
                        <a:buClr>
                          <a:schemeClr val="dk1"/>
                        </a:buClr>
                        <a:buSzPts val="1100"/>
                        <a:buFont typeface="Arial" panose="020B0604020202020204"/>
                        <a:buNone/>
                      </a:pPr>
                      <a:r>
                        <a:rPr lang="en-US" sz="1800" dirty="0">
                          <a:latin typeface="Times New Roman" panose="02020603050405020304" pitchFamily="18" charset="0"/>
                          <a:cs typeface="Times New Roman" panose="02020603050405020304" pitchFamily="18" charset="0"/>
                          <a:sym typeface="Arial" panose="020B0604020202020204"/>
                        </a:rPr>
                        <a:t>proactive and reactive systems using domain-specific modeling language and automated code</a:t>
                      </a:r>
                      <a:endParaRPr sz="1800" dirty="0">
                        <a:latin typeface="Times New Roman" panose="02020603050405020304" pitchFamily="18" charset="0"/>
                        <a:cs typeface="Times New Roman" panose="02020603050405020304" pitchFamily="18" charset="0"/>
                        <a:sym typeface="Arial" panose="020B0604020202020204"/>
                      </a:endParaRPr>
                    </a:p>
                    <a:p>
                      <a:pPr marL="0" lvl="0" indent="0" algn="l" rtl="0">
                        <a:lnSpc>
                          <a:spcPct val="100000"/>
                        </a:lnSpc>
                        <a:spcBef>
                          <a:spcPts val="0"/>
                        </a:spcBef>
                        <a:spcAft>
                          <a:spcPts val="0"/>
                        </a:spcAft>
                        <a:buClr>
                          <a:schemeClr val="dk1"/>
                        </a:buClr>
                        <a:buSzPts val="1100"/>
                        <a:buFont typeface="Arial" panose="020B0604020202020204"/>
                        <a:buNone/>
                      </a:pPr>
                      <a:r>
                        <a:rPr lang="en-US" sz="1800" dirty="0">
                          <a:latin typeface="Times New Roman" panose="02020603050405020304" pitchFamily="18" charset="0"/>
                          <a:cs typeface="Times New Roman" panose="02020603050405020304" pitchFamily="18" charset="0"/>
                          <a:sym typeface="Times New Roman" panose="02020603050405020304"/>
                        </a:rPr>
                        <a:t>generation. This new method will help in creating the skeleton of the new digital investigation</a:t>
                      </a:r>
                      <a:endParaRPr sz="1800" dirty="0">
                        <a:latin typeface="Times New Roman" panose="02020603050405020304" pitchFamily="18" charset="0"/>
                        <a:cs typeface="Times New Roman" panose="02020603050405020304" pitchFamily="18" charset="0"/>
                        <a:sym typeface="Times New Roman" panose="02020603050405020304"/>
                      </a:endParaRPr>
                    </a:p>
                    <a:p>
                      <a:pPr marL="0" lvl="0" indent="0" algn="l" rtl="0">
                        <a:lnSpc>
                          <a:spcPct val="100000"/>
                        </a:lnSpc>
                        <a:spcBef>
                          <a:spcPts val="0"/>
                        </a:spcBef>
                        <a:spcAft>
                          <a:spcPts val="0"/>
                        </a:spcAft>
                        <a:buSzPts val="1100"/>
                        <a:buNone/>
                      </a:pPr>
                      <a:r>
                        <a:rPr lang="en-US" sz="1800" dirty="0">
                          <a:latin typeface="Times New Roman" panose="02020603050405020304" pitchFamily="18" charset="0"/>
                          <a:cs typeface="Times New Roman" panose="02020603050405020304" pitchFamily="18" charset="0"/>
                          <a:sym typeface="Times New Roman" panose="02020603050405020304"/>
                        </a:rPr>
                        <a:t>tools and </a:t>
                      </a:r>
                      <a:r>
                        <a:rPr lang="en-US" sz="1800" dirty="0" smtClean="0">
                          <a:latin typeface="Times New Roman" panose="02020603050405020304" pitchFamily="18" charset="0"/>
                          <a:cs typeface="Times New Roman" panose="02020603050405020304" pitchFamily="18" charset="0"/>
                          <a:sym typeface="Times New Roman" panose="02020603050405020304"/>
                        </a:rPr>
                        <a:t>techniques</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graphicFrame>
        <p:nvGraphicFramePr>
          <p:cNvPr id="227" name="Google Shape;227;p9"/>
          <p:cNvGraphicFramePr/>
          <p:nvPr>
            <p:extLst>
              <p:ext uri="{D42A27DB-BD31-4B8C-83A1-F6EECF244321}">
                <p14:modId xmlns:p14="http://schemas.microsoft.com/office/powerpoint/2010/main" xmlns="" val="1445672168"/>
              </p:ext>
            </p:extLst>
          </p:nvPr>
        </p:nvGraphicFramePr>
        <p:xfrm>
          <a:off x="475013" y="745666"/>
          <a:ext cx="11189449" cy="5666857"/>
        </p:xfrm>
        <a:graphic>
          <a:graphicData uri="http://schemas.openxmlformats.org/drawingml/2006/table">
            <a:tbl>
              <a:tblPr firstRow="1" bandRow="1">
                <a:noFill/>
                <a:tableStyleId>{09288DFA-EB59-4F7B-9674-6A45278E57AA}</a:tableStyleId>
              </a:tblPr>
              <a:tblGrid>
                <a:gridCol w="828331"/>
                <a:gridCol w="1320014"/>
                <a:gridCol w="1921390"/>
                <a:gridCol w="2324165"/>
                <a:gridCol w="2374607"/>
                <a:gridCol w="2420942"/>
              </a:tblGrid>
              <a:tr h="704025">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AUTHOR NAME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PAPER  TITLE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METHEDOLOGY</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MERITS &amp; DEMERITS</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FUTURE SCOPE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4962832">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2009</a:t>
                      </a:r>
                    </a:p>
                    <a:p>
                      <a:pPr marL="0" marR="0" lvl="0" indent="0" algn="l" rtl="0">
                        <a:spcBef>
                          <a:spcPts val="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b="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Heum</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Park, </a:t>
                      </a:r>
                    </a:p>
                    <a:p>
                      <a:pPr marL="0" marR="0" lvl="0" indent="0" algn="l" rtl="0">
                        <a:spcBef>
                          <a:spcPts val="0"/>
                        </a:spcBef>
                        <a:spcAft>
                          <a:spcPts val="0"/>
                        </a:spcAft>
                        <a:buNone/>
                      </a:pPr>
                      <a:r>
                        <a:rPr lang="en-US" sz="1800" b="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SunHo</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Cho, </a:t>
                      </a:r>
                    </a:p>
                    <a:p>
                      <a:pPr marL="0" marR="0" lvl="0" indent="0" algn="l" rtl="0">
                        <a:spcBef>
                          <a:spcPts val="0"/>
                        </a:spcBef>
                        <a:spcAft>
                          <a:spcPts val="0"/>
                        </a:spcAft>
                        <a:buNone/>
                      </a:pPr>
                      <a:r>
                        <a:rPr lang="en-US" sz="1800" b="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Hyuk-Chul</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Kwon</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Cyber Forensics Ontology for Cyber Criminal Investigation</a:t>
                      </a: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Issue </a:t>
                      </a:r>
                      <a:r>
                        <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date: January 2009</a:t>
                      </a:r>
                    </a:p>
                    <a:p>
                      <a:pPr marL="0" marR="0" lvl="0" indent="0" algn="l" rtl="0">
                        <a:spcBef>
                          <a:spcPts val="0"/>
                        </a:spcBef>
                        <a:spcAft>
                          <a:spcPts val="0"/>
                        </a:spcAft>
                        <a:buNone/>
                      </a:pPr>
                      <a:endParaRPr sz="1800" b="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6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According to the categories of cybercrime, laws, evidence, and criminal information, we created a cyber forensics domain ontology for criminal investigation in cyberspace. This concept can be used for data extraction cybercrime cases as well as the investigation of cybercrime cases. As a result, we took into account how cybercrime is classified, how evidence is gathered online, and how laws are applied to cybercrime.</a:t>
                      </a:r>
                      <a:endParaRPr lang="en-US" sz="16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b="1" dirty="0">
                          <a:latin typeface="Times New Roman" panose="02020603050405020304"/>
                          <a:ea typeface="Times New Roman" panose="02020603050405020304"/>
                          <a:cs typeface="Times New Roman" panose="02020603050405020304"/>
                          <a:sym typeface="Times New Roman" panose="02020603050405020304"/>
                        </a:rPr>
                        <a:t>MERITS</a:t>
                      </a:r>
                      <a:r>
                        <a:rPr lang="en-US" sz="1800" b="1" dirty="0" smtClean="0">
                          <a:latin typeface="Times New Roman" panose="02020603050405020304"/>
                          <a:ea typeface="Times New Roman" panose="02020603050405020304"/>
                          <a:cs typeface="Times New Roman" panose="02020603050405020304"/>
                          <a:sym typeface="Times New Roman" panose="02020603050405020304"/>
                        </a:rPr>
                        <a:t>:</a:t>
                      </a:r>
                    </a:p>
                    <a:p>
                      <a:pPr marL="0" marR="0" lvl="0" indent="0" algn="l" rtl="0">
                        <a:spcBef>
                          <a:spcPts val="0"/>
                        </a:spcBef>
                        <a:spcAft>
                          <a:spcPts val="0"/>
                        </a:spcAft>
                        <a:buNone/>
                      </a:pPr>
                      <a:r>
                        <a:rPr lang="en-US" sz="18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This concept can be used for data extraction as well as the investigation of cybercrime cases.</a:t>
                      </a:r>
                      <a:endParaRPr lang="en-US" sz="1800"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a:t>
                      </a:r>
                      <a:r>
                        <a:rPr lang="en-US" sz="18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 </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can be used to convict criminals, it is cost effective, it is tamper proof, and it is admissible in court.</a:t>
                      </a:r>
                      <a:endParaRPr sz="1800"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1" dirty="0">
                          <a:latin typeface="Times New Roman" panose="02020603050405020304"/>
                          <a:ea typeface="Times New Roman" panose="02020603050405020304"/>
                          <a:cs typeface="Times New Roman" panose="02020603050405020304"/>
                          <a:sym typeface="Times New Roman" panose="02020603050405020304"/>
                        </a:rPr>
                        <a:t>DEMERITS:</a:t>
                      </a:r>
                    </a:p>
                    <a:p>
                      <a:pPr marL="0" marR="0" lvl="0" indent="0" algn="l" rtl="0">
                        <a:spcBef>
                          <a:spcPts val="0"/>
                        </a:spcBef>
                        <a:spcAft>
                          <a:spcPts val="0"/>
                        </a:spcAft>
                        <a:buNone/>
                      </a:pPr>
                      <a:r>
                        <a:rPr lang="en-US" sz="18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It is </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time consuming, </a:t>
                      </a:r>
                      <a:endParaRPr lang="en-US" sz="18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it </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requires special training, and it can be expensive. </a:t>
                      </a:r>
                      <a:endParaRPr sz="1800" b="1"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 the future, we will extend the cyber forensics </a:t>
                      </a:r>
                    </a:p>
                    <a:p>
                      <a:pPr marL="0" marR="0" lvl="0" indent="0" algn="l" rtl="0">
                        <a:spcBef>
                          <a:spcPts val="0"/>
                        </a:spcBef>
                        <a:spcAft>
                          <a:spcPts val="0"/>
                        </a:spcAft>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ontology to make it fully applicable to general purposes. Also we will study automatic </a:t>
                      </a:r>
                    </a:p>
                    <a:p>
                      <a:pPr marL="0" marR="0" lvl="0" indent="0" algn="l" rtl="0">
                        <a:spcBef>
                          <a:spcPts val="0"/>
                        </a:spcBef>
                        <a:spcAft>
                          <a:spcPts val="0"/>
                        </a:spcAft>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concept mapping among ontology and refine the ontology for generalizing</a:t>
                      </a: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81192" y="2180496"/>
            <a:ext cx="11029615" cy="4009289"/>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The increase in </a:t>
            </a:r>
            <a:r>
              <a:rPr lang="en-US" sz="2000" dirty="0" smtClean="0">
                <a:solidFill>
                  <a:schemeClr val="tx1"/>
                </a:solidFill>
                <a:latin typeface="Times New Roman" panose="02020603050405020304" pitchFamily="18" charset="0"/>
                <a:cs typeface="Times New Roman" panose="02020603050405020304" pitchFamily="18" charset="0"/>
              </a:rPr>
              <a:t>crime rate, </a:t>
            </a:r>
            <a:r>
              <a:rPr lang="en-US" sz="2000" dirty="0">
                <a:solidFill>
                  <a:schemeClr val="tx1"/>
                </a:solidFill>
                <a:latin typeface="Times New Roman" panose="02020603050405020304" pitchFamily="18" charset="0"/>
                <a:cs typeface="Times New Roman" panose="02020603050405020304" pitchFamily="18" charset="0"/>
              </a:rPr>
              <a:t>the </a:t>
            </a:r>
            <a:r>
              <a:rPr lang="en-US" sz="2000" dirty="0" smtClean="0">
                <a:solidFill>
                  <a:schemeClr val="tx1"/>
                </a:solidFill>
                <a:latin typeface="Times New Roman" panose="02020603050405020304" pitchFamily="18" charset="0"/>
                <a:cs typeface="Times New Roman" panose="02020603050405020304" pitchFamily="18" charset="0"/>
              </a:rPr>
              <a:t>fear </a:t>
            </a:r>
            <a:r>
              <a:rPr lang="en-US" sz="2000" dirty="0">
                <a:solidFill>
                  <a:schemeClr val="tx1"/>
                </a:solidFill>
                <a:latin typeface="Times New Roman" panose="02020603050405020304" pitchFamily="18" charset="0"/>
                <a:cs typeface="Times New Roman" panose="02020603050405020304" pitchFamily="18" charset="0"/>
              </a:rPr>
              <a:t>of </a:t>
            </a:r>
            <a:r>
              <a:rPr lang="en-US" sz="2000" dirty="0" smtClean="0">
                <a:solidFill>
                  <a:schemeClr val="tx1"/>
                </a:solidFill>
                <a:latin typeface="Times New Roman" panose="02020603050405020304" pitchFamily="18" charset="0"/>
                <a:cs typeface="Times New Roman" panose="02020603050405020304" pitchFamily="18" charset="0"/>
              </a:rPr>
              <a:t>crime </a:t>
            </a:r>
            <a:r>
              <a:rPr lang="en-US" sz="2000" dirty="0">
                <a:solidFill>
                  <a:schemeClr val="tx1"/>
                </a:solidFill>
                <a:latin typeface="Times New Roman" panose="02020603050405020304" pitchFamily="18" charset="0"/>
                <a:cs typeface="Times New Roman" panose="02020603050405020304" pitchFamily="18" charset="0"/>
              </a:rPr>
              <a:t>among the general public, the insufficiency of expertise in the police service to conduct investigations, gather evidence, incriminate </a:t>
            </a:r>
            <a:r>
              <a:rPr lang="en-US" sz="2000" dirty="0" smtClean="0">
                <a:solidFill>
                  <a:schemeClr val="tx1"/>
                </a:solidFill>
                <a:latin typeface="Times New Roman" panose="02020603050405020304" pitchFamily="18" charset="0"/>
                <a:cs typeface="Times New Roman" panose="02020603050405020304" pitchFamily="18" charset="0"/>
              </a:rPr>
              <a:t>suspects are </a:t>
            </a:r>
            <a:r>
              <a:rPr lang="en-US" sz="2000" dirty="0">
                <a:solidFill>
                  <a:schemeClr val="tx1"/>
                </a:solidFill>
                <a:latin typeface="Times New Roman" panose="02020603050405020304" pitchFamily="18" charset="0"/>
                <a:cs typeface="Times New Roman" panose="02020603050405020304" pitchFamily="18" charset="0"/>
              </a:rPr>
              <a:t>problems </a:t>
            </a:r>
            <a:r>
              <a:rPr lang="en-US" sz="2000" dirty="0" smtClean="0">
                <a:solidFill>
                  <a:schemeClr val="tx1"/>
                </a:solidFill>
                <a:latin typeface="Times New Roman" panose="02020603050405020304" pitchFamily="18" charset="0"/>
                <a:cs typeface="Times New Roman" panose="02020603050405020304" pitchFamily="18" charset="0"/>
              </a:rPr>
              <a:t>that people are facing in their day to day life. </a:t>
            </a:r>
          </a:p>
          <a:p>
            <a:pPr marL="12319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The difficulty for the general public in approaching directly each time for giving complaints and data security issues arising with the case details given by the public and data collected by the forensic department.</a:t>
            </a:r>
          </a:p>
          <a:p>
            <a:pPr marL="12319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It is important to make it easy for the public to raise complaints against these crime.</a:t>
            </a:r>
          </a:p>
          <a:p>
            <a:pPr marL="12319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28519636"/>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panose="02020603050405020304"/>
              <a:buNone/>
            </a:pPr>
            <a:r>
              <a:rPr lang="en-US" b="1" dirty="0" smtClean="0">
                <a:latin typeface="Times New Roman" panose="02020603050405020304"/>
                <a:ea typeface="Times New Roman" panose="02020603050405020304"/>
                <a:cs typeface="Times New Roman" panose="02020603050405020304"/>
                <a:sym typeface="Times New Roman" panose="02020603050405020304"/>
              </a:rPr>
              <a:t>EXISTING </a:t>
            </a:r>
            <a:r>
              <a:rPr lang="en-US" b="1" dirty="0">
                <a:latin typeface="Times New Roman" panose="02020603050405020304"/>
                <a:ea typeface="Times New Roman" panose="02020603050405020304"/>
                <a:cs typeface="Times New Roman" panose="02020603050405020304"/>
                <a:sym typeface="Times New Roman" panose="02020603050405020304"/>
              </a:rPr>
              <a:t>SYSTEM</a:t>
            </a:r>
            <a:endParaRPr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53" name="Google Shape;253;p14"/>
          <p:cNvSpPr txBox="1">
            <a:spLocks noGrp="1"/>
          </p:cNvSpPr>
          <p:nvPr>
            <p:ph type="body" idx="1"/>
          </p:nvPr>
        </p:nvSpPr>
        <p:spPr>
          <a:xfrm>
            <a:off x="581192" y="2180496"/>
            <a:ext cx="11029615" cy="4486634"/>
          </a:xfrm>
          <a:prstGeom prst="rect">
            <a:avLst/>
          </a:prstGeom>
          <a:noFill/>
          <a:ln>
            <a:noFill/>
          </a:ln>
        </p:spPr>
        <p:txBody>
          <a:bodyPr spcFirstLastPara="1" wrap="square" lIns="91425" tIns="45700" rIns="91425" bIns="45700" anchor="ctr" anchorCtr="0">
            <a:normAutofit/>
          </a:bodyPr>
          <a:lstStyle/>
          <a:p>
            <a:pPr marL="306070" lvl="0" indent="-306070" algn="l" rtl="0">
              <a:spcBef>
                <a:spcPts val="0"/>
              </a:spcBef>
              <a:spcAft>
                <a:spcPts val="0"/>
              </a:spcAft>
              <a:buSzPts val="1656"/>
              <a:buFont typeface="Arial" panose="020B0604020202020204"/>
              <a:buChar char="•"/>
            </a:pPr>
            <a:r>
              <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Cyber forensics is a process of extracting data as proof for a crime (that involves electronic devices) while following proper investigation rules to nab the culprit by presenting the evidence to the court. Cyber forensics is also known as computer forensics.</a:t>
            </a:r>
          </a:p>
          <a:p>
            <a:pPr marL="306070" lvl="0" indent="-306070" algn="l" rtl="0">
              <a:spcBef>
                <a:spcPts val="960"/>
              </a:spcBef>
              <a:spcAft>
                <a:spcPts val="0"/>
              </a:spcAft>
              <a:buSzPts val="1656"/>
              <a:buFont typeface="Arial" panose="020B0604020202020204"/>
              <a:buChar char="•"/>
            </a:pPr>
            <a:r>
              <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Here,  DISCLOSE, the first data-driven decision support framework for optimizing forensic investigations of </a:t>
            </a:r>
            <a:r>
              <a:rPr lang="en-US" sz="18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cyber security </a:t>
            </a:r>
            <a:r>
              <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breaches. </a:t>
            </a:r>
          </a:p>
          <a:p>
            <a:pPr marL="306070" lvl="0" indent="-306070" algn="l" rtl="0">
              <a:spcBef>
                <a:spcPts val="960"/>
              </a:spcBef>
              <a:spcAft>
                <a:spcPts val="0"/>
              </a:spcAft>
              <a:buSzPts val="1656"/>
              <a:buFont typeface="Arial" panose="020B0604020202020204"/>
              <a:buChar char="•"/>
            </a:pPr>
            <a:r>
              <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DISCLOSE benefits from a repository of known adversarial tactics, techniques, and procedures (TTPs), for each of which it harvests threat intelligence information to calculate its probabilistic relations with the rest.</a:t>
            </a:r>
          </a:p>
          <a:p>
            <a:pPr marL="306070" lvl="0" indent="-306070" algn="l" rtl="0">
              <a:spcBef>
                <a:spcPts val="960"/>
              </a:spcBef>
              <a:spcAft>
                <a:spcPts val="0"/>
              </a:spcAft>
              <a:buSzPts val="1656"/>
              <a:buFont typeface="Arial" panose="020B0604020202020204"/>
              <a:buChar char="•"/>
            </a:pPr>
            <a:r>
              <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General objective of a Disclosure Framework. To ensure that all and only relevant information is disclosed in an appropriate manner, so that detailed information does not obscure relevant information in the notes</a:t>
            </a:r>
          </a:p>
          <a:p>
            <a:pPr marL="0" lvl="0" indent="0" algn="l" rtl="0">
              <a:spcBef>
                <a:spcPts val="960"/>
              </a:spcBef>
              <a:spcAft>
                <a:spcPts val="0"/>
              </a:spcAft>
              <a:buSzPts val="1656"/>
              <a:buNone/>
            </a:pPr>
            <a:r>
              <a:rPr lang="en-US" b="1" dirty="0">
                <a:solidFill>
                  <a:schemeClr val="accent1"/>
                </a:solidFill>
                <a:latin typeface="Times New Roman" panose="02020603050405020304"/>
                <a:ea typeface="Times New Roman" panose="02020603050405020304"/>
                <a:cs typeface="Times New Roman" panose="02020603050405020304"/>
                <a:sym typeface="Times New Roman" panose="02020603050405020304"/>
              </a:rPr>
              <a:t>DISADVANTAGES</a:t>
            </a:r>
            <a:r>
              <a:rPr lang="en-US" dirty="0"/>
              <a:t> </a:t>
            </a:r>
          </a:p>
          <a:p>
            <a:pPr marL="306070" lvl="0" indent="-306070" algn="l" rtl="0">
              <a:spcBef>
                <a:spcPts val="960"/>
              </a:spcBef>
              <a:spcAft>
                <a:spcPts val="0"/>
              </a:spcAft>
              <a:buSzPts val="1656"/>
              <a:buFont typeface="Noto Sans Symbols"/>
              <a:buChar char="▪"/>
            </a:pPr>
            <a:r>
              <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It has limited functionalities to derive the optimized result</a:t>
            </a:r>
            <a:r>
              <a:rPr lang="en-US" sz="1800" dirty="0">
                <a:latin typeface="Times New Roman" panose="02020603050405020304"/>
                <a:ea typeface="Times New Roman" panose="02020603050405020304"/>
                <a:cs typeface="Times New Roman" panose="02020603050405020304"/>
                <a:sym typeface="Times New Roman" panose="02020603050405020304"/>
              </a:rPr>
              <a:t>.</a:t>
            </a:r>
          </a:p>
          <a:p>
            <a:pPr marL="306070" lvl="0" indent="-306070" algn="l" rtl="0">
              <a:spcBef>
                <a:spcPts val="960"/>
              </a:spcBef>
              <a:spcAft>
                <a:spcPts val="0"/>
              </a:spcAft>
              <a:buSzPts val="1656"/>
              <a:buFont typeface="Noto Sans Symbols"/>
              <a:buChar char="▪"/>
            </a:pPr>
            <a:r>
              <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use of disclose framework technology is based on probabilistic standards and need not to be accurate all the time</a:t>
            </a:r>
          </a:p>
          <a:p>
            <a:pPr marL="0" lvl="0" indent="0" algn="l" rtl="0">
              <a:spcBef>
                <a:spcPts val="960"/>
              </a:spcBef>
              <a:spcAft>
                <a:spcPts val="0"/>
              </a:spcAft>
              <a:buSzPts val="1656"/>
              <a:buNone/>
            </a:pPr>
            <a:endPar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panose="020B0502020104020203"/>
              <a:buNone/>
            </a:pPr>
            <a:r>
              <a:rPr lang="en-US" b="1" dirty="0">
                <a:latin typeface="Times New Roman" pitchFamily="18" charset="0"/>
                <a:cs typeface="Times New Roman" pitchFamily="18" charset="0"/>
              </a:rPr>
              <a:t>PROPOSED SYSTEM</a:t>
            </a:r>
          </a:p>
        </p:txBody>
      </p:sp>
      <p:sp>
        <p:nvSpPr>
          <p:cNvPr id="259" name="Google Shape;259;p15"/>
          <p:cNvSpPr txBox="1">
            <a:spLocks noGrp="1"/>
          </p:cNvSpPr>
          <p:nvPr>
            <p:ph type="body" idx="1"/>
          </p:nvPr>
        </p:nvSpPr>
        <p:spPr>
          <a:xfrm>
            <a:off x="581192" y="2024743"/>
            <a:ext cx="11029615" cy="4478693"/>
          </a:xfrm>
          <a:prstGeom prst="rect">
            <a:avLst/>
          </a:prstGeom>
          <a:noFill/>
          <a:ln>
            <a:noFill/>
          </a:ln>
        </p:spPr>
        <p:txBody>
          <a:bodyPr spcFirstLastPara="1" wrap="square" lIns="91425" tIns="45700" rIns="91425" bIns="45700" anchor="ctr" anchorCtr="0">
            <a:normAutofit fontScale="92500" lnSpcReduction="10000"/>
          </a:bodyPr>
          <a:lstStyle/>
          <a:p>
            <a:pPr marL="306070" lvl="0" indent="-306070" algn="just" rtl="0">
              <a:lnSpc>
                <a:spcPct val="110000"/>
              </a:lnSpc>
              <a:spcBef>
                <a:spcPts val="0"/>
              </a:spcBef>
              <a:spcAft>
                <a:spcPts val="0"/>
              </a:spcAft>
              <a:buSzPct val="92000"/>
              <a:buChar cha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system is a hybrid model making use of two encrypting algorithms while </a:t>
            </a:r>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transferring data </a:t>
            </a: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from one module to another.</a:t>
            </a:r>
          </a:p>
          <a:p>
            <a:pPr marL="306070" lvl="0" indent="-306070" algn="just" rtl="0">
              <a:lnSpc>
                <a:spcPct val="110000"/>
              </a:lnSpc>
              <a:spcBef>
                <a:spcPts val="1135"/>
              </a:spcBef>
              <a:spcAft>
                <a:spcPts val="0"/>
              </a:spcAft>
              <a:buSzPct val="92000"/>
              <a:buChar cha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Data will be analyzed to optimize the process. From the report, analysis process provide the decision making solution.</a:t>
            </a:r>
          </a:p>
          <a:p>
            <a:pPr marL="306070" lvl="0" indent="-306070" algn="l" rtl="0">
              <a:lnSpc>
                <a:spcPct val="110000"/>
              </a:lnSpc>
              <a:spcBef>
                <a:spcPts val="1135"/>
              </a:spcBef>
              <a:spcAft>
                <a:spcPts val="0"/>
              </a:spcAft>
              <a:buSzPct val="92000"/>
              <a:buChar cha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Cyber forensic contains steps to investigate or collect the data It is defined as the processes and tools used in investigations and gathering evidence. Some of the instruction will be provided as a default such as category wise.</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06070" lvl="0" indent="-306070" algn="l" rtl="0">
              <a:lnSpc>
                <a:spcPct val="110000"/>
              </a:lnSpc>
              <a:spcBef>
                <a:spcPts val="935"/>
              </a:spcBef>
              <a:spcAft>
                <a:spcPts val="0"/>
              </a:spcAft>
              <a:buSzPct val="92000"/>
              <a:buChar cha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By analyzing the investigation report, process will be optimized to reduce the investigation process.</a:t>
            </a:r>
          </a:p>
          <a:p>
            <a:pPr marL="306070" lvl="0" indent="-306070" algn="l" rtl="0">
              <a:lnSpc>
                <a:spcPct val="110000"/>
              </a:lnSpc>
              <a:spcBef>
                <a:spcPts val="935"/>
              </a:spcBef>
              <a:spcAft>
                <a:spcPts val="0"/>
              </a:spcAft>
              <a:buSzPct val="92000"/>
              <a:buChar cha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 our system, we make use of AES Algorithm and blowfish </a:t>
            </a:r>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Algorithm </a:t>
            </a: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which </a:t>
            </a:r>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enhances </a:t>
            </a: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security of the information as well as </a:t>
            </a:r>
            <a:r>
              <a:rPr lang="en-US"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make it difficult </a:t>
            </a: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to decrypt.</a:t>
            </a:r>
          </a:p>
          <a:p>
            <a:pPr marL="0" lvl="0" indent="0" algn="l" rtl="0">
              <a:spcBef>
                <a:spcPts val="935"/>
              </a:spcBef>
              <a:spcAft>
                <a:spcPts val="0"/>
              </a:spcAft>
              <a:buSzPct val="92000"/>
              <a:buNone/>
            </a:pPr>
            <a:r>
              <a:rPr lang="en-US" b="1" dirty="0">
                <a:solidFill>
                  <a:srgbClr val="481831"/>
                </a:solidFill>
                <a:latin typeface="Times New Roman" panose="02020603050405020304"/>
                <a:ea typeface="Times New Roman" panose="02020603050405020304"/>
                <a:cs typeface="Times New Roman" panose="02020603050405020304"/>
                <a:sym typeface="Times New Roman" panose="02020603050405020304"/>
              </a:rPr>
              <a:t>ADVANTAGES</a:t>
            </a:r>
          </a:p>
          <a:p>
            <a:pPr marL="306070" lvl="0" indent="-306070" algn="l" rtl="0">
              <a:spcBef>
                <a:spcPts val="935"/>
              </a:spcBef>
              <a:spcAft>
                <a:spcPts val="0"/>
              </a:spcAft>
              <a:buSzPct val="92000"/>
              <a:buChar cha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Two different algorithms (</a:t>
            </a:r>
            <a:r>
              <a:rPr lang="en-US"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i.e</a:t>
            </a: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AES Algorithm and Blowfish algorithm can be used for efficient data functionality when compared to disclosure framework technology.</a:t>
            </a:r>
          </a:p>
          <a:p>
            <a:pPr marL="306070" lvl="0" indent="-306070" algn="l" rtl="0">
              <a:spcBef>
                <a:spcPts val="935"/>
              </a:spcBef>
              <a:spcAft>
                <a:spcPts val="0"/>
              </a:spcAft>
              <a:buSzPct val="92000"/>
              <a:buChar cha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AES algorithm can be used for storing large amount of information and provides enhanced data security.</a:t>
            </a:r>
          </a:p>
          <a:p>
            <a:pPr marL="306070" lvl="0" indent="-306070" algn="l" rtl="0">
              <a:spcBef>
                <a:spcPts val="935"/>
              </a:spcBef>
              <a:spcAft>
                <a:spcPts val="0"/>
              </a:spcAft>
              <a:buSzPct val="92000"/>
              <a:buChar cha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Blowfish is a symmetric key encryption technique designed as an alternative to the DES encryption algorithm </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ALGORITHM EXPLANATION</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307" name="Google Shape;307;p24"/>
          <p:cNvSpPr txBox="1">
            <a:spLocks noGrp="1"/>
          </p:cNvSpPr>
          <p:nvPr>
            <p:ph type="body" idx="1"/>
          </p:nvPr>
        </p:nvSpPr>
        <p:spPr>
          <a:xfrm>
            <a:off x="581192" y="2180496"/>
            <a:ext cx="11029615" cy="405618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840"/>
              <a:buNone/>
            </a:pPr>
            <a:r>
              <a:rPr lang="en-US"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In our proposed system we are using two algorithms: </a:t>
            </a:r>
            <a:endParaRPr lang="en-US" sz="24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SzPts val="1840"/>
              <a:buNone/>
            </a:pPr>
            <a:endParaRPr lang="en-US"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06070" lvl="0" indent="-306070" algn="l" rtl="0">
              <a:spcBef>
                <a:spcPts val="1000"/>
              </a:spcBef>
              <a:spcAft>
                <a:spcPts val="0"/>
              </a:spcAft>
              <a:buSzPts val="1840"/>
              <a:buChar char="◼"/>
            </a:pPr>
            <a:r>
              <a:rPr lang="en-US"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AES Algorithm</a:t>
            </a:r>
          </a:p>
          <a:p>
            <a:pPr marL="306070" lvl="0" indent="-306070" algn="l" rtl="0">
              <a:spcBef>
                <a:spcPts val="1000"/>
              </a:spcBef>
              <a:spcAft>
                <a:spcPts val="0"/>
              </a:spcAft>
              <a:buSzPts val="1840"/>
              <a:buChar char="◼"/>
            </a:pPr>
            <a:r>
              <a:rPr lang="en-US"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Blowfish </a:t>
            </a:r>
            <a:r>
              <a:rPr lang="en-US" sz="24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rPr>
              <a:t>Algorithm</a:t>
            </a:r>
          </a:p>
          <a:p>
            <a:pPr marL="0" lvl="0" indent="0" algn="l" rtl="0">
              <a:spcBef>
                <a:spcPts val="1000"/>
              </a:spcBef>
              <a:spcAft>
                <a:spcPts val="0"/>
              </a:spcAft>
              <a:buSzPts val="1840"/>
              <a:buNone/>
            </a:pPr>
            <a:endParaRPr lang="en-US"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840"/>
              <a:buNone/>
            </a:pPr>
            <a:r>
              <a:rPr lang="en-US"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These algorithms are used for encrypting and decrypting the files </a:t>
            </a:r>
            <a:r>
              <a:rPr lang="en-US" sz="24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rPr>
              <a:t>while transferring data </a:t>
            </a:r>
            <a:r>
              <a:rPr lang="en-US"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between each modules.</a:t>
            </a:r>
          </a:p>
          <a:p>
            <a:pPr marL="0" lvl="0" indent="0" algn="l" rtl="0">
              <a:spcBef>
                <a:spcPts val="1000"/>
              </a:spcBef>
              <a:spcAft>
                <a:spcPts val="0"/>
              </a:spcAft>
              <a:buSzPts val="1840"/>
              <a:buNone/>
            </a:pPr>
            <a:endParaRPr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5"/>
          <p:cNvSpPr txBox="1">
            <a:spLocks noGrp="1"/>
          </p:cNvSpPr>
          <p:nvPr>
            <p:ph type="title"/>
          </p:nvPr>
        </p:nvSpPr>
        <p:spPr>
          <a:xfrm>
            <a:off x="462988" y="821572"/>
            <a:ext cx="11029615" cy="101880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Gill Sans" panose="020B0502020104020203"/>
              <a:buNone/>
            </a:pPr>
            <a:r>
              <a:rPr lang="en-US" b="1" dirty="0">
                <a:latin typeface="Times New Roman" panose="02020603050405020304" pitchFamily="18" charset="0"/>
                <a:cs typeface="Times New Roman" panose="02020603050405020304" pitchFamily="18" charset="0"/>
              </a:rPr>
              <a:t>AES ALGORITHM</a:t>
            </a:r>
          </a:p>
        </p:txBody>
      </p:sp>
      <p:sp>
        <p:nvSpPr>
          <p:cNvPr id="313" name="Google Shape;313;p25"/>
          <p:cNvSpPr/>
          <p:nvPr/>
        </p:nvSpPr>
        <p:spPr>
          <a:xfrm>
            <a:off x="462988" y="2025570"/>
            <a:ext cx="11285316" cy="4352081"/>
          </a:xfrm>
          <a:prstGeom prst="rect">
            <a:avLst/>
          </a:prstGeom>
          <a:solidFill>
            <a:schemeClr val="accent1"/>
          </a:solidFill>
          <a:ln w="22225" cap="rnd" cmpd="sng">
            <a:solidFill>
              <a:srgbClr val="380E25"/>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50000"/>
              </a:lnSpc>
              <a:spcBef>
                <a:spcPts val="0"/>
              </a:spcBef>
              <a:spcAft>
                <a:spcPts val="0"/>
              </a:spcAft>
              <a:buClr>
                <a:schemeClr val="lt1"/>
              </a:buClr>
              <a:buSzPts val="1800"/>
              <a:buFont typeface="Arial" panose="020B0604020202020204"/>
              <a:buChar char="•"/>
            </a:pPr>
            <a:endParaRPr lang="en-US" sz="2000" dirty="0" smtClean="0">
              <a:solidFill>
                <a:schemeClr val="lt1"/>
              </a:solidFill>
              <a:latin typeface="Gill Sans" panose="020B0502020104020203"/>
              <a:ea typeface="Gill Sans" panose="020B0502020104020203"/>
              <a:cs typeface="Gill Sans" panose="020B0502020104020203"/>
              <a:sym typeface="Gill Sans" panose="020B0502020104020203"/>
            </a:endParaRPr>
          </a:p>
          <a:p>
            <a:pPr marL="285750" marR="0" lvl="0" indent="-285750" algn="l" rtl="0">
              <a:lnSpc>
                <a:spcPct val="150000"/>
              </a:lnSpc>
              <a:spcBef>
                <a:spcPts val="0"/>
              </a:spcBef>
              <a:spcAft>
                <a:spcPts val="0"/>
              </a:spcAft>
              <a:buClr>
                <a:schemeClr val="lt1"/>
              </a:buClr>
              <a:buSzPts val="1800"/>
              <a:buFont typeface="Arial" panose="020B0604020202020204"/>
              <a:buChar char="•"/>
            </a:pPr>
            <a:r>
              <a:rPr lang="en-US" sz="2200" dirty="0" smtClean="0">
                <a:solidFill>
                  <a:schemeClr val="lt1"/>
                </a:solidFill>
                <a:latin typeface="Times New Roman" pitchFamily="18" charset="0"/>
                <a:ea typeface="Gill Sans" panose="020B0502020104020203"/>
                <a:cs typeface="Times New Roman" pitchFamily="18" charset="0"/>
                <a:sym typeface="Gill Sans" panose="020B0502020104020203"/>
              </a:rPr>
              <a:t>The </a:t>
            </a:r>
            <a:r>
              <a:rPr lang="en-US" sz="2200" dirty="0">
                <a:solidFill>
                  <a:schemeClr val="lt1"/>
                </a:solidFill>
                <a:latin typeface="Times New Roman" pitchFamily="18" charset="0"/>
                <a:ea typeface="Gill Sans" panose="020B0502020104020203"/>
                <a:cs typeface="Times New Roman" pitchFamily="18" charset="0"/>
                <a:sym typeface="Gill Sans" panose="020B0502020104020203"/>
              </a:rPr>
              <a:t>Advanced Encryption Algorithm is a network security algorithm which is highly efficient in </a:t>
            </a:r>
          </a:p>
          <a:p>
            <a:pPr marL="0" marR="0" lvl="0" indent="0" algn="l" rtl="0">
              <a:lnSpc>
                <a:spcPct val="150000"/>
              </a:lnSpc>
              <a:spcBef>
                <a:spcPts val="0"/>
              </a:spcBef>
              <a:spcAft>
                <a:spcPts val="0"/>
              </a:spcAft>
              <a:buNone/>
            </a:pPr>
            <a:r>
              <a:rPr lang="en-US" sz="2200" dirty="0">
                <a:solidFill>
                  <a:schemeClr val="lt1"/>
                </a:solidFill>
                <a:latin typeface="Times New Roman" pitchFamily="18" charset="0"/>
                <a:ea typeface="Gill Sans" panose="020B0502020104020203"/>
                <a:cs typeface="Times New Roman" pitchFamily="18" charset="0"/>
                <a:sym typeface="Gill Sans" panose="020B0502020104020203"/>
              </a:rPr>
              <a:t>     128- bit forms, and also uses keys of 192 and 256 bits for heavy duty encryption.</a:t>
            </a:r>
          </a:p>
          <a:p>
            <a:pPr marL="285750" marR="0" lvl="0" indent="-285750" algn="l" rtl="0">
              <a:lnSpc>
                <a:spcPct val="150000"/>
              </a:lnSpc>
              <a:spcBef>
                <a:spcPts val="0"/>
              </a:spcBef>
              <a:spcAft>
                <a:spcPts val="0"/>
              </a:spcAft>
              <a:buClr>
                <a:schemeClr val="lt1"/>
              </a:buClr>
              <a:buSzPts val="1800"/>
              <a:buFont typeface="Arial" panose="020B0604020202020204"/>
              <a:buChar char="•"/>
            </a:pPr>
            <a:r>
              <a:rPr lang="en-US" sz="2200" dirty="0">
                <a:solidFill>
                  <a:schemeClr val="lt1"/>
                </a:solidFill>
                <a:latin typeface="Times New Roman" pitchFamily="18" charset="0"/>
                <a:ea typeface="Gill Sans" panose="020B0502020104020203"/>
                <a:cs typeface="Times New Roman" pitchFamily="18" charset="0"/>
                <a:sym typeface="Gill Sans" panose="020B0502020104020203"/>
              </a:rPr>
              <a:t>AES is implemented in software and hardware throughout the world to encrypt sensitive data.</a:t>
            </a:r>
          </a:p>
          <a:p>
            <a:pPr marL="285750" marR="0" lvl="0" indent="-285750" algn="l" rtl="0">
              <a:lnSpc>
                <a:spcPct val="150000"/>
              </a:lnSpc>
              <a:spcBef>
                <a:spcPts val="0"/>
              </a:spcBef>
              <a:spcAft>
                <a:spcPts val="0"/>
              </a:spcAft>
              <a:buClr>
                <a:schemeClr val="lt1"/>
              </a:buClr>
              <a:buSzPts val="1800"/>
              <a:buFont typeface="Arial" panose="020B0604020202020204"/>
              <a:buChar char="•"/>
            </a:pPr>
            <a:r>
              <a:rPr lang="en-US" sz="2200" dirty="0">
                <a:solidFill>
                  <a:schemeClr val="lt1"/>
                </a:solidFill>
                <a:latin typeface="Times New Roman" pitchFamily="18" charset="0"/>
                <a:ea typeface="Gill Sans" panose="020B0502020104020203"/>
                <a:cs typeface="Times New Roman" pitchFamily="18" charset="0"/>
                <a:sym typeface="Gill Sans" panose="020B0502020104020203"/>
              </a:rPr>
              <a:t>The number of rounds depends on the key length as follows :</a:t>
            </a:r>
          </a:p>
          <a:p>
            <a:pPr marL="0" marR="0" lvl="0" indent="0" algn="l" rtl="0">
              <a:lnSpc>
                <a:spcPct val="150000"/>
              </a:lnSpc>
              <a:spcBef>
                <a:spcPts val="0"/>
              </a:spcBef>
              <a:spcAft>
                <a:spcPts val="0"/>
              </a:spcAft>
              <a:buNone/>
            </a:pPr>
            <a:r>
              <a:rPr lang="en-US" sz="2200" dirty="0">
                <a:solidFill>
                  <a:schemeClr val="lt1"/>
                </a:solidFill>
                <a:latin typeface="Times New Roman" pitchFamily="18" charset="0"/>
                <a:ea typeface="Gill Sans" panose="020B0502020104020203"/>
                <a:cs typeface="Times New Roman" pitchFamily="18" charset="0"/>
                <a:sym typeface="Gill Sans" panose="020B0502020104020203"/>
              </a:rPr>
              <a:t>     128 bit key – 10 rounds</a:t>
            </a:r>
          </a:p>
          <a:p>
            <a:pPr marL="0" marR="0" lvl="0" indent="0" algn="l" rtl="0">
              <a:lnSpc>
                <a:spcPct val="150000"/>
              </a:lnSpc>
              <a:spcBef>
                <a:spcPts val="0"/>
              </a:spcBef>
              <a:spcAft>
                <a:spcPts val="0"/>
              </a:spcAft>
              <a:buNone/>
            </a:pPr>
            <a:r>
              <a:rPr lang="en-US" sz="2200" dirty="0">
                <a:solidFill>
                  <a:schemeClr val="lt1"/>
                </a:solidFill>
                <a:latin typeface="Times New Roman" pitchFamily="18" charset="0"/>
                <a:ea typeface="Gill Sans" panose="020B0502020104020203"/>
                <a:cs typeface="Times New Roman" pitchFamily="18" charset="0"/>
                <a:sym typeface="Gill Sans" panose="020B0502020104020203"/>
              </a:rPr>
              <a:t>     192 bit key – 12 rounds</a:t>
            </a:r>
          </a:p>
          <a:p>
            <a:pPr marL="0" marR="0" lvl="0" indent="0" algn="l" rtl="0">
              <a:lnSpc>
                <a:spcPct val="150000"/>
              </a:lnSpc>
              <a:spcBef>
                <a:spcPts val="0"/>
              </a:spcBef>
              <a:spcAft>
                <a:spcPts val="0"/>
              </a:spcAft>
              <a:buNone/>
            </a:pPr>
            <a:r>
              <a:rPr lang="en-US" sz="2200" dirty="0">
                <a:solidFill>
                  <a:schemeClr val="lt1"/>
                </a:solidFill>
                <a:latin typeface="Times New Roman" pitchFamily="18" charset="0"/>
                <a:ea typeface="Gill Sans" panose="020B0502020104020203"/>
                <a:cs typeface="Times New Roman" pitchFamily="18" charset="0"/>
                <a:sym typeface="Gill Sans" panose="020B0502020104020203"/>
              </a:rPr>
              <a:t>      256 bit key – 14 rounds</a:t>
            </a:r>
          </a:p>
          <a:p>
            <a:pPr marL="0" marR="0" lvl="0" indent="0" algn="l"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6"/>
          <p:cNvSpPr txBox="1">
            <a:spLocks noGrp="1"/>
          </p:cNvSpPr>
          <p:nvPr>
            <p:ph type="title"/>
          </p:nvPr>
        </p:nvSpPr>
        <p:spPr>
          <a:xfrm>
            <a:off x="465446" y="786847"/>
            <a:ext cx="11029615" cy="90305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Gill Sans" panose="020B0502020104020203"/>
              <a:buNone/>
            </a:pPr>
            <a:r>
              <a:rPr lang="en-US" b="1" dirty="0">
                <a:latin typeface="Times New Roman" panose="02020603050405020304" pitchFamily="18" charset="0"/>
                <a:cs typeface="Times New Roman" panose="02020603050405020304" pitchFamily="18" charset="0"/>
              </a:rPr>
              <a:t>BLOWFISH ALGORITHM</a:t>
            </a:r>
          </a:p>
        </p:txBody>
      </p:sp>
      <p:sp>
        <p:nvSpPr>
          <p:cNvPr id="319" name="Google Shape;319;p2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56"/>
              <a:buNone/>
            </a:pPr>
            <a:endParaRPr/>
          </a:p>
        </p:txBody>
      </p:sp>
      <p:sp>
        <p:nvSpPr>
          <p:cNvPr id="320" name="Google Shape;320;p26"/>
          <p:cNvSpPr/>
          <p:nvPr/>
        </p:nvSpPr>
        <p:spPr>
          <a:xfrm>
            <a:off x="416688" y="1828800"/>
            <a:ext cx="11296892" cy="4548851"/>
          </a:xfrm>
          <a:prstGeom prst="rect">
            <a:avLst/>
          </a:prstGeom>
          <a:solidFill>
            <a:schemeClr val="accent1"/>
          </a:solidFill>
          <a:ln w="22225" cap="rnd" cmpd="sng">
            <a:solidFill>
              <a:srgbClr val="380E25"/>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50000"/>
              </a:lnSpc>
              <a:spcBef>
                <a:spcPts val="0"/>
              </a:spcBef>
              <a:spcAft>
                <a:spcPts val="0"/>
              </a:spcAft>
              <a:buClr>
                <a:schemeClr val="lt1"/>
              </a:buClr>
              <a:buSzPts val="2000"/>
              <a:buFont typeface="Arial" panose="020B0604020202020204"/>
              <a:buChar char="•"/>
            </a:pPr>
            <a:r>
              <a:rPr lang="en-US" sz="24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Blowfish is a symmetric key encryption technique designed as an alternative to the DES encryption algorithm </a:t>
            </a:r>
          </a:p>
          <a:p>
            <a:pPr marL="285750" marR="0" lvl="0" indent="-285750" algn="l" rtl="0">
              <a:lnSpc>
                <a:spcPct val="150000"/>
              </a:lnSpc>
              <a:spcBef>
                <a:spcPts val="0"/>
              </a:spcBef>
              <a:spcAft>
                <a:spcPts val="0"/>
              </a:spcAft>
              <a:buClr>
                <a:schemeClr val="lt1"/>
              </a:buClr>
              <a:buSzPts val="2000"/>
              <a:buFont typeface="Arial" panose="020B0604020202020204"/>
              <a:buChar char="•"/>
            </a:pPr>
            <a:r>
              <a:rPr lang="en-US" sz="24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It is an efficient and faster method of encrypting data securely. </a:t>
            </a:r>
          </a:p>
          <a:p>
            <a:pPr marL="285750" marR="0" lvl="0" indent="-285750" algn="l" rtl="0">
              <a:lnSpc>
                <a:spcPct val="150000"/>
              </a:lnSpc>
              <a:spcBef>
                <a:spcPts val="0"/>
              </a:spcBef>
              <a:spcAft>
                <a:spcPts val="0"/>
              </a:spcAft>
              <a:buClr>
                <a:schemeClr val="lt1"/>
              </a:buClr>
              <a:buSzPts val="2000"/>
              <a:buFont typeface="Arial" panose="020B0604020202020204"/>
              <a:buChar char="•"/>
            </a:pPr>
            <a:r>
              <a:rPr lang="en-US" sz="24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The sensitive data and the symmetric encryption key are utilized within the encryption algorithm to turn the sensitive data into cipher text. </a:t>
            </a:r>
          </a:p>
          <a:p>
            <a:pPr marL="285750" marR="0" lvl="0" indent="-285750" algn="l" rtl="0">
              <a:lnSpc>
                <a:spcPct val="150000"/>
              </a:lnSpc>
              <a:spcBef>
                <a:spcPts val="0"/>
              </a:spcBef>
              <a:spcAft>
                <a:spcPts val="0"/>
              </a:spcAft>
              <a:buClr>
                <a:schemeClr val="lt1"/>
              </a:buClr>
              <a:buSzPts val="2000"/>
              <a:buFont typeface="Arial" panose="020B0604020202020204"/>
              <a:buChar char="•"/>
            </a:pPr>
            <a:r>
              <a:rPr lang="en-US" sz="24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Blowfish provides a good encryption rate in software, and no effective cryptanalysis of it has been found to date</a:t>
            </a:r>
            <a:r>
              <a:rPr lang="en-US" sz="2400" dirty="0">
                <a:solidFill>
                  <a:schemeClr val="lt1"/>
                </a:solidFill>
                <a:latin typeface="Gill Sans" panose="020B0502020104020203"/>
                <a:ea typeface="Gill Sans" panose="020B0502020104020203"/>
                <a:cs typeface="Gill Sans" panose="020B0502020104020203"/>
                <a:sym typeface="Gill Sans" panose="020B0502020104020203"/>
              </a:rPr>
              <a:t>.</a:t>
            </a:r>
            <a:endParaRPr sz="24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title"/>
          </p:nvPr>
        </p:nvSpPr>
        <p:spPr>
          <a:xfrm>
            <a:off x="581192" y="702156"/>
            <a:ext cx="11029616" cy="91204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panose="02020603050405020304"/>
              <a:buNone/>
            </a:pPr>
            <a:r>
              <a:rPr lang="en-US" b="1" dirty="0">
                <a:latin typeface="Times New Roman" panose="02020603050405020304"/>
                <a:ea typeface="Times New Roman" panose="02020603050405020304"/>
                <a:cs typeface="Times New Roman" panose="02020603050405020304"/>
                <a:sym typeface="Times New Roman" panose="02020603050405020304"/>
              </a:rPr>
              <a:t>MODULES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65" name="Google Shape;265;p16"/>
          <p:cNvSpPr txBox="1">
            <a:spLocks noGrp="1"/>
          </p:cNvSpPr>
          <p:nvPr>
            <p:ph type="body" idx="1"/>
          </p:nvPr>
        </p:nvSpPr>
        <p:spPr>
          <a:xfrm>
            <a:off x="475862" y="2817845"/>
            <a:ext cx="11134946" cy="3918857"/>
          </a:xfrm>
          <a:prstGeom prst="rect">
            <a:avLst/>
          </a:prstGeom>
          <a:noFill/>
          <a:ln>
            <a:noFill/>
          </a:ln>
        </p:spPr>
        <p:txBody>
          <a:bodyPr spcFirstLastPara="1" wrap="square" lIns="91425" tIns="45700" rIns="91425" bIns="45700" anchor="ctr" anchorCtr="0">
            <a:normAutofit fontScale="25000" lnSpcReduction="20000"/>
          </a:bodyPr>
          <a:lstStyle/>
          <a:p>
            <a:pPr marL="342900" lvl="0" indent="-342900" algn="l" rtl="0">
              <a:lnSpc>
                <a:spcPct val="150000"/>
              </a:lnSpc>
              <a:spcBef>
                <a:spcPts val="0"/>
              </a:spcBef>
              <a:spcAft>
                <a:spcPts val="0"/>
              </a:spcAft>
              <a:buSzPct val="92000"/>
              <a:buFont typeface="Noto Sans Symbols"/>
              <a:buChar char="⮚"/>
            </a:pPr>
            <a:r>
              <a:rPr lang="en-US" sz="64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REGISTER</a:t>
            </a:r>
            <a:endParaRPr sz="6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920"/>
              </a:spcBef>
              <a:spcAft>
                <a:spcPts val="0"/>
              </a:spcAft>
              <a:buSzPct val="92000"/>
              <a:buFont typeface="Noto Sans Symbols"/>
              <a:buChar char="⮚"/>
            </a:pPr>
            <a:r>
              <a:rPr lang="en-US" sz="64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LOGIN</a:t>
            </a:r>
          </a:p>
          <a:p>
            <a:pPr marL="342900" lvl="0" indent="-342900" algn="l" rtl="0">
              <a:lnSpc>
                <a:spcPct val="150000"/>
              </a:lnSpc>
              <a:spcBef>
                <a:spcPts val="920"/>
              </a:spcBef>
              <a:spcAft>
                <a:spcPts val="0"/>
              </a:spcAft>
              <a:buSzPct val="92000"/>
              <a:buFont typeface="Noto Sans Symbols"/>
              <a:buChar char="⮚"/>
            </a:pPr>
            <a:r>
              <a:rPr lang="en-US" sz="64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PUBLIC </a:t>
            </a:r>
            <a:r>
              <a:rPr lang="en-US" sz="6400" b="1"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(ADD COMPLIANT)</a:t>
            </a:r>
            <a:endParaRPr lang="en-US" sz="6400"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920"/>
              </a:spcBef>
              <a:spcAft>
                <a:spcPts val="0"/>
              </a:spcAft>
              <a:buSzPct val="92000"/>
              <a:buFont typeface="Noto Sans Symbols"/>
              <a:buChar char="⮚"/>
            </a:pPr>
            <a:r>
              <a:rPr lang="en-US" sz="64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STATE POLICE</a:t>
            </a:r>
            <a:endParaRPr sz="6400">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lnSpc>
                <a:spcPct val="150000"/>
              </a:lnSpc>
              <a:spcBef>
                <a:spcPts val="920"/>
              </a:spcBef>
              <a:spcAft>
                <a:spcPts val="0"/>
              </a:spcAft>
              <a:buSzPct val="92000"/>
              <a:buFont typeface="Noto Sans Symbols"/>
              <a:buChar char="∙"/>
            </a:pPr>
            <a:r>
              <a:rPr lang="en-US" sz="64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APPROVE REGISTERATION</a:t>
            </a:r>
            <a:endParaRPr sz="6400">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lnSpc>
                <a:spcPct val="150000"/>
              </a:lnSpc>
              <a:spcBef>
                <a:spcPts val="920"/>
              </a:spcBef>
              <a:spcAft>
                <a:spcPts val="0"/>
              </a:spcAft>
              <a:buSzPct val="92000"/>
              <a:buFont typeface="Noto Sans Symbols"/>
              <a:buChar char="∙"/>
            </a:pPr>
            <a:r>
              <a:rPr lang="en-US" sz="64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VIEW PUBLIC COMPLAINT</a:t>
            </a:r>
            <a:endParaRPr sz="6400">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lnSpc>
                <a:spcPct val="150000"/>
              </a:lnSpc>
              <a:spcBef>
                <a:spcPts val="920"/>
              </a:spcBef>
              <a:spcAft>
                <a:spcPts val="0"/>
              </a:spcAft>
              <a:buSzPct val="92000"/>
              <a:buFont typeface="Noto Sans Symbols"/>
              <a:buChar char="∙"/>
            </a:pPr>
            <a:r>
              <a:rPr lang="en-US" sz="64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MOVE LOCAL STATION </a:t>
            </a:r>
          </a:p>
          <a:p>
            <a:pPr marL="342900" lvl="0" indent="-342900" algn="l" rtl="0">
              <a:lnSpc>
                <a:spcPct val="150000"/>
              </a:lnSpc>
              <a:spcBef>
                <a:spcPts val="920"/>
              </a:spcBef>
              <a:spcAft>
                <a:spcPts val="0"/>
              </a:spcAft>
              <a:buSzPct val="92000"/>
              <a:buFont typeface="Noto Sans Symbols"/>
              <a:buChar char="⮚"/>
            </a:pPr>
            <a:r>
              <a:rPr lang="en-US" sz="64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LOCAL POLICE</a:t>
            </a:r>
            <a:endParaRPr sz="6400">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lnSpc>
                <a:spcPct val="150000"/>
              </a:lnSpc>
              <a:spcBef>
                <a:spcPts val="920"/>
              </a:spcBef>
              <a:spcAft>
                <a:spcPts val="0"/>
              </a:spcAft>
              <a:buSzPct val="92000"/>
              <a:buFont typeface="Noto Sans Symbols"/>
              <a:buChar char="∙"/>
            </a:pPr>
            <a:r>
              <a:rPr lang="en-US" sz="64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ADD CRIMINAL DATA</a:t>
            </a:r>
            <a:endParaRPr sz="6400">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lnSpc>
                <a:spcPct val="150000"/>
              </a:lnSpc>
              <a:spcBef>
                <a:spcPts val="920"/>
              </a:spcBef>
              <a:spcAft>
                <a:spcPts val="0"/>
              </a:spcAft>
              <a:buSzPct val="92000"/>
              <a:buFont typeface="Noto Sans Symbols"/>
              <a:buChar char="∙"/>
            </a:pPr>
            <a:r>
              <a:rPr lang="en-US" sz="64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VIEW STATE POLICE FILES</a:t>
            </a:r>
          </a:p>
          <a:p>
            <a:pPr marL="742950" lvl="1" indent="-285750" algn="l" rtl="0">
              <a:lnSpc>
                <a:spcPct val="150000"/>
              </a:lnSpc>
              <a:spcBef>
                <a:spcPts val="1120"/>
              </a:spcBef>
              <a:spcAft>
                <a:spcPts val="0"/>
              </a:spcAft>
              <a:buSzPct val="92000"/>
              <a:buFont typeface="Noto Sans Symbols"/>
              <a:buChar char="∙"/>
            </a:pPr>
            <a:r>
              <a:rPr lang="en-US" sz="64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MAKE REPORT</a:t>
            </a:r>
            <a:endParaRPr sz="6400">
              <a:latin typeface="Times New Roman" panose="02020603050405020304"/>
              <a:ea typeface="Times New Roman" panose="02020603050405020304"/>
              <a:cs typeface="Times New Roman" panose="02020603050405020304"/>
              <a:sym typeface="Times New Roman" panose="02020603050405020304"/>
            </a:endParaRPr>
          </a:p>
          <a:p>
            <a:pPr marL="342900" lvl="0" indent="-249555" algn="l" rtl="0">
              <a:lnSpc>
                <a:spcPct val="150000"/>
              </a:lnSpc>
              <a:spcBef>
                <a:spcPts val="920"/>
              </a:spcBef>
              <a:spcAft>
                <a:spcPts val="0"/>
              </a:spcAft>
              <a:buSzPct val="92000"/>
              <a:buFont typeface="Noto Sans Symbols"/>
              <a:buNone/>
            </a:pPr>
            <a:endParaRPr sz="6400">
              <a:latin typeface="Times New Roman" panose="02020603050405020304"/>
              <a:ea typeface="Times New Roman" panose="02020603050405020304"/>
              <a:cs typeface="Times New Roman" panose="02020603050405020304"/>
              <a:sym typeface="Times New Roman" panose="02020603050405020304"/>
            </a:endParaRPr>
          </a:p>
          <a:p>
            <a:pPr marL="742950" lvl="1" indent="-192405" algn="l" rtl="0">
              <a:lnSpc>
                <a:spcPct val="150000"/>
              </a:lnSpc>
              <a:spcBef>
                <a:spcPts val="920"/>
              </a:spcBef>
              <a:spcAft>
                <a:spcPts val="0"/>
              </a:spcAft>
              <a:buSzPct val="92000"/>
              <a:buFont typeface="Noto Sans Symbols"/>
              <a:buNone/>
            </a:pPr>
            <a:endParaRPr sz="6400">
              <a:latin typeface="Calibri" panose="020F0502020204030204"/>
              <a:ea typeface="Calibri" panose="020F0502020204030204"/>
              <a:cs typeface="Calibri" panose="020F0502020204030204"/>
              <a:sym typeface="Calibri" panose="020F0502020204030204"/>
            </a:endParaRPr>
          </a:p>
          <a:p>
            <a:pPr marL="306070" lvl="0" indent="-279400" algn="l" rtl="0">
              <a:spcBef>
                <a:spcPts val="890"/>
              </a:spcBef>
              <a:spcAft>
                <a:spcPts val="0"/>
              </a:spcAft>
              <a:buSzPct val="92000"/>
              <a:buNone/>
            </a:pPr>
            <a:endParaRPr sz="6400">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7"/>
          <p:cNvSpPr txBox="1"/>
          <p:nvPr/>
        </p:nvSpPr>
        <p:spPr>
          <a:xfrm>
            <a:off x="755780" y="1329835"/>
            <a:ext cx="8341567" cy="419832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CID</a:t>
            </a: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5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ADD CRIMINAL DATA</a:t>
            </a: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5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UPLOAD REPORT</a:t>
            </a: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DIG</a:t>
            </a: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5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MAINTAIN CRIMINAL DATA</a:t>
            </a: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5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RESPONSE TO LAWER</a:t>
            </a:r>
          </a:p>
          <a:p>
            <a:pPr marL="342900" marR="0" lvl="0" indent="-342900" algn="l" rtl="0">
              <a:lnSpc>
                <a:spcPct val="15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LAWYER</a:t>
            </a: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5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VIEW THE LOCAL POLICE DATA</a:t>
            </a: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5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REQUEST CRIMINAL DATA </a:t>
            </a: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5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DOWNLOAD CRIMINAL DATA</a:t>
            </a:r>
            <a:endParaRPr sz="1800" b="1"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
          <p:cNvSpPr txBox="1">
            <a:spLocks noGrp="1"/>
          </p:cNvSpPr>
          <p:nvPr>
            <p:ph type="title"/>
          </p:nvPr>
        </p:nvSpPr>
        <p:spPr>
          <a:xfrm>
            <a:off x="581192" y="702156"/>
            <a:ext cx="11029616" cy="82570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panose="02020603050405020304"/>
              <a:buNone/>
            </a:pPr>
            <a:r>
              <a:rPr lang="en-US" b="1" dirty="0">
                <a:latin typeface="Times New Roman" panose="02020603050405020304"/>
                <a:ea typeface="Times New Roman" panose="02020603050405020304"/>
                <a:cs typeface="Times New Roman" panose="02020603050405020304"/>
                <a:sym typeface="Times New Roman" panose="02020603050405020304"/>
              </a:rPr>
              <a:t>ABSTRACT</a:t>
            </a:r>
            <a:endParaRPr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90" name="Google Shape;190;p2"/>
          <p:cNvSpPr txBox="1">
            <a:spLocks noGrp="1"/>
          </p:cNvSpPr>
          <p:nvPr>
            <p:ph type="body" idx="1"/>
          </p:nvPr>
        </p:nvSpPr>
        <p:spPr>
          <a:xfrm>
            <a:off x="581192" y="2358050"/>
            <a:ext cx="11029615" cy="3678303"/>
          </a:xfrm>
          <a:prstGeom prst="rect">
            <a:avLst/>
          </a:prstGeom>
          <a:noFill/>
          <a:ln>
            <a:noFill/>
          </a:ln>
        </p:spPr>
        <p:txBody>
          <a:bodyPr spcFirstLastPara="1" wrap="square" lIns="91425" tIns="45700" rIns="91425" bIns="45700" anchor="ctr" anchorCtr="0">
            <a:noAutofit/>
          </a:bodyPr>
          <a:lstStyle/>
          <a:p>
            <a:pPr marL="306070" lvl="0" indent="-306070" algn="l" rtl="0">
              <a:spcBef>
                <a:spcPts val="0"/>
              </a:spcBef>
              <a:spcAft>
                <a:spcPts val="0"/>
              </a:spcAft>
              <a:buSzPts val="1656"/>
              <a:buChar char="◼"/>
            </a:pPr>
            <a:r>
              <a:rPr lang="en-US" sz="1900" dirty="0" smtClean="0">
                <a:latin typeface="Times New Roman" panose="02020603050405020304"/>
                <a:ea typeface="Times New Roman" panose="02020603050405020304"/>
                <a:cs typeface="Times New Roman" panose="02020603050405020304"/>
                <a:sym typeface="Times New Roman" panose="02020603050405020304"/>
              </a:rPr>
              <a:t>“</a:t>
            </a:r>
            <a:r>
              <a:rPr lang="en-US" sz="1900" b="1" i="1" dirty="0" smtClean="0">
                <a:latin typeface="Times New Roman" panose="02020603050405020304"/>
                <a:ea typeface="Times New Roman" panose="02020603050405020304"/>
                <a:cs typeface="Times New Roman" panose="02020603050405020304"/>
                <a:sym typeface="Times New Roman" panose="02020603050405020304"/>
              </a:rPr>
              <a:t>Information-Driven </a:t>
            </a:r>
            <a:r>
              <a:rPr lang="en-US" sz="1900" b="1" i="1" dirty="0">
                <a:latin typeface="Times New Roman" panose="02020603050405020304"/>
                <a:ea typeface="Times New Roman" panose="02020603050405020304"/>
                <a:cs typeface="Times New Roman" panose="02020603050405020304"/>
                <a:sym typeface="Times New Roman" panose="02020603050405020304"/>
              </a:rPr>
              <a:t>Support for Optimizing Cyber Forensic Investigation improved with security</a:t>
            </a:r>
            <a:r>
              <a:rPr lang="en-US" sz="1900" dirty="0">
                <a:latin typeface="Times New Roman" panose="02020603050405020304"/>
                <a:ea typeface="Times New Roman" panose="02020603050405020304"/>
                <a:cs typeface="Times New Roman" panose="02020603050405020304"/>
                <a:sym typeface="Times New Roman" panose="02020603050405020304"/>
              </a:rPr>
              <a:t>” is a web based application.</a:t>
            </a:r>
          </a:p>
          <a:p>
            <a:pPr marL="306070" lvl="0" indent="-306070" algn="l" rtl="0">
              <a:spcBef>
                <a:spcPts val="960"/>
              </a:spcBef>
              <a:spcAft>
                <a:spcPts val="0"/>
              </a:spcAft>
              <a:buSzPts val="1656"/>
              <a:buChar char="◼"/>
            </a:pPr>
            <a:r>
              <a:rPr lang="en-US" sz="1900" dirty="0">
                <a:latin typeface="Times New Roman" panose="02020603050405020304"/>
                <a:ea typeface="Times New Roman" panose="02020603050405020304"/>
                <a:cs typeface="Times New Roman" panose="02020603050405020304"/>
                <a:sym typeface="Times New Roman" panose="02020603050405020304"/>
              </a:rPr>
              <a:t> This software provides facility for confirming criminal offenses and provides facility for reporting online crimes, online complaints, missing persons show criminal list and details on web page. </a:t>
            </a:r>
          </a:p>
          <a:p>
            <a:pPr marL="306070" lvl="0" indent="-306070" algn="l" rtl="0">
              <a:spcBef>
                <a:spcPts val="960"/>
              </a:spcBef>
              <a:spcAft>
                <a:spcPts val="0"/>
              </a:spcAft>
              <a:buSzPts val="1656"/>
              <a:buChar char="◼"/>
            </a:pPr>
            <a:r>
              <a:rPr lang="en-US" sz="1900" dirty="0" smtClean="0">
                <a:latin typeface="Times New Roman" panose="02020603050405020304"/>
                <a:ea typeface="Times New Roman" panose="02020603050405020304"/>
                <a:cs typeface="Times New Roman" panose="02020603050405020304"/>
                <a:sym typeface="Times New Roman" panose="02020603050405020304"/>
              </a:rPr>
              <a:t>Public </a:t>
            </a:r>
            <a:r>
              <a:rPr lang="en-US" sz="1900" dirty="0">
                <a:latin typeface="Times New Roman" panose="02020603050405020304"/>
                <a:ea typeface="Times New Roman" panose="02020603050405020304"/>
                <a:cs typeface="Times New Roman" panose="02020603050405020304"/>
                <a:sym typeface="Times New Roman" panose="02020603050405020304"/>
              </a:rPr>
              <a:t>can complaint through online. Each user </a:t>
            </a:r>
            <a:r>
              <a:rPr lang="en-US" sz="1900" dirty="0" smtClean="0">
                <a:latin typeface="Times New Roman" panose="02020603050405020304"/>
                <a:ea typeface="Times New Roman" panose="02020603050405020304"/>
                <a:cs typeface="Times New Roman" panose="02020603050405020304"/>
                <a:sym typeface="Times New Roman" panose="02020603050405020304"/>
              </a:rPr>
              <a:t>first needs </a:t>
            </a:r>
            <a:r>
              <a:rPr lang="en-US" sz="1900" dirty="0">
                <a:latin typeface="Times New Roman" panose="02020603050405020304"/>
                <a:ea typeface="Times New Roman" panose="02020603050405020304"/>
                <a:cs typeface="Times New Roman" panose="02020603050405020304"/>
                <a:sym typeface="Times New Roman" panose="02020603050405020304"/>
              </a:rPr>
              <a:t>makes their login to server to share their availability. </a:t>
            </a:r>
          </a:p>
          <a:p>
            <a:pPr marL="306070" lvl="0" indent="-306070" algn="l" rtl="0">
              <a:spcBef>
                <a:spcPts val="960"/>
              </a:spcBef>
              <a:spcAft>
                <a:spcPts val="0"/>
              </a:spcAft>
              <a:buSzPts val="1656"/>
              <a:buChar char="◼"/>
            </a:pPr>
            <a:r>
              <a:rPr lang="en-US" sz="1900" dirty="0">
                <a:latin typeface="Times New Roman" panose="02020603050405020304"/>
                <a:ea typeface="Times New Roman" panose="02020603050405020304"/>
                <a:cs typeface="Times New Roman" panose="02020603050405020304"/>
                <a:sym typeface="Times New Roman" panose="02020603050405020304"/>
              </a:rPr>
              <a:t>An effective way to begin this task is to develop a mission statement that incorporates the core functions of the unit, whether those functions include high- technology crime investigations, evidence collection, or forensic analysis. </a:t>
            </a:r>
          </a:p>
          <a:p>
            <a:pPr marL="306070" lvl="0" indent="-306070" algn="l" rtl="0">
              <a:spcBef>
                <a:spcPts val="960"/>
              </a:spcBef>
              <a:spcAft>
                <a:spcPts val="0"/>
              </a:spcAft>
              <a:buSzPts val="1656"/>
              <a:buChar char="◼"/>
            </a:pPr>
            <a:r>
              <a:rPr lang="en-US" sz="1900" dirty="0">
                <a:latin typeface="Times New Roman" panose="02020603050405020304"/>
                <a:ea typeface="Times New Roman" panose="02020603050405020304"/>
                <a:cs typeface="Times New Roman" panose="02020603050405020304"/>
                <a:sym typeface="Times New Roman" panose="02020603050405020304"/>
              </a:rPr>
              <a:t>However, Cyber forensic contains steps to investigate or collect the data It is defined as the processes and tools used in investigations and gathering evidence. </a:t>
            </a:r>
          </a:p>
          <a:p>
            <a:pPr marL="306070" lvl="0" indent="-306070" algn="l" rtl="0">
              <a:spcBef>
                <a:spcPts val="960"/>
              </a:spcBef>
              <a:spcAft>
                <a:spcPts val="0"/>
              </a:spcAft>
              <a:buSzPts val="1656"/>
              <a:buChar char="◼"/>
            </a:pPr>
            <a:r>
              <a:rPr lang="en-US" sz="1900" dirty="0">
                <a:latin typeface="Times New Roman" panose="02020603050405020304"/>
                <a:ea typeface="Times New Roman" panose="02020603050405020304"/>
                <a:cs typeface="Times New Roman" panose="02020603050405020304"/>
                <a:sym typeface="Times New Roman" panose="02020603050405020304"/>
              </a:rPr>
              <a:t>Some of the instruction will be provided as a default such as category wise. </a:t>
            </a:r>
          </a:p>
          <a:p>
            <a:pPr marL="306070" lvl="0" indent="-306070" algn="l" rtl="0">
              <a:spcBef>
                <a:spcPts val="960"/>
              </a:spcBef>
              <a:spcAft>
                <a:spcPts val="0"/>
              </a:spcAft>
              <a:buSzPts val="1656"/>
              <a:buChar char="◼"/>
            </a:pPr>
            <a:r>
              <a:rPr lang="en-US" sz="1900" dirty="0">
                <a:latin typeface="Times New Roman" panose="02020603050405020304"/>
                <a:ea typeface="Times New Roman" panose="02020603050405020304"/>
                <a:cs typeface="Times New Roman" panose="02020603050405020304"/>
                <a:sym typeface="Times New Roman" panose="02020603050405020304"/>
              </a:rPr>
              <a:t>By analyzing the investigation report, process will be optimized to reduce the investigation process.</a:t>
            </a:r>
            <a:endParaRPr sz="19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panose="020B0502020104020203"/>
              <a:buNone/>
            </a:pPr>
            <a:r>
              <a:rPr lang="en-US" b="1" dirty="0">
                <a:latin typeface="Times New Roman" pitchFamily="18" charset="0"/>
                <a:cs typeface="Times New Roman" pitchFamily="18" charset="0"/>
              </a:rPr>
              <a:t>MODULE DESCRIPTION</a:t>
            </a:r>
          </a:p>
        </p:txBody>
      </p:sp>
      <p:sp>
        <p:nvSpPr>
          <p:cNvPr id="276" name="Google Shape;276;p18"/>
          <p:cNvSpPr txBox="1">
            <a:spLocks noGrp="1"/>
          </p:cNvSpPr>
          <p:nvPr>
            <p:ph type="body" idx="1"/>
          </p:nvPr>
        </p:nvSpPr>
        <p:spPr>
          <a:xfrm>
            <a:off x="351692" y="1992923"/>
            <a:ext cx="11465170" cy="4865077"/>
          </a:xfrm>
          <a:prstGeom prst="rect">
            <a:avLst/>
          </a:prstGeom>
          <a:noFill/>
          <a:ln>
            <a:noFill/>
          </a:ln>
        </p:spPr>
        <p:txBody>
          <a:bodyPr spcFirstLastPara="1" wrap="square" lIns="91425" tIns="45700" rIns="91425" bIns="45700" anchor="ctr" anchorCtr="0">
            <a:normAutofit fontScale="85000" lnSpcReduction="20000"/>
          </a:bodyPr>
          <a:lstStyle/>
          <a:p>
            <a:pPr marL="0" lvl="0" indent="0" algn="l" rtl="0">
              <a:lnSpc>
                <a:spcPct val="107000"/>
              </a:lnSpc>
              <a:spcBef>
                <a:spcPts val="0"/>
              </a:spcBef>
              <a:spcAft>
                <a:spcPts val="0"/>
              </a:spcAft>
              <a:buSzPct val="92000"/>
              <a:buNone/>
            </a:pPr>
            <a:endParaRPr lang="en-US" sz="23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7000"/>
              </a:lnSpc>
              <a:spcBef>
                <a:spcPts val="0"/>
              </a:spcBef>
              <a:spcAft>
                <a:spcPts val="0"/>
              </a:spcAft>
              <a:buSzPct val="92000"/>
              <a:buNone/>
            </a:pPr>
            <a:r>
              <a:rPr lang="en-US" sz="23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REGISTER</a:t>
            </a:r>
            <a:r>
              <a:rPr lang="en-US" sz="23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3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7000"/>
              </a:lnSpc>
              <a:spcBef>
                <a:spcPts val="1155"/>
              </a:spcBef>
              <a:spcAft>
                <a:spcPts val="0"/>
              </a:spcAft>
              <a:buSzPct val="92000"/>
              <a:buNone/>
            </a:pPr>
            <a:r>
              <a:rPr lang="en-US" sz="2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register module provides a conceptual framework for entering data on those department in a way that: eases data entry &amp; accuracy by matching the department entry to the data source (usually paper files created at point of care) such as local police and lawyer, ties easily back to individual department records to connect registers to department data, and collects data elements to enable better supervision of tender programs.</a:t>
            </a:r>
            <a:endParaRPr sz="23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7000"/>
              </a:lnSpc>
              <a:spcBef>
                <a:spcPts val="1155"/>
              </a:spcBef>
              <a:spcAft>
                <a:spcPts val="0"/>
              </a:spcAft>
              <a:buSzPct val="92000"/>
              <a:buNone/>
            </a:pPr>
            <a:r>
              <a:rPr lang="en-US" sz="23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LOGIN:</a:t>
            </a:r>
            <a:endParaRPr sz="23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7000"/>
              </a:lnSpc>
              <a:spcBef>
                <a:spcPts val="1155"/>
              </a:spcBef>
              <a:spcAft>
                <a:spcPts val="0"/>
              </a:spcAft>
              <a:buSzPct val="92000"/>
              <a:buNone/>
            </a:pPr>
            <a:r>
              <a:rPr lang="en-US" sz="2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 this module in our project, here symbolizes a unit of work performed within a database management system (or similar system) against a database, and treated in a coherent and reliable way independent of other transactions. A transaction generally represents any change in database each module login to show their own pages.</a:t>
            </a:r>
            <a:endParaRPr sz="23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155"/>
              </a:spcBef>
              <a:spcAft>
                <a:spcPts val="0"/>
              </a:spcAft>
              <a:buSzPct val="92000"/>
              <a:buNone/>
            </a:pPr>
            <a:r>
              <a:rPr lang="en-US" sz="23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PUBLIC  </a:t>
            </a:r>
            <a:r>
              <a:rPr lang="en-US" sz="23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(ADD COMPLAINT):</a:t>
            </a:r>
            <a:endParaRPr sz="23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20000"/>
              </a:lnSpc>
              <a:spcBef>
                <a:spcPts val="1205"/>
              </a:spcBef>
              <a:spcAft>
                <a:spcPts val="0"/>
              </a:spcAft>
              <a:buSzPct val="92000"/>
              <a:buNone/>
            </a:pPr>
            <a:r>
              <a:rPr lang="en-US" sz="2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 this module in our project, common people make complaint through online. The complaint directly view by the state police</a:t>
            </a:r>
            <a:r>
              <a:rPr lang="en-US" sz="2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800" dirty="0" smtClean="0">
              <a:latin typeface="Calibri" panose="020F0502020204030204"/>
              <a:ea typeface="Calibri" panose="020F0502020204030204"/>
              <a:cs typeface="Calibri" panose="020F0502020204030204"/>
              <a:sym typeface="Calibri" panose="020F0502020204030204"/>
            </a:endParaRPr>
          </a:p>
          <a:p>
            <a:pPr marL="306070" lvl="0" indent="-224790" algn="l" rtl="0">
              <a:spcBef>
                <a:spcPts val="1080"/>
              </a:spcBef>
              <a:spcAft>
                <a:spcPts val="0"/>
              </a:spcAft>
              <a:buSzPct val="92000"/>
              <a:buNone/>
            </a:pPr>
            <a:endParaRPr sz="1800" dirty="0">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9"/>
          <p:cNvSpPr txBox="1"/>
          <p:nvPr/>
        </p:nvSpPr>
        <p:spPr>
          <a:xfrm>
            <a:off x="461268" y="752779"/>
            <a:ext cx="11402008" cy="610522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STATE POLICE:</a:t>
            </a:r>
            <a:endParaRPr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7000"/>
              </a:lnSpc>
              <a:spcBef>
                <a:spcPts val="800"/>
              </a:spcBef>
              <a:spcAft>
                <a:spcPts val="0"/>
              </a:spcAft>
              <a:buNone/>
            </a:pP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 this module in our project, here describe the State police work and techniques</a:t>
            </a:r>
          </a:p>
          <a:p>
            <a:pPr marL="342900" marR="0" lvl="0" indent="-342900" algn="just" rtl="0">
              <a:lnSpc>
                <a:spcPct val="150000"/>
              </a:lnSpc>
              <a:spcBef>
                <a:spcPts val="800"/>
              </a:spcBef>
              <a:spcAft>
                <a:spcPts val="0"/>
              </a:spcAft>
              <a:buClr>
                <a:srgbClr val="000000"/>
              </a:buClr>
              <a:buSzPts val="1800"/>
              <a:buFont typeface="Gill Sans" panose="020B0502020104020203"/>
              <a:buAutoNum type="arabicPeriod"/>
            </a:pPr>
            <a:r>
              <a:rPr lang="en-US" sz="2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APPROVE REGISTRATION:</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0" algn="just" rtl="0">
              <a:lnSpc>
                <a:spcPct val="150000"/>
              </a:lnSpc>
              <a:spcBef>
                <a:spcPts val="800"/>
              </a:spcBef>
              <a:spcAft>
                <a:spcPts val="0"/>
              </a:spcAft>
              <a:buNone/>
            </a:pPr>
            <a:r>
              <a:rPr lang="en-US" sz="2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module in our project, state police need to approve the local police registration for his references. Here </a:t>
            </a:r>
            <a:r>
              <a:rPr lang="en-US" sz="2000" b="0" i="0" u="none" strike="noStrike" cap="non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if the </a:t>
            </a:r>
            <a:r>
              <a:rPr lang="en-US" sz="2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registration is not </a:t>
            </a:r>
            <a:r>
              <a:rPr lang="en-US" sz="2000" b="0" i="0" u="none" strike="noStrike" cap="non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accepted </a:t>
            </a:r>
            <a:r>
              <a:rPr lang="en-US" sz="2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by the state </a:t>
            </a:r>
            <a:r>
              <a:rPr lang="en-US" sz="2000" b="0" i="0" u="none" strike="noStrike" cap="non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police, </a:t>
            </a:r>
            <a:r>
              <a:rPr lang="en-US" sz="2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local police </a:t>
            </a:r>
            <a:r>
              <a:rPr lang="en-US" sz="2000" b="0" i="0" u="none" strike="noStrike" cap="non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cannot </a:t>
            </a:r>
            <a:r>
              <a:rPr lang="en-US" sz="2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login. So state police need to accept the registration.</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800"/>
              </a:spcBef>
              <a:spcAft>
                <a:spcPts val="0"/>
              </a:spcAft>
              <a:buNone/>
            </a:pPr>
            <a:r>
              <a:rPr lang="en-US" sz="2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2.   VIEW PUBLIC COMPLAINT:</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0" algn="just" rtl="0">
              <a:lnSpc>
                <a:spcPct val="150000"/>
              </a:lnSpc>
              <a:spcBef>
                <a:spcPts val="800"/>
              </a:spcBef>
              <a:spcAft>
                <a:spcPts val="0"/>
              </a:spcAft>
              <a:buNone/>
            </a:pPr>
            <a:r>
              <a:rPr lang="en-US" sz="2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module in our project, here the state police view the public complaint.</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800"/>
              </a:spcBef>
              <a:spcAft>
                <a:spcPts val="0"/>
              </a:spcAft>
              <a:buNone/>
            </a:pPr>
            <a:r>
              <a:rPr lang="en-US" sz="2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3.    MOVE TO LOCAL STATION:</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0" algn="just" rtl="0">
              <a:lnSpc>
                <a:spcPct val="150000"/>
              </a:lnSpc>
              <a:spcBef>
                <a:spcPts val="800"/>
              </a:spcBef>
              <a:spcAft>
                <a:spcPts val="0"/>
              </a:spcAft>
              <a:buNone/>
            </a:pPr>
            <a:r>
              <a:rPr lang="en-US" sz="2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module in our project, here the state police is going to move the people complaint to the local police station is located in same zone area from people complaint. </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800"/>
              </a:spcBef>
              <a:spcAft>
                <a:spcPts val="0"/>
              </a:spcAft>
              <a:buNone/>
            </a:pPr>
            <a:endParaRPr sz="160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0"/>
          <p:cNvSpPr txBox="1"/>
          <p:nvPr/>
        </p:nvSpPr>
        <p:spPr>
          <a:xfrm>
            <a:off x="510313" y="839276"/>
            <a:ext cx="9993086" cy="508955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LOCAL POLICE:</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7000"/>
              </a:lnSpc>
              <a:spcBef>
                <a:spcPts val="800"/>
              </a:spcBef>
              <a:spcAft>
                <a:spcPts val="0"/>
              </a:spcAft>
              <a:buNone/>
            </a:pP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 this module in our project, here describe the Local police work and techniques</a:t>
            </a:r>
            <a:r>
              <a:rPr lang="en-US" sz="20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50000"/>
              </a:lnSpc>
              <a:spcBef>
                <a:spcPts val="800"/>
              </a:spcBef>
              <a:spcAft>
                <a:spcPts val="0"/>
              </a:spcAft>
              <a:buClr>
                <a:srgbClr val="000000"/>
              </a:buClr>
              <a:buSzPts val="1800"/>
              <a:buFont typeface="Gill Sans" panose="020B0502020104020203"/>
              <a:buAutoNum type="arabicPeriod"/>
            </a:pP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ADD CRIMINAL DATA:</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61975" marR="0" lvl="0" indent="0" algn="just" rtl="0">
              <a:lnSpc>
                <a:spcPct val="150000"/>
              </a:lnSpc>
              <a:spcBef>
                <a:spcPts val="0"/>
              </a:spcBef>
              <a:spcAft>
                <a:spcPts val="0"/>
              </a:spcAft>
              <a:buNone/>
            </a:pP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module in our project, here the local police also need to add criminal record in database. It will be view by DIG.</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None/>
            </a:pP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2.    VIEW STATE POLICE FILE:</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61975" marR="0" lvl="0" indent="0" algn="just" rtl="0">
              <a:lnSpc>
                <a:spcPct val="150000"/>
              </a:lnSpc>
              <a:spcBef>
                <a:spcPts val="800"/>
              </a:spcBef>
              <a:spcAft>
                <a:spcPts val="0"/>
              </a:spcAft>
              <a:buNone/>
            </a:pP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module in our project, here the local police view the state police forwarded file for the new investigation.</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800"/>
              </a:spcBef>
              <a:spcAft>
                <a:spcPts val="0"/>
              </a:spcAft>
              <a:buNone/>
            </a:pP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3.     MAKE REPORT:</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61975" marR="0" lvl="0" indent="0" algn="just" rtl="0">
              <a:lnSpc>
                <a:spcPct val="150000"/>
              </a:lnSpc>
              <a:spcBef>
                <a:spcPts val="800"/>
              </a:spcBef>
              <a:spcAft>
                <a:spcPts val="0"/>
              </a:spcAft>
              <a:buNone/>
            </a:pP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module in our project, here local police make the report for every investigation.</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1"/>
          <p:cNvSpPr txBox="1"/>
          <p:nvPr/>
        </p:nvSpPr>
        <p:spPr>
          <a:xfrm>
            <a:off x="422032" y="999333"/>
            <a:ext cx="11101754" cy="4875140"/>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CID</a:t>
            </a:r>
            <a:r>
              <a:rPr lang="en-US" sz="20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(Crime Investigation Department)</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7000"/>
              </a:lnSpc>
              <a:spcBef>
                <a:spcPts val="800"/>
              </a:spcBef>
              <a:spcAft>
                <a:spcPts val="0"/>
              </a:spcAft>
              <a:buNone/>
            </a:pP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 this module in our project, here describe the CID work and techniques,</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150000"/>
              </a:lnSpc>
              <a:spcBef>
                <a:spcPts val="800"/>
              </a:spcBef>
              <a:spcAft>
                <a:spcPts val="0"/>
              </a:spcAft>
              <a:buClr>
                <a:srgbClr val="000000"/>
              </a:buClr>
              <a:buSzPts val="1800"/>
              <a:buFont typeface="Gill Sans" panose="020B0502020104020203"/>
              <a:buAutoNum type="arabicPeriod"/>
            </a:pP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ADD CRIMINAL DATA:</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438150" marR="0" lvl="0" indent="0" algn="just" rtl="0">
              <a:lnSpc>
                <a:spcPct val="150000"/>
              </a:lnSpc>
              <a:spcBef>
                <a:spcPts val="800"/>
              </a:spcBef>
              <a:spcAft>
                <a:spcPts val="0"/>
              </a:spcAft>
              <a:buNone/>
            </a:pP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module in our project, CID can add the data about past criminal data such as kidnaping, chain snatching, murder, and other case details to the database. </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800"/>
              </a:spcBef>
              <a:spcAft>
                <a:spcPts val="0"/>
              </a:spcAft>
              <a:buNone/>
            </a:pP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2.    UPLOAD REPORT:</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438150" marR="0" lvl="0" indent="0" algn="just" rtl="0">
              <a:lnSpc>
                <a:spcPct val="150000"/>
              </a:lnSpc>
              <a:spcBef>
                <a:spcPts val="800"/>
              </a:spcBef>
              <a:spcAft>
                <a:spcPts val="0"/>
              </a:spcAft>
              <a:buNone/>
            </a:pP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module in our project, CID close the case and collect details of the criminal and make report to submit to DIG. Upload the report to the DIG, in these stage the algorithm performed encryption and decryption process</a:t>
            </a:r>
            <a:r>
              <a:rPr lang="en-US" sz="18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18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800"/>
              </a:spcBef>
              <a:spcAft>
                <a:spcPts val="0"/>
              </a:spcAft>
              <a:buNone/>
            </a:pPr>
            <a:endParaRPr sz="1800" dirty="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2"/>
          <p:cNvSpPr txBox="1"/>
          <p:nvPr/>
        </p:nvSpPr>
        <p:spPr>
          <a:xfrm>
            <a:off x="445477" y="1150836"/>
            <a:ext cx="11054860" cy="4904892"/>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DIG</a:t>
            </a:r>
            <a:r>
              <a:rPr lang="en-US" sz="2000" b="1"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000" b="1" dirty="0" smtClean="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r>
              <a:rPr lang="en-US" sz="2000" b="1" dirty="0" smtClean="0">
                <a:latin typeface="Times New Roman" panose="02020603050405020304" pitchFamily="18" charset="0"/>
                <a:cs typeface="Times New Roman" panose="02020603050405020304" pitchFamily="18" charset="0"/>
              </a:rPr>
              <a:t>Deputy</a:t>
            </a:r>
            <a:r>
              <a:rPr lang="en-US" sz="2000" b="1" dirty="0">
                <a:latin typeface="Times New Roman" panose="02020603050405020304" pitchFamily="18" charset="0"/>
                <a:cs typeface="Times New Roman" panose="02020603050405020304" pitchFamily="18" charset="0"/>
              </a:rPr>
              <a:t> Inspector General of </a:t>
            </a:r>
            <a:r>
              <a:rPr lang="en-US" sz="2000" b="1" dirty="0" smtClean="0">
                <a:latin typeface="Times New Roman" panose="02020603050405020304" pitchFamily="18" charset="0"/>
                <a:cs typeface="Times New Roman" panose="02020603050405020304" pitchFamily="18" charset="0"/>
              </a:rPr>
              <a:t>Police)</a:t>
            </a:r>
            <a:endParaRPr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just" rtl="0">
              <a:lnSpc>
                <a:spcPct val="107000"/>
              </a:lnSpc>
              <a:spcBef>
                <a:spcPts val="800"/>
              </a:spcBef>
              <a:spcAft>
                <a:spcPts val="0"/>
              </a:spcAft>
              <a:buNone/>
            </a:pP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 this module in our project, here describe the DIG work and techniques,</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50000"/>
              </a:lnSpc>
              <a:spcBef>
                <a:spcPts val="800"/>
              </a:spcBef>
              <a:spcAft>
                <a:spcPts val="0"/>
              </a:spcAft>
              <a:buClr>
                <a:srgbClr val="000000"/>
              </a:buClr>
              <a:buSzPts val="1800"/>
              <a:buFont typeface="Gill Sans" panose="020B0502020104020203"/>
              <a:buAutoNum type="arabicPeriod"/>
            </a:pP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MAINTAIN CRIMINAL DATA:</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371475" marR="0" lvl="0" indent="0" algn="just" rtl="0">
              <a:lnSpc>
                <a:spcPct val="150000"/>
              </a:lnSpc>
              <a:spcBef>
                <a:spcPts val="800"/>
              </a:spcBef>
              <a:spcAft>
                <a:spcPts val="0"/>
              </a:spcAft>
              <a:buNone/>
            </a:pP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module our project, DIG have to maintain the all criminal details in his data base, such as CID added data and local police added data.</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50000"/>
              </a:lnSpc>
              <a:spcBef>
                <a:spcPts val="800"/>
              </a:spcBef>
              <a:spcAft>
                <a:spcPts val="0"/>
              </a:spcAft>
              <a:buNone/>
            </a:pP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2.    RESPONSE TO LAWYER</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371475" marR="0" lvl="0" indent="0" algn="just" rtl="0">
              <a:lnSpc>
                <a:spcPct val="150000"/>
              </a:lnSpc>
              <a:spcBef>
                <a:spcPts val="0"/>
              </a:spcBef>
              <a:spcAft>
                <a:spcPts val="0"/>
              </a:spcAft>
              <a:buNone/>
            </a:pP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module in our project, DIG have to response to maintain the data. Here the DIG view the request from the lawyer. If the lawyer is </a:t>
            </a:r>
            <a:r>
              <a:rPr lang="en-US" sz="20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authorised</a:t>
            </a: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user then the DIG response the request to the lawyer the name of secret key. </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800"/>
              </a:spcBef>
              <a:spcAft>
                <a:spcPts val="0"/>
              </a:spcAft>
              <a:buNone/>
            </a:pPr>
            <a:endParaRPr sz="1800" dirty="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3"/>
          <p:cNvSpPr txBox="1"/>
          <p:nvPr/>
        </p:nvSpPr>
        <p:spPr>
          <a:xfrm>
            <a:off x="445477" y="823991"/>
            <a:ext cx="11418277" cy="570408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LAWYER:</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150000"/>
              </a:lnSpc>
              <a:spcBef>
                <a:spcPts val="800"/>
              </a:spcBef>
              <a:spcAft>
                <a:spcPts val="0"/>
              </a:spcAft>
              <a:buClr>
                <a:srgbClr val="000000"/>
              </a:buClr>
              <a:buSzPts val="1800"/>
              <a:buFont typeface="Gill Sans" panose="020B0502020104020203"/>
              <a:buAutoNum type="arabicPeriod"/>
            </a:pP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VIEW THE LOCAL POLICE DATA:</a:t>
            </a: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800"/>
              </a:spcBef>
              <a:spcAft>
                <a:spcPts val="0"/>
              </a:spcAft>
              <a:buNone/>
            </a:pP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module in our project, here the Lawyer view some records from the local police station. But cannot be view the all record. Some confidential file will secretly maintain by the DIG office.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150000"/>
              </a:lnSpc>
              <a:spcBef>
                <a:spcPts val="800"/>
              </a:spcBef>
              <a:spcAft>
                <a:spcPts val="0"/>
              </a:spcAft>
              <a:buClr>
                <a:srgbClr val="000000"/>
              </a:buClr>
              <a:buSzPts val="1800"/>
              <a:buFont typeface="Times New Roman" panose="02020603050405020304"/>
              <a:buAutoNum type="arabicPeriod" startAt="2"/>
            </a:pP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REQUEST CRIMINAL DATA:</a:t>
            </a: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800"/>
              </a:spcBef>
              <a:spcAft>
                <a:spcPts val="0"/>
              </a:spcAft>
              <a:buNone/>
            </a:pP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module in our project, particular lawyer need some criminal data for his investigation. So lawyer request the criminal data to the DIG.</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50000"/>
              </a:lnSpc>
              <a:spcBef>
                <a:spcPts val="800"/>
              </a:spcBef>
              <a:spcAft>
                <a:spcPts val="0"/>
              </a:spcAft>
              <a:buClr>
                <a:srgbClr val="000000"/>
              </a:buClr>
              <a:buSzPts val="1800"/>
              <a:buFont typeface="Times New Roman" panose="02020603050405020304"/>
              <a:buAutoNum type="arabicPeriod" startAt="3"/>
            </a:pP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DOWNLOAD</a:t>
            </a:r>
          </a:p>
          <a:p>
            <a:pPr marL="0" marR="0" lvl="0" indent="0" algn="just" rtl="0">
              <a:lnSpc>
                <a:spcPct val="150000"/>
              </a:lnSpc>
              <a:spcBef>
                <a:spcPts val="800"/>
              </a:spcBef>
              <a:spcAft>
                <a:spcPts val="0"/>
              </a:spcAft>
              <a:buNone/>
            </a:pP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 this module in our project, After DIG response the request with the secret key. Then enter the key to download the  records.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80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SYSTEM ARCHITECTURE</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326" name="Google Shape;326;p27"/>
          <p:cNvPicPr preferRelativeResize="0">
            <a:picLocks noGrp="1"/>
          </p:cNvPicPr>
          <p:nvPr>
            <p:ph type="body" idx="1"/>
          </p:nvPr>
        </p:nvPicPr>
        <p:blipFill rotWithShape="1">
          <a:blip r:embed="rId3"/>
          <a:srcRect/>
          <a:stretch>
            <a:fillRect/>
          </a:stretch>
        </p:blipFill>
        <p:spPr>
          <a:xfrm>
            <a:off x="590308" y="2025570"/>
            <a:ext cx="11053823" cy="4710896"/>
          </a:xfrm>
          <a:prstGeom prst="rect">
            <a:avLst/>
          </a:prstGeom>
          <a:noFill/>
          <a:ln>
            <a:noFill/>
          </a:ln>
        </p:spPr>
      </p:pic>
      <p:sp>
        <p:nvSpPr>
          <p:cNvPr id="327" name="Google Shape;327;p27"/>
          <p:cNvSpPr/>
          <p:nvPr/>
        </p:nvSpPr>
        <p:spPr>
          <a:xfrm>
            <a:off x="2893671" y="2999289"/>
            <a:ext cx="1435261" cy="324935"/>
          </a:xfrm>
          <a:prstGeom prst="rect">
            <a:avLst/>
          </a:prstGeom>
          <a:solidFill>
            <a:schemeClr val="lt2"/>
          </a:solidFill>
          <a:ln w="22225" cap="rnd" cmpd="sng">
            <a:solidFill>
              <a:srgbClr val="380E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CONTROL DEPARTMENT</a:t>
            </a:r>
            <a:endParaRPr sz="1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28" name="Google Shape;328;p27"/>
          <p:cNvSpPr/>
          <p:nvPr/>
        </p:nvSpPr>
        <p:spPr>
          <a:xfrm>
            <a:off x="603812" y="2999290"/>
            <a:ext cx="1435261" cy="228600"/>
          </a:xfrm>
          <a:prstGeom prst="rect">
            <a:avLst/>
          </a:prstGeom>
          <a:solidFill>
            <a:schemeClr val="lt2"/>
          </a:solidFill>
          <a:ln w="22225" cap="rnd" cmpd="sng">
            <a:solidFill>
              <a:srgbClr val="380E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LOCAL POLICE</a:t>
            </a:r>
            <a:endParaRPr sz="1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USE CASE DIAGRAM</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334" name="Google Shape;334;p28"/>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70" lvl="0" indent="-200660" algn="l" rtl="0">
              <a:spcBef>
                <a:spcPts val="0"/>
              </a:spcBef>
              <a:spcAft>
                <a:spcPts val="0"/>
              </a:spcAft>
              <a:buSzPts val="1656"/>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92369" y="1899138"/>
            <a:ext cx="11172093" cy="4790000"/>
          </a:xfrm>
          <a:prstGeom prst="rect">
            <a:avLst/>
          </a:prstGeom>
        </p:spPr>
      </p:pic>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9"/>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Times New Roman" panose="02020603050405020304"/>
              <a:buNone/>
            </a:pPr>
            <a:r>
              <a:rPr lang="en-US" b="1" dirty="0">
                <a:latin typeface="Times New Roman" panose="02020603050405020304"/>
                <a:ea typeface="Times New Roman" panose="02020603050405020304"/>
                <a:cs typeface="Times New Roman" panose="02020603050405020304"/>
                <a:sym typeface="Times New Roman" panose="02020603050405020304"/>
              </a:rPr>
              <a:t>STATE DIAGRAM</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340" name="Google Shape;340;p29"/>
          <p:cNvPicPr preferRelativeResize="0">
            <a:picLocks noGrp="1"/>
          </p:cNvPicPr>
          <p:nvPr>
            <p:ph type="body" idx="1"/>
          </p:nvPr>
        </p:nvPicPr>
        <p:blipFill rotWithShape="1">
          <a:blip r:embed="rId3"/>
          <a:srcRect/>
          <a:stretch>
            <a:fillRect/>
          </a:stretch>
        </p:blipFill>
        <p:spPr>
          <a:xfrm>
            <a:off x="4378791" y="1899140"/>
            <a:ext cx="2696901" cy="4665784"/>
          </a:xfrm>
          <a:prstGeom prst="rect">
            <a:avLst/>
          </a:prstGeom>
          <a:noFill/>
          <a:ln>
            <a:noFill/>
          </a:ln>
        </p:spPr>
      </p:pic>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g1eec3d5a430_2_22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ACTIVITY DIAGRAM</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508" name="Google Shape;508;g1eec3d5a430_2_221"/>
          <p:cNvPicPr preferRelativeResize="0">
            <a:picLocks noGrp="1"/>
          </p:cNvPicPr>
          <p:nvPr>
            <p:ph type="body" idx="1"/>
          </p:nvPr>
        </p:nvPicPr>
        <p:blipFill rotWithShape="1">
          <a:blip r:embed="rId3"/>
          <a:srcRect/>
          <a:stretch>
            <a:fillRect/>
          </a:stretch>
        </p:blipFill>
        <p:spPr>
          <a:xfrm>
            <a:off x="2268639" y="2016370"/>
            <a:ext cx="8032830" cy="4642338"/>
          </a:xfrm>
          <a:prstGeom prst="rect">
            <a:avLst/>
          </a:prstGeom>
          <a:noFill/>
          <a:ln>
            <a:noFill/>
          </a:ln>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
          <p:cNvSpPr txBox="1">
            <a:spLocks noGrp="1"/>
          </p:cNvSpPr>
          <p:nvPr>
            <p:ph type="title"/>
          </p:nvPr>
        </p:nvSpPr>
        <p:spPr>
          <a:xfrm>
            <a:off x="581192" y="702156"/>
            <a:ext cx="11029616" cy="87200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panose="02020603050405020304"/>
              <a:buNone/>
            </a:pPr>
            <a:r>
              <a:rPr lang="en-US" b="1" dirty="0">
                <a:latin typeface="Times New Roman" panose="02020603050405020304"/>
                <a:ea typeface="Times New Roman" panose="02020603050405020304"/>
                <a:cs typeface="Times New Roman" panose="02020603050405020304"/>
                <a:sym typeface="Times New Roman" panose="02020603050405020304"/>
              </a:rPr>
              <a:t>OBJECTIVES</a:t>
            </a:r>
            <a:endParaRPr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96" name="Google Shape;196;p3"/>
          <p:cNvSpPr txBox="1">
            <a:spLocks noGrp="1"/>
          </p:cNvSpPr>
          <p:nvPr>
            <p:ph type="body" idx="1"/>
          </p:nvPr>
        </p:nvSpPr>
        <p:spPr>
          <a:xfrm>
            <a:off x="581192" y="2269273"/>
            <a:ext cx="11029615" cy="4108378"/>
          </a:xfrm>
          <a:prstGeom prst="rect">
            <a:avLst/>
          </a:prstGeom>
          <a:noFill/>
          <a:ln>
            <a:noFill/>
          </a:ln>
        </p:spPr>
        <p:txBody>
          <a:bodyPr spcFirstLastPara="1" wrap="square" lIns="91425" tIns="45700" rIns="91425" bIns="45700" anchor="ctr" anchorCtr="0">
            <a:normAutofit/>
          </a:bodyPr>
          <a:lstStyle/>
          <a:p>
            <a:pPr marL="306070" lvl="0" indent="-306070" algn="l" rtl="0">
              <a:spcBef>
                <a:spcPts val="0"/>
              </a:spcBef>
              <a:spcAft>
                <a:spcPts val="0"/>
              </a:spcAft>
              <a:buSzPts val="1840"/>
              <a:buChar char="◼"/>
            </a:pP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Modern science and technology has </a:t>
            </a:r>
            <a:r>
              <a:rPr lang="en-US" sz="2000"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revolutionized </a:t>
            </a: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field of crime solving and has made the process much faster and more reliable. </a:t>
            </a:r>
          </a:p>
          <a:p>
            <a:pPr marL="306070" lvl="0" indent="-306070" algn="l" rtl="0">
              <a:spcBef>
                <a:spcPts val="1000"/>
              </a:spcBef>
              <a:spcAft>
                <a:spcPts val="0"/>
              </a:spcAft>
              <a:buSzPts val="1840"/>
              <a:buChar char="◼"/>
            </a:pP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word Forensic refers to all the science and technology used in the solving of crime. </a:t>
            </a:r>
          </a:p>
          <a:p>
            <a:pPr marL="306070" lvl="0" indent="-306070" algn="l" rtl="0">
              <a:spcBef>
                <a:spcPts val="1000"/>
              </a:spcBef>
              <a:spcAft>
                <a:spcPts val="0"/>
              </a:spcAft>
              <a:buSzPts val="1840"/>
              <a:buChar char="◼"/>
            </a:pP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aim of this Forensic Management System is to manage the large volumes of data that are produced in the process of solving crimes by the application of scientific methods and modern technology. </a:t>
            </a:r>
          </a:p>
          <a:p>
            <a:pPr marL="306070" lvl="0" indent="-306070" algn="l" rtl="0">
              <a:spcBef>
                <a:spcPts val="1000"/>
              </a:spcBef>
              <a:spcAft>
                <a:spcPts val="0"/>
              </a:spcAft>
              <a:buSzPts val="1840"/>
              <a:buChar char="◼"/>
            </a:pP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Cyber forensics is a process of extracting data as proof for a crime (that involves electronic devices) while following proper investigation rules to nab the culprit by presenting the evidence to the court. Cyber forensics is also known as computer forensics.</a:t>
            </a:r>
            <a:endParaRPr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6070" lvl="0" indent="-306070" algn="l" rtl="0">
              <a:spcBef>
                <a:spcPts val="1000"/>
              </a:spcBef>
              <a:spcAft>
                <a:spcPts val="0"/>
              </a:spcAft>
              <a:buSzPts val="1840"/>
              <a:buChar char="◼"/>
            </a:pP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When creating a new case file the system will be able to store specific information in categories. This system can be used to easily collaborate on case files, temporary user profiles can be created if the other department does not implement this system.</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06070" lvl="0" indent="-200660" algn="l" rtl="0">
              <a:spcBef>
                <a:spcPts val="960"/>
              </a:spcBef>
              <a:spcAft>
                <a:spcPts val="0"/>
              </a:spcAft>
              <a:buSzPts val="1656"/>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g1eec3d5a430_2_22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CLASS DIAGRAM</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514" name="Google Shape;514;g1eec3d5a430_2_226"/>
          <p:cNvPicPr preferRelativeResize="0">
            <a:picLocks noGrp="1"/>
          </p:cNvPicPr>
          <p:nvPr>
            <p:ph type="body" idx="1"/>
          </p:nvPr>
        </p:nvPicPr>
        <p:blipFill rotWithShape="1">
          <a:blip r:embed="rId3"/>
          <a:srcRect/>
          <a:stretch>
            <a:fillRect/>
          </a:stretch>
        </p:blipFill>
        <p:spPr>
          <a:xfrm>
            <a:off x="706055" y="1990845"/>
            <a:ext cx="10706583" cy="4676172"/>
          </a:xfrm>
          <a:prstGeom prst="rect">
            <a:avLst/>
          </a:prstGeom>
          <a:noFill/>
          <a:ln>
            <a:noFill/>
          </a:ln>
        </p:spPr>
      </p:pic>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g1eec3d5a430_2_23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Times New Roman" panose="02020603050405020304"/>
              <a:buNone/>
            </a:pPr>
            <a:r>
              <a:rPr lang="en-US" b="1" dirty="0">
                <a:latin typeface="Times New Roman" panose="02020603050405020304"/>
                <a:ea typeface="Times New Roman" panose="02020603050405020304"/>
                <a:cs typeface="Times New Roman" panose="02020603050405020304"/>
                <a:sym typeface="Times New Roman" panose="02020603050405020304"/>
              </a:rPr>
              <a:t>ENTITY  </a:t>
            </a:r>
            <a:r>
              <a:rPr lang="en-US" b="1" dirty="0" smtClean="0">
                <a:latin typeface="Times New Roman" panose="02020603050405020304"/>
                <a:ea typeface="Times New Roman" panose="02020603050405020304"/>
                <a:cs typeface="Times New Roman" panose="02020603050405020304"/>
                <a:sym typeface="Times New Roman" panose="02020603050405020304"/>
              </a:rPr>
              <a:t>RELATIONSHIP  </a:t>
            </a:r>
            <a:r>
              <a:rPr lang="en-US" b="1" dirty="0">
                <a:latin typeface="Times New Roman" panose="02020603050405020304"/>
                <a:ea typeface="Times New Roman" panose="02020603050405020304"/>
                <a:cs typeface="Times New Roman" panose="02020603050405020304"/>
                <a:sym typeface="Times New Roman" panose="02020603050405020304"/>
              </a:rPr>
              <a:t>DIAGRAM</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520" name="Google Shape;520;g1eec3d5a430_2_231"/>
          <p:cNvPicPr preferRelativeResize="0">
            <a:picLocks noGrp="1"/>
          </p:cNvPicPr>
          <p:nvPr>
            <p:ph type="body" idx="1"/>
          </p:nvPr>
        </p:nvPicPr>
        <p:blipFill rotWithShape="1">
          <a:blip r:embed="rId3"/>
          <a:srcRect/>
          <a:stretch>
            <a:fillRect/>
          </a:stretch>
        </p:blipFill>
        <p:spPr>
          <a:xfrm>
            <a:off x="492369" y="1932973"/>
            <a:ext cx="11230708" cy="4757194"/>
          </a:xfrm>
          <a:prstGeom prst="rect">
            <a:avLst/>
          </a:prstGeom>
          <a:noFill/>
          <a:ln>
            <a:noFill/>
          </a:ln>
        </p:spPr>
      </p:pic>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ea typeface="Calibri" panose="020F0502020204030204" pitchFamily="34" charset="0"/>
                <a:cs typeface="Times New Roman" panose="02020603050405020304" pitchFamily="18" charset="0"/>
              </a:rPr>
              <a:t>SYSTEM REQUIREMENTS</a:t>
            </a:r>
            <a:endParaRPr lang="en-IN" dirty="0"/>
          </a:p>
        </p:txBody>
      </p:sp>
      <p:sp>
        <p:nvSpPr>
          <p:cNvPr id="3" name="Text Placeholder 2"/>
          <p:cNvSpPr>
            <a:spLocks noGrp="1"/>
          </p:cNvSpPr>
          <p:nvPr>
            <p:ph type="body" idx="1"/>
          </p:nvPr>
        </p:nvSpPr>
        <p:spPr>
          <a:xfrm>
            <a:off x="515816" y="1899138"/>
            <a:ext cx="11094992" cy="4724400"/>
          </a:xfrm>
        </p:spPr>
        <p:txBody>
          <a:bodyPr>
            <a:normAutofit fontScale="32500" lnSpcReduction="20000"/>
          </a:bodyPr>
          <a:lstStyle/>
          <a:p>
            <a:pPr marL="0" indent="0" algn="just">
              <a:lnSpc>
                <a:spcPct val="120000"/>
              </a:lnSpc>
              <a:spcAft>
                <a:spcPts val="800"/>
              </a:spcAft>
              <a:buNone/>
            </a:pPr>
            <a:r>
              <a:rPr lang="en-US" sz="55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20000"/>
              </a:lnSpc>
              <a:spcAft>
                <a:spcPts val="800"/>
              </a:spcAft>
              <a:buNone/>
            </a:pPr>
            <a:r>
              <a:rPr lang="en-US"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PROCESSOR			: </a:t>
            </a:r>
            <a:r>
              <a:rPr lang="en-US" sz="55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DUAL </a:t>
            </a:r>
            <a:r>
              <a:rPr lang="en-US"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CORE 2 DUOS</a:t>
            </a:r>
            <a:endParaRPr lang="en-IN"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20000"/>
              </a:lnSpc>
              <a:spcAft>
                <a:spcPts val="800"/>
              </a:spcAft>
              <a:buNone/>
            </a:pPr>
            <a:r>
              <a:rPr lang="en-US"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RAM				</a:t>
            </a:r>
            <a:r>
              <a:rPr lang="en-US" sz="55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2 </a:t>
            </a:r>
            <a:r>
              <a:rPr lang="en-US"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GB DD RAM</a:t>
            </a:r>
            <a:endParaRPr lang="en-IN"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20000"/>
              </a:lnSpc>
              <a:spcAft>
                <a:spcPts val="800"/>
              </a:spcAft>
              <a:buNone/>
            </a:pPr>
            <a:r>
              <a:rPr lang="en-US"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HARD DISK 			</a:t>
            </a:r>
            <a:r>
              <a:rPr lang="en-US" sz="55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250 </a:t>
            </a:r>
            <a:r>
              <a:rPr lang="en-US"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GB</a:t>
            </a:r>
            <a:endParaRPr lang="en-IN"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spcAft>
                <a:spcPts val="800"/>
              </a:spcAft>
              <a:buNone/>
            </a:pPr>
            <a:r>
              <a:rPr lang="en-US"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spcAft>
                <a:spcPts val="800"/>
              </a:spcAft>
              <a:buNone/>
            </a:pPr>
            <a:r>
              <a:rPr lang="en-US" sz="55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20000"/>
              </a:lnSpc>
              <a:spcAft>
                <a:spcPts val="800"/>
              </a:spcAft>
              <a:buNone/>
            </a:pPr>
            <a:r>
              <a:rPr lang="en-US"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FRONT END 			</a:t>
            </a:r>
            <a:r>
              <a:rPr lang="en-US" sz="55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J2EE </a:t>
            </a:r>
            <a:r>
              <a:rPr lang="en-US"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(JSP, SERVLET) </a:t>
            </a:r>
            <a:endParaRPr lang="en-IN"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20000"/>
              </a:lnSpc>
              <a:spcAft>
                <a:spcPts val="800"/>
              </a:spcAft>
              <a:buNone/>
            </a:pPr>
            <a:r>
              <a:rPr lang="en-US"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BACK END			</a:t>
            </a:r>
            <a:r>
              <a:rPr lang="en-US" sz="55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MY </a:t>
            </a:r>
            <a:r>
              <a:rPr lang="en-US"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SQL 5.5</a:t>
            </a:r>
            <a:endParaRPr lang="en-IN"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20000"/>
              </a:lnSpc>
              <a:spcAft>
                <a:spcPts val="800"/>
              </a:spcAft>
              <a:buNone/>
            </a:pPr>
            <a:r>
              <a:rPr lang="en-US"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OPERATING SYSTEM 	           </a:t>
            </a:r>
            <a:r>
              <a:rPr lang="en-US" sz="55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WINDOWS </a:t>
            </a:r>
            <a:r>
              <a:rPr lang="en-US"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7</a:t>
            </a:r>
            <a:endParaRPr lang="en-IN"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20000"/>
              </a:lnSpc>
              <a:spcAft>
                <a:spcPts val="800"/>
              </a:spcAft>
              <a:buNone/>
            </a:pPr>
            <a:r>
              <a:rPr lang="en-US"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IDE				</a:t>
            </a:r>
            <a:r>
              <a:rPr lang="en-US" sz="55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ECLIPSE</a:t>
            </a:r>
            <a:endParaRPr lang="en-IN" sz="55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996662268"/>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9387" y="2078182"/>
            <a:ext cx="11329059" cy="4572001"/>
          </a:xfrm>
        </p:spPr>
        <p:txBody>
          <a:bodyPr>
            <a:normAutofit lnSpcReduction="10000"/>
          </a:bodyPr>
          <a:lstStyle/>
          <a:p>
            <a:pPr marL="0" lvl="0" indent="0">
              <a:spcBef>
                <a:spcPts val="0"/>
              </a:spcBef>
              <a:buNone/>
            </a:pPr>
            <a:endParaRPr lang="en-US" sz="2200" dirty="0" smtClean="0">
              <a:solidFill>
                <a:schemeClr val="dk1"/>
              </a:solidFill>
              <a:latin typeface="Times New Roman" panose="02020603050405020304" pitchFamily="18" charset="0"/>
              <a:cs typeface="Times New Roman" panose="02020603050405020304" pitchFamily="18" charset="0"/>
            </a:endParaRPr>
          </a:p>
          <a:p>
            <a:pPr marL="0" indent="0">
              <a:spcBef>
                <a:spcPts val="0"/>
              </a:spcBef>
              <a:buFont typeface="Wingdings" pitchFamily="2" charset="2"/>
              <a:buChar char="Ø"/>
            </a:pPr>
            <a:r>
              <a:rPr lang="en-US" sz="2200" dirty="0" smtClean="0">
                <a:solidFill>
                  <a:schemeClr val="dk1"/>
                </a:solidFill>
                <a:latin typeface="Times New Roman" panose="02020603050405020304" pitchFamily="18" charset="0"/>
                <a:cs typeface="Times New Roman" panose="02020603050405020304" pitchFamily="18" charset="0"/>
              </a:rPr>
              <a:t>Antonia </a:t>
            </a:r>
            <a:r>
              <a:rPr lang="en-US" sz="2200" dirty="0" err="1" smtClean="0">
                <a:solidFill>
                  <a:schemeClr val="dk1"/>
                </a:solidFill>
                <a:latin typeface="Times New Roman" panose="02020603050405020304" pitchFamily="18" charset="0"/>
                <a:cs typeface="Times New Roman" panose="02020603050405020304" pitchFamily="18" charset="0"/>
              </a:rPr>
              <a:t>Nisioti</a:t>
            </a:r>
            <a:r>
              <a:rPr lang="en-US" sz="2200" dirty="0" smtClean="0">
                <a:solidFill>
                  <a:schemeClr val="dk1"/>
                </a:solidFill>
                <a:latin typeface="Times New Roman" panose="02020603050405020304" pitchFamily="18" charset="0"/>
                <a:cs typeface="Times New Roman" panose="02020603050405020304" pitchFamily="18" charset="0"/>
              </a:rPr>
              <a:t>; George </a:t>
            </a:r>
            <a:r>
              <a:rPr lang="en-US" sz="2200" dirty="0" err="1" smtClean="0">
                <a:solidFill>
                  <a:schemeClr val="dk1"/>
                </a:solidFill>
                <a:latin typeface="Times New Roman" panose="02020603050405020304" pitchFamily="18" charset="0"/>
                <a:cs typeface="Times New Roman" panose="02020603050405020304" pitchFamily="18" charset="0"/>
              </a:rPr>
              <a:t>Loukas</a:t>
            </a:r>
            <a:r>
              <a:rPr lang="en-US" sz="2200" dirty="0" smtClean="0">
                <a:solidFill>
                  <a:schemeClr val="dk1"/>
                </a:solidFill>
                <a:latin typeface="Times New Roman" panose="02020603050405020304" pitchFamily="18" charset="0"/>
                <a:cs typeface="Times New Roman" panose="02020603050405020304" pitchFamily="18" charset="0"/>
              </a:rPr>
              <a:t>; </a:t>
            </a:r>
            <a:r>
              <a:rPr lang="en-US" sz="2200" dirty="0" err="1" smtClean="0">
                <a:solidFill>
                  <a:schemeClr val="dk1"/>
                </a:solidFill>
                <a:latin typeface="Times New Roman" panose="02020603050405020304" pitchFamily="18" charset="0"/>
                <a:cs typeface="Times New Roman" panose="02020603050405020304" pitchFamily="18" charset="0"/>
              </a:rPr>
              <a:t>Aron</a:t>
            </a:r>
            <a:r>
              <a:rPr lang="en-US" sz="2200" dirty="0" smtClean="0">
                <a:solidFill>
                  <a:schemeClr val="dk1"/>
                </a:solidFill>
                <a:latin typeface="Times New Roman" panose="02020603050405020304" pitchFamily="18" charset="0"/>
                <a:cs typeface="Times New Roman" panose="02020603050405020304" pitchFamily="18" charset="0"/>
              </a:rPr>
              <a:t> </a:t>
            </a:r>
            <a:r>
              <a:rPr lang="en-US" sz="2200" dirty="0" err="1" smtClean="0">
                <a:solidFill>
                  <a:schemeClr val="dk1"/>
                </a:solidFill>
                <a:latin typeface="Times New Roman" panose="02020603050405020304" pitchFamily="18" charset="0"/>
                <a:cs typeface="Times New Roman" panose="02020603050405020304" pitchFamily="18" charset="0"/>
              </a:rPr>
              <a:t>Laszka</a:t>
            </a:r>
            <a:r>
              <a:rPr lang="en-US" sz="2200" dirty="0" smtClean="0">
                <a:solidFill>
                  <a:schemeClr val="dk1"/>
                </a:solidFill>
                <a:latin typeface="Times New Roman" panose="02020603050405020304" pitchFamily="18" charset="0"/>
                <a:cs typeface="Times New Roman" panose="02020603050405020304" pitchFamily="18" charset="0"/>
              </a:rPr>
              <a:t>; </a:t>
            </a:r>
            <a:r>
              <a:rPr lang="en-US" sz="2200" dirty="0" err="1" smtClean="0">
                <a:solidFill>
                  <a:schemeClr val="dk1"/>
                </a:solidFill>
                <a:latin typeface="Times New Roman" panose="02020603050405020304" pitchFamily="18" charset="0"/>
                <a:cs typeface="Times New Roman" panose="02020603050405020304" pitchFamily="18" charset="0"/>
              </a:rPr>
              <a:t>Emmanouil</a:t>
            </a:r>
            <a:r>
              <a:rPr lang="en-US" sz="2200" dirty="0" smtClean="0">
                <a:solidFill>
                  <a:schemeClr val="dk1"/>
                </a:solidFill>
                <a:latin typeface="Times New Roman" panose="02020603050405020304" pitchFamily="18" charset="0"/>
                <a:cs typeface="Times New Roman" panose="02020603050405020304" pitchFamily="18" charset="0"/>
              </a:rPr>
              <a:t> </a:t>
            </a:r>
            <a:r>
              <a:rPr lang="en-US" sz="2200" dirty="0" err="1" smtClean="0">
                <a:solidFill>
                  <a:schemeClr val="dk1"/>
                </a:solidFill>
                <a:latin typeface="Times New Roman" panose="02020603050405020304" pitchFamily="18" charset="0"/>
                <a:cs typeface="Times New Roman" panose="02020603050405020304" pitchFamily="18" charset="0"/>
              </a:rPr>
              <a:t>Panaousis</a:t>
            </a:r>
            <a:r>
              <a:rPr lang="en-US" sz="2200" dirty="0" smtClean="0">
                <a:solidFill>
                  <a:schemeClr val="dk1"/>
                </a:solidFill>
                <a:latin typeface="Times New Roman" panose="02020603050405020304" pitchFamily="18" charset="0"/>
                <a:cs typeface="Times New Roman" panose="02020603050405020304" pitchFamily="18" charset="0"/>
              </a:rPr>
              <a:t>, “</a:t>
            </a:r>
            <a:r>
              <a:rPr lang="en-US" sz="2200" dirty="0" smtClean="0">
                <a:latin typeface="Times New Roman" panose="02020603050405020304"/>
                <a:ea typeface="Times New Roman" panose="02020603050405020304"/>
                <a:cs typeface="Times New Roman" panose="02020603050405020304"/>
                <a:sym typeface="Times New Roman" panose="02020603050405020304"/>
              </a:rPr>
              <a:t>Data-Driven Decision Support for Optimizing Cyber Forensic Investigations”, </a:t>
            </a:r>
            <a:r>
              <a:rPr lang="en-US" sz="22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IEEE, vol. 16, January 2021</a:t>
            </a:r>
          </a:p>
          <a:p>
            <a:pPr marL="0" indent="0">
              <a:spcBef>
                <a:spcPts val="0"/>
              </a:spcBef>
              <a:buFont typeface="Wingdings" pitchFamily="2" charset="2"/>
              <a:buChar char="Ø"/>
            </a:pPr>
            <a:endParaRPr lang="en-US" sz="22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0"/>
              </a:spcBef>
              <a:buFont typeface="Wingdings" pitchFamily="2" charset="2"/>
              <a:buChar char="Ø"/>
            </a:pPr>
            <a:r>
              <a:rPr lang="en-US" sz="22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Antonia </a:t>
            </a:r>
            <a:r>
              <a:rPr lang="en-US" sz="22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Nisioti</a:t>
            </a:r>
            <a:r>
              <a:rPr lang="en-US" sz="22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George </a:t>
            </a:r>
            <a:r>
              <a:rPr lang="en-US" sz="22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Loukas</a:t>
            </a:r>
            <a:r>
              <a:rPr lang="en-US" sz="22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Stefan </a:t>
            </a:r>
            <a:r>
              <a:rPr lang="en-US" sz="22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Rass</a:t>
            </a:r>
            <a:r>
              <a:rPr lang="en-US" sz="22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22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Emmanouil</a:t>
            </a:r>
            <a:r>
              <a:rPr lang="en-US" sz="22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22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Panaousis</a:t>
            </a:r>
            <a:r>
              <a:rPr lang="en-US" sz="22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2200" dirty="0" smtClean="0">
                <a:latin typeface="Times New Roman" pitchFamily="18" charset="0"/>
                <a:ea typeface="Times New Roman" panose="02020603050405020304"/>
                <a:cs typeface="Times New Roman" pitchFamily="18" charset="0"/>
                <a:sym typeface="Times New Roman" panose="02020603050405020304"/>
              </a:rPr>
              <a:t>Game Theoretic Decision Support for Cyber Forensic Investigation”, </a:t>
            </a:r>
            <a:r>
              <a:rPr lang="en-US" sz="2200" dirty="0" smtClean="0">
                <a:solidFill>
                  <a:schemeClr val="dk1"/>
                </a:solidFill>
                <a:latin typeface="Times New Roman" pitchFamily="18" charset="0"/>
                <a:ea typeface="Gill Sans MT"/>
                <a:cs typeface="Times New Roman" pitchFamily="18" charset="0"/>
                <a:sym typeface="Arial" panose="020B0604020202020204"/>
              </a:rPr>
              <a:t>University of Greenwich, London, UK</a:t>
            </a:r>
            <a:r>
              <a:rPr lang="en-US" sz="2200" dirty="0" smtClean="0">
                <a:solidFill>
                  <a:schemeClr val="dk1"/>
                </a:solidFill>
                <a:latin typeface="Times New Roman" pitchFamily="18" charset="0"/>
                <a:ea typeface="Gill Sans MT"/>
                <a:cs typeface="Times New Roman" pitchFamily="18" charset="0"/>
                <a:sym typeface="Times New Roman" panose="02020603050405020304"/>
              </a:rPr>
              <a:t>, </a:t>
            </a:r>
            <a:r>
              <a:rPr lang="en-US" sz="22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vol. 21, </a:t>
            </a:r>
            <a:r>
              <a:rPr lang="en-US" sz="2200" dirty="0" smtClean="0">
                <a:latin typeface="Times New Roman" pitchFamily="18" charset="0"/>
                <a:cs typeface="Times New Roman" pitchFamily="18" charset="0"/>
              </a:rPr>
              <a:t>August 2021</a:t>
            </a:r>
            <a:endParaRPr lang="en-US" sz="22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indent="0">
              <a:spcBef>
                <a:spcPts val="0"/>
              </a:spcBef>
              <a:buFont typeface="Wingdings" pitchFamily="2" charset="2"/>
              <a:buChar char="Ø"/>
            </a:pPr>
            <a:endParaRPr lang="en-US" sz="2200" dirty="0" smtClean="0">
              <a:solidFill>
                <a:schemeClr val="dk1"/>
              </a:solidFill>
              <a:latin typeface="Times New Roman" panose="02020603050405020304"/>
              <a:cs typeface="Times New Roman" panose="02020603050405020304"/>
              <a:sym typeface="Times New Roman" panose="02020603050405020304"/>
            </a:endParaRPr>
          </a:p>
          <a:p>
            <a:pPr marL="0" lvl="0" indent="0">
              <a:spcBef>
                <a:spcPts val="0"/>
              </a:spcBef>
              <a:buFont typeface="Wingdings" pitchFamily="2" charset="2"/>
              <a:buChar char="Ø"/>
            </a:pPr>
            <a:r>
              <a:rPr lang="en-US" sz="22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Seonghyeon</a:t>
            </a:r>
            <a:r>
              <a:rPr lang="en-US" sz="22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Gong; </a:t>
            </a:r>
            <a:r>
              <a:rPr lang="en-US" sz="22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Changhoon</a:t>
            </a:r>
            <a:r>
              <a:rPr lang="en-US" sz="22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Lee, “Cyber Threat Intelligence Framework for Incident Response in an Energy Cloud Platform”, </a:t>
            </a:r>
            <a:r>
              <a:rPr lang="en-US" sz="2200" dirty="0" smtClean="0">
                <a:latin typeface="Times New Roman" pitchFamily="18" charset="0"/>
                <a:cs typeface="Times New Roman" pitchFamily="18" charset="0"/>
              </a:rPr>
              <a:t>Seoul National University of Science and Technology</a:t>
            </a:r>
            <a:r>
              <a:rPr lang="en-US" sz="2200" dirty="0" smtClean="0">
                <a:solidFill>
                  <a:schemeClr val="dk1"/>
                </a:solidFill>
                <a:latin typeface="Times New Roman" pitchFamily="18" charset="0"/>
                <a:cs typeface="Times New Roman" pitchFamily="18" charset="0"/>
                <a:sym typeface="Times New Roman" panose="02020603050405020304"/>
              </a:rPr>
              <a:t>, </a:t>
            </a:r>
            <a:r>
              <a:rPr lang="en-US" sz="22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vol. 10, January 2021</a:t>
            </a:r>
          </a:p>
          <a:p>
            <a:pPr marL="0" lvl="0" indent="0">
              <a:spcBef>
                <a:spcPts val="0"/>
              </a:spcBef>
              <a:buNone/>
            </a:pPr>
            <a:endParaRPr lang="en-US" sz="2200" dirty="0" smtClean="0">
              <a:latin typeface="Times New Roman" pitchFamily="18" charset="0"/>
              <a:ea typeface="Times New Roman" panose="02020603050405020304"/>
              <a:cs typeface="Times New Roman" pitchFamily="18" charset="0"/>
              <a:sym typeface="Times New Roman" panose="02020603050405020304"/>
            </a:endParaRPr>
          </a:p>
          <a:p>
            <a:pPr marL="0" lvl="0" indent="0">
              <a:spcBef>
                <a:spcPts val="0"/>
              </a:spcBef>
              <a:buFont typeface="Wingdings" pitchFamily="2" charset="2"/>
              <a:buChar char="Ø"/>
            </a:pPr>
            <a:r>
              <a:rPr lang="en-US" sz="22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Zhun</a:t>
            </a:r>
            <a:r>
              <a:rPr lang="en-US" sz="22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Zhang; </a:t>
            </a:r>
            <a:r>
              <a:rPr lang="en-US" sz="22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Qihe</a:t>
            </a:r>
            <a:r>
              <a:rPr lang="en-US" sz="22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Liu; </a:t>
            </a:r>
            <a:r>
              <a:rPr lang="en-US" sz="22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Shilin</a:t>
            </a:r>
            <a:r>
              <a:rPr lang="en-US" sz="22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22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Qiu</a:t>
            </a:r>
            <a:r>
              <a:rPr lang="en-US" sz="22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22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Shijie</a:t>
            </a:r>
            <a:r>
              <a:rPr lang="en-US" sz="22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Zhou; Cheng Zhang, “Unknown Attack Detection Based on Zero-Shot Learning”, IEEE, vol. 8, October 2020</a:t>
            </a:r>
          </a:p>
          <a:p>
            <a:endParaRPr lang="en-US" dirty="0"/>
          </a:p>
        </p:txBody>
      </p:sp>
      <p:sp>
        <p:nvSpPr>
          <p:cNvPr id="4" name="Title 1"/>
          <p:cNvSpPr>
            <a:spLocks noGrp="1"/>
          </p:cNvSpPr>
          <p:nvPr>
            <p:ph type="title"/>
          </p:nvPr>
        </p:nvSpPr>
        <p:spPr>
          <a:xfrm>
            <a:off x="557441" y="535901"/>
            <a:ext cx="11029616" cy="1013800"/>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dirty="0"/>
          </a:p>
        </p:txBody>
      </p: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139" y="1436917"/>
            <a:ext cx="11257806" cy="4154984"/>
          </a:xfrm>
          <a:prstGeom prst="rect">
            <a:avLst/>
          </a:prstGeom>
        </p:spPr>
        <p:txBody>
          <a:bodyPr wrap="square">
            <a:spAutoFit/>
          </a:bodyPr>
          <a:lstStyle/>
          <a:p>
            <a:pPr lvl="0">
              <a:buFont typeface="Wingdings" pitchFamily="2" charset="2"/>
              <a:buChar char="Ø"/>
            </a:pPr>
            <a:r>
              <a:rPr lang="en-US" sz="2200" dirty="0" err="1" smtClean="0">
                <a:latin typeface="Times New Roman" pitchFamily="18" charset="0"/>
                <a:cs typeface="Times New Roman" pitchFamily="18" charset="0"/>
              </a:rPr>
              <a:t>Rabail</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Shafique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Satti</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Fakeeha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Jafari</a:t>
            </a:r>
            <a:r>
              <a:rPr lang="en-US" sz="2200" dirty="0" smtClean="0">
                <a:latin typeface="Times New Roman" pitchFamily="18" charset="0"/>
                <a:cs typeface="Times New Roman" pitchFamily="18" charset="0"/>
              </a:rPr>
              <a:t>, “Domain Specific Cyber Forensic Investigation Process Model”, Journal of Advances in Computer Network, vol. 3, March 2015</a:t>
            </a:r>
          </a:p>
          <a:p>
            <a:pPr lvl="0">
              <a:buFont typeface="Wingdings" pitchFamily="2" charset="2"/>
              <a:buChar char="Ø"/>
            </a:pPr>
            <a:endParaRPr lang="en-US" sz="2200" dirty="0" smtClean="0">
              <a:latin typeface="Times New Roman" pitchFamily="18" charset="0"/>
              <a:cs typeface="Times New Roman" pitchFamily="18" charset="0"/>
            </a:endParaRPr>
          </a:p>
          <a:p>
            <a:pPr lvl="0">
              <a:buFont typeface="Wingdings" pitchFamily="2" charset="2"/>
              <a:buChar char="Ø"/>
            </a:pPr>
            <a:r>
              <a:rPr lang="en-US" sz="2200" dirty="0" err="1" smtClean="0">
                <a:latin typeface="Times New Roman" pitchFamily="18" charset="0"/>
                <a:cs typeface="Times New Roman" pitchFamily="18" charset="0"/>
              </a:rPr>
              <a:t>Humaira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Arshad</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Saima</a:t>
            </a:r>
            <a:r>
              <a:rPr lang="en-US" sz="2200" dirty="0" smtClean="0">
                <a:latin typeface="Times New Roman" pitchFamily="18" charset="0"/>
                <a:cs typeface="Times New Roman" pitchFamily="18" charset="0"/>
              </a:rPr>
              <a:t> Abdullah, </a:t>
            </a:r>
            <a:r>
              <a:rPr lang="en-US" sz="2200" dirty="0" err="1" smtClean="0">
                <a:latin typeface="Times New Roman" pitchFamily="18" charset="0"/>
                <a:cs typeface="Times New Roman" pitchFamily="18" charset="0"/>
              </a:rPr>
              <a:t>Moatsum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Alawida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Abdulatif</a:t>
            </a:r>
            <a:r>
              <a:rPr lang="en-US" sz="2200" dirty="0" smtClean="0">
                <a:latin typeface="Times New Roman" pitchFamily="18" charset="0"/>
                <a:cs typeface="Times New Roman" pitchFamily="18" charset="0"/>
              </a:rPr>
              <a:t>, “A Multi-layer Semantic Approach for Digital Forensics Automation for Online Social Networks”, February 2012</a:t>
            </a:r>
          </a:p>
          <a:p>
            <a:pPr lvl="0"/>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S. </a:t>
            </a:r>
            <a:r>
              <a:rPr lang="en-US" sz="2200" dirty="0" err="1" smtClean="0">
                <a:latin typeface="Times New Roman" pitchFamily="18" charset="0"/>
                <a:cs typeface="Times New Roman" pitchFamily="18" charset="0"/>
              </a:rPr>
              <a:t>Alharbi</a:t>
            </a:r>
            <a:r>
              <a:rPr lang="en-US" sz="2200" dirty="0" smtClean="0">
                <a:latin typeface="Times New Roman" pitchFamily="18" charset="0"/>
                <a:cs typeface="Times New Roman" pitchFamily="18" charset="0"/>
              </a:rPr>
              <a:t>, J. Weber-</a:t>
            </a:r>
            <a:r>
              <a:rPr lang="en-US" sz="2200" dirty="0" err="1" smtClean="0">
                <a:latin typeface="Times New Roman" pitchFamily="18" charset="0"/>
                <a:cs typeface="Times New Roman" pitchFamily="18" charset="0"/>
              </a:rPr>
              <a:t>Jahnke</a:t>
            </a:r>
            <a:r>
              <a:rPr lang="en-US" sz="2200" dirty="0" smtClean="0">
                <a:latin typeface="Times New Roman" pitchFamily="18" charset="0"/>
                <a:cs typeface="Times New Roman" pitchFamily="18" charset="0"/>
              </a:rPr>
              <a:t>, and I. </a:t>
            </a:r>
            <a:r>
              <a:rPr lang="en-US" sz="2200" dirty="0" err="1" smtClean="0">
                <a:latin typeface="Times New Roman" pitchFamily="18" charset="0"/>
                <a:cs typeface="Times New Roman" pitchFamily="18" charset="0"/>
              </a:rPr>
              <a:t>Traore</a:t>
            </a:r>
            <a:r>
              <a:rPr lang="en-US" sz="2200" dirty="0" smtClean="0">
                <a:latin typeface="Times New Roman" pitchFamily="18" charset="0"/>
                <a:cs typeface="Times New Roman" pitchFamily="18" charset="0"/>
              </a:rPr>
              <a:t>, “The proactive and reactive digital forensics investigation process: A systematic literature review,” in Proc. Int. Conf. Berlin, Germany: Springer, </a:t>
            </a:r>
            <a:r>
              <a:rPr lang="en-US" sz="2200" dirty="0" smtClean="0">
                <a:latin typeface="Times New Roman" pitchFamily="18" charset="0"/>
                <a:cs typeface="Times New Roman" pitchFamily="18" charset="0"/>
                <a:sym typeface="Times New Roman" panose="02020603050405020304"/>
              </a:rPr>
              <a:t>October 2011</a:t>
            </a:r>
            <a:endParaRPr lang="en-US" sz="2200" dirty="0" smtClean="0">
              <a:latin typeface="Times New Roman" pitchFamily="18" charset="0"/>
              <a:cs typeface="Times New Roman" pitchFamily="18" charset="0"/>
            </a:endParaRP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err="1" smtClean="0">
                <a:latin typeface="Times New Roman" pitchFamily="18" charset="0"/>
                <a:cs typeface="Times New Roman" pitchFamily="18" charset="0"/>
              </a:rPr>
              <a:t>SunHo</a:t>
            </a:r>
            <a:r>
              <a:rPr lang="en-US" sz="2200" dirty="0" smtClean="0">
                <a:latin typeface="Times New Roman" pitchFamily="18" charset="0"/>
                <a:cs typeface="Times New Roman" pitchFamily="18" charset="0"/>
              </a:rPr>
              <a:t> Cho, </a:t>
            </a:r>
            <a:r>
              <a:rPr lang="en-US" sz="2200" dirty="0" err="1" smtClean="0">
                <a:latin typeface="Times New Roman" pitchFamily="18" charset="0"/>
                <a:cs typeface="Times New Roman" pitchFamily="18" charset="0"/>
              </a:rPr>
              <a:t>Hyuk-Chul</a:t>
            </a:r>
            <a:r>
              <a:rPr lang="en-US" sz="2200" dirty="0" smtClean="0">
                <a:latin typeface="Times New Roman" pitchFamily="18" charset="0"/>
                <a:cs typeface="Times New Roman" pitchFamily="18" charset="0"/>
              </a:rPr>
              <a:t> Kwon, “Cyber Forensics Ontology for Cyber Criminal Investigation” Digit. Invest., vol. 3, January 2009</a:t>
            </a:r>
          </a:p>
        </p:txBody>
      </p:sp>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3431122"/>
            <a:ext cx="10993549" cy="1475013"/>
          </a:xfrm>
        </p:spPr>
        <p:txBody>
          <a:bodyPr>
            <a:normAutofit/>
          </a:bodyPr>
          <a:lstStyle/>
          <a:p>
            <a:pPr algn="ctr"/>
            <a:r>
              <a:rPr lang="en-US" sz="4000" b="1" i="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40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94919397"/>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panose="02020603050405020304"/>
              <a:buNone/>
            </a:pPr>
            <a:r>
              <a:rPr lang="en-US" b="1" dirty="0">
                <a:latin typeface="Times New Roman" panose="02020603050405020304"/>
                <a:ea typeface="Times New Roman" panose="02020603050405020304"/>
                <a:cs typeface="Times New Roman" panose="02020603050405020304"/>
                <a:sym typeface="Times New Roman" panose="02020603050405020304"/>
              </a:rPr>
              <a:t>LITERATURE SURVEY</a:t>
            </a:r>
            <a:endParaRPr b="1" dirty="0">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4" name="Google Shape;207;p5"/>
          <p:cNvGraphicFramePr/>
          <p:nvPr>
            <p:extLst>
              <p:ext uri="{D42A27DB-BD31-4B8C-83A1-F6EECF244321}">
                <p14:modId xmlns:p14="http://schemas.microsoft.com/office/powerpoint/2010/main" xmlns="" val="3098218036"/>
              </p:ext>
            </p:extLst>
          </p:nvPr>
        </p:nvGraphicFramePr>
        <p:xfrm>
          <a:off x="510639" y="1934273"/>
          <a:ext cx="11210309" cy="4739660"/>
        </p:xfrm>
        <a:graphic>
          <a:graphicData uri="http://schemas.openxmlformats.org/drawingml/2006/table">
            <a:tbl>
              <a:tblPr firstRow="1" bandRow="1">
                <a:noFill/>
                <a:tableStyleId>{09288DFA-EB59-4F7B-9674-6A45278E57AA}</a:tableStyleId>
              </a:tblPr>
              <a:tblGrid>
                <a:gridCol w="876227"/>
                <a:gridCol w="1356334"/>
                <a:gridCol w="2149434"/>
                <a:gridCol w="2801883"/>
                <a:gridCol w="2149791"/>
                <a:gridCol w="1876640"/>
              </a:tblGrid>
              <a:tr h="748146">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AUTHOR NAME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PAPER  TITLE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METHEDOLOGY</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dirty="0">
                          <a:latin typeface="Times New Roman" panose="02020603050405020304"/>
                          <a:ea typeface="Times New Roman" panose="02020603050405020304"/>
                          <a:cs typeface="Times New Roman" panose="02020603050405020304"/>
                          <a:sym typeface="Times New Roman" panose="02020603050405020304"/>
                        </a:rPr>
                        <a:t>MERITS &amp; DEMERITS</a:t>
                      </a:r>
                      <a:endParaRPr sz="18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FUTURE SCOPE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538837">
                <a:tc>
                  <a:txBody>
                    <a:bodyPr/>
                    <a:lstStyle/>
                    <a:p>
                      <a:pPr marL="0" marR="0" lvl="0" indent="0" algn="l" rtl="0">
                        <a:spcBef>
                          <a:spcPts val="0"/>
                        </a:spcBef>
                        <a:spcAft>
                          <a:spcPts val="0"/>
                        </a:spcAft>
                        <a:buNone/>
                      </a:pPr>
                      <a:r>
                        <a:rPr lang="en-US" sz="1800" b="0" i="0">
                          <a:solidFill>
                            <a:schemeClr val="dk1"/>
                          </a:solidFill>
                          <a:latin typeface="Times New Roman" panose="02020603050405020304"/>
                          <a:ea typeface="Times New Roman" panose="02020603050405020304"/>
                          <a:cs typeface="Times New Roman" panose="02020603050405020304"/>
                          <a:sym typeface="Times New Roman" panose="02020603050405020304"/>
                        </a:rPr>
                        <a:t>2021</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b="0" i="0" u="none" strike="noStrike" dirty="0">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rPr>
                        <a:t>Antonia </a:t>
                      </a:r>
                      <a:r>
                        <a:rPr lang="en-US" sz="1800" b="0" i="0" u="none" strike="noStrike" dirty="0" err="1">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rPr>
                        <a:t>Nisioti</a:t>
                      </a:r>
                      <a:r>
                        <a:rPr lang="en-US" sz="1800" b="0" i="0" u="none" strike="noStrike" dirty="0">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rPr>
                        <a:t>;</a:t>
                      </a:r>
                      <a:endParaRPr sz="1800" b="0" i="0" dirty="0">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endParaRPr>
                    </a:p>
                    <a:p>
                      <a:pPr marL="0" marR="0" lvl="0" indent="0" algn="l" rtl="0">
                        <a:spcBef>
                          <a:spcPts val="0"/>
                        </a:spcBef>
                        <a:spcAft>
                          <a:spcPts val="0"/>
                        </a:spcAft>
                        <a:buNone/>
                      </a:pPr>
                      <a:r>
                        <a:rPr lang="en-US" sz="1800" b="0" i="0" u="none" strike="noStrike" dirty="0">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rPr>
                        <a:t>George </a:t>
                      </a:r>
                      <a:r>
                        <a:rPr lang="en-US" sz="1800" b="0" i="0" u="none" strike="noStrike" dirty="0" err="1">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rPr>
                        <a:t>Loukas</a:t>
                      </a:r>
                      <a:r>
                        <a:rPr lang="en-US" sz="1800" b="0" i="0" u="none" strike="noStrike" dirty="0">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rPr>
                        <a:t>;</a:t>
                      </a:r>
                      <a:endParaRPr sz="1800" b="0" i="0" dirty="0">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endParaRPr>
                    </a:p>
                    <a:p>
                      <a:pPr marL="0" marR="0" lvl="0" indent="0" algn="l" rtl="0">
                        <a:spcBef>
                          <a:spcPts val="0"/>
                        </a:spcBef>
                        <a:spcAft>
                          <a:spcPts val="0"/>
                        </a:spcAft>
                        <a:buNone/>
                      </a:pPr>
                      <a:r>
                        <a:rPr lang="en-US" sz="1800" b="0" i="0" u="none" strike="noStrike" dirty="0" err="1">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rPr>
                        <a:t>Aron</a:t>
                      </a:r>
                      <a:r>
                        <a:rPr lang="en-US" sz="1800" b="0" i="0" u="none" strike="noStrike" dirty="0">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rPr>
                        <a:t> </a:t>
                      </a:r>
                      <a:r>
                        <a:rPr lang="en-US" sz="1800" b="0" i="0" u="none" strike="noStrike" dirty="0" err="1">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rPr>
                        <a:t>Laszka</a:t>
                      </a:r>
                      <a:r>
                        <a:rPr lang="en-US" sz="1800" b="0" i="0" u="none" strike="noStrike" dirty="0">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rPr>
                        <a:t>;</a:t>
                      </a:r>
                      <a:r>
                        <a:rPr lang="en-US" sz="1800" b="0" i="0" dirty="0">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rPr>
                        <a:t> </a:t>
                      </a:r>
                    </a:p>
                    <a:p>
                      <a:pPr marL="0" marR="0" lvl="0" indent="0" algn="l" rtl="0">
                        <a:spcBef>
                          <a:spcPts val="0"/>
                        </a:spcBef>
                        <a:spcAft>
                          <a:spcPts val="0"/>
                        </a:spcAft>
                        <a:buNone/>
                      </a:pPr>
                      <a:r>
                        <a:rPr lang="en-US" sz="1800" b="0" i="0" u="none" strike="noStrike" dirty="0" err="1">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rPr>
                        <a:t>Emmanouil</a:t>
                      </a:r>
                      <a:r>
                        <a:rPr lang="en-US" sz="1800" b="0" i="0" u="none" strike="noStrike" dirty="0">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rPr>
                        <a:t> </a:t>
                      </a:r>
                      <a:r>
                        <a:rPr lang="en-US" sz="1800" b="0" i="0" u="none" strike="noStrike" dirty="0" err="1">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rPr>
                        <a:t>Panaousis</a:t>
                      </a:r>
                      <a:endParaRPr sz="1800" b="0" i="0" dirty="0">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dirty="0">
                          <a:latin typeface="Times New Roman" panose="02020603050405020304"/>
                          <a:ea typeface="Times New Roman" panose="02020603050405020304"/>
                          <a:cs typeface="Times New Roman" panose="02020603050405020304"/>
                          <a:sym typeface="Times New Roman" panose="02020603050405020304"/>
                        </a:rPr>
                        <a:t>Data-Driven Decision Support for Optimizing Cyber Forensic Investigations</a:t>
                      </a: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Journal name</a:t>
                      </a:r>
                      <a:r>
                        <a:rPr lang="en-US" sz="1800" b="0" i="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IEEE</a:t>
                      </a:r>
                      <a:endPar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Volume: 16</a:t>
                      </a:r>
                    </a:p>
                    <a:p>
                      <a:pPr marL="0" marR="0" lvl="0" indent="0" algn="l" rtl="0">
                        <a:spcBef>
                          <a:spcPts val="0"/>
                        </a:spcBef>
                        <a:spcAft>
                          <a:spcPts val="0"/>
                        </a:spcAft>
                        <a:buNone/>
                      </a:pPr>
                      <a:r>
                        <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Issue date: 28 January 2021</a:t>
                      </a:r>
                      <a:r>
                        <a:rPr lang="en-US" sz="1800" b="0" i="0" dirty="0">
                          <a:solidFill>
                            <a:schemeClr val="dk1"/>
                          </a:solidFill>
                          <a:latin typeface="Gill Sans" panose="020B0502020104020203"/>
                          <a:ea typeface="Gill Sans" panose="020B0502020104020203"/>
                          <a:cs typeface="Gill Sans" panose="020B0502020104020203"/>
                          <a:sym typeface="Gill Sans" panose="020B0502020104020203"/>
                        </a:rPr>
                        <a:t> </a:t>
                      </a:r>
                      <a:endParaRPr sz="1800" b="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600" dirty="0" smtClean="0">
                          <a:latin typeface="Times New Roman" panose="02020603050405020304" pitchFamily="18" charset="0"/>
                          <a:cs typeface="Times New Roman" panose="02020603050405020304" pitchFamily="18" charset="0"/>
                        </a:rPr>
                        <a:t>Using this information, DISCLOSE updates the relevant matrices, determines the compensation for each attack action, advises the next attack action for analysis, and prints all relevant data, including data sources, event IDs, and pattern information. DISCLOSE now only recommends one attack action at each step, but this feature can be modified to provide multiple choices for inspection, giving the investigator a choice.</a:t>
                      </a:r>
                      <a:endParaRPr sz="16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600" b="1" dirty="0">
                          <a:latin typeface="Times New Roman" panose="02020603050405020304"/>
                          <a:ea typeface="Times New Roman" panose="02020603050405020304"/>
                          <a:cs typeface="Times New Roman" panose="02020603050405020304"/>
                          <a:sym typeface="Times New Roman" panose="02020603050405020304"/>
                        </a:rPr>
                        <a:t>MERITS</a:t>
                      </a:r>
                      <a:r>
                        <a:rPr lang="en-US" sz="1600" b="1" dirty="0" smtClean="0">
                          <a:latin typeface="Times New Roman" panose="02020603050405020304"/>
                          <a:ea typeface="Times New Roman" panose="02020603050405020304"/>
                          <a:cs typeface="Times New Roman" panose="02020603050405020304"/>
                          <a:sym typeface="Times New Roman" panose="02020603050405020304"/>
                        </a:rPr>
                        <a:t>:</a:t>
                      </a:r>
                    </a:p>
                    <a:p>
                      <a:pPr marL="0" marR="0" lvl="0" indent="0" algn="l" rtl="0">
                        <a:spcBef>
                          <a:spcPts val="0"/>
                        </a:spcBef>
                        <a:spcAft>
                          <a:spcPts val="0"/>
                        </a:spcAft>
                        <a:buNone/>
                      </a:pPr>
                      <a:r>
                        <a:rPr lang="en-US" sz="15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This paper proposes a novel model for decision support which aims to help the analyst overcome challenges in an efficient and cost-effective manner</a:t>
                      </a:r>
                      <a:r>
                        <a:rPr lang="en-US" sz="1400" b="0" i="0" u="none" strike="noStrike" cap="none" dirty="0" smtClean="0">
                          <a:solidFill>
                            <a:schemeClr val="dk1"/>
                          </a:solidFill>
                          <a:effectLst/>
                          <a:latin typeface="Gill Sans MT"/>
                          <a:ea typeface="Gill Sans MT"/>
                          <a:cs typeface="Gill Sans MT"/>
                          <a:sym typeface="Arial" panose="020B0604020202020204"/>
                        </a:rPr>
                        <a:t>.</a:t>
                      </a:r>
                      <a:endParaRPr sz="1600"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600" b="1" dirty="0">
                          <a:latin typeface="Times New Roman" panose="02020603050405020304"/>
                          <a:ea typeface="Times New Roman" panose="02020603050405020304"/>
                          <a:cs typeface="Times New Roman" panose="02020603050405020304"/>
                          <a:sym typeface="Times New Roman" panose="02020603050405020304"/>
                        </a:rPr>
                        <a:t>DEMERITS:</a:t>
                      </a:r>
                    </a:p>
                    <a:p>
                      <a:pPr marL="0" marR="0" lvl="0" indent="0" algn="l" rtl="0">
                        <a:lnSpc>
                          <a:spcPct val="100000"/>
                        </a:lnSpc>
                        <a:spcBef>
                          <a:spcPts val="0"/>
                        </a:spcBef>
                        <a:spcAft>
                          <a:spcPts val="0"/>
                        </a:spcAft>
                        <a:buClr>
                          <a:schemeClr val="dk1"/>
                        </a:buClr>
                        <a:buSzPts val="1500"/>
                        <a:buFont typeface="Gill Sans" panose="020B0502020104020203"/>
                        <a:buNone/>
                      </a:pPr>
                      <a:r>
                        <a:rPr lang="en-IN" sz="15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It has limited functionalities to derive the optimized result as well as  this method</a:t>
                      </a:r>
                      <a:r>
                        <a:rPr lang="en-IN" sz="1500" b="0" i="0" u="none" strike="noStrike" cap="none" baseline="0"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 </a:t>
                      </a:r>
                      <a:r>
                        <a:rPr lang="en-US" sz="1500" dirty="0" smtClean="0">
                          <a:latin typeface="Times New Roman" panose="02020603050405020304" pitchFamily="18" charset="0"/>
                          <a:cs typeface="Times New Roman" panose="02020603050405020304" pitchFamily="18" charset="0"/>
                        </a:rPr>
                        <a:t>recommends one attack action at each step.</a:t>
                      </a:r>
                      <a:endParaRPr sz="1500" b="0" i="0" dirty="0">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endParaRPr>
                    </a:p>
                    <a:p>
                      <a:pPr marL="0" marR="0" lvl="0" indent="0" algn="l" rtl="0">
                        <a:spcBef>
                          <a:spcPts val="0"/>
                        </a:spcBef>
                        <a:spcAft>
                          <a:spcPts val="0"/>
                        </a:spcAft>
                        <a:buNone/>
                      </a:pPr>
                      <a:endParaRPr sz="1800" b="1"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Gill Sans" panose="020B0502020104020203"/>
                        <a:buNone/>
                      </a:pPr>
                      <a:r>
                        <a:rPr lang="en-US" sz="1800" dirty="0" smtClean="0">
                          <a:latin typeface="Times New Roman" panose="02020603050405020304" pitchFamily="18" charset="0"/>
                          <a:cs typeface="Times New Roman" panose="02020603050405020304" pitchFamily="18" charset="0"/>
                        </a:rPr>
                        <a:t>DISCLOSE now only recommends one attack action at each step, but this feature can be modified to provide multiple choices for inspection, giving the investigator a choice.</a:t>
                      </a:r>
                      <a:endParaRPr sz="1800" b="0" i="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r>
            </a:tbl>
          </a:graphicData>
        </a:graphic>
      </p:graphicFrame>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202;p4"/>
          <p:cNvGraphicFramePr/>
          <p:nvPr>
            <p:extLst>
              <p:ext uri="{D42A27DB-BD31-4B8C-83A1-F6EECF244321}">
                <p14:modId xmlns:p14="http://schemas.microsoft.com/office/powerpoint/2010/main" xmlns="" val="88264625"/>
              </p:ext>
            </p:extLst>
          </p:nvPr>
        </p:nvGraphicFramePr>
        <p:xfrm>
          <a:off x="451261" y="784912"/>
          <a:ext cx="11269683" cy="5556511"/>
        </p:xfrm>
        <a:graphic>
          <a:graphicData uri="http://schemas.openxmlformats.org/drawingml/2006/table">
            <a:tbl>
              <a:tblPr firstRow="1" bandRow="1">
                <a:noFill/>
                <a:tableStyleId>{09288DFA-EB59-4F7B-9674-6A45278E57AA}</a:tableStyleId>
              </a:tblPr>
              <a:tblGrid>
                <a:gridCol w="862093"/>
                <a:gridCol w="1478307"/>
                <a:gridCol w="1884689"/>
                <a:gridCol w="2526439"/>
                <a:gridCol w="2320135"/>
                <a:gridCol w="2198020"/>
              </a:tblGrid>
              <a:tr h="704025">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AUTHOR NAME</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PAPER  TITLE</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METHEDOLOGY</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MERITS &amp; DEMERITS</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FUTURE SCOPE</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4852486">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2021</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Antonia </a:t>
                      </a:r>
                      <a:r>
                        <a:rPr lang="en-US" sz="1800" b="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Nisioti</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a:p>
                      <a:pPr marL="0" marR="0" lvl="0" indent="0" algn="l" rtl="0">
                        <a:spcBef>
                          <a:spcPts val="0"/>
                        </a:spcBef>
                        <a:spcAft>
                          <a:spcPts val="0"/>
                        </a:spcAft>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George </a:t>
                      </a:r>
                      <a:r>
                        <a:rPr lang="en-US" sz="1800" b="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Loukas</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p>
                    <a:p>
                      <a:pPr marL="0" marR="0" lvl="0" indent="0" algn="l" rtl="0">
                        <a:spcBef>
                          <a:spcPts val="0"/>
                        </a:spcBef>
                        <a:spcAft>
                          <a:spcPts val="0"/>
                        </a:spcAft>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Stefan </a:t>
                      </a:r>
                      <a:r>
                        <a:rPr lang="en-US" sz="1800" b="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Rass</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Emmanouil</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Panaousis</a:t>
                      </a:r>
                      <a:endParaRPr sz="1800" b="0" i="0" u="none" strike="noStrik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b="1" i="0" dirty="0">
                          <a:latin typeface="Times New Roman" panose="02020603050405020304"/>
                          <a:ea typeface="Times New Roman" panose="02020603050405020304"/>
                          <a:cs typeface="Times New Roman" panose="02020603050405020304"/>
                          <a:sym typeface="Times New Roman" panose="02020603050405020304"/>
                        </a:rPr>
                        <a:t>Game Theoretic Decision Support for Cyber Forensic Investigation</a:t>
                      </a:r>
                    </a:p>
                    <a:p>
                      <a:pPr marL="0" marR="0" lvl="0" indent="0" algn="l" rtl="0">
                        <a:spcBef>
                          <a:spcPts val="0"/>
                        </a:spcBef>
                        <a:spcAft>
                          <a:spcPts val="0"/>
                        </a:spcAft>
                        <a:buNone/>
                      </a:pPr>
                      <a:r>
                        <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Journal name</a:t>
                      </a:r>
                      <a:r>
                        <a:rPr lang="en-US" sz="1800" b="0" i="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1" u="none" strike="noStrike" cap="none" dirty="0" smtClean="0">
                          <a:solidFill>
                            <a:schemeClr val="dk1"/>
                          </a:solidFill>
                          <a:latin typeface="Times New Roman" pitchFamily="18" charset="0"/>
                          <a:ea typeface="Gill Sans MT"/>
                          <a:cs typeface="Times New Roman" pitchFamily="18" charset="0"/>
                          <a:sym typeface="Arial" panose="020B0604020202020204"/>
                        </a:rPr>
                        <a:t>University of Greenwich, London</a:t>
                      </a:r>
                      <a:endParaRPr lang="en-US" sz="1800" b="0" i="1"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marR="0" lvl="0" indent="0" algn="l" rtl="0">
                        <a:spcBef>
                          <a:spcPts val="0"/>
                        </a:spcBef>
                        <a:spcAft>
                          <a:spcPts val="0"/>
                        </a:spcAft>
                        <a:buNone/>
                      </a:pPr>
                      <a:r>
                        <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Volume 21</a:t>
                      </a:r>
                    </a:p>
                    <a:p>
                      <a:pPr marL="0" marR="0" lvl="0" indent="0" algn="l" rtl="0">
                        <a:spcBef>
                          <a:spcPts val="0"/>
                        </a:spcBef>
                        <a:spcAft>
                          <a:spcPts val="0"/>
                        </a:spcAft>
                        <a:buNone/>
                      </a:pPr>
                      <a:r>
                        <a:rPr lang="en-US" sz="1800" b="0" i="1" dirty="0">
                          <a:latin typeface="Times New Roman" panose="02020603050405020304"/>
                          <a:ea typeface="Times New Roman" panose="02020603050405020304"/>
                          <a:cs typeface="Times New Roman" panose="02020603050405020304"/>
                          <a:sym typeface="Times New Roman" panose="02020603050405020304"/>
                        </a:rPr>
                        <a:t>Issue </a:t>
                      </a:r>
                      <a:r>
                        <a:rPr lang="en-US" sz="1800" b="0" i="1" dirty="0" smtClean="0">
                          <a:latin typeface="Times New Roman" panose="02020603050405020304"/>
                          <a:ea typeface="Times New Roman" panose="02020603050405020304"/>
                          <a:cs typeface="Times New Roman" panose="02020603050405020304"/>
                          <a:sym typeface="Times New Roman" panose="02020603050405020304"/>
                        </a:rPr>
                        <a:t>2021</a:t>
                      </a:r>
                      <a:endParaRPr lang="en-US" sz="1800" b="0" i="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b="0" i="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20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a:t>
                      </a:r>
                      <a:r>
                        <a:rPr lang="en-US" sz="20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Bayesian Cyber Investigation Game</a:t>
                      </a:r>
                      <a:r>
                        <a:rPr lang="en-US" sz="20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(BCIG) as </a:t>
                      </a:r>
                      <a:r>
                        <a:rPr lang="en-US" sz="20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to determine the best tactics for this cyber forensics problem, a Bayesian game with two different attacker types based on their use of anti-forensics techniques to reduce the probability of detection and attribution is used.</a:t>
                      </a:r>
                      <a:endParaRPr sz="20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500" b="1" dirty="0">
                          <a:latin typeface="Times New Roman" panose="02020603050405020304"/>
                          <a:ea typeface="Times New Roman" panose="02020603050405020304"/>
                          <a:cs typeface="Times New Roman" panose="02020603050405020304"/>
                          <a:sym typeface="Times New Roman" panose="02020603050405020304"/>
                        </a:rPr>
                        <a:t>MERITS</a:t>
                      </a:r>
                      <a:r>
                        <a:rPr lang="en-US" sz="1500" dirty="0">
                          <a:latin typeface="Times New Roman" panose="02020603050405020304"/>
                          <a:ea typeface="Times New Roman" panose="02020603050405020304"/>
                          <a:cs typeface="Times New Roman" panose="02020603050405020304"/>
                          <a:sym typeface="Times New Roman" panose="02020603050405020304"/>
                        </a:rPr>
                        <a:t>:</a:t>
                      </a:r>
                    </a:p>
                    <a:p>
                      <a:pPr marL="0" marR="0" lvl="0" indent="0" algn="l" rtl="0">
                        <a:spcBef>
                          <a:spcPts val="0"/>
                        </a:spcBef>
                        <a:spcAft>
                          <a:spcPts val="0"/>
                        </a:spcAft>
                        <a:buNone/>
                      </a:pPr>
                      <a:r>
                        <a:rPr lang="en-US" sz="16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proposed method can be utilized as a guide by the Investigator to navigate step by step the analysis of a multi-stage cyber incident.</a:t>
                      </a:r>
                    </a:p>
                    <a:p>
                      <a:pPr marL="0" marR="0" lvl="0" indent="0" algn="l" rtl="0">
                        <a:spcBef>
                          <a:spcPts val="0"/>
                        </a:spcBef>
                        <a:spcAft>
                          <a:spcPts val="0"/>
                        </a:spcAft>
                        <a:buNone/>
                      </a:pPr>
                      <a:endParaRPr sz="15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500" b="1"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DEMERITS</a:t>
                      </a:r>
                      <a:r>
                        <a:rPr lang="en-US" sz="15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5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6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For simplicity reasons only one anti-forensic technique is available per edge but there are many options for the attacker</a:t>
                      </a:r>
                      <a:endParaRPr sz="16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 the future we aim to expand our evaluation against graphs with greater TTP </a:t>
                      </a:r>
                      <a:r>
                        <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(Tactics, Techniques, and Procedures) </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variety, both in terms of benefit and cost values and number of edges available per decision point.</a:t>
                      </a:r>
                      <a:r>
                        <a:rPr lang="en-US" sz="1800" b="0" i="0" dirty="0">
                          <a:solidFill>
                            <a:schemeClr val="dk1"/>
                          </a:solidFill>
                          <a:latin typeface="Gill Sans" panose="020B0502020104020203"/>
                          <a:ea typeface="Gill Sans" panose="020B0502020104020203"/>
                          <a:cs typeface="Gill Sans" panose="020B0502020104020203"/>
                          <a:sym typeface="Gill Sans" panose="020B0502020104020203"/>
                        </a:rPr>
                        <a:t> </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aphicFrame>
        <p:nvGraphicFramePr>
          <p:cNvPr id="222" name="Google Shape;222;p8"/>
          <p:cNvGraphicFramePr/>
          <p:nvPr>
            <p:extLst>
              <p:ext uri="{D42A27DB-BD31-4B8C-83A1-F6EECF244321}">
                <p14:modId xmlns:p14="http://schemas.microsoft.com/office/powerpoint/2010/main" xmlns="" val="1652205045"/>
              </p:ext>
            </p:extLst>
          </p:nvPr>
        </p:nvGraphicFramePr>
        <p:xfrm>
          <a:off x="445478" y="750257"/>
          <a:ext cx="11263591" cy="5855315"/>
        </p:xfrm>
        <a:graphic>
          <a:graphicData uri="http://schemas.openxmlformats.org/drawingml/2006/table">
            <a:tbl>
              <a:tblPr firstRow="1" bandRow="1">
                <a:noFill/>
                <a:tableStyleId>{09288DFA-EB59-4F7B-9674-6A45278E57AA}</a:tableStyleId>
              </a:tblPr>
              <a:tblGrid>
                <a:gridCol w="907213"/>
                <a:gridCol w="1449186"/>
                <a:gridCol w="2132542"/>
                <a:gridCol w="2401349"/>
                <a:gridCol w="2099376"/>
                <a:gridCol w="2273925"/>
              </a:tblGrid>
              <a:tr h="704025">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AUTHOR NAME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PAPER  TITLE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METHEDOLOGY</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dirty="0">
                          <a:latin typeface="Times New Roman" panose="02020603050405020304"/>
                          <a:ea typeface="Times New Roman" panose="02020603050405020304"/>
                          <a:cs typeface="Times New Roman" panose="02020603050405020304"/>
                          <a:sym typeface="Times New Roman" panose="02020603050405020304"/>
                        </a:rPr>
                        <a:t>MERITS &amp; DEMERITS</a:t>
                      </a:r>
                      <a:endParaRPr sz="18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FUTURE SCOPE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4940905">
                <a:tc>
                  <a:txBody>
                    <a:bodyPr/>
                    <a:lstStyle/>
                    <a:p>
                      <a:pPr marL="0" marR="0" lvl="0" indent="0" algn="l" rtl="0">
                        <a:spcBef>
                          <a:spcPts val="0"/>
                        </a:spcBef>
                        <a:spcAft>
                          <a:spcPts val="0"/>
                        </a:spcAft>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2021</a:t>
                      </a:r>
                      <a:endParaRPr sz="1800" b="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b="0" i="0" u="none" strike="noStrik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Seonghyeon</a:t>
                      </a:r>
                      <a:r>
                        <a:rPr lang="en-US" sz="1800" b="0" i="0" u="none" strike="noStrik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Gong;</a:t>
                      </a:r>
                    </a:p>
                    <a:p>
                      <a:pPr marL="0" marR="0" lvl="0" indent="0" algn="l" rtl="0">
                        <a:spcBef>
                          <a:spcPts val="0"/>
                        </a:spcBef>
                        <a:spcAft>
                          <a:spcPts val="0"/>
                        </a:spcAft>
                        <a:buNone/>
                      </a:pPr>
                      <a:r>
                        <a:rPr lang="en-US" sz="1800" b="0" i="0" u="none" strike="noStrik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Changhoon</a:t>
                      </a:r>
                      <a:r>
                        <a:rPr lang="en-US" sz="1800" b="0" i="0" u="none" strike="noStrik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Lee</a:t>
                      </a:r>
                      <a:endParaRPr sz="1800" b="0"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b="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Cyber Threat Intelligence Framework for Incident Response in an Energy Cloud Platform</a:t>
                      </a:r>
                    </a:p>
                    <a:p>
                      <a:pPr marL="0" marR="0" lvl="0" indent="0" algn="l" rtl="0">
                        <a:spcBef>
                          <a:spcPts val="0"/>
                        </a:spcBef>
                        <a:spcAft>
                          <a:spcPts val="0"/>
                        </a:spcAft>
                        <a:buNone/>
                      </a:pPr>
                      <a:r>
                        <a:rPr lang="en-US" sz="1800" b="0" i="1" dirty="0">
                          <a:solidFill>
                            <a:schemeClr val="dk1"/>
                          </a:solidFill>
                          <a:latin typeface="Times New Roman" pitchFamily="18" charset="0"/>
                          <a:ea typeface="Times New Roman" panose="02020603050405020304"/>
                          <a:cs typeface="Times New Roman" pitchFamily="18" charset="0"/>
                          <a:sym typeface="Times New Roman" panose="02020603050405020304"/>
                        </a:rPr>
                        <a:t>Journal </a:t>
                      </a:r>
                      <a:r>
                        <a:rPr lang="en-US" sz="1800" b="0" i="1"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name : </a:t>
                      </a:r>
                      <a:r>
                        <a:rPr lang="en-US" sz="1800" i="1" dirty="0" smtClean="0">
                          <a:latin typeface="Times New Roman" pitchFamily="18" charset="0"/>
                          <a:cs typeface="Times New Roman" pitchFamily="18" charset="0"/>
                        </a:rPr>
                        <a:t>Seoul National University of Science and Technology</a:t>
                      </a:r>
                      <a:endParaRPr lang="en-US" sz="1800" b="0" i="1"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marR="0" lvl="0" indent="0" algn="l" rtl="0">
                        <a:spcBef>
                          <a:spcPts val="0"/>
                        </a:spcBef>
                        <a:spcAft>
                          <a:spcPts val="0"/>
                        </a:spcAft>
                        <a:buNone/>
                      </a:pPr>
                      <a:r>
                        <a:rPr lang="en-US" sz="1800" b="0" i="1" dirty="0">
                          <a:solidFill>
                            <a:schemeClr val="dk1"/>
                          </a:solidFill>
                          <a:latin typeface="Times New Roman" pitchFamily="18" charset="0"/>
                          <a:ea typeface="Times New Roman" panose="02020603050405020304"/>
                          <a:cs typeface="Times New Roman" pitchFamily="18" charset="0"/>
                          <a:sym typeface="Times New Roman" panose="02020603050405020304"/>
                        </a:rPr>
                        <a:t>Volume: 10</a:t>
                      </a:r>
                    </a:p>
                    <a:p>
                      <a:pPr marL="0" marR="0" lvl="0" indent="0" algn="l" rtl="0">
                        <a:spcBef>
                          <a:spcPts val="0"/>
                        </a:spcBef>
                        <a:spcAft>
                          <a:spcPts val="0"/>
                        </a:spcAft>
                        <a:buNone/>
                      </a:pPr>
                      <a:r>
                        <a:rPr lang="en-US" sz="1800" b="0" i="1" dirty="0">
                          <a:solidFill>
                            <a:schemeClr val="dk1"/>
                          </a:solidFill>
                          <a:latin typeface="Times New Roman" pitchFamily="18" charset="0"/>
                          <a:ea typeface="Times New Roman" panose="02020603050405020304"/>
                          <a:cs typeface="Times New Roman" pitchFamily="18" charset="0"/>
                          <a:sym typeface="Times New Roman" panose="02020603050405020304"/>
                        </a:rPr>
                        <a:t>Issue date: 21 January 2021</a:t>
                      </a:r>
                      <a:endParaRPr sz="1800" b="0" i="1" dirty="0">
                        <a:latin typeface="Times New Roman" pitchFamily="18" charset="0"/>
                        <a:ea typeface="Times New Roman" panose="02020603050405020304"/>
                        <a:cs typeface="Times New Roman" pitchFamily="18" charset="0"/>
                        <a:sym typeface="Times New Roman" panose="02020603050405020304"/>
                      </a:endParaRPr>
                    </a:p>
                    <a:p>
                      <a:pPr marL="0" marR="0" lvl="0" indent="0" algn="l" rtl="0">
                        <a:lnSpc>
                          <a:spcPct val="100000"/>
                        </a:lnSpc>
                        <a:spcBef>
                          <a:spcPts val="0"/>
                        </a:spcBef>
                        <a:spcAft>
                          <a:spcPts val="0"/>
                        </a:spcAft>
                        <a:buClr>
                          <a:schemeClr val="dk1"/>
                        </a:buClr>
                        <a:buSzPts val="1800"/>
                        <a:buFont typeface="Gill Sans" panose="020B0502020104020203"/>
                        <a:buNone/>
                      </a:pPr>
                      <a:endParaRPr sz="1800" b="1" i="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Proposed a CTI system suitable for energy cloud situations. The system design collects state data and </a:t>
                      </a:r>
                      <a:r>
                        <a:rPr lang="en-US" sz="1800" b="0" i="0" u="none" strike="noStrike" cap="none" dirty="0" err="1"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IoC</a:t>
                      </a:r>
                      <a:r>
                        <a:rPr lang="en-US" sz="18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 (Indicator of Compromise) data. The intermediate station layer uses these data as a data for a deep learning-based threat detection method..</a:t>
                      </a:r>
                      <a:endParaRPr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b="1" dirty="0">
                          <a:latin typeface="Times New Roman" panose="02020603050405020304"/>
                          <a:ea typeface="Times New Roman" panose="02020603050405020304"/>
                          <a:cs typeface="Times New Roman" panose="02020603050405020304"/>
                          <a:sym typeface="Times New Roman" panose="02020603050405020304"/>
                        </a:rPr>
                        <a:t>MERITS</a:t>
                      </a:r>
                      <a:r>
                        <a:rPr lang="en-US" sz="1800" b="1" dirty="0" smtClean="0">
                          <a:latin typeface="Times New Roman" panose="02020603050405020304"/>
                          <a:ea typeface="Times New Roman" panose="02020603050405020304"/>
                          <a:cs typeface="Times New Roman" panose="02020603050405020304"/>
                          <a:sym typeface="Times New Roman" panose="02020603050405020304"/>
                        </a:rPr>
                        <a:t>:</a:t>
                      </a:r>
                    </a:p>
                    <a:p>
                      <a:pPr marL="0" marR="0" lvl="0" indent="0" algn="l" rtl="0">
                        <a:spcBef>
                          <a:spcPts val="0"/>
                        </a:spcBef>
                        <a:spcAft>
                          <a:spcPts val="0"/>
                        </a:spcAft>
                        <a:buNone/>
                      </a:pPr>
                      <a:r>
                        <a:rPr lang="en-US" sz="16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The proposed model generates the CTI, detects and responds to cyber threats, and collects state information and the </a:t>
                      </a:r>
                      <a:r>
                        <a:rPr lang="en-US" sz="1600" b="0" i="0" u="none" strike="noStrike" cap="none" dirty="0" err="1"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IoC</a:t>
                      </a:r>
                      <a:r>
                        <a:rPr lang="en-US" sz="16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 from </a:t>
                      </a:r>
                      <a:r>
                        <a:rPr lang="en-US" sz="1600" b="0" i="0" u="none" strike="noStrike" cap="none" dirty="0" err="1"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prosumer</a:t>
                      </a:r>
                      <a:r>
                        <a:rPr lang="en-US" sz="16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 devices.</a:t>
                      </a:r>
                      <a:endParaRPr lang="en-US" sz="16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spcBef>
                          <a:spcPts val="0"/>
                        </a:spcBef>
                        <a:spcAft>
                          <a:spcPts val="0"/>
                        </a:spcAft>
                        <a:buNone/>
                      </a:pPr>
                      <a:r>
                        <a:rPr lang="en-US" sz="1800" b="1" dirty="0" smtClean="0">
                          <a:latin typeface="Times New Roman" panose="02020603050405020304"/>
                          <a:ea typeface="Times New Roman" panose="02020603050405020304"/>
                          <a:cs typeface="Times New Roman" panose="02020603050405020304"/>
                          <a:sym typeface="Times New Roman" panose="02020603050405020304"/>
                        </a:rPr>
                        <a:t>DEMERITS:</a:t>
                      </a:r>
                    </a:p>
                    <a:p>
                      <a:pPr marL="0" marR="0" lvl="0" indent="0" algn="l" rtl="0">
                        <a:spcBef>
                          <a:spcPts val="0"/>
                        </a:spcBef>
                        <a:spcAft>
                          <a:spcPts val="0"/>
                        </a:spcAft>
                        <a:buNone/>
                      </a:pPr>
                      <a:r>
                        <a:rPr lang="en-US" sz="1600" dirty="0" smtClean="0">
                          <a:latin typeface="Times New Roman" panose="02020603050405020304" pitchFamily="18" charset="0"/>
                          <a:cs typeface="Times New Roman" panose="02020603050405020304" pitchFamily="18" charset="0"/>
                        </a:rPr>
                        <a:t>The proposed framework does not consider the time series characteristics of the data leading to lower threat response performance outcomes</a:t>
                      </a:r>
                      <a:r>
                        <a:rPr lang="en-US" sz="1800" dirty="0" smtClean="0"/>
                        <a:t>.</a:t>
                      </a:r>
                      <a:endParaRPr sz="1800" b="1"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 future research, we intend to study how the security framework can cope with more long-term and large-scale targeted attacks, model the interaction between attackers and defenders, and derive optimal solutions for each situation.</a:t>
                      </a: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aphicFrame>
        <p:nvGraphicFramePr>
          <p:cNvPr id="212" name="Google Shape;212;p6"/>
          <p:cNvGraphicFramePr/>
          <p:nvPr>
            <p:extLst>
              <p:ext uri="{D42A27DB-BD31-4B8C-83A1-F6EECF244321}">
                <p14:modId xmlns:p14="http://schemas.microsoft.com/office/powerpoint/2010/main" xmlns="" val="1925649497"/>
              </p:ext>
            </p:extLst>
          </p:nvPr>
        </p:nvGraphicFramePr>
        <p:xfrm>
          <a:off x="463136" y="849987"/>
          <a:ext cx="11305310" cy="5785275"/>
        </p:xfrm>
        <a:graphic>
          <a:graphicData uri="http://schemas.openxmlformats.org/drawingml/2006/table">
            <a:tbl>
              <a:tblPr firstRow="1" bandRow="1">
                <a:noFill/>
                <a:tableStyleId>{09288DFA-EB59-4F7B-9674-6A45278E57AA}</a:tableStyleId>
              </a:tblPr>
              <a:tblGrid>
                <a:gridCol w="882357"/>
                <a:gridCol w="1435299"/>
                <a:gridCol w="2023538"/>
                <a:gridCol w="2458217"/>
                <a:gridCol w="2400009"/>
                <a:gridCol w="2105890"/>
              </a:tblGrid>
              <a:tr h="704025">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AUTHOR NAME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PAPER  TITLE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METHEDOLOGY</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a:latin typeface="Times New Roman" panose="02020603050405020304"/>
                          <a:ea typeface="Times New Roman" panose="02020603050405020304"/>
                          <a:cs typeface="Times New Roman" panose="02020603050405020304"/>
                          <a:sym typeface="Times New Roman" panose="02020603050405020304"/>
                        </a:rPr>
                        <a:t>MERITS &amp; DEMERITS</a:t>
                      </a:r>
                      <a:endParaRPr sz="18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FUTURE SCOPE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4870865">
                <a:tc>
                  <a:txBody>
                    <a:bodyPr/>
                    <a:lstStyle/>
                    <a:p>
                      <a:pPr marL="0" marR="0" lvl="0" indent="0" algn="l" rtl="0">
                        <a:spcBef>
                          <a:spcPts val="0"/>
                        </a:spcBef>
                        <a:spcAft>
                          <a:spcPts val="0"/>
                        </a:spcAft>
                        <a:buNone/>
                      </a:pPr>
                      <a:r>
                        <a:rPr lang="en-US" sz="1800" b="0" i="0">
                          <a:solidFill>
                            <a:schemeClr val="dk1"/>
                          </a:solidFill>
                          <a:latin typeface="Times New Roman" panose="02020603050405020304"/>
                          <a:ea typeface="Times New Roman" panose="02020603050405020304"/>
                          <a:cs typeface="Times New Roman" panose="02020603050405020304"/>
                          <a:sym typeface="Times New Roman" panose="02020603050405020304"/>
                        </a:rPr>
                        <a:t>2020</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Zhun</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Zhang;</a:t>
                      </a:r>
                    </a:p>
                    <a:p>
                      <a:pPr marL="0" marR="0" lvl="0" indent="0" algn="l" rtl="0">
                        <a:spcBef>
                          <a:spcPts val="0"/>
                        </a:spcBef>
                        <a:spcAft>
                          <a:spcPts val="0"/>
                        </a:spcAft>
                        <a:buNone/>
                      </a:pPr>
                      <a:r>
                        <a:rPr lang="en-US" sz="1800" b="0" i="0" u="none" strike="noStrik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Qihe</a:t>
                      </a:r>
                      <a:r>
                        <a:rPr lang="en-US" sz="1800" b="0" i="0" u="none" strike="noStrik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Liu;</a:t>
                      </a:r>
                    </a:p>
                    <a:p>
                      <a:pPr marL="0" marR="0" lvl="0" indent="0" algn="l" rtl="0">
                        <a:spcBef>
                          <a:spcPts val="0"/>
                        </a:spcBef>
                        <a:spcAft>
                          <a:spcPts val="0"/>
                        </a:spcAft>
                        <a:buNone/>
                      </a:pPr>
                      <a:r>
                        <a:rPr lang="en-US" sz="1800" b="0" i="0" u="none" strike="noStrik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Shilin</a:t>
                      </a:r>
                      <a:r>
                        <a:rPr lang="en-US" sz="1800" b="0" i="0" u="none" strike="noStrik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u="none" strike="noStrik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Qiu</a:t>
                      </a:r>
                      <a:r>
                        <a:rPr lang="en-US" sz="1800" b="0" i="0" u="none" strike="noStrik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0" i="0" u="none" strike="noStrik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Shijie</a:t>
                      </a:r>
                      <a:r>
                        <a:rPr lang="en-US" sz="1800" b="0" i="0" u="none" strike="noStrik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Zhou;</a:t>
                      </a:r>
                      <a:endParaRPr sz="1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Cheng Zhang</a:t>
                      </a: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Unknown Attack Detection Based on Zero-Shot Learning</a:t>
                      </a:r>
                    </a:p>
                    <a:p>
                      <a:pPr marL="0" marR="0" lvl="0" indent="0" algn="l" rtl="0">
                        <a:spcBef>
                          <a:spcPts val="0"/>
                        </a:spcBef>
                        <a:spcAft>
                          <a:spcPts val="0"/>
                        </a:spcAft>
                        <a:buNone/>
                      </a:pPr>
                      <a:r>
                        <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Journal name</a:t>
                      </a:r>
                      <a:r>
                        <a:rPr lang="en-US" sz="1800" b="0" i="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IEEE</a:t>
                      </a:r>
                      <a:endPar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Volume: 8</a:t>
                      </a:r>
                    </a:p>
                    <a:p>
                      <a:pPr marL="0" marR="0" lvl="0" indent="0" algn="l" rtl="0">
                        <a:spcBef>
                          <a:spcPts val="0"/>
                        </a:spcBef>
                        <a:spcAft>
                          <a:spcPts val="0"/>
                        </a:spcAft>
                        <a:buNone/>
                      </a:pPr>
                      <a:r>
                        <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Issue date: 26 October 2020</a:t>
                      </a:r>
                      <a:endParaRPr sz="1800" b="0" i="1"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6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Semantic data is the key to linking known attacks with unknown attacks in the detection of unknown attacks. Two requirements must be completed for the ZSL</a:t>
                      </a:r>
                      <a:r>
                        <a:rPr lang="en-US" sz="1600" b="0" i="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(an</a:t>
                      </a:r>
                      <a:r>
                        <a:rPr lang="en-US" sz="1600" b="0" i="1" baseline="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approach of training a model) </a:t>
                      </a:r>
                      <a:r>
                        <a:rPr lang="en-US" sz="16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approach to be applied . Getting the logical descriptions of both known and unknown attacks is the first requirement . Building the connection between known assaults and unknown attacks is the second requirement.</a:t>
                      </a:r>
                      <a:endParaRPr sz="16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600" b="1" dirty="0">
                          <a:latin typeface="Times New Roman" panose="02020603050405020304"/>
                          <a:ea typeface="Times New Roman" panose="02020603050405020304"/>
                          <a:cs typeface="Times New Roman" panose="02020603050405020304"/>
                          <a:sym typeface="Times New Roman" panose="02020603050405020304"/>
                        </a:rPr>
                        <a:t>MERITS:</a:t>
                      </a:r>
                    </a:p>
                    <a:p>
                      <a:pPr marL="0" marR="0" lvl="0" indent="0" algn="l" rtl="0">
                        <a:spcBef>
                          <a:spcPts val="0"/>
                        </a:spcBef>
                        <a:spcAft>
                          <a:spcPts val="0"/>
                        </a:spcAft>
                        <a:buNone/>
                      </a:pPr>
                      <a:r>
                        <a:rPr lang="en-US" sz="1600" b="0" i="0" u="none" strike="noStrike" cap="none" dirty="0" smtClean="0">
                          <a:solidFill>
                            <a:schemeClr val="dk1"/>
                          </a:solidFill>
                          <a:latin typeface="Times New Roman" pitchFamily="18" charset="0"/>
                          <a:ea typeface="Gill Sans MT"/>
                          <a:cs typeface="Times New Roman" pitchFamily="18" charset="0"/>
                          <a:sym typeface="Arial" panose="020B0604020202020204"/>
                        </a:rPr>
                        <a:t>ZSL method can effectively improve the accuracy of unknown attack detection and the ability to recognize intrusion</a:t>
                      </a:r>
                      <a:r>
                        <a:rPr lang="en-US" sz="1600" b="0" i="0" u="none" strike="noStrike" cap="none" dirty="0" smtClean="0">
                          <a:solidFill>
                            <a:schemeClr val="dk1"/>
                          </a:solidFill>
                          <a:latin typeface="Times New Roman" pitchFamily="18" charset="0"/>
                          <a:ea typeface="Gill Sans MT"/>
                          <a:cs typeface="Times New Roman" pitchFamily="18" charset="0"/>
                          <a:sym typeface="Times New Roman" panose="02020603050405020304"/>
                        </a:rPr>
                        <a:t>.</a:t>
                      </a:r>
                      <a:r>
                        <a:rPr lang="en-US" sz="1600" b="0" i="0" u="none" strike="noStrike" cap="none" baseline="0" dirty="0" smtClean="0">
                          <a:solidFill>
                            <a:schemeClr val="dk1"/>
                          </a:solidFill>
                          <a:latin typeface="Times New Roman" pitchFamily="18" charset="0"/>
                          <a:ea typeface="Gill Sans MT"/>
                          <a:cs typeface="Times New Roman" pitchFamily="18" charset="0"/>
                          <a:sym typeface="Times New Roman" panose="02020603050405020304"/>
                        </a:rPr>
                        <a:t> I</a:t>
                      </a:r>
                      <a:r>
                        <a:rPr lang="en-US" sz="1600" b="0" i="0" u="none" strike="noStrike" cap="none" dirty="0" smtClean="0">
                          <a:solidFill>
                            <a:schemeClr val="dk1"/>
                          </a:solidFill>
                          <a:latin typeface="Times New Roman" pitchFamily="18" charset="0"/>
                          <a:ea typeface="Gill Sans MT"/>
                          <a:cs typeface="Times New Roman" pitchFamily="18" charset="0"/>
                          <a:sym typeface="Arial" panose="020B0604020202020204"/>
                        </a:rPr>
                        <a:t>t does not need to collect detailed samples of unknown attacks in advance, only needs to collect feature descriptions of unknown attacks.</a:t>
                      </a:r>
                      <a:endParaRPr sz="1600" b="0" dirty="0">
                        <a:latin typeface="Times New Roman" pitchFamily="18" charset="0"/>
                        <a:ea typeface="Times New Roman" panose="02020603050405020304"/>
                        <a:cs typeface="Times New Roman" pitchFamily="18" charset="0"/>
                        <a:sym typeface="Times New Roman" panose="02020603050405020304"/>
                      </a:endParaRPr>
                    </a:p>
                    <a:p>
                      <a:pPr marL="0" marR="0" lvl="0" indent="0" algn="l" rtl="0">
                        <a:spcBef>
                          <a:spcPts val="0"/>
                        </a:spcBef>
                        <a:spcAft>
                          <a:spcPts val="0"/>
                        </a:spcAft>
                        <a:buNone/>
                      </a:pPr>
                      <a:r>
                        <a:rPr lang="en-US" sz="1600" b="1" dirty="0" smtClean="0">
                          <a:latin typeface="Times New Roman" panose="02020603050405020304"/>
                          <a:ea typeface="Times New Roman" panose="02020603050405020304"/>
                          <a:cs typeface="Times New Roman" panose="02020603050405020304"/>
                          <a:sym typeface="Times New Roman" panose="02020603050405020304"/>
                        </a:rPr>
                        <a:t>DEMERITS</a:t>
                      </a:r>
                      <a:r>
                        <a:rPr lang="en-US" sz="1600" b="1" dirty="0">
                          <a:latin typeface="Times New Roman" panose="02020603050405020304"/>
                          <a:ea typeface="Times New Roman" panose="02020603050405020304"/>
                          <a:cs typeface="Times New Roman" panose="02020603050405020304"/>
                          <a:sym typeface="Times New Roman" panose="02020603050405020304"/>
                        </a:rPr>
                        <a:t>:</a:t>
                      </a:r>
                    </a:p>
                    <a:p>
                      <a:r>
                        <a:rPr lang="en-US" sz="1600" b="0" i="0" u="none" strike="noStrike" cap="none" dirty="0" smtClean="0">
                          <a:solidFill>
                            <a:schemeClr val="dk1"/>
                          </a:solidFill>
                          <a:latin typeface="Times New Roman" pitchFamily="18" charset="0"/>
                          <a:ea typeface="Gill Sans MT"/>
                          <a:cs typeface="Times New Roman" pitchFamily="18" charset="0"/>
                          <a:sym typeface="Arial" panose="020B0604020202020204"/>
                        </a:rPr>
                        <a:t>ZSL can only be used to train the models only</a:t>
                      </a:r>
                      <a:r>
                        <a:rPr lang="en-US" sz="1600" b="0" i="0" u="none" strike="noStrike" cap="none" baseline="0" dirty="0" smtClean="0">
                          <a:solidFill>
                            <a:schemeClr val="dk1"/>
                          </a:solidFill>
                          <a:latin typeface="Times New Roman" pitchFamily="18" charset="0"/>
                          <a:ea typeface="Gill Sans MT"/>
                          <a:cs typeface="Times New Roman" pitchFamily="18" charset="0"/>
                          <a:sym typeface="Arial" panose="020B0604020202020204"/>
                        </a:rPr>
                        <a:t> with using the existing scenarios but cannot manage new cases.</a:t>
                      </a:r>
                      <a:endParaRPr lang="en-US" sz="1600" b="0" i="0" u="none" strike="noStrike" cap="none" dirty="0" smtClean="0">
                        <a:solidFill>
                          <a:schemeClr val="dk1"/>
                        </a:solidFill>
                        <a:latin typeface="Times New Roman" pitchFamily="18" charset="0"/>
                        <a:ea typeface="Gill Sans MT"/>
                        <a:cs typeface="Times New Roman" pitchFamily="18" charset="0"/>
                        <a:sym typeface="Arial" panose="020B0604020202020204"/>
                      </a:endParaRPr>
                    </a:p>
                    <a:p>
                      <a:pPr marL="0" marR="0" lvl="0" indent="0" algn="l" rtl="0">
                        <a:spcBef>
                          <a:spcPts val="0"/>
                        </a:spcBef>
                        <a:spcAft>
                          <a:spcPts val="0"/>
                        </a:spcAft>
                        <a:buNone/>
                      </a:pPr>
                      <a:endParaRPr sz="1800" b="1"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 the next work, we will start to obtain the semantic description of attacks from various network security BBS, and try to improve our model.  In the future, we will pay more attention to the detection of new unknown attacks in the real network environment.</a:t>
                      </a:r>
                      <a:endParaRPr sz="16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graphicFrame>
        <p:nvGraphicFramePr>
          <p:cNvPr id="217" name="Google Shape;217;p7"/>
          <p:cNvGraphicFramePr/>
          <p:nvPr>
            <p:extLst>
              <p:ext uri="{D42A27DB-BD31-4B8C-83A1-F6EECF244321}">
                <p14:modId xmlns:p14="http://schemas.microsoft.com/office/powerpoint/2010/main" xmlns="" val="2772325462"/>
              </p:ext>
            </p:extLst>
          </p:nvPr>
        </p:nvGraphicFramePr>
        <p:xfrm>
          <a:off x="469688" y="840639"/>
          <a:ext cx="11136158" cy="5560160"/>
        </p:xfrm>
        <a:graphic>
          <a:graphicData uri="http://schemas.openxmlformats.org/drawingml/2006/table">
            <a:tbl>
              <a:tblPr firstRow="1" bandRow="1">
                <a:noFill/>
                <a:tableStyleId>{09288DFA-EB59-4F7B-9674-6A45278E57AA}</a:tableStyleId>
              </a:tblPr>
              <a:tblGrid>
                <a:gridCol w="879231"/>
                <a:gridCol w="1230923"/>
                <a:gridCol w="2056446"/>
                <a:gridCol w="2245158"/>
                <a:gridCol w="2344616"/>
                <a:gridCol w="2379784"/>
              </a:tblGrid>
              <a:tr h="735600">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AUTHOR NAME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PAPER  TITLE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METHEDOLOGY</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MERITS &amp; DEMERITS</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FUTURE SCOPE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4824560">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2015</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dirty="0" err="1">
                          <a:latin typeface="Times New Roman" panose="02020603050405020304"/>
                          <a:ea typeface="Times New Roman" panose="02020603050405020304"/>
                          <a:cs typeface="Times New Roman" panose="02020603050405020304"/>
                          <a:sym typeface="Times New Roman" panose="02020603050405020304"/>
                        </a:rPr>
                        <a:t>Rabail</a:t>
                      </a:r>
                      <a:r>
                        <a:rPr lang="en-US" sz="1800" dirty="0">
                          <a:latin typeface="Times New Roman" panose="02020603050405020304"/>
                          <a:ea typeface="Times New Roman" panose="02020603050405020304"/>
                          <a:cs typeface="Times New Roman" panose="02020603050405020304"/>
                          <a:sym typeface="Times New Roman" panose="02020603050405020304"/>
                        </a:rPr>
                        <a:t> </a:t>
                      </a:r>
                      <a:r>
                        <a:rPr lang="en-US" sz="1800" dirty="0" err="1">
                          <a:latin typeface="Times New Roman" panose="02020603050405020304"/>
                          <a:ea typeface="Times New Roman" panose="02020603050405020304"/>
                          <a:cs typeface="Times New Roman" panose="02020603050405020304"/>
                          <a:sym typeface="Times New Roman" panose="02020603050405020304"/>
                        </a:rPr>
                        <a:t>Shafique</a:t>
                      </a:r>
                      <a:r>
                        <a:rPr lang="en-US" sz="1800" dirty="0">
                          <a:latin typeface="Times New Roman" panose="02020603050405020304"/>
                          <a:ea typeface="Times New Roman" panose="02020603050405020304"/>
                          <a:cs typeface="Times New Roman" panose="02020603050405020304"/>
                          <a:sym typeface="Times New Roman" panose="02020603050405020304"/>
                        </a:rPr>
                        <a:t> </a:t>
                      </a:r>
                      <a:r>
                        <a:rPr lang="en-US" sz="1800" dirty="0" err="1">
                          <a:latin typeface="Times New Roman" panose="02020603050405020304"/>
                          <a:ea typeface="Times New Roman" panose="02020603050405020304"/>
                          <a:cs typeface="Times New Roman" panose="02020603050405020304"/>
                          <a:sym typeface="Times New Roman" panose="02020603050405020304"/>
                        </a:rPr>
                        <a:t>Satti</a:t>
                      </a:r>
                      <a:r>
                        <a:rPr lang="en-US" sz="1800" dirty="0">
                          <a:latin typeface="Times New Roman" panose="02020603050405020304"/>
                          <a:ea typeface="Times New Roman" panose="02020603050405020304"/>
                          <a:cs typeface="Times New Roman" panose="02020603050405020304"/>
                          <a:sym typeface="Times New Roman" panose="02020603050405020304"/>
                        </a:rPr>
                        <a:t> and </a:t>
                      </a:r>
                      <a:r>
                        <a:rPr lang="en-US" sz="1800" dirty="0" err="1">
                          <a:latin typeface="Times New Roman" panose="02020603050405020304"/>
                          <a:ea typeface="Times New Roman" panose="02020603050405020304"/>
                          <a:cs typeface="Times New Roman" panose="02020603050405020304"/>
                          <a:sym typeface="Times New Roman" panose="02020603050405020304"/>
                        </a:rPr>
                        <a:t>Fakeeha</a:t>
                      </a:r>
                      <a:r>
                        <a:rPr lang="en-US" sz="1800" dirty="0">
                          <a:latin typeface="Times New Roman" panose="02020603050405020304"/>
                          <a:ea typeface="Times New Roman" panose="02020603050405020304"/>
                          <a:cs typeface="Times New Roman" panose="02020603050405020304"/>
                          <a:sym typeface="Times New Roman" panose="02020603050405020304"/>
                        </a:rPr>
                        <a:t> </a:t>
                      </a:r>
                      <a:r>
                        <a:rPr lang="en-US" sz="1800" dirty="0" err="1">
                          <a:latin typeface="Times New Roman" panose="02020603050405020304"/>
                          <a:ea typeface="Times New Roman" panose="02020603050405020304"/>
                          <a:cs typeface="Times New Roman" panose="02020603050405020304"/>
                          <a:sym typeface="Times New Roman" panose="02020603050405020304"/>
                        </a:rPr>
                        <a:t>Jafari</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b="1" dirty="0">
                          <a:latin typeface="Times New Roman" panose="02020603050405020304"/>
                          <a:ea typeface="Times New Roman" panose="02020603050405020304"/>
                          <a:cs typeface="Times New Roman" panose="02020603050405020304"/>
                          <a:sym typeface="Times New Roman" panose="02020603050405020304"/>
                        </a:rPr>
                        <a:t>Domain Specific Cyber Forensic Investigation Process Model</a:t>
                      </a:r>
                    </a:p>
                    <a:p>
                      <a:pPr marL="0" marR="0" lvl="0" indent="0" algn="l" rtl="0">
                        <a:spcBef>
                          <a:spcPts val="0"/>
                        </a:spcBef>
                        <a:spcAft>
                          <a:spcPts val="0"/>
                        </a:spcAft>
                        <a:buNone/>
                      </a:pPr>
                      <a:r>
                        <a:rPr lang="en-US" sz="1800" b="0" i="1"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Journal name: </a:t>
                      </a:r>
                      <a:r>
                        <a:rPr lang="en-US" sz="1800" i="1" dirty="0" smtClean="0">
                          <a:latin typeface="Times New Roman" pitchFamily="18" charset="0"/>
                          <a:cs typeface="Times New Roman" pitchFamily="18" charset="0"/>
                        </a:rPr>
                        <a:t>Journal of Advances in Computer Network</a:t>
                      </a:r>
                      <a:endParaRPr lang="en-US" sz="1800" b="0" i="1" dirty="0" smtClean="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marR="0" lvl="0" indent="0" algn="l" rtl="0">
                        <a:spcBef>
                          <a:spcPts val="0"/>
                        </a:spcBef>
                        <a:spcAft>
                          <a:spcPts val="0"/>
                        </a:spcAft>
                        <a:buNone/>
                      </a:pPr>
                      <a:r>
                        <a:rPr lang="en-US" sz="1800" b="0" i="1"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Volume: 3</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b="0" i="1"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Issue date: </a:t>
                      </a:r>
                      <a:r>
                        <a:rPr lang="en-US" sz="1800" i="1" dirty="0" smtClean="0">
                          <a:latin typeface="Times New Roman" pitchFamily="18" charset="0"/>
                          <a:cs typeface="Times New Roman" pitchFamily="18" charset="0"/>
                        </a:rPr>
                        <a:t>March 2015</a:t>
                      </a:r>
                      <a:endParaRPr lang="en-US" sz="1800" b="0" i="1" dirty="0" smtClean="0">
                        <a:latin typeface="Times New Roman" pitchFamily="18" charset="0"/>
                        <a:ea typeface="Times New Roman" panose="02020603050405020304"/>
                        <a:cs typeface="Times New Roman" pitchFamily="18" charset="0"/>
                        <a:sym typeface="Times New Roman" panose="02020603050405020304"/>
                      </a:endParaRPr>
                    </a:p>
                    <a:p>
                      <a:pPr marL="0" marR="0" lvl="0" indent="0" algn="l" rtl="0">
                        <a:spcBef>
                          <a:spcPts val="0"/>
                        </a:spcBef>
                        <a:spcAft>
                          <a:spcPts val="0"/>
                        </a:spcAft>
                        <a:buNone/>
                      </a:pPr>
                      <a:endParaRPr sz="1800" i="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600" b="0" i="1"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Domain Specific Cyber Forensics Investigation Model </a:t>
                      </a:r>
                      <a:r>
                        <a:rPr lang="en-US" sz="16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has been proposed as a starting step towards establishing a policy and process flow of the forensics investigation in case of cyber crime scene reporting.</a:t>
                      </a:r>
                      <a:r>
                        <a:rPr lang="en-IN" sz="16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There are many domains of cyber forensics. These are database forensics, disk forensics, email forensics, malware forensics, memory forensics, mobile phone forensics, and network forensics</a:t>
                      </a:r>
                      <a:endParaRPr sz="1600" b="0" i="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b="1" dirty="0">
                          <a:latin typeface="Times New Roman" panose="02020603050405020304"/>
                          <a:ea typeface="Times New Roman" panose="02020603050405020304"/>
                          <a:cs typeface="Times New Roman" panose="02020603050405020304"/>
                          <a:sym typeface="Times New Roman" panose="02020603050405020304"/>
                        </a:rPr>
                        <a:t>MERITS:</a:t>
                      </a:r>
                    </a:p>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The proposed model (DSCFIPM) can serve the purpose of laying foundation for providing secure and monitored computing environment</a:t>
                      </a:r>
                    </a:p>
                    <a:p>
                      <a:pPr marL="0" marR="0" lvl="0" indent="0" algn="l" rtl="0">
                        <a:spcBef>
                          <a:spcPts val="0"/>
                        </a:spcBef>
                        <a:spcAft>
                          <a:spcPts val="0"/>
                        </a:spcAft>
                        <a:buNone/>
                      </a:pPr>
                      <a:r>
                        <a:rPr lang="en-US" sz="1800" b="1" dirty="0">
                          <a:latin typeface="Times New Roman" panose="02020603050405020304"/>
                          <a:ea typeface="Times New Roman" panose="02020603050405020304"/>
                          <a:cs typeface="Times New Roman" panose="02020603050405020304"/>
                          <a:sym typeface="Times New Roman" panose="02020603050405020304"/>
                        </a:rPr>
                        <a:t>DEMERITS:</a:t>
                      </a:r>
                      <a:endParaRPr sz="1800"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The model should suit the nature and requirements of the domain and moreover the particular case undertaken for investigations</a:t>
                      </a:r>
                      <a:r>
                        <a:rPr lang="en-US" sz="1800" dirty="0"/>
                        <a:t>.</a:t>
                      </a: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In future we can see even more elaborative models for digital investigations which at one side will help the investigators have a predefined elaborative roadmap in their hands before starting their investigations.</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graphicFrame>
        <p:nvGraphicFramePr>
          <p:cNvPr id="247" name="Google Shape;247;p13"/>
          <p:cNvGraphicFramePr/>
          <p:nvPr>
            <p:extLst>
              <p:ext uri="{D42A27DB-BD31-4B8C-83A1-F6EECF244321}">
                <p14:modId xmlns:p14="http://schemas.microsoft.com/office/powerpoint/2010/main" xmlns="" val="2671578312"/>
              </p:ext>
            </p:extLst>
          </p:nvPr>
        </p:nvGraphicFramePr>
        <p:xfrm>
          <a:off x="469833" y="853957"/>
          <a:ext cx="11136013" cy="5669300"/>
        </p:xfrm>
        <a:graphic>
          <a:graphicData uri="http://schemas.openxmlformats.org/drawingml/2006/table">
            <a:tbl>
              <a:tblPr firstRow="1" bandRow="1">
                <a:noFill/>
                <a:tableStyleId>{09288DFA-EB59-4F7B-9674-6A45278E57AA}</a:tableStyleId>
              </a:tblPr>
              <a:tblGrid>
                <a:gridCol w="855785"/>
                <a:gridCol w="1887415"/>
                <a:gridCol w="1699846"/>
                <a:gridCol w="2227385"/>
                <a:gridCol w="2367151"/>
                <a:gridCol w="2098431"/>
              </a:tblGrid>
              <a:tr h="529225">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AUTHOR NAME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PAPER  TITLE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METHEDOLOGY</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MERITS &amp; DEMERITS</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FUTURE SCOPE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4261985">
                <a:tc>
                  <a:txBody>
                    <a:bodyPr/>
                    <a:lstStyle/>
                    <a:p>
                      <a:pPr marL="0" marR="0" lvl="0" indent="0" algn="l" rtl="0">
                        <a:spcBef>
                          <a:spcPts val="0"/>
                        </a:spcBef>
                        <a:spcAft>
                          <a:spcPts val="0"/>
                        </a:spcAft>
                        <a:buNone/>
                      </a:pPr>
                      <a:r>
                        <a:rPr lang="en-US" sz="1800" dirty="0" smtClean="0">
                          <a:latin typeface="Times New Roman" panose="02020603050405020304"/>
                          <a:ea typeface="Times New Roman" panose="02020603050405020304"/>
                          <a:cs typeface="Times New Roman" panose="02020603050405020304"/>
                          <a:sym typeface="Times New Roman" panose="02020603050405020304"/>
                        </a:rPr>
                        <a:t>2012</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dirty="0" err="1">
                          <a:latin typeface="Times New Roman" panose="02020603050405020304" pitchFamily="18" charset="0"/>
                          <a:cs typeface="Times New Roman" panose="02020603050405020304" pitchFamily="18" charset="0"/>
                          <a:sym typeface="Times New Roman" panose="02020603050405020304"/>
                        </a:rPr>
                        <a:t>Humaira</a:t>
                      </a:r>
                      <a:r>
                        <a:rPr lang="en-US" sz="1800" dirty="0">
                          <a:latin typeface="Times New Roman" panose="02020603050405020304" pitchFamily="18" charset="0"/>
                          <a:cs typeface="Times New Roman" panose="02020603050405020304" pitchFamily="18" charset="0"/>
                          <a:sym typeface="Times New Roman" panose="02020603050405020304"/>
                        </a:rPr>
                        <a:t> </a:t>
                      </a:r>
                      <a:r>
                        <a:rPr lang="en-US" sz="1800" dirty="0" err="1">
                          <a:latin typeface="Times New Roman" panose="02020603050405020304" pitchFamily="18" charset="0"/>
                          <a:cs typeface="Times New Roman" panose="02020603050405020304" pitchFamily="18" charset="0"/>
                          <a:sym typeface="Times New Roman" panose="02020603050405020304"/>
                        </a:rPr>
                        <a:t>Arshad</a:t>
                      </a:r>
                      <a:r>
                        <a:rPr lang="en-US" sz="1800" dirty="0">
                          <a:latin typeface="Times New Roman" panose="02020603050405020304" pitchFamily="18" charset="0"/>
                          <a:cs typeface="Times New Roman" panose="02020603050405020304" pitchFamily="18" charset="0"/>
                          <a:sym typeface="Arial" panose="020B0604020202020204"/>
                        </a:rPr>
                        <a:t>,</a:t>
                      </a:r>
                      <a:endParaRPr sz="1800" dirty="0">
                        <a:latin typeface="Times New Roman" panose="02020603050405020304" pitchFamily="18" charset="0"/>
                        <a:cs typeface="Times New Roman" panose="02020603050405020304" pitchFamily="18" charset="0"/>
                        <a:sym typeface="Arial" panose="020B0604020202020204"/>
                      </a:endParaRPr>
                    </a:p>
                    <a:p>
                      <a:pPr marL="0" lvl="0" indent="0" algn="l" rtl="0">
                        <a:lnSpc>
                          <a:spcPct val="101000"/>
                        </a:lnSpc>
                        <a:spcBef>
                          <a:spcPts val="0"/>
                        </a:spcBef>
                        <a:spcAft>
                          <a:spcPts val="0"/>
                        </a:spcAft>
                        <a:buClr>
                          <a:schemeClr val="dk1"/>
                        </a:buClr>
                        <a:buSzPts val="1100"/>
                        <a:buFont typeface="Arial" panose="020B0604020202020204"/>
                        <a:buNone/>
                      </a:pPr>
                      <a:r>
                        <a:rPr lang="en-US" sz="1800" dirty="0" err="1" smtClean="0">
                          <a:latin typeface="Times New Roman" panose="02020603050405020304" pitchFamily="18" charset="0"/>
                          <a:cs typeface="Times New Roman" panose="02020603050405020304" pitchFamily="18" charset="0"/>
                          <a:sym typeface="Times New Roman" panose="02020603050405020304"/>
                        </a:rPr>
                        <a:t>Saima</a:t>
                      </a:r>
                      <a:r>
                        <a:rPr lang="en-US" sz="1800" dirty="0" smtClean="0">
                          <a:latin typeface="Times New Roman" panose="02020603050405020304" pitchFamily="18" charset="0"/>
                          <a:cs typeface="Times New Roman" panose="02020603050405020304" pitchFamily="18" charset="0"/>
                          <a:sym typeface="Times New Roman" panose="02020603050405020304"/>
                        </a:rPr>
                        <a:t> Abdullah,</a:t>
                      </a:r>
                    </a:p>
                    <a:p>
                      <a:pPr marL="0" lvl="0" indent="0" algn="l" rtl="0">
                        <a:lnSpc>
                          <a:spcPct val="101000"/>
                        </a:lnSpc>
                        <a:spcBef>
                          <a:spcPts val="0"/>
                        </a:spcBef>
                        <a:spcAft>
                          <a:spcPts val="0"/>
                        </a:spcAft>
                        <a:buClr>
                          <a:schemeClr val="dk1"/>
                        </a:buClr>
                        <a:buSzPts val="1100"/>
                        <a:buFont typeface="Arial" panose="020B0604020202020204"/>
                        <a:buNone/>
                      </a:pPr>
                      <a:r>
                        <a:rPr lang="en-US" sz="1800" dirty="0" err="1" smtClean="0">
                          <a:latin typeface="Times New Roman" panose="02020603050405020304" pitchFamily="18" charset="0"/>
                          <a:cs typeface="Times New Roman" panose="02020603050405020304" pitchFamily="18" charset="0"/>
                          <a:sym typeface="Times New Roman" panose="02020603050405020304"/>
                        </a:rPr>
                        <a:t>Moatsum</a:t>
                      </a:r>
                      <a:r>
                        <a:rPr lang="en-US" sz="1800" dirty="0" smtClean="0">
                          <a:latin typeface="Times New Roman" panose="02020603050405020304" pitchFamily="18" charset="0"/>
                          <a:cs typeface="Times New Roman" panose="02020603050405020304" pitchFamily="18" charset="0"/>
                          <a:sym typeface="Times New Roman" panose="02020603050405020304"/>
                        </a:rPr>
                        <a:t> </a:t>
                      </a:r>
                      <a:r>
                        <a:rPr lang="en-US" sz="1800" dirty="0" err="1">
                          <a:latin typeface="Times New Roman" panose="02020603050405020304" pitchFamily="18" charset="0"/>
                          <a:cs typeface="Times New Roman" panose="02020603050405020304" pitchFamily="18" charset="0"/>
                          <a:sym typeface="Times New Roman" panose="02020603050405020304"/>
                        </a:rPr>
                        <a:t>Alawida</a:t>
                      </a:r>
                      <a:endParaRPr sz="1800" dirty="0">
                        <a:latin typeface="Times New Roman" panose="02020603050405020304" pitchFamily="18" charset="0"/>
                        <a:cs typeface="Times New Roman" panose="02020603050405020304" pitchFamily="18" charset="0"/>
                        <a:sym typeface="Times New Roman" panose="02020603050405020304"/>
                      </a:endParaRPr>
                    </a:p>
                    <a:p>
                      <a:pPr marL="0" lvl="0" indent="0" algn="l" rtl="0">
                        <a:lnSpc>
                          <a:spcPct val="101000"/>
                        </a:lnSpc>
                        <a:spcBef>
                          <a:spcPts val="0"/>
                        </a:spcBef>
                        <a:spcAft>
                          <a:spcPts val="0"/>
                        </a:spcAft>
                        <a:buClr>
                          <a:schemeClr val="dk1"/>
                        </a:buClr>
                        <a:buSzPts val="1100"/>
                        <a:buFont typeface="Arial" panose="020B0604020202020204"/>
                        <a:buNone/>
                      </a:pPr>
                      <a:r>
                        <a:rPr lang="en-US" sz="1800" dirty="0">
                          <a:latin typeface="Times New Roman" panose="02020603050405020304" pitchFamily="18" charset="0"/>
                          <a:cs typeface="Times New Roman" panose="02020603050405020304" pitchFamily="18" charset="0"/>
                          <a:sym typeface="Times New Roman" panose="02020603050405020304"/>
                        </a:rPr>
                        <a:t> </a:t>
                      </a:r>
                      <a:r>
                        <a:rPr lang="en-US" sz="1800" dirty="0" err="1">
                          <a:latin typeface="Times New Roman" panose="02020603050405020304" pitchFamily="18" charset="0"/>
                          <a:cs typeface="Times New Roman" panose="02020603050405020304" pitchFamily="18" charset="0"/>
                          <a:sym typeface="Times New Roman" panose="02020603050405020304"/>
                        </a:rPr>
                        <a:t>Abdulatif</a:t>
                      </a:r>
                      <a:endParaRPr sz="1800" dirty="0">
                        <a:latin typeface="Times New Roman" panose="02020603050405020304" pitchFamily="18" charset="0"/>
                        <a:cs typeface="Times New Roman" panose="02020603050405020304" pitchFamily="18" charset="0"/>
                        <a:sym typeface="Times New Roman" panose="02020603050405020304"/>
                      </a:endParaRPr>
                    </a:p>
                    <a:p>
                      <a:pPr marL="0" lvl="0" indent="0" algn="l" rtl="0">
                        <a:lnSpc>
                          <a:spcPct val="101000"/>
                        </a:lnSpc>
                        <a:spcBef>
                          <a:spcPts val="0"/>
                        </a:spcBef>
                        <a:spcAft>
                          <a:spcPts val="0"/>
                        </a:spcAft>
                        <a:buClr>
                          <a:schemeClr val="dk1"/>
                        </a:buClr>
                        <a:buSzPts val="1100"/>
                        <a:buFont typeface="Arial" panose="020B0604020202020204"/>
                        <a:buNone/>
                      </a:pPr>
                      <a:endParaRPr sz="3000" dirty="0">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lvl="0" indent="0" algn="l" rtl="0">
                        <a:lnSpc>
                          <a:spcPct val="101000"/>
                        </a:lnSpc>
                        <a:spcBef>
                          <a:spcPts val="0"/>
                        </a:spcBef>
                        <a:spcAft>
                          <a:spcPts val="0"/>
                        </a:spcAft>
                        <a:buClr>
                          <a:schemeClr val="dk1"/>
                        </a:buClr>
                        <a:buSzPts val="1100"/>
                        <a:buFont typeface="Arial" panose="020B0604020202020204"/>
                        <a:buNone/>
                      </a:pPr>
                      <a:r>
                        <a:rPr lang="en-US" sz="1800" b="1" dirty="0">
                          <a:latin typeface="Times New Roman" panose="02020603050405020304" pitchFamily="18" charset="0"/>
                          <a:cs typeface="Times New Roman" panose="02020603050405020304" pitchFamily="18" charset="0"/>
                          <a:sym typeface="Times New Roman" panose="02020603050405020304"/>
                        </a:rPr>
                        <a:t>A Multi-layer Semantic Approach for Digital Forensics  </a:t>
                      </a:r>
                      <a:endParaRPr sz="1800" b="1" dirty="0">
                        <a:latin typeface="Times New Roman" panose="02020603050405020304" pitchFamily="18" charset="0"/>
                        <a:cs typeface="Times New Roman" panose="02020603050405020304" pitchFamily="18" charset="0"/>
                        <a:sym typeface="Times New Roman" panose="02020603050405020304"/>
                      </a:endParaRPr>
                    </a:p>
                    <a:p>
                      <a:pPr marL="0" lvl="0" indent="0" algn="l" rtl="0">
                        <a:lnSpc>
                          <a:spcPct val="101000"/>
                        </a:lnSpc>
                        <a:spcBef>
                          <a:spcPts val="0"/>
                        </a:spcBef>
                        <a:spcAft>
                          <a:spcPts val="0"/>
                        </a:spcAft>
                        <a:buSzPts val="1100"/>
                        <a:buNone/>
                      </a:pPr>
                      <a:r>
                        <a:rPr lang="en-US" sz="1800" b="1" dirty="0">
                          <a:latin typeface="Times New Roman" panose="02020603050405020304" pitchFamily="18" charset="0"/>
                          <a:cs typeface="Times New Roman" panose="02020603050405020304" pitchFamily="18" charset="0"/>
                          <a:sym typeface="Times New Roman" panose="02020603050405020304"/>
                        </a:rPr>
                        <a:t>Automation for Online Social Networks</a:t>
                      </a:r>
                      <a:endParaRPr sz="1800" b="1" dirty="0">
                        <a:latin typeface="Times New Roman" panose="02020603050405020304" pitchFamily="18" charset="0"/>
                        <a:cs typeface="Times New Roman" panose="02020603050405020304" pitchFamily="18" charset="0"/>
                        <a:sym typeface="Times New Roman" panose="020206030504050203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b="0" i="1"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Issue date: </a:t>
                      </a:r>
                      <a:r>
                        <a:rPr lang="en-US" sz="1800" b="0" i="1" u="none" strike="noStrike" cap="none" dirty="0" smtClean="0">
                          <a:solidFill>
                            <a:schemeClr val="dk1"/>
                          </a:solidFill>
                          <a:latin typeface="Times New Roman" pitchFamily="18" charset="0"/>
                          <a:ea typeface="Gill Sans MT"/>
                          <a:cs typeface="Times New Roman" pitchFamily="18" charset="0"/>
                          <a:sym typeface="Arial" panose="020B0604020202020204"/>
                        </a:rPr>
                        <a:t>February 2022</a:t>
                      </a:r>
                    </a:p>
                    <a:p>
                      <a:pPr marL="0" lvl="0" indent="0" algn="l" rtl="0">
                        <a:lnSpc>
                          <a:spcPct val="101000"/>
                        </a:lnSpc>
                        <a:spcBef>
                          <a:spcPts val="0"/>
                        </a:spcBef>
                        <a:spcAft>
                          <a:spcPts val="0"/>
                        </a:spcAft>
                        <a:buClr>
                          <a:schemeClr val="dk1"/>
                        </a:buClr>
                        <a:buSzPts val="1100"/>
                        <a:buFont typeface="Arial" panose="020B0604020202020204"/>
                        <a:buNone/>
                      </a:pPr>
                      <a:endParaRPr sz="2400" b="1" dirty="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lvl="0" indent="0" algn="l" rtl="0">
                        <a:lnSpc>
                          <a:spcPct val="100000"/>
                        </a:lnSpc>
                        <a:spcBef>
                          <a:spcPts val="0"/>
                        </a:spcBef>
                        <a:spcAft>
                          <a:spcPts val="0"/>
                        </a:spcAft>
                        <a:buNone/>
                      </a:pPr>
                      <a:r>
                        <a:rPr lang="en-US" sz="18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The aim is to provide automated analysis methods to perform complex and logical queries on the data and metadata gathered from online social networks. We propose separate models for managing evidence collection, analysis, and interpretation. We also propose a five-layer model to support forensic automation on OSN.</a:t>
                      </a:r>
                      <a:endParaRPr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lvl="0" indent="0" algn="l" rtl="0">
                        <a:spcBef>
                          <a:spcPts val="0"/>
                        </a:spcBef>
                        <a:spcAft>
                          <a:spcPts val="0"/>
                        </a:spcAft>
                        <a:buNone/>
                      </a:pPr>
                      <a:r>
                        <a:rPr lang="en-US" sz="1800" b="1" dirty="0">
                          <a:latin typeface="Times New Roman" panose="02020603050405020304"/>
                          <a:ea typeface="Times New Roman" panose="02020603050405020304"/>
                          <a:cs typeface="Times New Roman" panose="02020603050405020304"/>
                          <a:sym typeface="Times New Roman" panose="02020603050405020304"/>
                        </a:rPr>
                        <a:t>MERITS</a:t>
                      </a:r>
                      <a:r>
                        <a:rPr lang="en-US" sz="1800" b="1" dirty="0" smtClean="0">
                          <a:latin typeface="Times New Roman" panose="02020603050405020304"/>
                          <a:ea typeface="Times New Roman" panose="02020603050405020304"/>
                          <a:cs typeface="Times New Roman" panose="02020603050405020304"/>
                          <a:sym typeface="Times New Roman" panose="02020603050405020304"/>
                        </a:rPr>
                        <a:t>:</a:t>
                      </a:r>
                    </a:p>
                    <a:p>
                      <a:pPr marL="0" lvl="0" indent="0" algn="l" rtl="0">
                        <a:spcBef>
                          <a:spcPts val="0"/>
                        </a:spcBef>
                        <a:spcAft>
                          <a:spcPts val="0"/>
                        </a:spcAft>
                        <a:buNone/>
                      </a:pPr>
                      <a:r>
                        <a:rPr lang="en-US" sz="16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This system has separate models for managing evidence collection, analysis, and interpretation. </a:t>
                      </a:r>
                      <a:r>
                        <a:rPr lang="en-US" sz="1600" dirty="0" smtClean="0">
                          <a:latin typeface="Times New Roman" panose="02020603050405020304" pitchFamily="18" charset="0"/>
                          <a:cs typeface="Times New Roman" panose="02020603050405020304" pitchFamily="18" charset="0"/>
                          <a:sym typeface="Times New Roman" panose="02020603050405020304"/>
                        </a:rPr>
                        <a:t>Work </a:t>
                      </a:r>
                      <a:r>
                        <a:rPr lang="en-US" sz="1600" dirty="0">
                          <a:latin typeface="Times New Roman" panose="02020603050405020304" pitchFamily="18" charset="0"/>
                          <a:cs typeface="Times New Roman" panose="02020603050405020304" pitchFamily="18" charset="0"/>
                          <a:sym typeface="Times New Roman" panose="02020603050405020304"/>
                        </a:rPr>
                        <a:t>explains a model that allows the extraction of essential data from online social networks and prepares them to be presented in legally acceptable formats</a:t>
                      </a:r>
                      <a:r>
                        <a:rPr lang="en-US" sz="1600" dirty="0" smtClean="0">
                          <a:latin typeface="Times New Roman" panose="02020603050405020304" pitchFamily="18" charset="0"/>
                          <a:cs typeface="Times New Roman" panose="02020603050405020304" pitchFamily="18" charset="0"/>
                          <a:sym typeface="Times New Roman" panose="02020603050405020304"/>
                        </a:rPr>
                        <a:t>.</a:t>
                      </a:r>
                      <a:endParaRPr sz="1600" dirty="0">
                        <a:latin typeface="Times New Roman" panose="02020603050405020304" pitchFamily="18" charset="0"/>
                        <a:cs typeface="Times New Roman" panose="02020603050405020304" pitchFamily="18" charset="0"/>
                        <a:sym typeface="Times New Roman" panose="02020603050405020304"/>
                      </a:endParaRPr>
                    </a:p>
                    <a:p>
                      <a:pPr marL="0" lvl="0" indent="0" algn="l" rtl="0">
                        <a:spcBef>
                          <a:spcPts val="0"/>
                        </a:spcBef>
                        <a:spcAft>
                          <a:spcPts val="0"/>
                        </a:spcAft>
                        <a:buClr>
                          <a:schemeClr val="dk1"/>
                        </a:buClr>
                        <a:buFont typeface="Arial" panose="020B0604020202020204"/>
                        <a:buNone/>
                      </a:pPr>
                      <a:r>
                        <a:rPr lang="en-US" sz="1800" b="1" dirty="0" smtClean="0">
                          <a:latin typeface="Times New Roman" panose="02020603050405020304"/>
                          <a:ea typeface="Times New Roman" panose="02020603050405020304"/>
                          <a:cs typeface="Times New Roman" panose="02020603050405020304"/>
                          <a:sym typeface="Times New Roman" panose="02020603050405020304"/>
                        </a:rPr>
                        <a:t>DEMERITS:</a:t>
                      </a:r>
                      <a:endParaRPr lang="en-US" sz="1800" b="1" dirty="0">
                        <a:latin typeface="Times New Roman" panose="02020603050405020304"/>
                        <a:ea typeface="Times New Roman" panose="02020603050405020304"/>
                        <a:cs typeface="Times New Roman" panose="02020603050405020304"/>
                        <a:sym typeface="Times New Roman" panose="02020603050405020304"/>
                      </a:endParaRPr>
                    </a:p>
                    <a:p>
                      <a:r>
                        <a:rPr lang="en-US" sz="16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The inability to deal with data complexities might lead to errors in the process that would severely affect the subjectivity</a:t>
                      </a:r>
                      <a:r>
                        <a:rPr lang="en-US" sz="14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a:t>
                      </a:r>
                      <a:endParaRPr sz="1500" b="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smtClean="0">
                          <a:latin typeface="Times New Roman" panose="02020603050405020304"/>
                          <a:ea typeface="Times New Roman" panose="02020603050405020304"/>
                          <a:cs typeface="Times New Roman" panose="02020603050405020304"/>
                          <a:sym typeface="Times New Roman" panose="02020603050405020304"/>
                        </a:rPr>
                        <a:t>The future research will expand this study by involving other social media network databases.</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3339</Words>
  <Application>Microsoft Office PowerPoint</Application>
  <PresentationFormat>Custom</PresentationFormat>
  <Paragraphs>340</Paragraphs>
  <Slides>35</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Times New Roman</vt:lpstr>
      <vt:lpstr>Gill Sans</vt:lpstr>
      <vt:lpstr>Noto Sans Symbols</vt:lpstr>
      <vt:lpstr>Gill Sans MT</vt:lpstr>
      <vt:lpstr>Calibri</vt:lpstr>
      <vt:lpstr>Wingdings</vt:lpstr>
      <vt:lpstr>Dividend</vt:lpstr>
      <vt:lpstr>Dividend</vt:lpstr>
      <vt:lpstr>INFORMATION DRIVEN SUPPORT FOR OPTIMIZING CYBER FORENSIC INVESTIGATION IMPROVED WITH SECURITY</vt:lpstr>
      <vt:lpstr>ABSTRACT</vt:lpstr>
      <vt:lpstr>OBJECTIVES</vt:lpstr>
      <vt:lpstr>LITERATURE SURVEY</vt:lpstr>
      <vt:lpstr>Slide 5</vt:lpstr>
      <vt:lpstr>Slide 6</vt:lpstr>
      <vt:lpstr>Slide 7</vt:lpstr>
      <vt:lpstr>Slide 8</vt:lpstr>
      <vt:lpstr>Slide 9</vt:lpstr>
      <vt:lpstr>Slide 10</vt:lpstr>
      <vt:lpstr>Slide 11</vt:lpstr>
      <vt:lpstr>PROBLEM STATEMENT</vt:lpstr>
      <vt:lpstr>EXISTING SYSTEM</vt:lpstr>
      <vt:lpstr>PROPOSED SYSTEM</vt:lpstr>
      <vt:lpstr>ALGORITHM EXPLANATION</vt:lpstr>
      <vt:lpstr>AES ALGORITHM</vt:lpstr>
      <vt:lpstr>BLOWFISH ALGORITHM</vt:lpstr>
      <vt:lpstr>MODULES</vt:lpstr>
      <vt:lpstr>Slide 19</vt:lpstr>
      <vt:lpstr>MODULE DESCRIPTION</vt:lpstr>
      <vt:lpstr>Slide 21</vt:lpstr>
      <vt:lpstr>Slide 22</vt:lpstr>
      <vt:lpstr>Slide 23</vt:lpstr>
      <vt:lpstr>Slide 24</vt:lpstr>
      <vt:lpstr>Slide 25</vt:lpstr>
      <vt:lpstr>SYSTEM ARCHITECTURE</vt:lpstr>
      <vt:lpstr>USE CASE DIAGRAM</vt:lpstr>
      <vt:lpstr>STATE DIAGRAM</vt:lpstr>
      <vt:lpstr>ACTIVITY DIAGRAM</vt:lpstr>
      <vt:lpstr>CLASS DIAGRAM</vt:lpstr>
      <vt:lpstr>ENTITY  RELATIONSHIP  DIAGRAM</vt:lpstr>
      <vt:lpstr>SYSTEM REQUIREMENTS</vt:lpstr>
      <vt:lpstr>REFERENCES</vt:lpstr>
      <vt:lpstr>Slide 34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INFORMATON DRIVEN SUPPORT FOR OPTIMIZING CYBER FORENSIC INVESTIGATION IMPROVED WITH SECURITY</dc:title>
  <dc:creator>Meenakshi S</dc:creator>
  <cp:lastModifiedBy>Admin</cp:lastModifiedBy>
  <cp:revision>52</cp:revision>
  <dcterms:created xsi:type="dcterms:W3CDTF">2023-02-01T12:40:25Z</dcterms:created>
  <dcterms:modified xsi:type="dcterms:W3CDTF">2023-03-29T17:16:28Z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D607B272F1394205B5448A0C23D564DF</vt:lpwstr>
  </property>
  <property fmtid="{D5CDD505-2E9C-101B-9397-08002B2CF9AE}" pid="3" name="KSOProductBuildVer">
    <vt:lpwstr>1033-11.2.0.11440</vt:lpwstr>
  </property>
</Properties>
</file>