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Corsiva"/>
      <p:regular r:id="rId24"/>
      <p:bold r:id="rId25"/>
      <p:italic r:id="rId26"/>
      <p:boldItalic r:id="rId27"/>
    </p:embeddedFon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rsiva-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orsiva-italic.fntdata"/><Relationship Id="rId25" Type="http://schemas.openxmlformats.org/officeDocument/2006/relationships/font" Target="fonts/Corsiva-bold.fntdata"/><Relationship Id="rId28" Type="http://schemas.openxmlformats.org/officeDocument/2006/relationships/font" Target="fonts/Raleway-regular.fntdata"/><Relationship Id="rId27" Type="http://schemas.openxmlformats.org/officeDocument/2006/relationships/font" Target="fonts/Corsiva-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827267082_0_1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827267082_0_1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827267082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827267082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827267082_0_1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827267082_0_1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827267082_0_1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827267082_0_1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827267082_0_1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827267082_0_1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827267082_0_1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827267082_0_1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827267082_0_1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827267082_0_1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827267082_0_1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827267082_0_1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827267082_0_1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827267082_0_1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827267082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827267082_0_1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827267082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827267082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827267082_0_1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827267082_0_1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827267082_0_1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827267082_0_1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827267082_0_1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827267082_0_1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827267082_0_1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827267082_0_1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827267082_0_1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827267082_0_1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827267082_0_1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827267082_0_1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rive.google.com/file/d/1KPSmh1lR3eWLwN94FwX5ICbYsx7LNp6b/view?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DDoS Detection and Alleviation in IoT Network using SDN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Corsiva"/>
                <a:ea typeface="Corsiva"/>
                <a:cs typeface="Corsiva"/>
                <a:sym typeface="Corsiva"/>
              </a:rPr>
              <a:t>TEAM 4 Madhuvanthi Mohan Vijayamala &amp; Aravind Pothuri</a:t>
            </a:r>
            <a:endParaRPr b="1">
              <a:latin typeface="Corsiva"/>
              <a:ea typeface="Corsiva"/>
              <a:cs typeface="Corsiva"/>
              <a:sym typeface="Corsi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Design</a:t>
            </a:r>
            <a:endParaRPr/>
          </a:p>
        </p:txBody>
      </p:sp>
      <p:pic>
        <p:nvPicPr>
          <p:cNvPr id="141" name="Google Shape;141;p22"/>
          <p:cNvPicPr preferRelativeResize="0"/>
          <p:nvPr/>
        </p:nvPicPr>
        <p:blipFill>
          <a:blip r:embed="rId3">
            <a:alphaModFix/>
          </a:blip>
          <a:stretch>
            <a:fillRect/>
          </a:stretch>
        </p:blipFill>
        <p:spPr>
          <a:xfrm>
            <a:off x="4270000" y="1022200"/>
            <a:ext cx="4873999" cy="3648200"/>
          </a:xfrm>
          <a:prstGeom prst="rect">
            <a:avLst/>
          </a:prstGeom>
          <a:noFill/>
          <a:ln>
            <a:noFill/>
          </a:ln>
        </p:spPr>
      </p:pic>
      <p:sp>
        <p:nvSpPr>
          <p:cNvPr id="142" name="Google Shape;142;p22"/>
          <p:cNvSpPr txBox="1"/>
          <p:nvPr>
            <p:ph idx="1" type="body"/>
          </p:nvPr>
        </p:nvSpPr>
        <p:spPr>
          <a:xfrm>
            <a:off x="721225" y="2064400"/>
            <a:ext cx="3300900" cy="23148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Monitor Traffic</a:t>
            </a:r>
            <a:endParaRPr/>
          </a:p>
          <a:p>
            <a:pPr indent="-311150" lvl="0" marL="457200" rtl="0" algn="l">
              <a:spcBef>
                <a:spcPts val="0"/>
              </a:spcBef>
              <a:spcAft>
                <a:spcPts val="0"/>
              </a:spcAft>
              <a:buSzPts val="1300"/>
              <a:buAutoNum type="arabicPeriod"/>
            </a:pPr>
            <a:r>
              <a:rPr lang="en"/>
              <a:t>Detection Phase</a:t>
            </a:r>
            <a:endParaRPr/>
          </a:p>
          <a:p>
            <a:pPr indent="-311150" lvl="0" marL="457200" rtl="0" algn="l">
              <a:spcBef>
                <a:spcPts val="0"/>
              </a:spcBef>
              <a:spcAft>
                <a:spcPts val="0"/>
              </a:spcAft>
              <a:buSzPts val="1300"/>
              <a:buAutoNum type="arabicPeriod"/>
            </a:pPr>
            <a:r>
              <a:rPr lang="en"/>
              <a:t>Port Threshold Update</a:t>
            </a:r>
            <a:endParaRPr/>
          </a:p>
          <a:p>
            <a:pPr indent="-311150" lvl="0" marL="457200" rtl="0" algn="l">
              <a:spcBef>
                <a:spcPts val="0"/>
              </a:spcBef>
              <a:spcAft>
                <a:spcPts val="0"/>
              </a:spcAft>
              <a:buSzPts val="1300"/>
              <a:buAutoNum type="arabicPeriod"/>
            </a:pPr>
            <a:r>
              <a:rPr lang="en"/>
              <a:t>Mitigation Phase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Design</a:t>
            </a:r>
            <a:endParaRPr/>
          </a:p>
        </p:txBody>
      </p:sp>
      <p:sp>
        <p:nvSpPr>
          <p:cNvPr id="148" name="Google Shape;148;p23"/>
          <p:cNvSpPr txBox="1"/>
          <p:nvPr>
            <p:ph idx="1" type="body"/>
          </p:nvPr>
        </p:nvSpPr>
        <p:spPr>
          <a:xfrm>
            <a:off x="730000" y="2108550"/>
            <a:ext cx="3668100" cy="2356800"/>
          </a:xfrm>
          <a:prstGeom prst="rect">
            <a:avLst/>
          </a:prstGeom>
        </p:spPr>
        <p:txBody>
          <a:bodyPr anchorCtr="0" anchor="t" bIns="91425" lIns="91425" spcFirstLastPara="1" rIns="91425" wrap="square" tIns="91425">
            <a:normAutofit fontScale="25000" lnSpcReduction="20000"/>
          </a:bodyPr>
          <a:lstStyle/>
          <a:p>
            <a:pPr indent="-311150" lvl="0" marL="457200" rtl="0" algn="l">
              <a:spcBef>
                <a:spcPts val="0"/>
              </a:spcBef>
              <a:spcAft>
                <a:spcPts val="0"/>
              </a:spcAft>
              <a:buSzPct val="100000"/>
              <a:buAutoNum type="arabicPeriod"/>
            </a:pPr>
            <a:r>
              <a:rPr b="1" lang="en" sz="5200"/>
              <a:t>Monitor Traffic</a:t>
            </a:r>
            <a:endParaRPr b="1" sz="5200"/>
          </a:p>
          <a:p>
            <a:pPr indent="0" lvl="0" marL="457200" rtl="0" algn="l">
              <a:spcBef>
                <a:spcPts val="1200"/>
              </a:spcBef>
              <a:spcAft>
                <a:spcPts val="0"/>
              </a:spcAft>
              <a:buNone/>
            </a:pPr>
            <a:r>
              <a:rPr lang="en" sz="5200"/>
              <a:t>Every incoming Packet_In message is routed to the controller</a:t>
            </a:r>
            <a:endParaRPr sz="5200"/>
          </a:p>
          <a:p>
            <a:pPr indent="0" lvl="0" marL="457200" rtl="0" algn="l">
              <a:spcBef>
                <a:spcPts val="1200"/>
              </a:spcBef>
              <a:spcAft>
                <a:spcPts val="0"/>
              </a:spcAft>
              <a:buNone/>
            </a:pPr>
            <a:r>
              <a:rPr lang="en" sz="5200"/>
              <a:t>The number per switch, per port and per host is monitored every 60 seconds and then control transfers to Detection Phase</a:t>
            </a:r>
            <a:endParaRPr sz="5200"/>
          </a:p>
          <a:p>
            <a:pPr indent="0" lvl="0" marL="0" rtl="0" algn="l">
              <a:spcBef>
                <a:spcPts val="1200"/>
              </a:spcBef>
              <a:spcAft>
                <a:spcPts val="0"/>
              </a:spcAft>
              <a:buNone/>
            </a:pPr>
            <a:r>
              <a:t/>
            </a:r>
            <a:endParaRPr sz="5200"/>
          </a:p>
          <a:p>
            <a:pPr indent="0" lvl="0" marL="0" rtl="0" algn="l">
              <a:spcBef>
                <a:spcPts val="1200"/>
              </a:spcBef>
              <a:spcAft>
                <a:spcPts val="0"/>
              </a:spcAft>
              <a:buNone/>
            </a:pPr>
            <a:r>
              <a:t/>
            </a:r>
            <a:endParaRPr sz="1585"/>
          </a:p>
          <a:p>
            <a:pPr indent="0" lvl="0" marL="0" rtl="0" algn="l">
              <a:spcBef>
                <a:spcPts val="1200"/>
              </a:spcBef>
              <a:spcAft>
                <a:spcPts val="0"/>
              </a:spcAft>
              <a:buNone/>
            </a:pPr>
            <a:r>
              <a:t/>
            </a:r>
            <a:endParaRPr sz="1585"/>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pic>
        <p:nvPicPr>
          <p:cNvPr id="149" name="Google Shape;149;p23"/>
          <p:cNvPicPr preferRelativeResize="0"/>
          <p:nvPr/>
        </p:nvPicPr>
        <p:blipFill>
          <a:blip r:embed="rId3">
            <a:alphaModFix/>
          </a:blip>
          <a:stretch>
            <a:fillRect/>
          </a:stretch>
        </p:blipFill>
        <p:spPr>
          <a:xfrm>
            <a:off x="4572000" y="1644600"/>
            <a:ext cx="4397149" cy="205872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1225" y="780125"/>
            <a:ext cx="3300900" cy="13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System Design</a:t>
            </a:r>
            <a:endParaRPr/>
          </a:p>
        </p:txBody>
      </p:sp>
      <p:sp>
        <p:nvSpPr>
          <p:cNvPr id="155" name="Google Shape;155;p24"/>
          <p:cNvSpPr txBox="1"/>
          <p:nvPr>
            <p:ph idx="1" type="body"/>
          </p:nvPr>
        </p:nvSpPr>
        <p:spPr>
          <a:xfrm>
            <a:off x="586600" y="1614900"/>
            <a:ext cx="3300900" cy="3377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200"/>
              <a:t>2. </a:t>
            </a:r>
            <a:r>
              <a:rPr b="1" lang="en" sz="5200"/>
              <a:t>Detection Phase</a:t>
            </a:r>
            <a:endParaRPr b="1" sz="5200"/>
          </a:p>
          <a:p>
            <a:pPr indent="0" lvl="0" marL="0" rtl="0" algn="l">
              <a:spcBef>
                <a:spcPts val="1200"/>
              </a:spcBef>
              <a:spcAft>
                <a:spcPts val="0"/>
              </a:spcAft>
              <a:buNone/>
            </a:pPr>
            <a:r>
              <a:rPr lang="en" sz="5200"/>
              <a:t>The total number of Packet_In messages for every switch is compared with the SWITCH_THRESHOLD</a:t>
            </a:r>
            <a:endParaRPr sz="5200"/>
          </a:p>
          <a:p>
            <a:pPr indent="0" lvl="0" marL="0" rtl="0" algn="l">
              <a:spcBef>
                <a:spcPts val="1200"/>
              </a:spcBef>
              <a:spcAft>
                <a:spcPts val="0"/>
              </a:spcAft>
              <a:buNone/>
            </a:pPr>
            <a:r>
              <a:rPr lang="en" sz="5200"/>
              <a:t>If it exceeds, the presence of DDoS attack is confirmed and control transfers to Mitigation Phase</a:t>
            </a:r>
            <a:endParaRPr sz="5200"/>
          </a:p>
          <a:p>
            <a:pPr indent="0" lvl="0" marL="0" rtl="0" algn="l">
              <a:spcBef>
                <a:spcPts val="1200"/>
              </a:spcBef>
              <a:spcAft>
                <a:spcPts val="1200"/>
              </a:spcAft>
              <a:buNone/>
            </a:pPr>
            <a:r>
              <a:rPr lang="en" sz="5200"/>
              <a:t>If it does not exceed, the number of Packet_In messages for every port per switch is compared with  the corresponding PORT_THRESHOLD. If it exceeds (due to an oncoming DDoS or just normal traffic burst), then control transfers to Port Threshold Update, otherwise traffic is allowed as such</a:t>
            </a:r>
            <a:endParaRPr/>
          </a:p>
        </p:txBody>
      </p:sp>
      <p:pic>
        <p:nvPicPr>
          <p:cNvPr id="156" name="Google Shape;156;p24"/>
          <p:cNvPicPr preferRelativeResize="0"/>
          <p:nvPr/>
        </p:nvPicPr>
        <p:blipFill>
          <a:blip r:embed="rId3">
            <a:alphaModFix/>
          </a:blip>
          <a:stretch>
            <a:fillRect/>
          </a:stretch>
        </p:blipFill>
        <p:spPr>
          <a:xfrm>
            <a:off x="4022125" y="1727100"/>
            <a:ext cx="5096699" cy="219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a:t>
            </a:r>
            <a:endParaRPr/>
          </a:p>
        </p:txBody>
      </p:sp>
      <p:sp>
        <p:nvSpPr>
          <p:cNvPr id="162" name="Google Shape;162;p25"/>
          <p:cNvSpPr txBox="1"/>
          <p:nvPr>
            <p:ph idx="1" type="body"/>
          </p:nvPr>
        </p:nvSpPr>
        <p:spPr>
          <a:xfrm>
            <a:off x="727650" y="2078875"/>
            <a:ext cx="7688700" cy="2846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3. Port Threshold Update</a:t>
            </a:r>
            <a:endParaRPr b="1"/>
          </a:p>
          <a:p>
            <a:pPr indent="0" lvl="0" marL="0" rtl="0" algn="l">
              <a:spcBef>
                <a:spcPts val="1200"/>
              </a:spcBef>
              <a:spcAft>
                <a:spcPts val="0"/>
              </a:spcAft>
              <a:buNone/>
            </a:pPr>
            <a:r>
              <a:rPr lang="en"/>
              <a:t>The threshold is updated for each of the ports such that they do not exceed SWITCH_THRESHOLD</a:t>
            </a:r>
            <a:endParaRPr/>
          </a:p>
          <a:p>
            <a:pPr indent="0" lvl="0" marL="0" rtl="0" algn="l">
              <a:spcBef>
                <a:spcPts val="1200"/>
              </a:spcBef>
              <a:spcAft>
                <a:spcPts val="0"/>
              </a:spcAft>
              <a:buNone/>
            </a:pPr>
            <a:r>
              <a:rPr b="1" lang="en"/>
              <a:t>4. Mitigation Phase</a:t>
            </a:r>
            <a:endParaRPr b="1"/>
          </a:p>
          <a:p>
            <a:pPr indent="0" lvl="0" marL="0" rtl="0" algn="l">
              <a:spcBef>
                <a:spcPts val="1200"/>
              </a:spcBef>
              <a:spcAft>
                <a:spcPts val="0"/>
              </a:spcAft>
              <a:buNone/>
            </a:pPr>
            <a:r>
              <a:rPr lang="en"/>
              <a:t>Control reaches here only when there is a DDoS attack</a:t>
            </a:r>
            <a:endParaRPr/>
          </a:p>
          <a:p>
            <a:pPr indent="0" lvl="0" marL="0" rtl="0" algn="l">
              <a:spcBef>
                <a:spcPts val="1200"/>
              </a:spcBef>
              <a:spcAft>
                <a:spcPts val="0"/>
              </a:spcAft>
              <a:buNone/>
            </a:pPr>
            <a:r>
              <a:rPr lang="en"/>
              <a:t>The number of Packet_In messages for e</a:t>
            </a:r>
            <a:r>
              <a:rPr lang="en"/>
              <a:t>ach host of the suspicious switch </a:t>
            </a:r>
            <a:r>
              <a:rPr lang="en"/>
              <a:t>is compared with the IP_THRESHOLD and those that exceed are blocked</a:t>
            </a:r>
            <a:endParaRPr/>
          </a:p>
          <a:p>
            <a:pPr indent="0" lvl="0" marL="0" rtl="0" algn="l">
              <a:spcBef>
                <a:spcPts val="1200"/>
              </a:spcBef>
              <a:spcAft>
                <a:spcPts val="0"/>
              </a:spcAft>
              <a:buNone/>
            </a:pPr>
            <a:r>
              <a:rPr lang="en"/>
              <a:t>Blocking the host is achieved by adding an entry to the flow table of the switch to drop packets from the compromised host. This flow table entry is set to be valid for an extremely short period after which it is deleted from the flow table automatically</a:t>
            </a:r>
            <a:endParaRPr/>
          </a:p>
          <a:p>
            <a:pPr indent="0" lvl="0" marL="0" rtl="0" algn="l">
              <a:spcBef>
                <a:spcPts val="1200"/>
              </a:spcBef>
              <a:spcAft>
                <a:spcPts val="1200"/>
              </a:spcAft>
              <a:buNone/>
            </a:pPr>
            <a:r>
              <a:rPr lang="en"/>
              <a:t>The control transfers to Port Threshold Update to reset the threshold values to the initial values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4294967295" type="title"/>
          </p:nvPr>
        </p:nvSpPr>
        <p:spPr>
          <a:xfrm>
            <a:off x="727650" y="4771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a:t>
            </a:r>
            <a:endParaRPr/>
          </a:p>
        </p:txBody>
      </p:sp>
      <p:pic>
        <p:nvPicPr>
          <p:cNvPr id="168" name="Google Shape;168;p26"/>
          <p:cNvPicPr preferRelativeResize="0"/>
          <p:nvPr/>
        </p:nvPicPr>
        <p:blipFill>
          <a:blip r:embed="rId3">
            <a:alphaModFix/>
          </a:blip>
          <a:stretch>
            <a:fillRect/>
          </a:stretch>
        </p:blipFill>
        <p:spPr>
          <a:xfrm>
            <a:off x="161925" y="1759425"/>
            <a:ext cx="8445101" cy="720125"/>
          </a:xfrm>
          <a:prstGeom prst="rect">
            <a:avLst/>
          </a:prstGeom>
          <a:noFill/>
          <a:ln>
            <a:noFill/>
          </a:ln>
        </p:spPr>
      </p:pic>
      <p:pic>
        <p:nvPicPr>
          <p:cNvPr id="169" name="Google Shape;169;p26"/>
          <p:cNvPicPr preferRelativeResize="0"/>
          <p:nvPr/>
        </p:nvPicPr>
        <p:blipFill>
          <a:blip r:embed="rId4">
            <a:alphaModFix/>
          </a:blip>
          <a:stretch>
            <a:fillRect/>
          </a:stretch>
        </p:blipFill>
        <p:spPr>
          <a:xfrm>
            <a:off x="161925" y="3013400"/>
            <a:ext cx="8522075" cy="1196400"/>
          </a:xfrm>
          <a:prstGeom prst="rect">
            <a:avLst/>
          </a:prstGeom>
          <a:noFill/>
          <a:ln>
            <a:noFill/>
          </a:ln>
        </p:spPr>
      </p:pic>
      <p:sp>
        <p:nvSpPr>
          <p:cNvPr id="170" name="Google Shape;170;p26"/>
          <p:cNvSpPr txBox="1"/>
          <p:nvPr/>
        </p:nvSpPr>
        <p:spPr>
          <a:xfrm>
            <a:off x="201950" y="1121975"/>
            <a:ext cx="458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Port Threshold Update</a:t>
            </a:r>
            <a:endParaRPr>
              <a:latin typeface="Lato"/>
              <a:ea typeface="Lato"/>
              <a:cs typeface="Lato"/>
              <a:sym typeface="Lato"/>
            </a:endParaRPr>
          </a:p>
        </p:txBody>
      </p:sp>
      <p:sp>
        <p:nvSpPr>
          <p:cNvPr id="171" name="Google Shape;171;p26"/>
          <p:cNvSpPr txBox="1"/>
          <p:nvPr/>
        </p:nvSpPr>
        <p:spPr>
          <a:xfrm>
            <a:off x="213175" y="2636625"/>
            <a:ext cx="23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Mitigation Phase</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Python script to implement  a custom ryu manager SDN controller</a:t>
            </a:r>
            <a:endParaRPr/>
          </a:p>
          <a:p>
            <a:pPr indent="-311150" lvl="0" marL="457200" rtl="0" algn="l">
              <a:spcBef>
                <a:spcPts val="0"/>
              </a:spcBef>
              <a:spcAft>
                <a:spcPts val="0"/>
              </a:spcAft>
              <a:buSzPts val="1300"/>
              <a:buAutoNum type="arabicPeriod"/>
            </a:pPr>
            <a:r>
              <a:rPr lang="en"/>
              <a:t>Python scripts to implement MQTT broker, subscribers and publisher (random and periodic)</a:t>
            </a:r>
            <a:endParaRPr/>
          </a:p>
          <a:p>
            <a:pPr indent="-311150" lvl="0" marL="457200" rtl="0" algn="l">
              <a:spcBef>
                <a:spcPts val="0"/>
              </a:spcBef>
              <a:spcAft>
                <a:spcPts val="0"/>
              </a:spcAft>
              <a:buSzPts val="1300"/>
              <a:buAutoNum type="arabicPeriod"/>
            </a:pPr>
            <a:r>
              <a:rPr lang="en"/>
              <a:t>Python scripts to Implement UDP server and client (random and periodic)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Demo</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https://drive.google.com/file/d/1KPSmh1lR3eWLwN94FwX5ICbYsx7LNp6b/view?usp=sharing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SzPts val="1500"/>
              <a:buFont typeface="Calibri"/>
              <a:buAutoNum type="arabicPeriod"/>
            </a:pPr>
            <a:r>
              <a:rPr lang="en" sz="1500">
                <a:solidFill>
                  <a:srgbClr val="000000"/>
                </a:solidFill>
                <a:latin typeface="Calibri"/>
                <a:ea typeface="Calibri"/>
                <a:cs typeface="Calibri"/>
                <a:sym typeface="Calibri"/>
              </a:rPr>
              <a:t>Wang,S.;Gomez,K.; Sithamparanathan, K.; Asghar, M.R.; Russello, G.; Zanna, P. Mitigating DDoS Attacks in SDN-Based IoT Networks Leveraging Secure Control and Data Plane Algorithm. </a:t>
            </a:r>
            <a:r>
              <a:rPr i="1" lang="en" sz="1500">
                <a:solidFill>
                  <a:srgbClr val="000000"/>
                </a:solidFill>
                <a:latin typeface="Calibri"/>
                <a:ea typeface="Calibri"/>
                <a:cs typeface="Calibri"/>
                <a:sym typeface="Calibri"/>
              </a:rPr>
              <a:t>Appl. Sci. </a:t>
            </a:r>
            <a:r>
              <a:rPr b="1" lang="en" sz="1500">
                <a:solidFill>
                  <a:srgbClr val="000000"/>
                </a:solidFill>
                <a:latin typeface="Calibri"/>
                <a:ea typeface="Calibri"/>
                <a:cs typeface="Calibri"/>
                <a:sym typeface="Calibri"/>
              </a:rPr>
              <a:t>2021</a:t>
            </a:r>
            <a:r>
              <a:rPr lang="en" sz="1500">
                <a:solidFill>
                  <a:srgbClr val="000000"/>
                </a:solidFill>
                <a:latin typeface="Calibri"/>
                <a:ea typeface="Calibri"/>
                <a:cs typeface="Calibri"/>
                <a:sym typeface="Calibri"/>
              </a:rPr>
              <a:t>, </a:t>
            </a:r>
            <a:r>
              <a:rPr i="1" lang="en" sz="1500">
                <a:solidFill>
                  <a:srgbClr val="000000"/>
                </a:solidFill>
                <a:latin typeface="Calibri"/>
                <a:ea typeface="Calibri"/>
                <a:cs typeface="Calibri"/>
                <a:sym typeface="Calibri"/>
              </a:rPr>
              <a:t>11</a:t>
            </a:r>
            <a:r>
              <a:rPr lang="en" sz="1500">
                <a:solidFill>
                  <a:srgbClr val="000000"/>
                </a:solidFill>
                <a:latin typeface="Calibri"/>
                <a:ea typeface="Calibri"/>
                <a:cs typeface="Calibri"/>
                <a:sym typeface="Calibri"/>
              </a:rPr>
              <a:t>, 929. https://doi.org/ 10.3390/app11030929</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Azka Wani, S Revathi, </a:t>
            </a:r>
            <a:r>
              <a:rPr lang="en" sz="1500">
                <a:solidFill>
                  <a:srgbClr val="000000"/>
                </a:solidFill>
                <a:latin typeface="Calibri"/>
                <a:ea typeface="Calibri"/>
                <a:cs typeface="Calibri"/>
                <a:sym typeface="Calibri"/>
              </a:rPr>
              <a:t>DDoS Detection and Alleviation in IoT using SDN (SDIoT-DDoS-DA), 2020</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https://ryu.readthedocs.io/en/latest/ofproto_v1_4_ref.html</a:t>
            </a:r>
            <a:endParaRPr sz="1500">
              <a:solidFill>
                <a:srgbClr val="000000"/>
              </a:solidFill>
              <a:latin typeface="Calibri"/>
              <a:ea typeface="Calibri"/>
              <a:cs typeface="Calibri"/>
              <a:sym typeface="Calibri"/>
            </a:endParaRPr>
          </a:p>
          <a:p>
            <a:pPr indent="-323850" lvl="0" marL="457200" rtl="0" algn="l">
              <a:spcBef>
                <a:spcPts val="0"/>
              </a:spcBef>
              <a:spcAft>
                <a:spcPts val="0"/>
              </a:spcAft>
              <a:buClr>
                <a:srgbClr val="000000"/>
              </a:buClr>
              <a:buSzPts val="1500"/>
              <a:buFont typeface="Calibri"/>
              <a:buAutoNum type="arabicPeriod"/>
            </a:pPr>
            <a:r>
              <a:rPr lang="en" sz="1500">
                <a:solidFill>
                  <a:srgbClr val="000000"/>
                </a:solidFill>
                <a:latin typeface="Calibri"/>
                <a:ea typeface="Calibri"/>
                <a:cs typeface="Calibri"/>
                <a:sym typeface="Calibri"/>
              </a:rPr>
              <a:t>https://inside-openflow.com/2016/07/21/ryu-api-dissecting-simple-switch/</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7800" y="2571750"/>
            <a:ext cx="76884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Several compromised IoT devices across a network can be used to render a target server inactive leading to a Denial of Service situation</a:t>
            </a:r>
            <a:endParaRPr/>
          </a:p>
          <a:p>
            <a:pPr indent="-311150" lvl="0" marL="457200" rtl="0" algn="l">
              <a:spcBef>
                <a:spcPts val="0"/>
              </a:spcBef>
              <a:spcAft>
                <a:spcPts val="0"/>
              </a:spcAft>
              <a:buSzPts val="1300"/>
              <a:buChar char="●"/>
            </a:pPr>
            <a:r>
              <a:rPr lang="en"/>
              <a:t>The number of IoT devices are constantly growing</a:t>
            </a:r>
            <a:endParaRPr/>
          </a:p>
          <a:p>
            <a:pPr indent="-311150" lvl="0" marL="457200" rtl="0" algn="l">
              <a:spcBef>
                <a:spcPts val="0"/>
              </a:spcBef>
              <a:spcAft>
                <a:spcPts val="0"/>
              </a:spcAft>
              <a:buSzPts val="1300"/>
              <a:buChar char="●"/>
            </a:pPr>
            <a:r>
              <a:rPr lang="en"/>
              <a:t>DDoS attacks in IoT networks are hence a formidable challenge</a:t>
            </a:r>
            <a:endParaRPr/>
          </a:p>
          <a:p>
            <a:pPr indent="-311150" lvl="0" marL="457200" rtl="0" algn="l">
              <a:spcBef>
                <a:spcPts val="0"/>
              </a:spcBef>
              <a:spcAft>
                <a:spcPts val="0"/>
              </a:spcAft>
              <a:buSzPts val="1300"/>
              <a:buChar char="●"/>
            </a:pPr>
            <a:r>
              <a:rPr lang="en"/>
              <a:t>The lack of resources and reduced capacity of IoT devices/network are taken advantage of</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Software Defined Networking (SDN) architecture based solution for an IoT network</a:t>
            </a:r>
            <a:endParaRPr/>
          </a:p>
          <a:p>
            <a:pPr indent="-311150" lvl="0" marL="457200" rtl="0" algn="l">
              <a:spcBef>
                <a:spcPts val="0"/>
              </a:spcBef>
              <a:spcAft>
                <a:spcPts val="0"/>
              </a:spcAft>
              <a:buSzPts val="1300"/>
              <a:buChar char="●"/>
            </a:pPr>
            <a:r>
              <a:rPr lang="en"/>
              <a:t>Network controlling plane and the forwarding plane have clear boundaries</a:t>
            </a:r>
            <a:endParaRPr/>
          </a:p>
          <a:p>
            <a:pPr indent="-311150" lvl="0" marL="457200" rtl="0" algn="l">
              <a:spcBef>
                <a:spcPts val="0"/>
              </a:spcBef>
              <a:spcAft>
                <a:spcPts val="0"/>
              </a:spcAft>
              <a:buSzPts val="1300"/>
              <a:buChar char="●"/>
            </a:pPr>
            <a:r>
              <a:rPr lang="en"/>
              <a:t>Easily programmable</a:t>
            </a:r>
            <a:endParaRPr/>
          </a:p>
          <a:p>
            <a:pPr indent="-311150" lvl="0" marL="457200" rtl="0" algn="l">
              <a:spcBef>
                <a:spcPts val="0"/>
              </a:spcBef>
              <a:spcAft>
                <a:spcPts val="0"/>
              </a:spcAft>
              <a:buSzPts val="1300"/>
              <a:buChar char="●"/>
            </a:pPr>
            <a:r>
              <a:rPr lang="en"/>
              <a:t>The control is centralized and hence a global view of the network topology is available</a:t>
            </a:r>
            <a:endParaRPr/>
          </a:p>
          <a:p>
            <a:pPr indent="-311150" lvl="0" marL="457200" rtl="0" algn="l">
              <a:spcBef>
                <a:spcPts val="0"/>
              </a:spcBef>
              <a:spcAft>
                <a:spcPts val="0"/>
              </a:spcAft>
              <a:buSzPts val="1300"/>
              <a:buChar char="●"/>
            </a:pPr>
            <a:r>
              <a:rPr lang="en"/>
              <a:t>The model can handle TCP flood, UDP flood, Ping flood attacks</a:t>
            </a:r>
            <a:endParaRPr/>
          </a:p>
          <a:p>
            <a:pPr indent="-311150" lvl="0" marL="457200" rtl="0" algn="l">
              <a:spcBef>
                <a:spcPts val="0"/>
              </a:spcBef>
              <a:spcAft>
                <a:spcPts val="0"/>
              </a:spcAft>
              <a:buSzPts val="1300"/>
              <a:buChar char="●"/>
            </a:pPr>
            <a:r>
              <a:rPr lang="en"/>
              <a:t>The proposed solution is based on network characteristics and resource traits of an IoT network</a:t>
            </a:r>
            <a:endParaRPr/>
          </a:p>
          <a:p>
            <a:pPr indent="-311150" lvl="0" marL="457200" rtl="0" algn="l">
              <a:spcBef>
                <a:spcPts val="0"/>
              </a:spcBef>
              <a:spcAft>
                <a:spcPts val="0"/>
              </a:spcAft>
              <a:buSzPts val="1300"/>
              <a:buChar char="●"/>
            </a:pPr>
            <a:r>
              <a:rPr lang="en"/>
              <a:t>The solution has been implemented on a simulated network architecture on Mininet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Simulated Network</a:t>
            </a:r>
            <a:endParaRPr/>
          </a:p>
        </p:txBody>
      </p:sp>
      <p:pic>
        <p:nvPicPr>
          <p:cNvPr id="105" name="Google Shape;105;p16"/>
          <p:cNvPicPr preferRelativeResize="0"/>
          <p:nvPr/>
        </p:nvPicPr>
        <p:blipFill>
          <a:blip r:embed="rId3">
            <a:alphaModFix/>
          </a:blip>
          <a:stretch>
            <a:fillRect/>
          </a:stretch>
        </p:blipFill>
        <p:spPr>
          <a:xfrm>
            <a:off x="1139725" y="1961375"/>
            <a:ext cx="5684563" cy="2984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Simulated Network</a:t>
            </a:r>
            <a:endParaRPr/>
          </a:p>
        </p:txBody>
      </p:sp>
      <p:sp>
        <p:nvSpPr>
          <p:cNvPr id="111" name="Google Shape;111;p17"/>
          <p:cNvSpPr txBox="1"/>
          <p:nvPr>
            <p:ph idx="1" type="body"/>
          </p:nvPr>
        </p:nvSpPr>
        <p:spPr>
          <a:xfrm>
            <a:off x="729450" y="2078875"/>
            <a:ext cx="7688700" cy="294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Developed a simulated IoT network on Mininet 2.2.2</a:t>
            </a:r>
            <a:endParaRPr/>
          </a:p>
          <a:p>
            <a:pPr indent="-311150" lvl="0" marL="457200" rtl="0" algn="l">
              <a:spcBef>
                <a:spcPts val="0"/>
              </a:spcBef>
              <a:spcAft>
                <a:spcPts val="0"/>
              </a:spcAft>
              <a:buSzPts val="1300"/>
              <a:buChar char="➢"/>
            </a:pPr>
            <a:r>
              <a:rPr lang="en"/>
              <a:t>19 hosts, 1 data server, 10 switches, 1 controller</a:t>
            </a:r>
            <a:endParaRPr/>
          </a:p>
          <a:p>
            <a:pPr indent="-311150" lvl="0" marL="457200" rtl="0" algn="l">
              <a:spcBef>
                <a:spcPts val="0"/>
              </a:spcBef>
              <a:spcAft>
                <a:spcPts val="0"/>
              </a:spcAft>
              <a:buSzPts val="1300"/>
              <a:buChar char="➢"/>
            </a:pPr>
            <a:r>
              <a:rPr lang="en"/>
              <a:t>Each of the switches (s1 to s10) emulate an IoT network</a:t>
            </a:r>
            <a:endParaRPr/>
          </a:p>
          <a:p>
            <a:pPr indent="-298450" lvl="1" marL="914400" rtl="0" algn="l">
              <a:spcBef>
                <a:spcPts val="0"/>
              </a:spcBef>
              <a:spcAft>
                <a:spcPts val="0"/>
              </a:spcAft>
              <a:buSzPts val="1100"/>
              <a:buChar char="○"/>
            </a:pPr>
            <a:r>
              <a:rPr lang="en"/>
              <a:t>They are OpenFlow1.3 enabled switches</a:t>
            </a:r>
            <a:endParaRPr/>
          </a:p>
          <a:p>
            <a:pPr indent="-311150" lvl="0" marL="457200" rtl="0" algn="l">
              <a:spcBef>
                <a:spcPts val="0"/>
              </a:spcBef>
              <a:spcAft>
                <a:spcPts val="0"/>
              </a:spcAft>
              <a:buSzPts val="1300"/>
              <a:buChar char="➢"/>
            </a:pPr>
            <a:r>
              <a:rPr lang="en"/>
              <a:t>Each of the hosts (h1 to h19) emulate IoT devices in the network</a:t>
            </a:r>
            <a:endParaRPr/>
          </a:p>
          <a:p>
            <a:pPr indent="-311150" lvl="0" marL="457200" rtl="0" algn="l">
              <a:spcBef>
                <a:spcPts val="0"/>
              </a:spcBef>
              <a:spcAft>
                <a:spcPts val="0"/>
              </a:spcAft>
              <a:buSzPts val="1300"/>
              <a:buChar char="➢"/>
            </a:pPr>
            <a:r>
              <a:rPr lang="en"/>
              <a:t>Host h20  emulates IoT data server </a:t>
            </a:r>
            <a:endParaRPr/>
          </a:p>
          <a:p>
            <a:pPr indent="-298450" lvl="1" marL="914400" rtl="0" algn="l">
              <a:spcBef>
                <a:spcPts val="0"/>
              </a:spcBef>
              <a:spcAft>
                <a:spcPts val="0"/>
              </a:spcAft>
              <a:buSzPts val="1100"/>
              <a:buChar char="○"/>
            </a:pPr>
            <a:r>
              <a:rPr lang="en"/>
              <a:t>Can be an MQTT broker, CoAP server, HTTP Server</a:t>
            </a:r>
            <a:endParaRPr/>
          </a:p>
          <a:p>
            <a:pPr indent="-311150" lvl="0" marL="457200" rtl="0" algn="l">
              <a:spcBef>
                <a:spcPts val="0"/>
              </a:spcBef>
              <a:spcAft>
                <a:spcPts val="0"/>
              </a:spcAft>
              <a:buSzPts val="1300"/>
              <a:buChar char="➢"/>
            </a:pPr>
            <a:r>
              <a:rPr lang="en"/>
              <a:t>All the connected IoT networks are managed by an SDN controller (c0)</a:t>
            </a:r>
            <a:endParaRPr/>
          </a:p>
          <a:p>
            <a:pPr indent="-298450" lvl="1" marL="914400" rtl="0" algn="l">
              <a:spcBef>
                <a:spcPts val="0"/>
              </a:spcBef>
              <a:spcAft>
                <a:spcPts val="0"/>
              </a:spcAft>
              <a:buSzPts val="1100"/>
              <a:buChar char="○"/>
            </a:pPr>
            <a:r>
              <a:rPr lang="en"/>
              <a:t>An Ryu SDN Controller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IoT Traffic Model</a:t>
            </a:r>
            <a:endParaRPr/>
          </a:p>
        </p:txBody>
      </p:sp>
      <p:sp>
        <p:nvSpPr>
          <p:cNvPr id="117" name="Google Shape;117;p18"/>
          <p:cNvSpPr txBox="1"/>
          <p:nvPr>
            <p:ph idx="1" type="body"/>
          </p:nvPr>
        </p:nvSpPr>
        <p:spPr>
          <a:xfrm>
            <a:off x="729450" y="2078875"/>
            <a:ext cx="7688700" cy="271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b="1" lang="en"/>
              <a:t>Periodic Traffic</a:t>
            </a:r>
            <a:endParaRPr b="1"/>
          </a:p>
          <a:p>
            <a:pPr indent="0" lvl="0" marL="0" rtl="0" algn="l">
              <a:spcBef>
                <a:spcPts val="1200"/>
              </a:spcBef>
              <a:spcAft>
                <a:spcPts val="0"/>
              </a:spcAft>
              <a:buNone/>
            </a:pPr>
            <a:r>
              <a:rPr lang="en"/>
              <a:t>Static monitoring applications that update state of an object every pre-calculated period</a:t>
            </a:r>
            <a:endParaRPr/>
          </a:p>
          <a:p>
            <a:pPr indent="0" lvl="0" marL="0" rtl="0" algn="l">
              <a:spcBef>
                <a:spcPts val="1200"/>
              </a:spcBef>
              <a:spcAft>
                <a:spcPts val="0"/>
              </a:spcAft>
              <a:buNone/>
            </a:pPr>
            <a:r>
              <a:rPr lang="en"/>
              <a:t>Eg: Battery monitor of smart locks</a:t>
            </a:r>
            <a:endParaRPr/>
          </a:p>
          <a:p>
            <a:pPr indent="-311150" lvl="0" marL="457200" rtl="0" algn="l">
              <a:spcBef>
                <a:spcPts val="1200"/>
              </a:spcBef>
              <a:spcAft>
                <a:spcPts val="0"/>
              </a:spcAft>
              <a:buSzPts val="1300"/>
              <a:buAutoNum type="arabicPeriod"/>
            </a:pPr>
            <a:r>
              <a:rPr b="1" lang="en"/>
              <a:t>Random Traffic</a:t>
            </a:r>
            <a:endParaRPr b="1"/>
          </a:p>
          <a:p>
            <a:pPr indent="0" lvl="0" marL="0" rtl="0" algn="l">
              <a:spcBef>
                <a:spcPts val="1200"/>
              </a:spcBef>
              <a:spcAft>
                <a:spcPts val="0"/>
              </a:spcAft>
              <a:buNone/>
            </a:pPr>
            <a:r>
              <a:rPr lang="en"/>
              <a:t>Dynamic applications that trigger an event without any particular frequency</a:t>
            </a:r>
            <a:endParaRPr/>
          </a:p>
          <a:p>
            <a:pPr indent="0" lvl="0" marL="0" rtl="0" algn="l">
              <a:spcBef>
                <a:spcPts val="1200"/>
              </a:spcBef>
              <a:spcAft>
                <a:spcPts val="0"/>
              </a:spcAft>
              <a:buNone/>
            </a:pPr>
            <a:r>
              <a:rPr lang="en"/>
              <a:t>Eg: Events generated by wearables</a:t>
            </a:r>
            <a:endParaRPr/>
          </a:p>
          <a:p>
            <a:pPr indent="-311150" lvl="0" marL="457200" rtl="0" algn="l">
              <a:spcBef>
                <a:spcPts val="1200"/>
              </a:spcBef>
              <a:spcAft>
                <a:spcPts val="0"/>
              </a:spcAft>
              <a:buSzPts val="1300"/>
              <a:buAutoNum type="arabicPeriod"/>
            </a:pPr>
            <a:r>
              <a:rPr lang="en"/>
              <a:t>Underlying traffic is </a:t>
            </a:r>
            <a:r>
              <a:rPr b="1" lang="en"/>
              <a:t>TCP</a:t>
            </a:r>
            <a:r>
              <a:rPr lang="en"/>
              <a:t> (to access web servers) or </a:t>
            </a:r>
            <a:r>
              <a:rPr b="1" lang="en"/>
              <a:t>UDP</a:t>
            </a:r>
            <a:r>
              <a:rPr lang="en"/>
              <a:t> (wireless sensors)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Simulated IoT Network’s Traffic Model</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Periodic TCP Traffic - Simulated by an MQTT broker on h20, an MQTT publisher that publishes data every 60 seconds on h1 and MQTT subscribers on h2, h3, h4, h5</a:t>
            </a:r>
            <a:endParaRPr/>
          </a:p>
          <a:p>
            <a:pPr indent="-311150" lvl="0" marL="457200" rtl="0" algn="l">
              <a:spcBef>
                <a:spcPts val="0"/>
              </a:spcBef>
              <a:spcAft>
                <a:spcPts val="0"/>
              </a:spcAft>
              <a:buSzPts val="1300"/>
              <a:buAutoNum type="arabicPeriod"/>
            </a:pPr>
            <a:r>
              <a:rPr lang="en"/>
              <a:t>Random TCP Traffic - </a:t>
            </a:r>
            <a:r>
              <a:rPr lang="en"/>
              <a:t>Simulated by an MQTT broker on h20, an MQTT publisher that publishes data every 60 to 120 seconds on h6 and several MQTT subscribers on h7, h8, h9, h10</a:t>
            </a:r>
            <a:endParaRPr/>
          </a:p>
          <a:p>
            <a:pPr indent="-311150" lvl="0" marL="457200" rtl="0" algn="l">
              <a:spcBef>
                <a:spcPts val="0"/>
              </a:spcBef>
              <a:spcAft>
                <a:spcPts val="0"/>
              </a:spcAft>
              <a:buSzPts val="1300"/>
              <a:buAutoNum type="arabicPeriod"/>
            </a:pPr>
            <a:r>
              <a:rPr lang="en"/>
              <a:t>Periodic UDP Traffic - Simulated by an UDP server on h20, a UDP client on h11 that sends bursts of data every 60 seconds</a:t>
            </a:r>
            <a:endParaRPr/>
          </a:p>
          <a:p>
            <a:pPr indent="-311150" lvl="0" marL="457200" rtl="0" algn="l">
              <a:spcBef>
                <a:spcPts val="0"/>
              </a:spcBef>
              <a:spcAft>
                <a:spcPts val="0"/>
              </a:spcAft>
              <a:buSzPts val="1300"/>
              <a:buAutoNum type="arabicPeriod"/>
            </a:pPr>
            <a:r>
              <a:rPr lang="en"/>
              <a:t>Random UDP Traffic - Simulated by an UDP server on h20, a UDP client on h12 that sends bursts of data every 60 to 120 seconds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594825" y="1240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 - Parameters Involved</a:t>
            </a:r>
            <a:endParaRPr/>
          </a:p>
        </p:txBody>
      </p:sp>
      <p:sp>
        <p:nvSpPr>
          <p:cNvPr id="129" name="Google Shape;129;p20"/>
          <p:cNvSpPr txBox="1"/>
          <p:nvPr>
            <p:ph idx="1" type="body"/>
          </p:nvPr>
        </p:nvSpPr>
        <p:spPr>
          <a:xfrm>
            <a:off x="594825" y="1853850"/>
            <a:ext cx="8403300" cy="3082800"/>
          </a:xfrm>
          <a:prstGeom prst="rect">
            <a:avLst/>
          </a:prstGeom>
        </p:spPr>
        <p:txBody>
          <a:bodyPr anchorCtr="0" anchor="t" bIns="91425" lIns="91425" spcFirstLastPara="1" rIns="91425" wrap="square" tIns="0">
            <a:normAutofit fontScale="25000" lnSpcReduction="20000"/>
          </a:bodyPr>
          <a:lstStyle/>
          <a:p>
            <a:pPr indent="0" lvl="0" marL="0" rtl="0" algn="l">
              <a:spcBef>
                <a:spcPts val="0"/>
              </a:spcBef>
              <a:spcAft>
                <a:spcPts val="0"/>
              </a:spcAft>
              <a:buNone/>
            </a:pPr>
            <a:r>
              <a:rPr lang="en" sz="5200"/>
              <a:t>The objective of a DDoS attack is to exhaust resources and hence the processing capacity of each of the main components of an IoT network has to be considered. </a:t>
            </a:r>
            <a:endParaRPr sz="5200"/>
          </a:p>
          <a:p>
            <a:pPr indent="0" lvl="0" marL="0" rtl="0" algn="l">
              <a:spcBef>
                <a:spcPts val="1200"/>
              </a:spcBef>
              <a:spcAft>
                <a:spcPts val="0"/>
              </a:spcAft>
              <a:buNone/>
            </a:pPr>
            <a:r>
              <a:rPr lang="en" sz="5200"/>
              <a:t>These are application and environment dependent:</a:t>
            </a:r>
            <a:endParaRPr sz="5200"/>
          </a:p>
          <a:p>
            <a:pPr indent="-311150" lvl="0" marL="457200" rtl="0" algn="l">
              <a:spcBef>
                <a:spcPts val="1200"/>
              </a:spcBef>
              <a:spcAft>
                <a:spcPts val="0"/>
              </a:spcAft>
              <a:buSzPct val="100000"/>
              <a:buAutoNum type="arabicPeriod"/>
            </a:pPr>
            <a:r>
              <a:rPr lang="en" sz="5200"/>
              <a:t>SWITCH_ THRESHOLD</a:t>
            </a:r>
            <a:endParaRPr sz="5200"/>
          </a:p>
          <a:p>
            <a:pPr indent="0" lvl="0" marL="457200" rtl="0" algn="l">
              <a:spcBef>
                <a:spcPts val="1200"/>
              </a:spcBef>
              <a:spcAft>
                <a:spcPts val="0"/>
              </a:spcAft>
              <a:buNone/>
            </a:pPr>
            <a:r>
              <a:rPr lang="en" sz="5200"/>
              <a:t>The number of Packet_In messages that are allowed from a switch in a particular time period</a:t>
            </a:r>
            <a:endParaRPr sz="5200"/>
          </a:p>
          <a:p>
            <a:pPr indent="0" lvl="0" marL="457200" rtl="0" algn="l">
              <a:spcBef>
                <a:spcPts val="1200"/>
              </a:spcBef>
              <a:spcAft>
                <a:spcPts val="0"/>
              </a:spcAft>
              <a:buNone/>
            </a:pPr>
            <a:r>
              <a:rPr lang="en" sz="5200"/>
              <a:t>Does not change </a:t>
            </a:r>
            <a:endParaRPr sz="5200"/>
          </a:p>
          <a:p>
            <a:pPr indent="-311150" lvl="0" marL="457200" rtl="0" algn="l">
              <a:spcBef>
                <a:spcPts val="1200"/>
              </a:spcBef>
              <a:spcAft>
                <a:spcPts val="0"/>
              </a:spcAft>
              <a:buSzPct val="100000"/>
              <a:buAutoNum type="arabicPeriod"/>
            </a:pPr>
            <a:r>
              <a:rPr lang="en" sz="5200"/>
              <a:t>PORT_THRESHOLD</a:t>
            </a:r>
            <a:endParaRPr sz="5200"/>
          </a:p>
          <a:p>
            <a:pPr indent="0" lvl="0" marL="457200" rtl="0" algn="l">
              <a:spcBef>
                <a:spcPts val="1200"/>
              </a:spcBef>
              <a:spcAft>
                <a:spcPts val="0"/>
              </a:spcAft>
              <a:buNone/>
            </a:pPr>
            <a:r>
              <a:rPr lang="en" sz="5200"/>
              <a:t>The number of Packet_In messages that are allowed from a port of a switch in a particular time period</a:t>
            </a:r>
            <a:endParaRPr sz="5200"/>
          </a:p>
          <a:p>
            <a:pPr indent="0" lvl="0" marL="457200" rtl="0" algn="l">
              <a:spcBef>
                <a:spcPts val="1200"/>
              </a:spcBef>
              <a:spcAft>
                <a:spcPts val="0"/>
              </a:spcAft>
              <a:buNone/>
            </a:pPr>
            <a:r>
              <a:rPr lang="en" sz="5200"/>
              <a:t>Might change</a:t>
            </a:r>
            <a:endParaRPr sz="5200"/>
          </a:p>
          <a:p>
            <a:pPr indent="0" lvl="0" marL="457200" rtl="0" algn="l">
              <a:spcBef>
                <a:spcPts val="1200"/>
              </a:spcBef>
              <a:spcAft>
                <a:spcPts val="0"/>
              </a:spcAft>
              <a:buNone/>
            </a:pPr>
            <a:r>
              <a:rPr lang="en" sz="5200"/>
              <a:t>PORT_THRESHOLD &lt; SWITCH_THRESHOLD and SUM(PORT_THRESHOLD) = SWITCH_THRESHOLD</a:t>
            </a:r>
            <a:endParaRPr sz="5200"/>
          </a:p>
          <a:p>
            <a:pPr indent="0" lvl="0" marL="457200" rtl="0" algn="l">
              <a:spcBef>
                <a:spcPts val="1200"/>
              </a:spcBef>
              <a:spcAft>
                <a:spcPts val="0"/>
              </a:spcAft>
              <a:buNone/>
            </a:pPr>
            <a:r>
              <a:t/>
            </a:r>
            <a:endParaRPr sz="5200"/>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Design - Parameters involved</a:t>
            </a:r>
            <a:endParaRPr/>
          </a:p>
        </p:txBody>
      </p:sp>
      <p:sp>
        <p:nvSpPr>
          <p:cNvPr id="135" name="Google Shape;135;p21"/>
          <p:cNvSpPr txBox="1"/>
          <p:nvPr>
            <p:ph idx="1" type="body"/>
          </p:nvPr>
        </p:nvSpPr>
        <p:spPr>
          <a:xfrm>
            <a:off x="729450" y="2078875"/>
            <a:ext cx="7688700" cy="290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IP_THRESHOLD</a:t>
            </a:r>
            <a:endParaRPr/>
          </a:p>
          <a:p>
            <a:pPr indent="0" lvl="0" marL="0" rtl="0" algn="l">
              <a:spcBef>
                <a:spcPts val="1200"/>
              </a:spcBef>
              <a:spcAft>
                <a:spcPts val="0"/>
              </a:spcAft>
              <a:buNone/>
            </a:pPr>
            <a:r>
              <a:rPr lang="en"/>
              <a:t>The number of Packet_In messages that are allowed from an IP/MAC address in a particular time period</a:t>
            </a:r>
            <a:endParaRPr/>
          </a:p>
          <a:p>
            <a:pPr indent="0" lvl="0" marL="0" rtl="0" algn="l">
              <a:spcBef>
                <a:spcPts val="1200"/>
              </a:spcBef>
              <a:spcAft>
                <a:spcPts val="0"/>
              </a:spcAft>
              <a:buNone/>
            </a:pPr>
            <a:r>
              <a:rPr lang="en"/>
              <a:t>Does not change</a:t>
            </a:r>
            <a:endParaRPr/>
          </a:p>
          <a:p>
            <a:pPr indent="0" lvl="0" marL="0" rtl="0" algn="l">
              <a:spcBef>
                <a:spcPts val="1200"/>
              </a:spcBef>
              <a:spcAft>
                <a:spcPts val="0"/>
              </a:spcAft>
              <a:buNone/>
            </a:pPr>
            <a:r>
              <a:rPr lang="en"/>
              <a:t>IP_THRESHOLD &lt; SWITCH_THRESHOLD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