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8" r:id="rId6"/>
    <p:sldId id="263" r:id="rId7"/>
    <p:sldId id="264" r:id="rId8"/>
    <p:sldId id="267" r:id="rId9"/>
    <p:sldId id="265" r:id="rId10"/>
    <p:sldId id="266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79749" autoAdjust="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97-7145-4134-AA56-F2CFC6B0677F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5D900-DE69-44D7-9A21-2E7F6EB9D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Lifeboats</a:t>
            </a:r>
          </a:p>
          <a:p>
            <a:r>
              <a:rPr lang="en-US" dirty="0"/>
              <a:t>The full complement of 64 was reduced to 20 for cosmetic reasons. At the time this was actually 10% over the legal limit, as boats were meant to ferry passengers back and forth between the sinking vessel and rescue vessel. Each boat has a capacity to carry 65 people. </a:t>
            </a:r>
          </a:p>
          <a:p>
            <a:endParaRPr lang="en-US" dirty="0"/>
          </a:p>
          <a:p>
            <a:r>
              <a:rPr lang="en-US" dirty="0"/>
              <a:t>The Californian:</a:t>
            </a:r>
          </a:p>
          <a:p>
            <a:r>
              <a:rPr lang="en-US" dirty="0"/>
              <a:t>http://www.historyonthenet.com/the-titanic-the-californian/</a:t>
            </a:r>
          </a:p>
          <a:p>
            <a:r>
              <a:rPr lang="en-US" dirty="0"/>
              <a:t>Titanic’s radio operator was busy clearing a backlog of passenger messages to Cape Race Newfoundland. When Evan’s message that The Californian was stopped for the night interrupted his messages, he told The Californian to ‘Shut up!’.</a:t>
            </a:r>
          </a:p>
          <a:p>
            <a:r>
              <a:rPr lang="en-US" dirty="0"/>
              <a:t>Evans when to sleep at 23:35. Despite multiple attempts to raise the titanic with morse signal lamps. No reply.</a:t>
            </a:r>
          </a:p>
          <a:p>
            <a:endParaRPr lang="en-US" dirty="0"/>
          </a:p>
          <a:p>
            <a:r>
              <a:rPr lang="en-US" dirty="0"/>
              <a:t>Reports show The Californian may have been just 6-10 miles from the Titanic, yet did not respond to signal rockets.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5D900-DE69-44D7-9A21-2E7F6EB9D7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95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08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7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4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13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CB679AC-B889-4A01-8AF7-9C26AAEA6BB9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0F1444D-57FE-4168-9848-BC05ADE3FC0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8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tanicfact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Class-bias on the Titanic</a:t>
            </a:r>
          </a:p>
        </p:txBody>
      </p:sp>
    </p:spTree>
    <p:extLst>
      <p:ext uri="{BB962C8B-B14F-4D97-AF65-F5344CB8AC3E}">
        <p14:creationId xmlns:p14="http://schemas.microsoft.com/office/powerpoint/2010/main" val="199261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41417"/>
            <a:ext cx="4264378" cy="2339975"/>
          </a:xfrm>
        </p:spPr>
        <p:txBody>
          <a:bodyPr/>
          <a:lstStyle/>
          <a:p>
            <a:r>
              <a:rPr lang="en-US" dirty="0"/>
              <a:t>Passengers from Cherbourg:</a:t>
            </a:r>
          </a:p>
          <a:p>
            <a:pPr lvl="1"/>
            <a:r>
              <a:rPr lang="en-US" dirty="0"/>
              <a:t>Tended to be in 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Many were traveling as a family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 Analysis: Embarkation City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18" y="1541417"/>
            <a:ext cx="58388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4" y="4862390"/>
            <a:ext cx="6321882" cy="16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4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1999" y="2129246"/>
            <a:ext cx="6274087" cy="4043657"/>
          </a:xfrm>
        </p:spPr>
        <p:txBody>
          <a:bodyPr>
            <a:normAutofit/>
          </a:bodyPr>
          <a:lstStyle/>
          <a:p>
            <a:r>
              <a:rPr lang="en-US" b="1" u="sng" dirty="0"/>
              <a:t>Challenges:</a:t>
            </a:r>
          </a:p>
          <a:p>
            <a:pPr lvl="1"/>
            <a:r>
              <a:rPr lang="en-US" b="1" u="sng" dirty="0"/>
              <a:t>Since there was not much data I chose a Random Forest classifier</a:t>
            </a:r>
          </a:p>
          <a:p>
            <a:r>
              <a:rPr lang="en-US" dirty="0"/>
              <a:t>Multiple classifiers</a:t>
            </a:r>
          </a:p>
          <a:p>
            <a:pPr lvl="1"/>
            <a:r>
              <a:rPr lang="en-US" dirty="0"/>
              <a:t>Random Forest – 83%</a:t>
            </a:r>
          </a:p>
          <a:p>
            <a:pPr lvl="2"/>
            <a:r>
              <a:rPr lang="en-US" dirty="0"/>
              <a:t>Cross-validated with ROC AUC</a:t>
            </a:r>
          </a:p>
          <a:p>
            <a:pPr lvl="1"/>
            <a:r>
              <a:rPr lang="en-US" dirty="0"/>
              <a:t>K-Nearest Neighbors – 83%</a:t>
            </a:r>
          </a:p>
          <a:p>
            <a:pPr lvl="2"/>
            <a:r>
              <a:rPr lang="en-US" dirty="0"/>
              <a:t>Cross-validated with Kfolds and Gridsearch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 Analysis Approach:</a:t>
            </a:r>
            <a:br>
              <a:rPr lang="en-US" sz="3600" dirty="0"/>
            </a:br>
            <a:r>
              <a:rPr lang="en-US" sz="3600" dirty="0"/>
              <a:t>Accuracy Scores and Cross-Validation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86" y="2086678"/>
            <a:ext cx="4295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4" y="4487854"/>
            <a:ext cx="6311153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37" y="1476910"/>
            <a:ext cx="5089525" cy="52639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Findings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1999" y="1541417"/>
            <a:ext cx="4264378" cy="233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Passengers from Cherbourg:</a:t>
            </a:r>
          </a:p>
          <a:p>
            <a:pPr lvl="1"/>
            <a:r>
              <a:rPr lang="en-US" dirty="0"/>
              <a:t>Tended to be in 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Many were traveling as a family</a:t>
            </a:r>
          </a:p>
        </p:txBody>
      </p:sp>
    </p:spTree>
    <p:extLst>
      <p:ext uri="{BB962C8B-B14F-4D97-AF65-F5344CB8AC3E}">
        <p14:creationId xmlns:p14="http://schemas.microsoft.com/office/powerpoint/2010/main" val="392028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Introduction: History and Timeline</a:t>
            </a:r>
          </a:p>
          <a:p>
            <a:pPr>
              <a:lnSpc>
                <a:spcPct val="20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Data Analysis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671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003"/>
            <a:ext cx="10515600" cy="192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On April 14, 1912, at 11:40PM, the Titanic struck a submerged iceberg in the north Atlantic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The ship took 2 hours and 40 minutes to be completely submerged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There were 20 lifeboats on board, though the ship was equipped to carry as many as 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31.6% of the passengers and crew survived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53.4% could have survived if lifeboats had been filled to capacity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81001"/>
            <a:ext cx="419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From </a:t>
            </a:r>
            <a:r>
              <a:rPr lang="en-US" sz="1200" dirty="0">
                <a:latin typeface="Century Gothic" panose="020B0502020202020204" pitchFamily="34" charset="0"/>
                <a:hlinkClick r:id="rId3"/>
              </a:rPr>
              <a:t>http://www.titanicfacts.net/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22" y="3060777"/>
            <a:ext cx="9814355" cy="35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226800" cy="77805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0796"/>
            <a:ext cx="10981267" cy="1444656"/>
          </a:xfrm>
        </p:spPr>
        <p:txBody>
          <a:bodyPr>
            <a:normAutofit/>
          </a:bodyPr>
          <a:lstStyle/>
          <a:p>
            <a:r>
              <a:rPr lang="en-US" dirty="0"/>
              <a:t>Was there a cultural bias that determined access to lifeboats? Did certain classes, in particular the wealthy, have more members who survived the incident? </a:t>
            </a:r>
          </a:p>
          <a:p>
            <a:r>
              <a:rPr lang="en-US" dirty="0"/>
              <a:t>Given the passenger class, age, sex and point of origin, was there a higher probability to survive?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8" y="2677881"/>
            <a:ext cx="11654270" cy="38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58"/>
            <a:ext cx="5286376" cy="85407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Important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133"/>
            <a:ext cx="5178778" cy="4351338"/>
          </a:xfrm>
        </p:spPr>
        <p:txBody>
          <a:bodyPr/>
          <a:lstStyle/>
          <a:p>
            <a:r>
              <a:rPr lang="en-US" dirty="0"/>
              <a:t>Once it was determined that the ship was lost, the captain issued the order to abandon ship and “load the women and children first.”</a:t>
            </a:r>
          </a:p>
          <a:p>
            <a:r>
              <a:rPr lang="en-US" dirty="0"/>
              <a:t>Lifeboats were only accessible from the boat deck. </a:t>
            </a:r>
          </a:p>
          <a:p>
            <a:r>
              <a:rPr lang="en-US" dirty="0"/>
              <a:t>Three Passenger Classes were mixed between decks, with First and Second Class in the top 4 decks.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6" y="563612"/>
            <a:ext cx="5875514" cy="6087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32174" y="767644"/>
            <a:ext cx="699204" cy="1873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2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735733" cy="98173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Data Analysis: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41417"/>
            <a:ext cx="4264378" cy="2170642"/>
          </a:xfrm>
        </p:spPr>
        <p:txBody>
          <a:bodyPr/>
          <a:lstStyle/>
          <a:p>
            <a:r>
              <a:rPr lang="en-US" dirty="0"/>
              <a:t>Women survived in greater numbers than men.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68" y="1541417"/>
            <a:ext cx="6945991" cy="4486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4765120" y="3174274"/>
            <a:ext cx="1243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4655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35906"/>
            <a:ext cx="4264378" cy="4351338"/>
          </a:xfrm>
        </p:spPr>
        <p:txBody>
          <a:bodyPr/>
          <a:lstStyle/>
          <a:p>
            <a:r>
              <a:rPr lang="en-US" dirty="0"/>
              <a:t>While nearly every young child survived, the actual age of the survivors did not tend to rely on age above the age of 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78" y="1825625"/>
            <a:ext cx="6877050" cy="37719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 Analysis: 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9362" y="1705211"/>
            <a:ext cx="1217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Deceased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9289" y="1713918"/>
            <a:ext cx="1217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Survived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9362" y="5697067"/>
            <a:ext cx="1217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289" y="5691078"/>
            <a:ext cx="1217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432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41417"/>
            <a:ext cx="3642837" cy="4351338"/>
          </a:xfrm>
        </p:spPr>
        <p:txBody>
          <a:bodyPr/>
          <a:lstStyle/>
          <a:p>
            <a:r>
              <a:rPr lang="en-US" dirty="0"/>
              <a:t>Record keeping for White Star company</a:t>
            </a:r>
          </a:p>
          <a:p>
            <a:r>
              <a:rPr lang="en-US" dirty="0"/>
              <a:t>Unusual titles</a:t>
            </a:r>
          </a:p>
          <a:p>
            <a:r>
              <a:rPr lang="en-US" dirty="0"/>
              <a:t>Women and young people tended to survive.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02" y="1281378"/>
            <a:ext cx="1695450" cy="537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18" y="1825625"/>
            <a:ext cx="5640211" cy="3821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7202" y="5768622"/>
            <a:ext cx="50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ages:</a:t>
            </a:r>
          </a:p>
          <a:p>
            <a:pPr algn="just"/>
            <a:r>
              <a:rPr lang="en-US" dirty="0"/>
              <a:t>Mrs: 34  	Miss:23	 Master:7	   Rare:45	       Mr: 31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 Analysis: Age from Title</a:t>
            </a:r>
          </a:p>
        </p:txBody>
      </p:sp>
    </p:spTree>
    <p:extLst>
      <p:ext uri="{BB962C8B-B14F-4D97-AF65-F5344CB8AC3E}">
        <p14:creationId xmlns:p14="http://schemas.microsoft.com/office/powerpoint/2010/main" val="183251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37053"/>
            <a:ext cx="4264378" cy="4351338"/>
          </a:xfrm>
        </p:spPr>
        <p:txBody>
          <a:bodyPr/>
          <a:lstStyle/>
          <a:p>
            <a:r>
              <a:rPr lang="en-US" dirty="0"/>
              <a:t>The distribution of those who survived by class is relatively uniform.</a:t>
            </a:r>
          </a:p>
          <a:p>
            <a:r>
              <a:rPr lang="en-US" dirty="0"/>
              <a:t>The distribution of those who died is heavily weighted on 3</a:t>
            </a:r>
            <a:r>
              <a:rPr lang="en-US" baseline="30000" dirty="0"/>
              <a:t>rd</a:t>
            </a:r>
            <a:r>
              <a:rPr lang="en-US" dirty="0"/>
              <a:t> class passengers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69" y="1690688"/>
            <a:ext cx="6080242" cy="40440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1999" y="559678"/>
            <a:ext cx="10735733" cy="9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 Analysis: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8050" y="5219127"/>
            <a:ext cx="1107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Deceased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9512" y="5267023"/>
            <a:ext cx="1107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Survived</a:t>
            </a:r>
          </a:p>
        </p:txBody>
      </p:sp>
    </p:spTree>
    <p:extLst>
      <p:ext uri="{BB962C8B-B14F-4D97-AF65-F5344CB8AC3E}">
        <p14:creationId xmlns:p14="http://schemas.microsoft.com/office/powerpoint/2010/main" val="216841948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1811</TotalTime>
  <Words>543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Century Schoolbook</vt:lpstr>
      <vt:lpstr>Corbel</vt:lpstr>
      <vt:lpstr>Headlines</vt:lpstr>
      <vt:lpstr>Class-bias on the Titanic</vt:lpstr>
      <vt:lpstr>Outline</vt:lpstr>
      <vt:lpstr>Timeline</vt:lpstr>
      <vt:lpstr>Problem Statement</vt:lpstr>
      <vt:lpstr>Important Factors</vt:lpstr>
      <vt:lpstr>Data Analysis: 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m.v.nair@live.com</dc:creator>
  <cp:lastModifiedBy>m.v.nair@live.com</cp:lastModifiedBy>
  <cp:revision>59</cp:revision>
  <dcterms:created xsi:type="dcterms:W3CDTF">2017-03-24T00:14:55Z</dcterms:created>
  <dcterms:modified xsi:type="dcterms:W3CDTF">2017-03-30T03:43:39Z</dcterms:modified>
</cp:coreProperties>
</file>