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320" r:id="rId7"/>
    <p:sldId id="261" r:id="rId8"/>
    <p:sldId id="262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76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1/11/2019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Collection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 the name </a:t>
            </a:r>
            <a:r>
              <a:rPr lang="en-IN" dirty="0" err="1" smtClean="0"/>
              <a:t>indicates,a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70C0"/>
                </a:solidFill>
              </a:rPr>
              <a:t>collection</a:t>
            </a:r>
            <a:r>
              <a:rPr lang="en-IN" dirty="0" smtClean="0"/>
              <a:t> </a:t>
            </a:r>
            <a:r>
              <a:rPr lang="en-IN" dirty="0"/>
              <a:t>is a group of objects known as its </a:t>
            </a:r>
            <a:r>
              <a:rPr lang="en-IN" dirty="0" smtClean="0"/>
              <a:t>elements. Examples of collections are  :</a:t>
            </a:r>
          </a:p>
          <a:p>
            <a:pPr marL="457200" indent="-457200">
              <a:buAutoNum type="arabicPeriod"/>
            </a:pPr>
            <a:r>
              <a:rPr lang="en-US" dirty="0" smtClean="0"/>
              <a:t>List of email ids</a:t>
            </a:r>
          </a:p>
          <a:p>
            <a:pPr marL="457200" indent="-457200">
              <a:buAutoNum type="arabicPeriod"/>
            </a:pPr>
            <a:r>
              <a:rPr lang="en-US" dirty="0" smtClean="0"/>
              <a:t>List Of Names</a:t>
            </a:r>
          </a:p>
          <a:p>
            <a:pPr marL="457200" indent="-457200">
              <a:buAutoNum type="arabicPeriod"/>
            </a:pPr>
            <a:r>
              <a:rPr lang="en-US" dirty="0" smtClean="0"/>
              <a:t>List of phone numbers</a:t>
            </a:r>
          </a:p>
          <a:p>
            <a:pPr marL="457200" indent="-457200">
              <a:buAutoNum type="arabicPeriod"/>
            </a:pPr>
            <a:r>
              <a:rPr lang="en-US" dirty="0" smtClean="0"/>
              <a:t>Records Of Students</a:t>
            </a:r>
          </a:p>
          <a:p>
            <a:pPr marL="457200" indent="-457200">
              <a:buAutoNum type="arabicPeriod"/>
            </a:pPr>
            <a:r>
              <a:rPr lang="en-US" dirty="0" smtClean="0"/>
              <a:t>Records of books .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indent="-457200"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 supports Collections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handle such collection of objects, Java offers us </a:t>
            </a:r>
            <a:r>
              <a:rPr lang="en-IN" dirty="0" smtClean="0"/>
              <a:t>a huge set of predefined </a:t>
            </a:r>
            <a:r>
              <a:rPr lang="en-IN" b="1" dirty="0">
                <a:solidFill>
                  <a:srgbClr val="0070C0"/>
                </a:solidFill>
              </a:rPr>
              <a:t>classes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interfaces </a:t>
            </a:r>
            <a:r>
              <a:rPr lang="en-IN" dirty="0" smtClean="0"/>
              <a:t> </a:t>
            </a:r>
            <a:r>
              <a:rPr lang="en-IN" dirty="0"/>
              <a:t>called as </a:t>
            </a:r>
          </a:p>
          <a:p>
            <a:pPr marL="0" indent="0">
              <a:buNone/>
            </a:pPr>
            <a:r>
              <a:rPr lang="en-IN" b="1" dirty="0" smtClean="0"/>
              <a:t>		</a:t>
            </a:r>
            <a:r>
              <a:rPr lang="en-IN" b="1" u="sng" dirty="0" smtClean="0"/>
              <a:t>“The </a:t>
            </a:r>
            <a:r>
              <a:rPr lang="en-IN" b="1" u="sng" dirty="0"/>
              <a:t>Collections Framework”</a:t>
            </a:r>
            <a:endParaRPr lang="en-IN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is available in the package </a:t>
            </a:r>
            <a:r>
              <a:rPr lang="en-US" b="1" dirty="0" smtClean="0"/>
              <a:t>“</a:t>
            </a:r>
            <a:r>
              <a:rPr lang="en-US" b="1" dirty="0" err="1" smtClean="0"/>
              <a:t>java.util</a:t>
            </a:r>
            <a:r>
              <a:rPr lang="en-US" b="1" dirty="0" smtClean="0"/>
              <a:t>”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037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to learn Collection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first question which comes in mind of every programmer is </a:t>
            </a:r>
          </a:p>
          <a:p>
            <a:pPr marL="0" indent="0">
              <a:buNone/>
            </a:pPr>
            <a:r>
              <a:rPr lang="en-US" b="1" dirty="0" smtClean="0"/>
              <a:t>Why should I use Collection classes when I have an array ?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dirty="0" smtClean="0"/>
              <a:t>Although arrays are very useful data storage structures but they suffer from several important drawbacks which are: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1.Size needs to be declared at the time of declaration, so can </a:t>
            </a:r>
            <a:r>
              <a:rPr lang="en-US" b="1" dirty="0">
                <a:solidFill>
                  <a:srgbClr val="0070C0"/>
                </a:solidFill>
              </a:rPr>
              <a:t>only be used if we know beforehand how many elements we would be </a:t>
            </a:r>
            <a:r>
              <a:rPr lang="en-US" b="1" dirty="0" smtClean="0">
                <a:solidFill>
                  <a:srgbClr val="0070C0"/>
                </a:solidFill>
              </a:rPr>
              <a:t>storing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2.Remains of fixed size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3.No ready made methods for performing operations like inserting , removing , searching or sorting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4. Arrays are not based on any popular Data Structure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5. Can only hold homogeneous data elements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2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Collections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Can dynamically grow or shrink</a:t>
            </a:r>
          </a:p>
          <a:p>
            <a:pPr marL="457200" indent="-457200"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Reduces programming </a:t>
            </a:r>
            <a:r>
              <a:rPr lang="en-IN" b="1" dirty="0" smtClean="0">
                <a:solidFill>
                  <a:srgbClr val="0070C0"/>
                </a:solidFill>
              </a:rPr>
              <a:t>effort</a:t>
            </a:r>
          </a:p>
          <a:p>
            <a:pPr marL="457200" indent="-457200">
              <a:buAutoNum type="arabicPeriod"/>
            </a:pPr>
            <a:endParaRPr lang="en-IN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Increases program speed </a:t>
            </a:r>
            <a:r>
              <a:rPr lang="en-IN" b="1">
                <a:solidFill>
                  <a:srgbClr val="0070C0"/>
                </a:solidFill>
              </a:rPr>
              <a:t>and </a:t>
            </a:r>
            <a:r>
              <a:rPr lang="en-IN" b="1" smtClean="0">
                <a:solidFill>
                  <a:srgbClr val="0070C0"/>
                </a:solidFill>
              </a:rPr>
              <a:t>quality</a:t>
            </a:r>
          </a:p>
          <a:p>
            <a:pPr marL="457200" indent="-457200">
              <a:buAutoNum type="arabicPeriod"/>
            </a:pPr>
            <a:endParaRPr lang="en-IN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Provide predefined methods to perform all C R U D operations</a:t>
            </a:r>
            <a:endParaRPr lang="en-I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Arrays V/s Collections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28736"/>
          <a:ext cx="9144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5063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Collections</a:t>
                      </a:r>
                      <a:endParaRPr lang="en-IN" sz="2400" dirty="0"/>
                    </a:p>
                  </a:txBody>
                  <a:tcPr/>
                </a:tc>
              </a:tr>
              <a:tr h="12485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Arrays are fixed in size , so once we have created the array we can not increase or</a:t>
                      </a:r>
                      <a:r>
                        <a:rPr lang="en-US" b="1" baseline="0" dirty="0" smtClean="0"/>
                        <a:t> decrease it’s size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Collections are </a:t>
                      </a:r>
                      <a:r>
                        <a:rPr lang="en-US" b="1" dirty="0" err="1" smtClean="0"/>
                        <a:t>growable</a:t>
                      </a:r>
                      <a:r>
                        <a:rPr lang="en-US" b="1" dirty="0" smtClean="0"/>
                        <a:t> by nature</a:t>
                      </a:r>
                      <a:r>
                        <a:rPr lang="en-US" b="1" baseline="0" dirty="0" smtClean="0"/>
                        <a:t> so after creation we can increase or decrease their size</a:t>
                      </a:r>
                      <a:endParaRPr lang="en-IN" b="1" dirty="0"/>
                    </a:p>
                  </a:txBody>
                  <a:tcPr/>
                </a:tc>
              </a:tr>
              <a:tr h="8739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Arrays can</a:t>
                      </a:r>
                      <a:r>
                        <a:rPr lang="en-US" b="1" baseline="0" dirty="0" smtClean="0"/>
                        <a:t> hold primitives as well as objects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Collections</a:t>
                      </a:r>
                      <a:r>
                        <a:rPr lang="en-US" b="1" baseline="0" dirty="0" smtClean="0"/>
                        <a:t> don’t work with primitives , they only can hold objects</a:t>
                      </a:r>
                      <a:endParaRPr lang="en-IN" b="1" dirty="0"/>
                    </a:p>
                  </a:txBody>
                  <a:tcPr/>
                </a:tc>
              </a:tr>
              <a:tr h="12485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Arrays can hold only homogeneous data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Collections can</a:t>
                      </a:r>
                      <a:r>
                        <a:rPr lang="en-US" b="1" baseline="0" dirty="0" smtClean="0"/>
                        <a:t> hold both homogeneous as well as heterogeneous data</a:t>
                      </a:r>
                      <a:endParaRPr lang="en-IN" b="1" dirty="0"/>
                    </a:p>
                  </a:txBody>
                  <a:tcPr/>
                </a:tc>
              </a:tr>
              <a:tr h="8739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Good performance but poor memory utilization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Poor performance but good memory utilization</a:t>
                      </a:r>
                      <a:endParaRPr lang="en-IN" b="1" dirty="0"/>
                    </a:p>
                  </a:txBody>
                  <a:tcPr/>
                </a:tc>
              </a:tr>
              <a:tr h="5063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Coding</a:t>
                      </a:r>
                      <a:r>
                        <a:rPr lang="en-US" b="1" baseline="0" dirty="0" smtClean="0"/>
                        <a:t> is complex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Coding is easy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</a:t>
            </a:r>
            <a:r>
              <a:rPr lang="en-IN" dirty="0" smtClean="0"/>
              <a:t>3 main </a:t>
            </a:r>
            <a:r>
              <a:rPr lang="en-IN" dirty="0"/>
              <a:t>types of collections:</a:t>
            </a:r>
          </a:p>
          <a:p>
            <a:endParaRPr lang="en-IN" dirty="0"/>
          </a:p>
          <a:p>
            <a:r>
              <a:rPr lang="en-IN" b="1" dirty="0" smtClean="0">
                <a:solidFill>
                  <a:srgbClr val="0070C0"/>
                </a:solidFill>
              </a:rPr>
              <a:t>Lists</a:t>
            </a:r>
            <a:r>
              <a:rPr lang="en-IN" dirty="0"/>
              <a:t>: always ordered, may contain duplicates and can be handled the same way as usual arrays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Sets</a:t>
            </a:r>
            <a:r>
              <a:rPr lang="en-IN" dirty="0"/>
              <a:t>: cannot contain duplicates and provide random access to their elements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Maps</a:t>
            </a:r>
            <a:r>
              <a:rPr lang="en-IN" dirty="0"/>
              <a:t>: connect unique keys with values, provide random access to its </a:t>
            </a:r>
            <a:r>
              <a:rPr lang="en-IN" dirty="0" smtClean="0"/>
              <a:t>keys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 Hierarchy</a:t>
            </a:r>
            <a:endParaRPr lang="en-IN" dirty="0"/>
          </a:p>
        </p:txBody>
      </p:sp>
      <p:pic>
        <p:nvPicPr>
          <p:cNvPr id="5" name="Content Placeholder 4" descr="Collection-Framework-hierarch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00200"/>
            <a:ext cx="7886700" cy="5257800"/>
          </a:xfrm>
        </p:spPr>
      </p:pic>
    </p:spTree>
    <p:extLst>
      <p:ext uri="{BB962C8B-B14F-4D97-AF65-F5344CB8AC3E}">
        <p14:creationId xmlns="" xmlns:p14="http://schemas.microsoft.com/office/powerpoint/2010/main" val="3451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Important Methods Of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Collection interface </a:t>
            </a:r>
            <a:r>
              <a:rPr lang="en-IN" dirty="0" smtClean="0"/>
              <a:t>is </a:t>
            </a:r>
            <a:r>
              <a:rPr lang="en-IN" dirty="0"/>
              <a:t>one of the root interfaces of the Java collection classes. The general methods list of the collection interface is:</a:t>
            </a:r>
          </a:p>
          <a:p>
            <a:pPr marL="457200" indent="-457200">
              <a:buAutoNum type="arabicPeriod"/>
            </a:pPr>
            <a:r>
              <a:rPr lang="en-IN" b="1" dirty="0" err="1" smtClean="0"/>
              <a:t>boolean</a:t>
            </a:r>
            <a:r>
              <a:rPr lang="en-IN" b="1" dirty="0" smtClean="0"/>
              <a:t> </a:t>
            </a:r>
            <a:r>
              <a:rPr lang="en-IN" b="1" dirty="0"/>
              <a:t>add(Object </a:t>
            </a:r>
            <a:r>
              <a:rPr lang="en-IN" b="1" dirty="0" err="1"/>
              <a:t>obj</a:t>
            </a:r>
            <a:r>
              <a:rPr lang="en-IN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v</a:t>
            </a:r>
            <a:r>
              <a:rPr lang="en-IN" b="1" dirty="0" err="1" smtClean="0"/>
              <a:t>oid</a:t>
            </a:r>
            <a:r>
              <a:rPr lang="en-IN" b="1" dirty="0" smtClean="0"/>
              <a:t> </a:t>
            </a:r>
            <a:r>
              <a:rPr lang="en-IN" b="1" dirty="0"/>
              <a:t>clear( </a:t>
            </a:r>
            <a:r>
              <a:rPr lang="en-IN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b</a:t>
            </a:r>
            <a:r>
              <a:rPr lang="en-IN" b="1" dirty="0" err="1" smtClean="0"/>
              <a:t>oolean</a:t>
            </a:r>
            <a:r>
              <a:rPr lang="en-IN" b="1" dirty="0" smtClean="0"/>
              <a:t> </a:t>
            </a:r>
            <a:r>
              <a:rPr lang="en-IN" b="1" dirty="0"/>
              <a:t>contains(Object </a:t>
            </a:r>
            <a:r>
              <a:rPr lang="en-IN" b="1" dirty="0" err="1"/>
              <a:t>obj</a:t>
            </a:r>
            <a:r>
              <a:rPr lang="en-IN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b</a:t>
            </a:r>
            <a:r>
              <a:rPr lang="en-IN" b="1" dirty="0" err="1" smtClean="0"/>
              <a:t>oolean</a:t>
            </a:r>
            <a:r>
              <a:rPr lang="en-IN" b="1" dirty="0" smtClean="0"/>
              <a:t> </a:t>
            </a:r>
            <a:r>
              <a:rPr lang="en-IN" b="1" dirty="0"/>
              <a:t>equals(Object </a:t>
            </a:r>
            <a:r>
              <a:rPr lang="en-IN" b="1" dirty="0" err="1"/>
              <a:t>obj</a:t>
            </a:r>
            <a:r>
              <a:rPr lang="en-IN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</a:t>
            </a:r>
            <a:r>
              <a:rPr lang="en-IN" b="1" dirty="0" err="1" smtClean="0">
                <a:solidFill>
                  <a:srgbClr val="0070C0"/>
                </a:solidFill>
              </a:rPr>
              <a:t>nt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hashCode</a:t>
            </a:r>
            <a:r>
              <a:rPr lang="en-IN" b="1" dirty="0">
                <a:solidFill>
                  <a:srgbClr val="0070C0"/>
                </a:solidFill>
              </a:rPr>
              <a:t>( </a:t>
            </a:r>
            <a:r>
              <a:rPr lang="en-IN" b="1" dirty="0" smtClean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b</a:t>
            </a:r>
            <a:r>
              <a:rPr lang="en-IN" b="1" dirty="0" err="1" smtClean="0"/>
              <a:t>oolean</a:t>
            </a:r>
            <a:r>
              <a:rPr lang="en-IN" b="1" dirty="0" smtClean="0"/>
              <a:t> </a:t>
            </a:r>
            <a:r>
              <a:rPr lang="en-IN" b="1" dirty="0" err="1"/>
              <a:t>isEmpty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</a:t>
            </a:r>
            <a:r>
              <a:rPr lang="en-IN" b="1" dirty="0" err="1" smtClean="0">
                <a:solidFill>
                  <a:srgbClr val="0070C0"/>
                </a:solidFill>
              </a:rPr>
              <a:t>terator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iterator( </a:t>
            </a:r>
            <a:r>
              <a:rPr lang="en-IN" b="1" dirty="0" smtClean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b</a:t>
            </a:r>
            <a:r>
              <a:rPr lang="en-IN" b="1" dirty="0" err="1" smtClean="0"/>
              <a:t>oolean</a:t>
            </a:r>
            <a:r>
              <a:rPr lang="en-IN" b="1" dirty="0" smtClean="0"/>
              <a:t> </a:t>
            </a:r>
            <a:r>
              <a:rPr lang="en-IN" b="1" dirty="0"/>
              <a:t>remove(Object </a:t>
            </a:r>
            <a:r>
              <a:rPr lang="en-IN" b="1" dirty="0" err="1"/>
              <a:t>obj</a:t>
            </a:r>
            <a:r>
              <a:rPr lang="en-IN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US" b="1" dirty="0" err="1" smtClean="0"/>
              <a:t>i</a:t>
            </a:r>
            <a:r>
              <a:rPr lang="en-IN" b="1" dirty="0" err="1" smtClean="0"/>
              <a:t>nt</a:t>
            </a:r>
            <a:r>
              <a:rPr lang="en-IN" b="1" dirty="0" smtClean="0"/>
              <a:t> </a:t>
            </a:r>
            <a:r>
              <a:rPr lang="en-IN" b="1" dirty="0"/>
              <a:t>size( </a:t>
            </a:r>
            <a:r>
              <a:rPr lang="en-IN" b="1" dirty="0" smtClean="0"/>
              <a:t>)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1006</TotalTime>
  <Words>446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COLLECTIONS</vt:lpstr>
      <vt:lpstr>What Is A Collection ?</vt:lpstr>
      <vt:lpstr>How Java supports Collections ?</vt:lpstr>
      <vt:lpstr>Why do we need to learn Collection ?</vt:lpstr>
      <vt:lpstr>Advantages Of Collections </vt:lpstr>
      <vt:lpstr>Arrays V/s Collections</vt:lpstr>
      <vt:lpstr>Types Of Collections</vt:lpstr>
      <vt:lpstr>The Collection Hierarchy</vt:lpstr>
      <vt:lpstr>Important Methods Of Collections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96</cp:revision>
  <dcterms:created xsi:type="dcterms:W3CDTF">2012-06-21T20:06:10Z</dcterms:created>
  <dcterms:modified xsi:type="dcterms:W3CDTF">2019-01-11T11:34:16Z</dcterms:modified>
</cp:coreProperties>
</file>