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355" r:id="rId3"/>
    <p:sldId id="356" r:id="rId4"/>
    <p:sldId id="357" r:id="rId5"/>
    <p:sldId id="340" r:id="rId6"/>
    <p:sldId id="342" r:id="rId7"/>
    <p:sldId id="385" r:id="rId8"/>
    <p:sldId id="384" r:id="rId9"/>
    <p:sldId id="343" r:id="rId10"/>
    <p:sldId id="344" r:id="rId11"/>
    <p:sldId id="367" r:id="rId12"/>
    <p:sldId id="368" r:id="rId13"/>
    <p:sldId id="369" r:id="rId14"/>
    <p:sldId id="345" r:id="rId15"/>
    <p:sldId id="346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07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Natural Order?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Natural order </a:t>
            </a:r>
            <a:r>
              <a:rPr lang="en-US" dirty="0" smtClean="0"/>
              <a:t>means the </a:t>
            </a:r>
            <a:r>
              <a:rPr lang="en-US" b="1" dirty="0" smtClean="0">
                <a:solidFill>
                  <a:srgbClr val="FF0000"/>
                </a:solidFill>
              </a:rPr>
              <a:t>default sorting order </a:t>
            </a:r>
            <a:r>
              <a:rPr lang="en-US" dirty="0" smtClean="0"/>
              <a:t>which is as follows:</a:t>
            </a:r>
          </a:p>
          <a:p>
            <a:endParaRPr lang="en-IN" dirty="0" smtClean="0"/>
          </a:p>
          <a:p>
            <a:r>
              <a:rPr lang="en-IN" dirty="0" smtClean="0"/>
              <a:t>If the List consists of </a:t>
            </a:r>
            <a:r>
              <a:rPr lang="en-IN" b="1" dirty="0" smtClean="0">
                <a:solidFill>
                  <a:srgbClr val="C00000"/>
                </a:solidFill>
              </a:rPr>
              <a:t>String elements</a:t>
            </a:r>
            <a:r>
              <a:rPr lang="en-IN" dirty="0" smtClean="0"/>
              <a:t>, it will be sorted into </a:t>
            </a:r>
            <a:r>
              <a:rPr lang="en-IN" b="1" dirty="0" smtClean="0">
                <a:solidFill>
                  <a:srgbClr val="C00000"/>
                </a:solidFill>
              </a:rPr>
              <a:t>alphabetical order</a:t>
            </a:r>
            <a:r>
              <a:rPr lang="en-IN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If it contains </a:t>
            </a:r>
            <a:r>
              <a:rPr lang="en-US" b="1" dirty="0" smtClean="0">
                <a:solidFill>
                  <a:srgbClr val="C00000"/>
                </a:solidFill>
              </a:rPr>
              <a:t>Integers</a:t>
            </a:r>
            <a:r>
              <a:rPr lang="en-US" dirty="0" smtClean="0"/>
              <a:t> , it will be sorted in </a:t>
            </a:r>
            <a:r>
              <a:rPr lang="en-US" b="1" dirty="0" smtClean="0">
                <a:solidFill>
                  <a:srgbClr val="C00000"/>
                </a:solidFill>
              </a:rPr>
              <a:t>numeric order</a:t>
            </a:r>
            <a:r>
              <a:rPr lang="en-US" dirty="0" smtClean="0"/>
              <a:t>.</a:t>
            </a:r>
            <a:endParaRPr lang="en-IN" b="1" dirty="0" smtClean="0">
              <a:solidFill>
                <a:srgbClr val="7030A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If it consists of </a:t>
            </a:r>
            <a:r>
              <a:rPr lang="en-IN" b="1" dirty="0" smtClean="0">
                <a:solidFill>
                  <a:srgbClr val="C00000"/>
                </a:solidFill>
              </a:rPr>
              <a:t>Date elements</a:t>
            </a:r>
            <a:r>
              <a:rPr lang="en-IN" dirty="0" smtClean="0"/>
              <a:t>, it will be sorted into </a:t>
            </a:r>
            <a:r>
              <a:rPr lang="en-IN" b="1" dirty="0" smtClean="0">
                <a:solidFill>
                  <a:srgbClr val="C00000"/>
                </a:solidFill>
              </a:rPr>
              <a:t>chronological order</a:t>
            </a:r>
            <a:r>
              <a:rPr lang="en-IN" dirty="0" smtClean="0"/>
              <a:t>.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</a:rPr>
              <a:t/>
            </a:r>
            <a:br>
              <a:rPr lang="en-IN" sz="2400" b="1" dirty="0">
                <a:solidFill>
                  <a:srgbClr val="7030A0"/>
                </a:solidFill>
              </a:rPr>
            </a:b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2400" b="1" dirty="0" smtClean="0">
                <a:solidFill>
                  <a:srgbClr val="C00000"/>
                </a:solidFill>
              </a:rPr>
              <a:t>&lt;String&gt; months=new </a:t>
            </a:r>
            <a:r>
              <a:rPr lang="en-IN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2400" b="1" dirty="0" smtClean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2400" b="1" dirty="0" smtClean="0">
                <a:solidFill>
                  <a:srgbClr val="C00000"/>
                </a:solidFill>
              </a:rPr>
              <a:t>&lt;Integer&gt; days=new </a:t>
            </a:r>
            <a:r>
              <a:rPr lang="en-IN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2400" b="1" dirty="0" smtClean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months.add</a:t>
            </a:r>
            <a:r>
              <a:rPr lang="en-IN" sz="2400" b="1" dirty="0" smtClean="0">
                <a:solidFill>
                  <a:srgbClr val="C00000"/>
                </a:solidFill>
              </a:rPr>
              <a:t>("January");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months.add</a:t>
            </a:r>
            <a:r>
              <a:rPr lang="en-IN" sz="2400" b="1" dirty="0" smtClean="0">
                <a:solidFill>
                  <a:srgbClr val="C00000"/>
                </a:solidFill>
              </a:rPr>
              <a:t>("February");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months.add</a:t>
            </a:r>
            <a:r>
              <a:rPr lang="en-IN" sz="2400" b="1" dirty="0" smtClean="0">
                <a:solidFill>
                  <a:srgbClr val="C00000"/>
                </a:solidFill>
              </a:rPr>
              <a:t>("March");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months.add</a:t>
            </a:r>
            <a:r>
              <a:rPr lang="en-IN" sz="2400" b="1" dirty="0" smtClean="0">
                <a:solidFill>
                  <a:srgbClr val="C00000"/>
                </a:solidFill>
              </a:rPr>
              <a:t>("April");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days.add</a:t>
            </a:r>
            <a:r>
              <a:rPr lang="en-IN" sz="2400" b="1" dirty="0" smtClean="0">
                <a:solidFill>
                  <a:srgbClr val="C00000"/>
                </a:solidFill>
              </a:rPr>
              <a:t>(31);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days.add</a:t>
            </a:r>
            <a:r>
              <a:rPr lang="en-IN" sz="2400" b="1" dirty="0" smtClean="0">
                <a:solidFill>
                  <a:srgbClr val="C00000"/>
                </a:solidFill>
              </a:rPr>
              <a:t>(28);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days.add</a:t>
            </a:r>
            <a:r>
              <a:rPr lang="en-IN" sz="2400" b="1" dirty="0" smtClean="0">
                <a:solidFill>
                  <a:srgbClr val="C00000"/>
                </a:solidFill>
              </a:rPr>
              <a:t>(31);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days.add</a:t>
            </a:r>
            <a:r>
              <a:rPr lang="en-IN" sz="2400" b="1" dirty="0" smtClean="0">
                <a:solidFill>
                  <a:srgbClr val="C00000"/>
                </a:solidFill>
              </a:rPr>
              <a:t>(30);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b="1" dirty="0" smtClean="0">
                <a:solidFill>
                  <a:srgbClr val="0070C0"/>
                </a:solidFill>
              </a:rPr>
              <a:t>("Before sorting:");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b="1" dirty="0" smtClean="0">
                <a:solidFill>
                  <a:srgbClr val="0070C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Collections.sort</a:t>
            </a:r>
            <a:r>
              <a:rPr lang="en-IN" sz="2400" b="1" dirty="0" smtClean="0">
                <a:solidFill>
                  <a:srgbClr val="C0000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400" b="1" dirty="0" smtClean="0">
                <a:solidFill>
                  <a:srgbClr val="7030A0"/>
                </a:solidFill>
              </a:rPr>
              <a:t>("After sorting:");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400" b="1" dirty="0" smtClean="0">
                <a:solidFill>
                  <a:srgbClr val="7030A0"/>
                </a:solidFill>
              </a:rPr>
              <a:t>(months);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b="1" dirty="0" smtClean="0">
                <a:solidFill>
                  <a:srgbClr val="0070C0"/>
                </a:solidFill>
              </a:rPr>
              <a:t>("Before sorting:");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b="1" dirty="0" smtClean="0">
                <a:solidFill>
                  <a:srgbClr val="0070C0"/>
                </a:solidFill>
              </a:rPr>
              <a:t>(days);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Collections.sort</a:t>
            </a:r>
            <a:r>
              <a:rPr lang="en-IN" sz="2400" b="1" dirty="0" smtClean="0">
                <a:solidFill>
                  <a:srgbClr val="C00000"/>
                </a:solidFill>
              </a:rPr>
              <a:t>(days);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400" b="1" dirty="0" smtClean="0">
                <a:solidFill>
                  <a:srgbClr val="7030A0"/>
                </a:solidFill>
              </a:rPr>
              <a:t>("After sorting:");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400" b="1" dirty="0" smtClean="0">
                <a:solidFill>
                  <a:srgbClr val="7030A0"/>
                </a:solidFill>
              </a:rPr>
              <a:t>(days);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Before sorting: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[January, February, March, April]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After sorting: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[April, February, January, March]</a:t>
            </a:r>
          </a:p>
          <a:p>
            <a:pPr lvl="1">
              <a:buNone/>
            </a:pPr>
            <a:endParaRPr lang="en-IN" sz="2400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Before sorting: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[31, 28, 31, 30]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After sorting: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[28, 30, 31, 31]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Sort Custom </a:t>
            </a:r>
            <a:r>
              <a:rPr lang="en-IN" dirty="0" err="1" smtClean="0"/>
              <a:t>ArrayList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when we call the </a:t>
            </a:r>
            <a:r>
              <a:rPr lang="en-IN" b="1" dirty="0" smtClean="0">
                <a:solidFill>
                  <a:srgbClr val="FF0000"/>
                </a:solidFill>
              </a:rPr>
              <a:t>sort( ) </a:t>
            </a:r>
            <a:r>
              <a:rPr lang="en-IN" dirty="0" smtClean="0"/>
              <a:t>method of </a:t>
            </a:r>
            <a:r>
              <a:rPr lang="en-IN" b="1" dirty="0" smtClean="0">
                <a:solidFill>
                  <a:srgbClr val="FF0000"/>
                </a:solidFill>
              </a:rPr>
              <a:t>Collections</a:t>
            </a:r>
            <a:r>
              <a:rPr lang="en-IN" dirty="0" smtClean="0"/>
              <a:t> class and pass it our </a:t>
            </a:r>
            <a:r>
              <a:rPr lang="en-IN" b="1" dirty="0" err="1" smtClean="0">
                <a:solidFill>
                  <a:srgbClr val="FF0000"/>
                </a:solidFill>
              </a:rPr>
              <a:t>Emp</a:t>
            </a:r>
            <a:r>
              <a:rPr lang="en-IN" dirty="0" smtClean="0"/>
              <a:t> list then it will generate an error.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Can you guess why ?</a:t>
            </a:r>
            <a:endParaRPr lang="en-IN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This is because we have not defined any sorting order for our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/>
              <a:t> objects !!!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solve this problem we will have to supply the information to </a:t>
            </a:r>
            <a:r>
              <a:rPr lang="en-US" b="1" dirty="0" smtClean="0">
                <a:solidFill>
                  <a:srgbClr val="FF0000"/>
                </a:solidFill>
              </a:rPr>
              <a:t>Collections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about how to sort the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/>
              <a:t> list.</a:t>
            </a:r>
          </a:p>
          <a:p>
            <a:endParaRPr lang="en-US" dirty="0" smtClean="0"/>
          </a:p>
          <a:p>
            <a:r>
              <a:rPr lang="en-US" dirty="0" smtClean="0"/>
              <a:t>This is done by implementing an interface called </a:t>
            </a:r>
            <a:r>
              <a:rPr lang="en-US" b="1" dirty="0" smtClean="0">
                <a:solidFill>
                  <a:srgbClr val="FF0000"/>
                </a:solidFill>
              </a:rPr>
              <a:t>Comparable</a:t>
            </a:r>
            <a:r>
              <a:rPr lang="en-US" dirty="0" smtClean="0"/>
              <a:t> and overriding it’s method called </a:t>
            </a:r>
            <a:r>
              <a:rPr lang="en-US" b="1" dirty="0" err="1" smtClean="0">
                <a:solidFill>
                  <a:srgbClr val="FF0000"/>
                </a:solidFill>
              </a:rPr>
              <a:t>compareTo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which has the following prototype:</a:t>
            </a:r>
          </a:p>
          <a:p>
            <a:pPr lvl="1"/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compareTo</a:t>
            </a:r>
            <a:r>
              <a:rPr lang="en-US" sz="2400" b="1" dirty="0" smtClean="0">
                <a:solidFill>
                  <a:srgbClr val="FF0000"/>
                </a:solidFill>
              </a:rPr>
              <a:t>(Object)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Can grow dynamically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Elements can be added or removed from a particular location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Provides methods to manipulate stored objects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0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Custom </a:t>
            </a:r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 custom </a:t>
            </a:r>
            <a:r>
              <a:rPr lang="en-US" b="1" dirty="0" err="1" smtClean="0"/>
              <a:t>ArrayList</a:t>
            </a:r>
            <a:r>
              <a:rPr lang="en-US" b="1" dirty="0" smtClean="0"/>
              <a:t> ?</a:t>
            </a:r>
          </a:p>
          <a:p>
            <a:endParaRPr lang="en-US" dirty="0" smtClean="0"/>
          </a:p>
          <a:p>
            <a:r>
              <a:rPr lang="en-US" dirty="0" smtClean="0"/>
              <a:t>A custom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is an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which can hold </a:t>
            </a:r>
            <a:r>
              <a:rPr lang="en-US" b="1" dirty="0" smtClean="0">
                <a:solidFill>
                  <a:srgbClr val="0070C0"/>
                </a:solidFill>
              </a:rPr>
              <a:t>objects of programmer defined classes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 , suppose we have a class called 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dirty="0" smtClean="0"/>
              <a:t> and we want to store 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dirty="0" smtClean="0"/>
              <a:t> objects in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such an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will be called custom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Creating A Custom </a:t>
            </a:r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create a custom </a:t>
            </a:r>
            <a:r>
              <a:rPr lang="en-US" b="1" dirty="0" err="1" smtClean="0"/>
              <a:t>ArrayList</a:t>
            </a:r>
            <a:r>
              <a:rPr lang="en-US" b="1" dirty="0" smtClean="0"/>
              <a:t> ?</a:t>
            </a:r>
          </a:p>
          <a:p>
            <a:endParaRPr lang="en-US" dirty="0" smtClean="0"/>
          </a:p>
          <a:p>
            <a:r>
              <a:rPr lang="en-US" dirty="0" smtClean="0"/>
              <a:t>To create a custom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we use the following syntax:</a:t>
            </a:r>
          </a:p>
          <a:p>
            <a:r>
              <a:rPr lang="en-US" sz="2100" b="1" i="1" dirty="0" err="1" smtClean="0">
                <a:solidFill>
                  <a:srgbClr val="7030A0"/>
                </a:solidFill>
              </a:rPr>
              <a:t>ArrayList</a:t>
            </a:r>
            <a:r>
              <a:rPr lang="en-US" sz="2100" b="1" i="1" dirty="0" smtClean="0">
                <a:solidFill>
                  <a:srgbClr val="7030A0"/>
                </a:solidFill>
              </a:rPr>
              <a:t> &lt;name of our class&gt; </a:t>
            </a:r>
            <a:r>
              <a:rPr lang="en-US" sz="2100" b="1" i="1" dirty="0" err="1" smtClean="0">
                <a:solidFill>
                  <a:srgbClr val="7030A0"/>
                </a:solidFill>
              </a:rPr>
              <a:t>refName</a:t>
            </a:r>
            <a:r>
              <a:rPr lang="en-US" sz="2100" b="1" i="1" dirty="0" smtClean="0">
                <a:solidFill>
                  <a:srgbClr val="7030A0"/>
                </a:solidFill>
              </a:rPr>
              <a:t>= new </a:t>
            </a:r>
            <a:r>
              <a:rPr lang="en-US" sz="2100" b="1" i="1" dirty="0" err="1" smtClean="0">
                <a:solidFill>
                  <a:srgbClr val="7030A0"/>
                </a:solidFill>
              </a:rPr>
              <a:t>ArrayList</a:t>
            </a:r>
            <a:r>
              <a:rPr lang="en-US" sz="2100" b="1" i="1" dirty="0" smtClean="0">
                <a:solidFill>
                  <a:srgbClr val="7030A0"/>
                </a:solidFill>
              </a:rPr>
              <a:t>&lt; &gt;( );</a:t>
            </a:r>
            <a:endParaRPr lang="en-IN" sz="2100" b="1" i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For ex: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empList</a:t>
            </a:r>
            <a:r>
              <a:rPr lang="en-US" b="1" dirty="0" smtClean="0">
                <a:solidFill>
                  <a:srgbClr val="0070C0"/>
                </a:solidFill>
              </a:rPr>
              <a:t>=new </a:t>
            </a:r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</a:rPr>
              <a:t>&lt;&gt;();</a:t>
            </a: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Creating A Custom </a:t>
            </a:r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add objects in a custom </a:t>
            </a:r>
            <a:r>
              <a:rPr lang="en-US" b="1" dirty="0" err="1" smtClean="0"/>
              <a:t>ArrayList</a:t>
            </a:r>
            <a:r>
              <a:rPr lang="en-US" b="1" dirty="0" smtClean="0"/>
              <a:t> ?</a:t>
            </a:r>
          </a:p>
          <a:p>
            <a:endParaRPr lang="en-US" dirty="0" smtClean="0"/>
          </a:p>
          <a:p>
            <a:r>
              <a:rPr lang="en-US" dirty="0" smtClean="0"/>
              <a:t>To add objects of our class in a custom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we use the same syntax as before , i.e. by calling the method </a:t>
            </a:r>
            <a:r>
              <a:rPr lang="en-US" b="1" dirty="0" smtClean="0">
                <a:solidFill>
                  <a:srgbClr val="C00000"/>
                </a:solidFill>
              </a:rPr>
              <a:t>add()</a:t>
            </a:r>
          </a:p>
          <a:p>
            <a:pPr>
              <a:buNone/>
            </a:pPr>
            <a:r>
              <a:rPr lang="en-US" b="1" u="sng" dirty="0" smtClean="0"/>
              <a:t>For ex: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empList</a:t>
            </a:r>
            <a:r>
              <a:rPr lang="en-US" b="1" dirty="0" smtClean="0">
                <a:solidFill>
                  <a:srgbClr val="0070C0"/>
                </a:solidFill>
              </a:rPr>
              <a:t>=new </a:t>
            </a:r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</a:rPr>
              <a:t>&lt;&gt;();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 e=new 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(21, “Ravi”,50000.0);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 f=new </a:t>
            </a:r>
            <a:r>
              <a:rPr lang="en-US" b="1" dirty="0" err="1" smtClean="0">
                <a:solidFill>
                  <a:srgbClr val="0070C0"/>
                </a:solidFill>
              </a:rPr>
              <a:t>Emp</a:t>
            </a:r>
            <a:r>
              <a:rPr lang="en-US" b="1" dirty="0" smtClean="0">
                <a:solidFill>
                  <a:srgbClr val="0070C0"/>
                </a:solidFill>
              </a:rPr>
              <a:t>(25, “</a:t>
            </a:r>
            <a:r>
              <a:rPr lang="en-US" b="1" dirty="0" err="1" smtClean="0">
                <a:solidFill>
                  <a:srgbClr val="0070C0"/>
                </a:solidFill>
              </a:rPr>
              <a:t>Sumit</a:t>
            </a:r>
            <a:r>
              <a:rPr lang="en-US" b="1" dirty="0" smtClean="0">
                <a:solidFill>
                  <a:srgbClr val="0070C0"/>
                </a:solidFill>
              </a:rPr>
              <a:t>”, 40000.0);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empList.add</a:t>
            </a:r>
            <a:r>
              <a:rPr lang="en-US" b="1" dirty="0" smtClean="0">
                <a:solidFill>
                  <a:srgbClr val="0070C0"/>
                </a:solidFill>
              </a:rPr>
              <a:t>(e);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empList.add</a:t>
            </a:r>
            <a:r>
              <a:rPr lang="en-US" b="1" dirty="0" smtClean="0">
                <a:solidFill>
                  <a:srgbClr val="0070C0"/>
                </a:solidFill>
              </a:rPr>
              <a:t>(f);</a:t>
            </a: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Create a class called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/>
              <a:t> with following instance members: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age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name</a:t>
            </a: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</a:rPr>
              <a:t>sal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 appropriate constructor  to initialize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/>
              <a:t> object. Then create a </a:t>
            </a:r>
            <a:r>
              <a:rPr lang="en-US" b="1" dirty="0" smtClean="0">
                <a:solidFill>
                  <a:srgbClr val="0070C0"/>
                </a:solidFill>
              </a:rPr>
              <a:t>driver class </a:t>
            </a:r>
            <a:r>
              <a:rPr lang="en-US" dirty="0" smtClean="0"/>
              <a:t>called </a:t>
            </a:r>
            <a:r>
              <a:rPr lang="en-US" b="1" dirty="0" err="1" smtClean="0">
                <a:solidFill>
                  <a:srgbClr val="FF0000"/>
                </a:solidFill>
              </a:rPr>
              <a:t>UseEmp</a:t>
            </a:r>
            <a:r>
              <a:rPr lang="en-US" dirty="0" smtClean="0"/>
              <a:t> which maintains a list of employees . Now do the following operations on this list: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Add 4 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 objects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Display 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 records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Remove an 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 object from the list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Sort the List</a:t>
            </a:r>
          </a:p>
        </p:txBody>
      </p:sp>
    </p:spTree>
    <p:extLst>
      <p:ext uri="{BB962C8B-B14F-4D97-AF65-F5344CB8AC3E}">
        <p14:creationId xmlns="" xmlns:p14="http://schemas.microsoft.com/office/powerpoint/2010/main" val="3940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Point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If we are adding objects of our own class in </a:t>
            </a:r>
            <a:r>
              <a:rPr lang="en-IN" b="1" dirty="0" err="1" smtClean="0">
                <a:solidFill>
                  <a:srgbClr val="C00000"/>
                </a:solidFill>
              </a:rPr>
              <a:t>ArrayList</a:t>
            </a:r>
            <a:r>
              <a:rPr lang="en-IN" dirty="0" smtClean="0"/>
              <a:t> , then we must always override the </a:t>
            </a:r>
            <a:r>
              <a:rPr lang="en-IN" b="1" dirty="0" smtClean="0">
                <a:solidFill>
                  <a:srgbClr val="0070C0"/>
                </a:solidFill>
              </a:rPr>
              <a:t>equals( ) </a:t>
            </a:r>
            <a:r>
              <a:rPr lang="en-IN" dirty="0" smtClean="0"/>
              <a:t>method inherited from the super class </a:t>
            </a:r>
            <a:r>
              <a:rPr lang="en-IN" b="1" dirty="0" smtClean="0">
                <a:solidFill>
                  <a:srgbClr val="C00000"/>
                </a:solidFill>
              </a:rPr>
              <a:t>Object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because whenever we will call the method </a:t>
            </a:r>
            <a:r>
              <a:rPr lang="en-US" b="1" dirty="0" smtClean="0">
                <a:solidFill>
                  <a:srgbClr val="0070C0"/>
                </a:solidFill>
              </a:rPr>
              <a:t>remove( 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on the </a:t>
            </a:r>
            <a:r>
              <a:rPr lang="en-US" b="1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object  , it internally calls the </a:t>
            </a:r>
            <a:r>
              <a:rPr lang="en-US" b="1" dirty="0" smtClean="0">
                <a:solidFill>
                  <a:srgbClr val="0070C0"/>
                </a:solidFill>
              </a:rPr>
              <a:t>equals( ) </a:t>
            </a:r>
            <a:r>
              <a:rPr lang="en-US" dirty="0" smtClean="0"/>
              <a:t>method of our class 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also </a:t>
            </a:r>
            <a:r>
              <a:rPr lang="en-US" dirty="0" smtClean="0"/>
              <a:t>happens when we call </a:t>
            </a:r>
            <a:r>
              <a:rPr lang="en-US" dirty="0" smtClean="0"/>
              <a:t>the methods  </a:t>
            </a:r>
            <a:r>
              <a:rPr lang="en-US" b="1" dirty="0" err="1" smtClean="0">
                <a:solidFill>
                  <a:srgbClr val="0070C0"/>
                </a:solidFill>
              </a:rPr>
              <a:t>indexOf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contains(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Point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if we do not override this method in our class then the </a:t>
            </a:r>
            <a:r>
              <a:rPr lang="en-US" b="1" dirty="0" smtClean="0">
                <a:solidFill>
                  <a:srgbClr val="0070C0"/>
                </a:solidFill>
              </a:rPr>
              <a:t>equals() </a:t>
            </a:r>
            <a:r>
              <a:rPr lang="en-US" dirty="0" smtClean="0"/>
              <a:t>method of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class will get called and as we know the </a:t>
            </a:r>
            <a:r>
              <a:rPr lang="en-US" b="1" dirty="0" smtClean="0">
                <a:solidFill>
                  <a:srgbClr val="0070C0"/>
                </a:solidFill>
              </a:rPr>
              <a:t>equals () </a:t>
            </a:r>
            <a:r>
              <a:rPr lang="en-US" dirty="0" smtClean="0"/>
              <a:t>method of </a:t>
            </a:r>
            <a:r>
              <a:rPr lang="en-US" b="1" dirty="0" smtClean="0">
                <a:solidFill>
                  <a:srgbClr val="C00000"/>
                </a:solidFill>
              </a:rPr>
              <a:t>Object </a:t>
            </a:r>
            <a:r>
              <a:rPr lang="en-US" dirty="0" smtClean="0"/>
              <a:t>class compares memory addresses of 2 objects . </a:t>
            </a:r>
          </a:p>
          <a:p>
            <a:endParaRPr lang="en-US" dirty="0" smtClean="0"/>
          </a:p>
          <a:p>
            <a:r>
              <a:rPr lang="en-US" dirty="0" smtClean="0"/>
              <a:t>So even if objects are having same data member values then also </a:t>
            </a:r>
            <a:r>
              <a:rPr lang="en-US" b="1" dirty="0" smtClean="0">
                <a:solidFill>
                  <a:srgbClr val="0070C0"/>
                </a:solidFill>
              </a:rPr>
              <a:t>equals() </a:t>
            </a:r>
            <a:r>
              <a:rPr lang="en-US" dirty="0" smtClean="0"/>
              <a:t>method of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/>
              <a:t> class will return </a:t>
            </a:r>
            <a:r>
              <a:rPr lang="en-US" b="1" dirty="0" smtClean="0">
                <a:solidFill>
                  <a:srgbClr val="FF0000"/>
                </a:solidFill>
              </a:rPr>
              <a:t>false </a:t>
            </a:r>
          </a:p>
          <a:p>
            <a:endParaRPr lang="en-US" dirty="0" smtClean="0"/>
          </a:p>
          <a:p>
            <a:r>
              <a:rPr lang="en-US" dirty="0" smtClean="0"/>
              <a:t>Thus the methods </a:t>
            </a:r>
            <a:r>
              <a:rPr lang="en-US" b="1" dirty="0" smtClean="0">
                <a:solidFill>
                  <a:srgbClr val="0070C0"/>
                </a:solidFill>
              </a:rPr>
              <a:t>remove( ) 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indexOf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contains( ) </a:t>
            </a:r>
            <a:r>
              <a:rPr lang="en-US" dirty="0" smtClean="0"/>
              <a:t>will fail to find our object in the list.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Sort The </a:t>
            </a:r>
            <a:r>
              <a:rPr lang="en-IN" dirty="0" err="1" smtClean="0"/>
              <a:t>ArrayList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Java language </a:t>
            </a:r>
            <a:r>
              <a:rPr lang="en-IN" dirty="0" smtClean="0"/>
              <a:t>provides us predefined sorting functions/methods to sort the elements of collections like </a:t>
            </a:r>
            <a:r>
              <a:rPr lang="en-IN" b="1" dirty="0" err="1" smtClean="0">
                <a:solidFill>
                  <a:srgbClr val="0070C0"/>
                </a:solidFill>
              </a:rPr>
              <a:t>ArrayList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Thus we do not have to write our own logic for sorting these collections.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Sort The </a:t>
            </a:r>
            <a:r>
              <a:rPr lang="en-IN" dirty="0" err="1" smtClean="0"/>
              <a:t>ArrayList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done using a class called “</a:t>
            </a:r>
            <a:r>
              <a:rPr lang="en-IN" b="1" dirty="0" smtClean="0">
                <a:solidFill>
                  <a:srgbClr val="0070C0"/>
                </a:solidFill>
              </a:rPr>
              <a:t>Collections</a:t>
            </a:r>
            <a:r>
              <a:rPr lang="en-IN" dirty="0" smtClean="0"/>
              <a:t>” in the package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which contains a static method called </a:t>
            </a:r>
            <a:r>
              <a:rPr lang="en-IN" b="1" dirty="0" smtClean="0">
                <a:solidFill>
                  <a:srgbClr val="FF0000"/>
                </a:solidFill>
              </a:rPr>
              <a:t>sort( ) </a:t>
            </a:r>
            <a:r>
              <a:rPr lang="en-IN" dirty="0" smtClean="0"/>
              <a:t>which can sort an </a:t>
            </a:r>
            <a:r>
              <a:rPr lang="en-IN" b="1" dirty="0" err="1" smtClean="0">
                <a:solidFill>
                  <a:srgbClr val="0070C0"/>
                </a:solidFill>
              </a:rPr>
              <a:t>ArrayList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prototype of the method is:</a:t>
            </a:r>
          </a:p>
          <a:p>
            <a:pPr lvl="1"/>
            <a:r>
              <a:rPr lang="en-IN" sz="2400" b="1" dirty="0" smtClean="0">
                <a:solidFill>
                  <a:srgbClr val="7030A0"/>
                </a:solidFill>
              </a:rPr>
              <a:t>public static void sort(List L)</a:t>
            </a:r>
            <a:endParaRPr lang="en-IN" sz="2400" dirty="0" smtClean="0"/>
          </a:p>
          <a:p>
            <a:endParaRPr lang="en-US" dirty="0" smtClean="0"/>
          </a:p>
          <a:p>
            <a:r>
              <a:rPr lang="en-US" dirty="0" smtClean="0"/>
              <a:t>This method accepts a List as argument and sorts it’s elements in </a:t>
            </a:r>
            <a:r>
              <a:rPr lang="en-US" b="1" dirty="0" smtClean="0">
                <a:solidFill>
                  <a:srgbClr val="0070C0"/>
                </a:solidFill>
              </a:rPr>
              <a:t>natural order .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1519</TotalTime>
  <Words>774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COLLECTIONS</vt:lpstr>
      <vt:lpstr>Introduction To Custom ArrayList</vt:lpstr>
      <vt:lpstr>Creating A Custom ArrayList</vt:lpstr>
      <vt:lpstr>Creating A Custom ArrayList</vt:lpstr>
      <vt:lpstr>Exercise 4</vt:lpstr>
      <vt:lpstr>Point To Remember</vt:lpstr>
      <vt:lpstr>Point To Remember</vt:lpstr>
      <vt:lpstr>How To Sort The ArrayList ?</vt:lpstr>
      <vt:lpstr>How To Sort The ArrayList ?</vt:lpstr>
      <vt:lpstr>What Is Natural Order?</vt:lpstr>
      <vt:lpstr>Example</vt:lpstr>
      <vt:lpstr>Example</vt:lpstr>
      <vt:lpstr>Output</vt:lpstr>
      <vt:lpstr>How To Sort Custom ArrayList ?</vt:lpstr>
      <vt:lpstr>Solution</vt:lpstr>
      <vt:lpstr>Summary Of 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149</cp:revision>
  <dcterms:created xsi:type="dcterms:W3CDTF">2012-06-21T20:06:10Z</dcterms:created>
  <dcterms:modified xsi:type="dcterms:W3CDTF">2019-01-12T05:26:58Z</dcterms:modified>
</cp:coreProperties>
</file>