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284" r:id="rId17"/>
    <p:sldId id="286" r:id="rId18"/>
    <p:sldId id="285" r:id="rId19"/>
    <p:sldId id="287" r:id="rId20"/>
    <p:sldId id="390" r:id="rId21"/>
    <p:sldId id="391" r:id="rId22"/>
    <p:sldId id="393" r:id="rId23"/>
    <p:sldId id="309" r:id="rId24"/>
    <p:sldId id="3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 startAt="9"/>
            </a:pPr>
            <a:r>
              <a:rPr lang="en-IN" dirty="0" smtClean="0"/>
              <a:t>class Test1 </a:t>
            </a:r>
          </a:p>
          <a:p>
            <a:pPr marL="457200" indent="-457200">
              <a:buNone/>
            </a:pPr>
            <a:r>
              <a:rPr lang="en-IN" dirty="0" smtClean="0"/>
              <a:t>{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value;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hashCode</a:t>
            </a:r>
            <a:r>
              <a:rPr lang="en-IN" dirty="0" smtClean="0"/>
              <a:t>() { return 42; }</a:t>
            </a:r>
          </a:p>
          <a:p>
            <a:pPr marL="457200" indent="-457200">
              <a:buNone/>
            </a:pPr>
            <a:r>
              <a:rPr lang="en-IN" dirty="0" smtClean="0"/>
              <a:t>}</a:t>
            </a:r>
          </a:p>
          <a:p>
            <a:pPr marL="457200" indent="-457200">
              <a:buNone/>
            </a:pPr>
            <a:r>
              <a:rPr lang="en-IN" dirty="0" smtClean="0"/>
              <a:t>class Test2 </a:t>
            </a:r>
          </a:p>
          <a:p>
            <a:pPr marL="457200" indent="-457200">
              <a:buNone/>
            </a:pPr>
            <a:r>
              <a:rPr lang="en-IN" dirty="0" smtClean="0"/>
              <a:t>{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value;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hashcode</a:t>
            </a:r>
            <a:r>
              <a:rPr lang="en-IN" dirty="0" smtClean="0"/>
              <a:t>() { return (</a:t>
            </a:r>
            <a:r>
              <a:rPr lang="en-IN" dirty="0" err="1" smtClean="0"/>
              <a:t>int</a:t>
            </a:r>
            <a:r>
              <a:rPr lang="en-IN" dirty="0" smtClean="0"/>
              <a:t>)(value*5); }</a:t>
            </a:r>
          </a:p>
          <a:p>
            <a:pPr marL="457200" indent="-457200">
              <a:buNone/>
            </a:pPr>
            <a:r>
              <a:rPr lang="en-IN" dirty="0" smtClean="0"/>
              <a:t>}</a:t>
            </a:r>
          </a:p>
          <a:p>
            <a:pPr marL="457200" indent="-457200">
              <a:buAutoNum type="arabicPeriod" startAt="8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class Test1 will not compile.</a:t>
            </a:r>
          </a:p>
          <a:p>
            <a:pPr marL="457200" indent="-457200">
              <a:buNone/>
            </a:pPr>
            <a:r>
              <a:rPr lang="en-IN" dirty="0" smtClean="0"/>
              <a:t>B. The Test1 </a:t>
            </a:r>
            <a:r>
              <a:rPr lang="en-IN" dirty="0" err="1" smtClean="0"/>
              <a:t>hashCode</a:t>
            </a:r>
            <a:r>
              <a:rPr lang="en-IN" dirty="0" smtClean="0"/>
              <a:t>() method is more efficient than the Test2 </a:t>
            </a:r>
            <a:r>
              <a:rPr lang="en-IN" dirty="0" err="1" smtClean="0"/>
              <a:t>hashCode</a:t>
            </a:r>
            <a:r>
              <a:rPr lang="en-IN" dirty="0" smtClean="0"/>
              <a:t>() method.</a:t>
            </a:r>
          </a:p>
          <a:p>
            <a:pPr marL="457200" indent="-457200">
              <a:buNone/>
            </a:pPr>
            <a:r>
              <a:rPr lang="en-IN" dirty="0" smtClean="0"/>
              <a:t>C. The Test1 </a:t>
            </a:r>
            <a:r>
              <a:rPr lang="en-IN" dirty="0" err="1" smtClean="0"/>
              <a:t>hashCode</a:t>
            </a:r>
            <a:r>
              <a:rPr lang="en-IN" dirty="0" smtClean="0"/>
              <a:t>() method is less efficient than the Test2 </a:t>
            </a:r>
            <a:r>
              <a:rPr lang="en-IN" dirty="0" err="1" smtClean="0"/>
              <a:t>hashCode</a:t>
            </a:r>
            <a:r>
              <a:rPr lang="en-IN" dirty="0" smtClean="0"/>
              <a:t>() method.</a:t>
            </a:r>
          </a:p>
          <a:p>
            <a:pPr marL="457200" indent="-457200">
              <a:buNone/>
            </a:pPr>
            <a:r>
              <a:rPr lang="en-IN" dirty="0" smtClean="0"/>
              <a:t>D. class Test2 will not compile.</a:t>
            </a:r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0"/>
            </a:pPr>
            <a:r>
              <a:rPr lang="en-IN" dirty="0" smtClean="0"/>
              <a:t>Which of these methods in </a:t>
            </a:r>
            <a:r>
              <a:rPr lang="en-IN" dirty="0" err="1" smtClean="0"/>
              <a:t>Iterator</a:t>
            </a:r>
            <a:r>
              <a:rPr lang="en-IN" dirty="0" smtClean="0"/>
              <a:t> can be used to move to next element in a collection?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next()</a:t>
            </a:r>
          </a:p>
          <a:p>
            <a:pPr marL="457200" indent="-457200">
              <a:buNone/>
            </a:pPr>
            <a:r>
              <a:rPr lang="en-IN" dirty="0" smtClean="0"/>
              <a:t>B. move()</a:t>
            </a:r>
          </a:p>
          <a:p>
            <a:pPr marL="457200" indent="-457200">
              <a:buNone/>
            </a:pPr>
            <a:r>
              <a:rPr lang="en-IN" dirty="0" smtClean="0"/>
              <a:t>C. shuffle()</a:t>
            </a:r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hasNext</a:t>
            </a:r>
            <a:r>
              <a:rPr lang="en-IN" dirty="0" smtClean="0"/>
              <a:t>()</a:t>
            </a:r>
          </a:p>
          <a:p>
            <a:pPr marL="457200" indent="-457200">
              <a:buAutoNum type="arabicPeriod" startAt="9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1"/>
            </a:pPr>
            <a:r>
              <a:rPr lang="en-IN" dirty="0" smtClean="0"/>
              <a:t>Which provides better performance for the insertion and removal from the middle of the list?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A.Vector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B.ArrayList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C.LinkedList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D.HashSet</a:t>
            </a:r>
            <a:endParaRPr lang="en-IN" dirty="0" smtClean="0"/>
          </a:p>
          <a:p>
            <a:pPr marL="457200" indent="-457200">
              <a:buAutoNum type="arabicPeriod" startAt="10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2"/>
            </a:pPr>
            <a:r>
              <a:rPr lang="en-IN" dirty="0" smtClean="0"/>
              <a:t>What should we use if get operations are more?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A.ArrayList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B.LinkedList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C.HashSet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D.TreeSet</a:t>
            </a:r>
            <a:endParaRPr lang="en-IN" dirty="0" smtClean="0"/>
          </a:p>
          <a:p>
            <a:pPr marL="457200" indent="-457200">
              <a:buAutoNum type="arabicPeriod" startAt="11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13"/>
            </a:pPr>
            <a:r>
              <a:rPr lang="en-IN" dirty="0" smtClean="0"/>
              <a:t>Which of the following </a:t>
            </a:r>
            <a:r>
              <a:rPr lang="en-IN" b="1" dirty="0" smtClean="0">
                <a:solidFill>
                  <a:srgbClr val="FF0000"/>
                </a:solidFill>
              </a:rPr>
              <a:t>statements</a:t>
            </a:r>
            <a:r>
              <a:rPr lang="en-IN" dirty="0" smtClean="0"/>
              <a:t> is true about </a:t>
            </a:r>
            <a:r>
              <a:rPr lang="en-IN" dirty="0" err="1" smtClean="0"/>
              <a:t>natual</a:t>
            </a:r>
            <a:r>
              <a:rPr lang="en-IN" dirty="0" smtClean="0"/>
              <a:t> order and insertion order 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 insertion order means the order in which the items are inserted into the collection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  insertion order is determined by seeing the type of element inserted in collection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Natural order is different from insertion order as it is the sorted order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Natural order is  same as insertion order</a:t>
            </a:r>
          </a:p>
          <a:p>
            <a:pPr marL="457200" indent="-457200">
              <a:buNone/>
            </a:pPr>
            <a:endParaRPr lang="en-IN" b="1" dirty="0" smtClean="0"/>
          </a:p>
          <a:p>
            <a:pPr marL="457200" indent="-457200">
              <a:buNone/>
            </a:pPr>
            <a:r>
              <a:rPr lang="en-IN" b="1" dirty="0" smtClean="0"/>
              <a:t>Answer : A,C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4"/>
            </a:pPr>
            <a:r>
              <a:rPr lang="en-IN" dirty="0" smtClean="0"/>
              <a:t>Which method is used by the remove() method of a list to search an element before deleting it?</a:t>
            </a:r>
          </a:p>
          <a:p>
            <a:pPr marL="457200" indent="-457200">
              <a:buAutoNum type="alphaUcPeriod"/>
            </a:pPr>
            <a:endParaRPr lang="en-IN" dirty="0" smtClean="0"/>
          </a:p>
          <a:p>
            <a:pPr marL="457200" indent="-457200">
              <a:buAutoNum type="alphaUcPeriod"/>
            </a:pPr>
            <a:r>
              <a:rPr lang="en-IN" dirty="0" smtClean="0"/>
              <a:t>equals()</a:t>
            </a:r>
          </a:p>
          <a:p>
            <a:pPr marL="457200" indent="-457200">
              <a:buAutoNum type="alphaUcPeriod"/>
            </a:pPr>
            <a:r>
              <a:rPr lang="en-IN" dirty="0" err="1" smtClean="0"/>
              <a:t>hashCode</a:t>
            </a:r>
            <a:r>
              <a:rPr lang="en-IN" dirty="0" smtClean="0"/>
              <a:t>() </a:t>
            </a:r>
          </a:p>
          <a:p>
            <a:pPr marL="457200" indent="-457200">
              <a:buAutoNum type="alphaUcPeriod"/>
            </a:pPr>
            <a:r>
              <a:rPr lang="en-IN" dirty="0" err="1" smtClean="0"/>
              <a:t>compareTo</a:t>
            </a:r>
            <a:r>
              <a:rPr lang="en-IN" dirty="0" smtClean="0"/>
              <a:t>()</a:t>
            </a:r>
          </a:p>
          <a:p>
            <a:pPr marL="457200" indent="-457200">
              <a:buAutoNum type="alphaUcPeriod"/>
            </a:pPr>
            <a:r>
              <a:rPr lang="en-IN" dirty="0" smtClean="0"/>
              <a:t>Both equals() &amp; </a:t>
            </a:r>
            <a:r>
              <a:rPr lang="en-IN" dirty="0" err="1" smtClean="0"/>
              <a:t>hashCode</a:t>
            </a:r>
            <a:r>
              <a:rPr lang="en-IN" dirty="0" smtClean="0"/>
              <a:t>()</a:t>
            </a:r>
            <a:br>
              <a:rPr lang="en-IN" dirty="0" smtClean="0"/>
            </a:br>
            <a:endParaRPr lang="en-IN" b="1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TreeSet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This </a:t>
            </a:r>
            <a:r>
              <a:rPr lang="en-IN" dirty="0"/>
              <a:t>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dirty="0" smtClean="0"/>
              <a:t>interface.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</a:t>
            </a:r>
            <a:r>
              <a:rPr lang="en-IN" dirty="0" smtClean="0"/>
              <a:t>class is </a:t>
            </a:r>
            <a:r>
              <a:rPr lang="en-IN" dirty="0"/>
              <a:t>useful when </a:t>
            </a:r>
            <a:r>
              <a:rPr lang="en-IN" dirty="0" smtClean="0"/>
              <a:t>we </a:t>
            </a:r>
            <a:r>
              <a:rPr lang="en-IN" dirty="0"/>
              <a:t>need to extract elements from a collection in a sorted manner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It stores  </a:t>
            </a:r>
            <a:r>
              <a:rPr lang="en-IN" dirty="0"/>
              <a:t>its elements in a tree and they are automatically arranged in a sorted order. </a:t>
            </a: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&lt;String&gt;</a:t>
            </a:r>
            <a:r>
              <a:rPr lang="en-IN" b="1" dirty="0" err="1" smtClean="0">
                <a:solidFill>
                  <a:srgbClr val="7030A0"/>
                </a:solidFill>
              </a:rPr>
              <a:t>ts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= new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 &gt;();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("B");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("E");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("F");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("D");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ts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pt-BR" b="1" dirty="0" smtClean="0"/>
              <a:t>[</a:t>
            </a:r>
            <a:r>
              <a:rPr lang="pt-BR" b="1" dirty="0"/>
              <a:t>A, B, C, D, E, F] 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4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&lt;String&gt; </a:t>
            </a:r>
            <a:r>
              <a:rPr lang="en-IN" b="1" dirty="0" err="1">
                <a:solidFill>
                  <a:srgbClr val="7030A0"/>
                </a:solidFill>
              </a:rPr>
              <a:t>st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Gyan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Rohit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Anand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Arunesh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>
                <a:solidFill>
                  <a:srgbClr val="7030A0"/>
                </a:solidFill>
              </a:rPr>
              <a:t>Iterator </a:t>
            </a:r>
            <a:r>
              <a:rPr lang="en-IN" b="1" dirty="0" err="1">
                <a:solidFill>
                  <a:srgbClr val="7030A0"/>
                </a:solidFill>
              </a:rPr>
              <a:t>itr</a:t>
            </a:r>
            <a:r>
              <a:rPr lang="en-IN" b="1" dirty="0">
                <a:solidFill>
                  <a:srgbClr val="7030A0"/>
                </a:solidFill>
              </a:rPr>
              <a:t> = </a:t>
            </a:r>
            <a:r>
              <a:rPr lang="en-IN" b="1" dirty="0" err="1">
                <a:solidFill>
                  <a:srgbClr val="7030A0"/>
                </a:solidFill>
              </a:rPr>
              <a:t>st.iterator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>
                <a:solidFill>
                  <a:srgbClr val="7030A0"/>
                </a:solidFill>
              </a:rPr>
              <a:t>while (</a:t>
            </a:r>
            <a:r>
              <a:rPr lang="en-IN" b="1" dirty="0" err="1">
                <a:solidFill>
                  <a:srgbClr val="7030A0"/>
                </a:solidFill>
              </a:rPr>
              <a:t>itr.hasNext</a:t>
            </a:r>
            <a:r>
              <a:rPr lang="en-IN" b="1" dirty="0">
                <a:solidFill>
                  <a:srgbClr val="7030A0"/>
                </a:solidFill>
              </a:rPr>
              <a:t>())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 = (String) </a:t>
            </a:r>
            <a:r>
              <a:rPr lang="en-IN" b="1" dirty="0" err="1">
                <a:solidFill>
                  <a:srgbClr val="7030A0"/>
                </a:solidFill>
              </a:rPr>
              <a:t>itr.next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smtClean="0">
                <a:solidFill>
                  <a:srgbClr val="7030A0"/>
                </a:solidFill>
              </a:rPr>
              <a:t>}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Anand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Arunesh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Gyan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Rohit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51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Which of these classes implement </a:t>
            </a:r>
            <a:r>
              <a:rPr lang="en-IN" b="1" dirty="0" smtClean="0">
                <a:solidFill>
                  <a:srgbClr val="C00000"/>
                </a:solidFill>
              </a:rPr>
              <a:t>Set</a:t>
            </a:r>
            <a:r>
              <a:rPr lang="en-IN" dirty="0" smtClean="0"/>
              <a:t> interface?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dirty="0" err="1" smtClean="0"/>
              <a:t>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</a:t>
            </a:r>
            <a:r>
              <a:rPr lang="en-IN" dirty="0" err="1" smtClean="0"/>
              <a:t>HashSet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DynamicList</a:t>
            </a: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B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Custom Objects To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Suppose we want to create a  </a:t>
            </a:r>
            <a:r>
              <a:rPr lang="en-US" b="1" dirty="0" err="1" smtClean="0">
                <a:solidFill>
                  <a:srgbClr val="0070C0"/>
                </a:solidFill>
              </a:rPr>
              <a:t>TreeSet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Book</a:t>
            </a:r>
            <a:r>
              <a:rPr lang="en-US" dirty="0" smtClean="0"/>
              <a:t> object  and we want to get the output in </a:t>
            </a:r>
            <a:r>
              <a:rPr lang="en-US" b="1" dirty="0" smtClean="0">
                <a:solidFill>
                  <a:srgbClr val="C00000"/>
                </a:solidFill>
              </a:rPr>
              <a:t>ascending order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price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Now , if we write :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TreeSet</a:t>
            </a:r>
            <a:r>
              <a:rPr lang="en-US" b="1" dirty="0" smtClean="0">
                <a:solidFill>
                  <a:srgbClr val="7030A0"/>
                </a:solidFill>
              </a:rPr>
              <a:t>&lt;Book&gt; </a:t>
            </a:r>
            <a:r>
              <a:rPr lang="en-US" b="1" dirty="0" err="1" smtClean="0">
                <a:solidFill>
                  <a:srgbClr val="7030A0"/>
                </a:solidFill>
              </a:rPr>
              <a:t>ts</a:t>
            </a:r>
            <a:r>
              <a:rPr lang="en-US" b="1" dirty="0" smtClean="0">
                <a:solidFill>
                  <a:srgbClr val="7030A0"/>
                </a:solidFill>
              </a:rPr>
              <a:t>=new </a:t>
            </a:r>
            <a:r>
              <a:rPr lang="en-US" b="1" dirty="0" err="1" smtClean="0">
                <a:solidFill>
                  <a:srgbClr val="7030A0"/>
                </a:solidFill>
              </a:rPr>
              <a:t>TreeSet</a:t>
            </a:r>
            <a:r>
              <a:rPr lang="en-US" b="1" dirty="0" smtClean="0">
                <a:solidFill>
                  <a:srgbClr val="7030A0"/>
                </a:solidFill>
              </a:rPr>
              <a:t>&lt;Book&gt;( 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b1=new Book("Let Us C","Kanetkar",350);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b2=new Book("Java Certification","Kathy",650);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b3=new Book("Mastering C++","Venugopal",500); t</a:t>
            </a:r>
            <a:r>
              <a:rPr lang="en-US" b="1" dirty="0" err="1" smtClean="0">
                <a:solidFill>
                  <a:srgbClr val="7030A0"/>
                </a:solidFill>
              </a:rPr>
              <a:t>s.add</a:t>
            </a:r>
            <a:r>
              <a:rPr lang="en-US" b="1" dirty="0" smtClean="0">
                <a:solidFill>
                  <a:srgbClr val="7030A0"/>
                </a:solidFill>
              </a:rPr>
              <a:t>(b1);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ts.add</a:t>
            </a:r>
            <a:r>
              <a:rPr lang="en-US" b="1" dirty="0" smtClean="0">
                <a:solidFill>
                  <a:srgbClr val="7030A0"/>
                </a:solidFill>
              </a:rPr>
              <a:t>(b2);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ts.add</a:t>
            </a:r>
            <a:r>
              <a:rPr lang="en-US" b="1" dirty="0" smtClean="0">
                <a:solidFill>
                  <a:srgbClr val="7030A0"/>
                </a:solidFill>
              </a:rPr>
              <a:t>(b3);</a:t>
            </a:r>
          </a:p>
          <a:p>
            <a:pPr marL="0" indent="0"/>
            <a:r>
              <a:rPr lang="en-US" dirty="0" smtClean="0"/>
              <a:t>Then java will throw a </a:t>
            </a:r>
            <a:r>
              <a:rPr lang="en-US" b="1" dirty="0" err="1" smtClean="0">
                <a:solidFill>
                  <a:srgbClr val="FF0000"/>
                </a:solidFill>
              </a:rPr>
              <a:t>ClassCastException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This Happen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because for any object which we add to the </a:t>
            </a:r>
            <a:r>
              <a:rPr lang="en-US" b="1" dirty="0" err="1" smtClean="0">
                <a:solidFill>
                  <a:srgbClr val="0070C0"/>
                </a:solidFill>
              </a:rPr>
              <a:t>TreeSet</a:t>
            </a:r>
            <a:r>
              <a:rPr lang="en-US" dirty="0" smtClean="0"/>
              <a:t> created using </a:t>
            </a:r>
            <a:r>
              <a:rPr lang="en-US" b="1" u="sng" dirty="0" smtClean="0">
                <a:solidFill>
                  <a:srgbClr val="FF0000"/>
                </a:solidFill>
              </a:rPr>
              <a:t>default constructor </a:t>
            </a:r>
            <a:r>
              <a:rPr lang="en-US" dirty="0" smtClean="0"/>
              <a:t>, then 2 conditions must be compulsorily satisfied: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objects added must be homogeneous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objects must be comparable i.e. the class must implement the </a:t>
            </a:r>
            <a:r>
              <a:rPr lang="en-US" b="1" dirty="0" err="1" smtClean="0">
                <a:solidFill>
                  <a:srgbClr val="0070C0"/>
                </a:solidFill>
              </a:rPr>
              <a:t>java.lang.Comparable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our case first condition is satisfied but since </a:t>
            </a: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has </a:t>
            </a:r>
          </a:p>
          <a:p>
            <a:pPr>
              <a:buNone/>
            </a:pPr>
            <a:r>
              <a:rPr lang="en-US" dirty="0" smtClean="0"/>
              <a:t>not implemented the </a:t>
            </a:r>
            <a:r>
              <a:rPr lang="en-US" b="1" dirty="0" smtClean="0">
                <a:solidFill>
                  <a:srgbClr val="0070C0"/>
                </a:solidFill>
              </a:rPr>
              <a:t>Comparable</a:t>
            </a:r>
            <a:r>
              <a:rPr lang="en-US" dirty="0" smtClean="0"/>
              <a:t> interface, a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ClassCastException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arised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 to solve the above exception , we must implement 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Comparable</a:t>
            </a:r>
            <a:r>
              <a:rPr lang="en-US" b="1" dirty="0" smtClean="0">
                <a:solidFill>
                  <a:srgbClr val="FF0000"/>
                </a:solidFill>
              </a:rPr>
              <a:t> interface in our </a:t>
            </a: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b="1" dirty="0" smtClean="0">
                <a:solidFill>
                  <a:srgbClr val="FF0000"/>
                </a:solidFill>
              </a:rPr>
              <a:t> class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Modify the </a:t>
            </a:r>
            <a:r>
              <a:rPr lang="en-US" b="1" dirty="0" smtClean="0">
                <a:solidFill>
                  <a:srgbClr val="7030A0"/>
                </a:solidFill>
              </a:rPr>
              <a:t>Library Management System </a:t>
            </a:r>
            <a:r>
              <a:rPr lang="en-US" dirty="0" smtClean="0"/>
              <a:t>code by adding </a:t>
            </a:r>
          </a:p>
          <a:p>
            <a:pPr marL="457200" indent="-457200">
              <a:buNone/>
            </a:pPr>
            <a:r>
              <a:rPr lang="en-US" dirty="0" smtClean="0"/>
              <a:t>one more feature which is to print Books </a:t>
            </a:r>
            <a:r>
              <a:rPr lang="en-US" b="1" dirty="0" smtClean="0">
                <a:solidFill>
                  <a:srgbClr val="7030A0"/>
                </a:solidFill>
              </a:rPr>
              <a:t>in ascending 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order of </a:t>
            </a:r>
            <a:r>
              <a:rPr lang="en-US" b="1" dirty="0" smtClean="0">
                <a:solidFill>
                  <a:srgbClr val="FF0000"/>
                </a:solidFill>
              </a:rPr>
              <a:t>price . </a:t>
            </a:r>
            <a:r>
              <a:rPr lang="en-US" dirty="0" smtClean="0"/>
              <a:t>Also display the Books one by one </a:t>
            </a:r>
          </a:p>
          <a:p>
            <a:pPr marL="457200" indent="-45720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Methods Of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Since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/>
              <a:t>  implements </a:t>
            </a:r>
            <a:r>
              <a:rPr lang="en-IN" b="1" dirty="0" err="1" smtClean="0">
                <a:solidFill>
                  <a:srgbClr val="FF0000"/>
                </a:solidFill>
              </a:rPr>
              <a:t>NavigableSet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FF0000"/>
                </a:solidFill>
              </a:rPr>
              <a:t>SortedSet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interfaces , it has some more methods as compared to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. Some of it’s very important methods are: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last( ) </a:t>
            </a:r>
            <a:r>
              <a:rPr lang="en-US" dirty="0" smtClean="0"/>
              <a:t>: </a:t>
            </a:r>
            <a:r>
              <a:rPr lang="en-IN" dirty="0" smtClean="0"/>
              <a:t>Returns the last (highest)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first( )</a:t>
            </a:r>
            <a:r>
              <a:rPr lang="en-US" dirty="0" smtClean="0"/>
              <a:t>: </a:t>
            </a:r>
            <a:r>
              <a:rPr lang="en-IN" dirty="0" smtClean="0"/>
              <a:t>Returns the first (lowest)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lower(Object)</a:t>
            </a:r>
            <a:r>
              <a:rPr lang="en-US" dirty="0" smtClean="0"/>
              <a:t> : </a:t>
            </a:r>
            <a:r>
              <a:rPr lang="en-IN" dirty="0" smtClean="0"/>
              <a:t>Returns the greatest element in this set strictly less than the given element, or null if there is no such element.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higher(Object)</a:t>
            </a:r>
            <a:r>
              <a:rPr lang="en-US" dirty="0" smtClean="0"/>
              <a:t> : </a:t>
            </a:r>
            <a:r>
              <a:rPr lang="en-IN" dirty="0" smtClean="0"/>
              <a:t>Returns the least element in this set strictly greater than the given element, or null if there is no such element.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v/s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</a:t>
            </a:r>
            <a:r>
              <a:rPr lang="en-IN" b="1" dirty="0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 </a:t>
            </a:r>
            <a:r>
              <a:rPr lang="en-IN" dirty="0"/>
              <a:t>is much faster than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</a:t>
            </a:r>
            <a:r>
              <a:rPr lang="en-IN" dirty="0" smtClean="0"/>
              <a:t> as it has a constant-time  </a:t>
            </a:r>
            <a:r>
              <a:rPr lang="en-IN" dirty="0"/>
              <a:t>for most operations like </a:t>
            </a:r>
            <a:r>
              <a:rPr lang="en-IN" b="1" dirty="0">
                <a:solidFill>
                  <a:srgbClr val="0070C0"/>
                </a:solidFill>
              </a:rPr>
              <a:t>add, remove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contains</a:t>
            </a:r>
            <a:r>
              <a:rPr lang="en-IN" dirty="0" smtClean="0"/>
              <a:t> </a:t>
            </a:r>
            <a:r>
              <a:rPr lang="en-IN" dirty="0"/>
              <a:t>but offers no ordering guarantees like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IN" dirty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/>
              <a:t> offers </a:t>
            </a:r>
            <a:r>
              <a:rPr lang="en-IN" dirty="0"/>
              <a:t>a few handy methods to deal with the ordered set like </a:t>
            </a:r>
            <a:r>
              <a:rPr lang="en-IN" b="1" dirty="0" smtClean="0">
                <a:solidFill>
                  <a:srgbClr val="FF0000"/>
                </a:solidFill>
              </a:rPr>
              <a:t>first()</a:t>
            </a:r>
            <a:r>
              <a:rPr lang="en-IN" b="1" dirty="0" smtClean="0">
                <a:solidFill>
                  <a:srgbClr val="0070C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</a:rPr>
              <a:t>last()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 err="1" smtClean="0"/>
              <a:t>etc</a:t>
            </a:r>
            <a:r>
              <a:rPr lang="en-IN" dirty="0" smtClean="0"/>
              <a:t> which are not present in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 smtClean="0"/>
              <a:t>Which of these method of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 class is used to add elements to its object?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add()</a:t>
            </a:r>
          </a:p>
          <a:p>
            <a:pPr marL="457200" indent="-457200">
              <a:buNone/>
            </a:pPr>
            <a:r>
              <a:rPr lang="en-IN" dirty="0" smtClean="0"/>
              <a:t>B. Add()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addFirst</a:t>
            </a:r>
            <a:r>
              <a:rPr lang="en-IN" dirty="0" smtClean="0"/>
              <a:t>()</a:t>
            </a:r>
          </a:p>
          <a:p>
            <a:pPr marL="457200" indent="-457200">
              <a:buNone/>
            </a:pPr>
            <a:r>
              <a:rPr lang="en-IN" dirty="0" smtClean="0"/>
              <a:t>D. insert()</a:t>
            </a:r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dirty="0" smtClean="0"/>
              <a:t>We have </a:t>
            </a:r>
            <a:r>
              <a:rPr lang="en-IN" b="1" dirty="0" smtClean="0">
                <a:solidFill>
                  <a:srgbClr val="0070C0"/>
                </a:solidFill>
              </a:rPr>
              <a:t>get() </a:t>
            </a:r>
            <a:r>
              <a:rPr lang="en-IN" dirty="0" smtClean="0"/>
              <a:t>method in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True</a:t>
            </a:r>
          </a:p>
          <a:p>
            <a:pPr marL="457200" indent="-457200">
              <a:buNone/>
            </a:pPr>
            <a:r>
              <a:rPr lang="en-IN" dirty="0" smtClean="0"/>
              <a:t>B. False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B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dirty="0" smtClean="0"/>
              <a:t>What is the  return type of </a:t>
            </a:r>
            <a:r>
              <a:rPr lang="en-IN" b="1" dirty="0" err="1" smtClean="0">
                <a:solidFill>
                  <a:srgbClr val="0070C0"/>
                </a:solidFill>
              </a:rPr>
              <a:t>hasNext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of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dirty="0" err="1" smtClean="0"/>
              <a:t>int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double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boolean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Collections 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IN" dirty="0" smtClean="0"/>
              <a:t>Which of these methods is used to obtain an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 to the start of collection?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start()</a:t>
            </a:r>
          </a:p>
          <a:p>
            <a:pPr marL="457200" indent="-457200">
              <a:buNone/>
            </a:pPr>
            <a:r>
              <a:rPr lang="en-IN" dirty="0" smtClean="0"/>
              <a:t>B. begin()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iteratorSet</a:t>
            </a:r>
            <a:r>
              <a:rPr lang="en-IN" dirty="0" smtClean="0"/>
              <a:t>()</a:t>
            </a:r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iterator</a:t>
            </a:r>
            <a:r>
              <a:rPr lang="en-IN" dirty="0" smtClean="0"/>
              <a:t>()</a:t>
            </a:r>
          </a:p>
          <a:p>
            <a:pPr marL="457200" indent="-457200">
              <a:buAutoNum type="arabicPeriod" startAt="4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D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dirty="0" smtClean="0"/>
              <a:t>Which statement is true for the class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	The elements in it are ordered.</a:t>
            </a:r>
          </a:p>
          <a:p>
            <a:pPr marL="457200" indent="-457200">
              <a:buNone/>
            </a:pPr>
            <a:r>
              <a:rPr lang="en-IN" dirty="0" smtClean="0"/>
              <a:t>B.	It is guaranteed to be sorted.</a:t>
            </a:r>
          </a:p>
          <a:p>
            <a:pPr marL="457200" indent="-457200">
              <a:buNone/>
            </a:pPr>
            <a:r>
              <a:rPr lang="en-IN" dirty="0" smtClean="0"/>
              <a:t>C.	The elements in it are guaranteed to be unique.</a:t>
            </a:r>
          </a:p>
          <a:p>
            <a:pPr marL="457200" indent="-457200">
              <a:buNone/>
            </a:pPr>
            <a:r>
              <a:rPr lang="en-IN" dirty="0" smtClean="0"/>
              <a:t>D.	The elements in it are accessed using a unique key.</a:t>
            </a:r>
          </a:p>
          <a:p>
            <a:pPr marL="457200" indent="-457200">
              <a:buAutoNum type="arabicPeriod" startAt="5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7"/>
            </a:pPr>
            <a:r>
              <a:rPr lang="en-IN" dirty="0" smtClean="0"/>
              <a:t>Which  </a:t>
            </a:r>
            <a:r>
              <a:rPr lang="en-IN" b="1" dirty="0" smtClean="0">
                <a:solidFill>
                  <a:srgbClr val="FF0000"/>
                </a:solidFill>
              </a:rPr>
              <a:t>statements</a:t>
            </a:r>
            <a:r>
              <a:rPr lang="en-IN" dirty="0" smtClean="0"/>
              <a:t> are true about properly overridden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methods?</a:t>
            </a:r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doesn't have to be overridden if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is.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</a:t>
            </a:r>
            <a:r>
              <a:rPr lang="en-IN" dirty="0" smtClean="0"/>
              <a:t>.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doesn't have to be overridden if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is.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</a:t>
            </a:r>
            <a:r>
              <a:rPr lang="en-IN" dirty="0" smtClean="0"/>
              <a:t>.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will always return the same value for every object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</a:t>
            </a:r>
            <a:r>
              <a:rPr lang="en-IN" dirty="0" smtClean="0"/>
              <a:t>.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can be true even if it's comparing different objects.</a:t>
            </a:r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 , D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 startAt="8"/>
            </a:pPr>
            <a:r>
              <a:rPr lang="en-IN" dirty="0" smtClean="0"/>
              <a:t>Which two statements are true about comparing two instances of the same class, given that the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methods have been properly overridden?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If the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returns true,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must also be same</a:t>
            </a:r>
          </a:p>
          <a:p>
            <a:pPr marL="457200" indent="-457200">
              <a:buNone/>
            </a:pPr>
            <a:r>
              <a:rPr lang="en-IN" dirty="0" smtClean="0"/>
              <a:t>B. If the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returns false,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these objects must be different</a:t>
            </a:r>
          </a:p>
          <a:p>
            <a:pPr marL="457200" indent="-457200">
              <a:buNone/>
            </a:pPr>
            <a:r>
              <a:rPr lang="en-IN" dirty="0" smtClean="0"/>
              <a:t>C. If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 same , then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must return true.</a:t>
            </a:r>
          </a:p>
          <a:p>
            <a:pPr marL="457200" indent="-457200">
              <a:buNone/>
            </a:pPr>
            <a:r>
              <a:rPr lang="en-IN" dirty="0" smtClean="0"/>
              <a:t>D. If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 same, then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might return true.</a:t>
            </a:r>
          </a:p>
          <a:p>
            <a:pPr marL="457200" indent="-457200">
              <a:buAutoNum type="arabicPeriod" startAt="7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	A and D</a:t>
            </a:r>
          </a:p>
          <a:p>
            <a:pPr marL="457200" indent="-457200">
              <a:buNone/>
            </a:pPr>
            <a:r>
              <a:rPr lang="en-IN" dirty="0" smtClean="0"/>
              <a:t>B.	B and C</a:t>
            </a:r>
          </a:p>
          <a:p>
            <a:pPr marL="457200" indent="-457200">
              <a:buNone/>
            </a:pPr>
            <a:r>
              <a:rPr lang="en-IN" dirty="0" smtClean="0"/>
              <a:t>C.	</a:t>
            </a:r>
            <a:r>
              <a:rPr lang="en-IN" dirty="0" err="1" smtClean="0"/>
              <a:t>Cand</a:t>
            </a:r>
            <a:r>
              <a:rPr lang="en-IN" dirty="0" smtClean="0"/>
              <a:t>  D</a:t>
            </a:r>
          </a:p>
          <a:p>
            <a:pPr marL="457200" indent="-457200">
              <a:buNone/>
            </a:pPr>
            <a:r>
              <a:rPr lang="en-IN" dirty="0" smtClean="0"/>
              <a:t>D.	A and  C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2164</TotalTime>
  <Words>1152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COLLECTIONS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The TreeSet class</vt:lpstr>
      <vt:lpstr>Program</vt:lpstr>
      <vt:lpstr>Traversing a TreeSet</vt:lpstr>
      <vt:lpstr>Output</vt:lpstr>
      <vt:lpstr>Adding Custom Objects To TreeSet</vt:lpstr>
      <vt:lpstr>Why Did This Happen ?</vt:lpstr>
      <vt:lpstr>Exercise 8</vt:lpstr>
      <vt:lpstr>Some Extra Methods Of TreeSet</vt:lpstr>
      <vt:lpstr>HashSet v/s TreeSet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183</cp:revision>
  <dcterms:created xsi:type="dcterms:W3CDTF">2012-06-21T20:06:10Z</dcterms:created>
  <dcterms:modified xsi:type="dcterms:W3CDTF">2019-01-12T06:24:08Z</dcterms:modified>
</cp:coreProperties>
</file>