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6" r:id="rId3"/>
    <p:sldId id="286" r:id="rId4"/>
    <p:sldId id="288" r:id="rId5"/>
    <p:sldId id="293" r:id="rId6"/>
    <p:sldId id="295" r:id="rId7"/>
    <p:sldId id="296" r:id="rId8"/>
    <p:sldId id="297" r:id="rId9"/>
    <p:sldId id="292" r:id="rId10"/>
    <p:sldId id="289" r:id="rId11"/>
    <p:sldId id="299" r:id="rId12"/>
    <p:sldId id="298" r:id="rId13"/>
    <p:sldId id="300" r:id="rId14"/>
    <p:sldId id="301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101F-9EF3-4EFE-B868-1096C71C7420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B0DAF-E9DD-4A18-970F-A8285E3082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51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5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51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5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5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JAVA PROJECT WORKSHOP</a:t>
            </a:r>
          </a:p>
          <a:p>
            <a:r>
              <a:rPr lang="en-US" sz="2800" b="1" dirty="0" smtClean="0"/>
              <a:t>(JDBC – Part </a:t>
            </a:r>
            <a:r>
              <a:rPr lang="en-US" sz="2800" b="1" dirty="0" smtClean="0"/>
              <a:t>2)</a:t>
            </a:r>
            <a:endParaRPr lang="en-US" sz="2800" b="1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Lecture 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Step-7</a:t>
            </a:r>
            <a:br>
              <a:rPr lang="en-US" b="1" dirty="0" smtClean="0"/>
            </a:br>
            <a:r>
              <a:rPr lang="en-US" sz="3100" b="1" dirty="0" smtClean="0"/>
              <a:t>(Close The Connection)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800" b="1" u="sng" dirty="0" smtClean="0"/>
              <a:t>Close the </a:t>
            </a:r>
            <a:r>
              <a:rPr lang="en-US" sz="2800" b="1" u="sng" dirty="0" smtClean="0"/>
              <a:t>Connection </a:t>
            </a:r>
            <a:r>
              <a:rPr lang="en-US" sz="2800" b="1" u="sng" dirty="0" smtClean="0"/>
              <a:t>object:</a:t>
            </a:r>
          </a:p>
          <a:p>
            <a:pPr>
              <a:buNone/>
            </a:pPr>
            <a:r>
              <a:rPr lang="en-IN" sz="2800" dirty="0" smtClean="0"/>
              <a:t>	The last step in JDBC is to close the connection to the </a:t>
            </a:r>
            <a:r>
              <a:rPr lang="en-IN" sz="2800" dirty="0" err="1" smtClean="0"/>
              <a:t>databse</a:t>
            </a:r>
            <a:r>
              <a:rPr lang="en-IN" sz="2800" dirty="0" smtClean="0"/>
              <a:t> and this is done by calling the method close of the Connection object whose prototype is:</a:t>
            </a:r>
            <a:endParaRPr lang="en-IN" sz="2800" dirty="0" smtClean="0"/>
          </a:p>
          <a:p>
            <a:pPr>
              <a:buNone/>
            </a:pPr>
            <a:r>
              <a:rPr lang="en-IN" sz="2800" b="1" dirty="0" smtClean="0"/>
              <a:t>    public void close()throws </a:t>
            </a:r>
            <a:r>
              <a:rPr lang="en-IN" sz="2800" b="1" dirty="0" err="1" smtClean="0"/>
              <a:t>SQLException</a:t>
            </a:r>
            <a:endParaRPr lang="en-IN" sz="2800" b="1" dirty="0" smtClean="0"/>
          </a:p>
          <a:p>
            <a:r>
              <a:rPr lang="en-IN" sz="2800" b="1" u="sng" dirty="0" smtClean="0"/>
              <a:t>Example :</a:t>
            </a:r>
          </a:p>
          <a:p>
            <a:pPr>
              <a:buNone/>
            </a:pPr>
            <a:r>
              <a:rPr lang="en-IN" sz="2800" dirty="0" smtClean="0"/>
              <a:t>    </a:t>
            </a:r>
            <a:r>
              <a:rPr lang="en-IN" sz="2800" b="1" dirty="0" err="1" smtClean="0">
                <a:solidFill>
                  <a:srgbClr val="002060"/>
                </a:solidFill>
              </a:rPr>
              <a:t>conn.close</a:t>
            </a:r>
            <a:r>
              <a:rPr lang="en-IN" sz="2800" b="1" dirty="0" smtClean="0">
                <a:solidFill>
                  <a:srgbClr val="002060"/>
                </a:solidFill>
              </a:rPr>
              <a:t>(); 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Complete Code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import java.sql.*;</a:t>
            </a:r>
          </a:p>
          <a:p>
            <a:pPr>
              <a:buNone/>
            </a:pPr>
            <a:r>
              <a:rPr lang="en-US" b="1" dirty="0" smtClean="0"/>
              <a:t>class Demo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static void main(String 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try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Class.forName</a:t>
            </a:r>
            <a:r>
              <a:rPr lang="en-US" b="1" dirty="0" smtClean="0"/>
              <a:t>("</a:t>
            </a:r>
            <a:r>
              <a:rPr lang="en-US" b="1" dirty="0" err="1" smtClean="0"/>
              <a:t>oracle.jdbc.OracleDriver</a:t>
            </a:r>
            <a:r>
              <a:rPr lang="en-US" b="1" dirty="0" smtClean="0"/>
              <a:t>");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("class loaded successfully");</a:t>
            </a:r>
          </a:p>
          <a:p>
            <a:pPr>
              <a:buNone/>
            </a:pPr>
            <a:r>
              <a:rPr lang="en-US" b="1" dirty="0" smtClean="0"/>
              <a:t>Connection </a:t>
            </a:r>
            <a:r>
              <a:rPr lang="en-US" b="1" dirty="0" err="1" smtClean="0"/>
              <a:t>conn</a:t>
            </a:r>
            <a:r>
              <a:rPr lang="en-US" b="1" dirty="0" smtClean="0"/>
              <a:t>=</a:t>
            </a:r>
            <a:r>
              <a:rPr lang="en-US" b="1" dirty="0" err="1" smtClean="0"/>
              <a:t>DriverManager.getConnection</a:t>
            </a:r>
            <a:r>
              <a:rPr lang="en-US" b="1" dirty="0" smtClean="0"/>
              <a:t>("</a:t>
            </a:r>
            <a:r>
              <a:rPr lang="en-US" b="1" dirty="0" err="1" smtClean="0"/>
              <a:t>jdbc:oracle:thin</a:t>
            </a:r>
            <a:r>
              <a:rPr lang="en-US" b="1" dirty="0" smtClean="0"/>
              <a:t>:@//Sachin-PC:1521/</a:t>
            </a:r>
            <a:r>
              <a:rPr lang="en-US" b="1" dirty="0" err="1" smtClean="0"/>
              <a:t>orcl","project","java</a:t>
            </a:r>
            <a:r>
              <a:rPr lang="en-US" b="1" dirty="0" smtClean="0"/>
              <a:t>");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("Connected to the DB successfully");</a:t>
            </a:r>
          </a:p>
          <a:p>
            <a:pPr>
              <a:buNone/>
            </a:pPr>
            <a:r>
              <a:rPr lang="en-US" b="1" dirty="0" smtClean="0"/>
              <a:t>Statement </a:t>
            </a:r>
            <a:r>
              <a:rPr lang="en-US" b="1" dirty="0" err="1" smtClean="0"/>
              <a:t>st</a:t>
            </a:r>
            <a:r>
              <a:rPr lang="en-US" b="1" dirty="0" smtClean="0"/>
              <a:t>=</a:t>
            </a:r>
            <a:r>
              <a:rPr lang="en-US" b="1" dirty="0" err="1" smtClean="0"/>
              <a:t>conn.createStatement</a:t>
            </a:r>
            <a:r>
              <a:rPr lang="en-US" b="1" dirty="0" smtClean="0"/>
              <a:t>();</a:t>
            </a:r>
            <a:endParaRPr lang="en-US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Complete Code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51649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err="1" smtClean="0"/>
              <a:t>ResultSet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rs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st.executeQuery</a:t>
            </a:r>
            <a:r>
              <a:rPr lang="en-US" sz="1400" b="1" dirty="0" smtClean="0"/>
              <a:t>("Select * from employee");</a:t>
            </a:r>
          </a:p>
          <a:p>
            <a:pPr>
              <a:buNone/>
            </a:pPr>
            <a:r>
              <a:rPr lang="en-US" sz="1400" b="1" dirty="0" smtClean="0"/>
              <a:t>while(</a:t>
            </a:r>
            <a:r>
              <a:rPr lang="en-US" sz="1400" b="1" dirty="0" err="1" smtClean="0"/>
              <a:t>rs.next</a:t>
            </a:r>
            <a:r>
              <a:rPr lang="en-US" sz="1400" b="1" dirty="0" smtClean="0"/>
              <a:t>())</a:t>
            </a:r>
          </a:p>
          <a:p>
            <a:pPr>
              <a:buNone/>
            </a:pPr>
            <a:r>
              <a:rPr lang="en-US" sz="1400" b="1" dirty="0" smtClean="0"/>
              <a:t>{</a:t>
            </a:r>
          </a:p>
          <a:p>
            <a:pPr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eno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rs.getInt</a:t>
            </a:r>
            <a:r>
              <a:rPr lang="en-US" sz="1400" b="1" dirty="0" smtClean="0"/>
              <a:t>("</a:t>
            </a:r>
            <a:r>
              <a:rPr lang="en-US" sz="1400" b="1" dirty="0" err="1" smtClean="0"/>
              <a:t>empno</a:t>
            </a:r>
            <a:r>
              <a:rPr lang="en-US" sz="1400" b="1" dirty="0" smtClean="0"/>
              <a:t>");</a:t>
            </a:r>
          </a:p>
          <a:p>
            <a:pPr>
              <a:buNone/>
            </a:pPr>
            <a:r>
              <a:rPr lang="en-US" sz="1400" b="1" dirty="0" smtClean="0"/>
              <a:t>String name=</a:t>
            </a:r>
            <a:r>
              <a:rPr lang="en-US" sz="1400" b="1" dirty="0" err="1" smtClean="0"/>
              <a:t>rs.getString</a:t>
            </a:r>
            <a:r>
              <a:rPr lang="en-US" sz="1400" b="1" dirty="0" smtClean="0"/>
              <a:t>("</a:t>
            </a:r>
            <a:r>
              <a:rPr lang="en-US" sz="1400" b="1" dirty="0" err="1" smtClean="0"/>
              <a:t>ename</a:t>
            </a:r>
            <a:r>
              <a:rPr lang="en-US" sz="1400" b="1" dirty="0" smtClean="0"/>
              <a:t>");</a:t>
            </a:r>
          </a:p>
          <a:p>
            <a:pPr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sal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rs.getInt</a:t>
            </a:r>
            <a:r>
              <a:rPr lang="en-US" sz="1400" b="1" dirty="0" smtClean="0"/>
              <a:t>("</a:t>
            </a:r>
            <a:r>
              <a:rPr lang="en-US" sz="1400" b="1" dirty="0" err="1" smtClean="0"/>
              <a:t>sal</a:t>
            </a:r>
            <a:r>
              <a:rPr lang="en-US" sz="1400" b="1" dirty="0" smtClean="0"/>
              <a:t>");</a:t>
            </a:r>
          </a:p>
          <a:p>
            <a:pPr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eno</a:t>
            </a:r>
            <a:r>
              <a:rPr lang="en-US" sz="1400" b="1" dirty="0" smtClean="0"/>
              <a:t>+"\t"+name+"\t"+</a:t>
            </a:r>
            <a:r>
              <a:rPr lang="en-US" sz="1400" b="1" dirty="0" err="1" smtClean="0"/>
              <a:t>sal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  <a:p>
            <a:pPr>
              <a:buNone/>
            </a:pPr>
            <a:r>
              <a:rPr lang="en-US" sz="1400" b="1" dirty="0" err="1" smtClean="0"/>
              <a:t>conn.close</a:t>
            </a:r>
            <a:r>
              <a:rPr lang="en-US" sz="1400" b="1" dirty="0" smtClean="0"/>
              <a:t>();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  <a:p>
            <a:pPr>
              <a:buNone/>
            </a:pPr>
            <a:r>
              <a:rPr lang="en-US" sz="1400" b="1" dirty="0" smtClean="0"/>
              <a:t>catch(</a:t>
            </a:r>
            <a:r>
              <a:rPr lang="en-US" sz="1400" b="1" dirty="0" err="1" smtClean="0"/>
              <a:t>ClassNotFoundException</a:t>
            </a:r>
            <a:r>
              <a:rPr lang="en-US" sz="1400" b="1" dirty="0" smtClean="0"/>
              <a:t> e)</a:t>
            </a:r>
          </a:p>
          <a:p>
            <a:pPr>
              <a:buNone/>
            </a:pPr>
            <a:r>
              <a:rPr lang="en-US" sz="1400" b="1" dirty="0" smtClean="0"/>
              <a:t>{</a:t>
            </a:r>
          </a:p>
          <a:p>
            <a:pPr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("Error loading the class "+e);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  <a:p>
            <a:pPr>
              <a:buNone/>
            </a:pPr>
            <a:r>
              <a:rPr lang="en-US" sz="1400" b="1" dirty="0" smtClean="0"/>
              <a:t>catch(</a:t>
            </a:r>
            <a:r>
              <a:rPr lang="en-US" sz="1400" b="1" dirty="0" err="1" smtClean="0"/>
              <a:t>SQLException</a:t>
            </a:r>
            <a:r>
              <a:rPr lang="en-US" sz="1400" b="1" dirty="0" smtClean="0"/>
              <a:t> e2)</a:t>
            </a:r>
          </a:p>
          <a:p>
            <a:pPr>
              <a:buNone/>
            </a:pPr>
            <a:r>
              <a:rPr lang="en-US" sz="1400" b="1" dirty="0" smtClean="0"/>
              <a:t>{</a:t>
            </a:r>
          </a:p>
          <a:p>
            <a:pPr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("Problem in connectivity "+e2);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  <a:p>
            <a:pPr>
              <a:buNone/>
            </a:pPr>
            <a:r>
              <a:rPr lang="en-US" sz="1400" b="1" dirty="0" smtClean="0"/>
              <a:t>}</a:t>
            </a:r>
            <a:endParaRPr lang="en-US" sz="1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 Important Point!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Before we compile and run the previous code we need to set the PATH and CLASSPATH variables.</a:t>
            </a: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PATH variable allows us to use java commands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java from anywhere in our computer i.e. it makes java accessible from anywhere , analogous to global variables.</a:t>
            </a: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variable CLASSPATH allows us to access those java classes which are not a part of standard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jdk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packages.In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our case we have to set the CLASSPATH to make the class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OracleDriver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accessible to our code.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Setting PATH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 fontAlgn="base"/>
            <a:r>
              <a:rPr lang="en-IN" sz="2800" dirty="0" smtClean="0"/>
              <a:t>Go to "my computer" properties</a:t>
            </a:r>
          </a:p>
          <a:p>
            <a:pPr fontAlgn="base"/>
            <a:r>
              <a:rPr lang="en-IN" sz="2800" dirty="0" smtClean="0"/>
              <a:t>Click on "Advanced system settings"</a:t>
            </a:r>
          </a:p>
          <a:p>
            <a:pPr fontAlgn="base"/>
            <a:r>
              <a:rPr lang="en-IN" sz="2800" dirty="0" smtClean="0"/>
              <a:t>Click on "Environment variables"</a:t>
            </a:r>
          </a:p>
          <a:p>
            <a:pPr fontAlgn="base"/>
            <a:r>
              <a:rPr lang="en-IN" sz="2800" dirty="0" smtClean="0"/>
              <a:t>Click on new tab of user variable</a:t>
            </a:r>
          </a:p>
          <a:p>
            <a:pPr fontAlgn="base"/>
            <a:r>
              <a:rPr lang="en-IN" sz="2800" dirty="0" smtClean="0"/>
              <a:t>Write </a:t>
            </a:r>
            <a:r>
              <a:rPr lang="en-IN" sz="2800" b="1" dirty="0" smtClean="0"/>
              <a:t>path </a:t>
            </a:r>
            <a:r>
              <a:rPr lang="en-IN" sz="2800" dirty="0" smtClean="0"/>
              <a:t>in variable name</a:t>
            </a:r>
          </a:p>
          <a:p>
            <a:pPr fontAlgn="base"/>
            <a:r>
              <a:rPr lang="en-IN" sz="2800" dirty="0" smtClean="0"/>
              <a:t>Copy </a:t>
            </a:r>
            <a:r>
              <a:rPr lang="en-IN" sz="2800" dirty="0" smtClean="0"/>
              <a:t>the path of </a:t>
            </a:r>
            <a:r>
              <a:rPr lang="en-IN" sz="2800" dirty="0" err="1" smtClean="0"/>
              <a:t>jdk’s</a:t>
            </a:r>
            <a:r>
              <a:rPr lang="en-IN" sz="2800" dirty="0" smtClean="0"/>
              <a:t> bin </a:t>
            </a:r>
            <a:r>
              <a:rPr lang="en-IN" sz="2800" dirty="0" smtClean="0"/>
              <a:t>folder</a:t>
            </a:r>
          </a:p>
          <a:p>
            <a:pPr fontAlgn="base"/>
            <a:r>
              <a:rPr lang="en-IN" sz="2800" dirty="0" smtClean="0"/>
              <a:t>Paste </a:t>
            </a:r>
            <a:r>
              <a:rPr lang="en-IN" sz="2800" dirty="0" smtClean="0"/>
              <a:t>path of bin folder in variable </a:t>
            </a:r>
            <a:r>
              <a:rPr lang="en-IN" sz="2800" dirty="0" smtClean="0"/>
              <a:t>value followed by %path% as shown below:</a:t>
            </a:r>
          </a:p>
          <a:p>
            <a:pPr lvl="1" fontAlgn="base">
              <a:buNone/>
            </a:pPr>
            <a:r>
              <a:rPr lang="en-IN" sz="2400" b="1" dirty="0" smtClean="0"/>
              <a:t>	C</a:t>
            </a:r>
            <a:r>
              <a:rPr lang="en-IN" sz="2400" b="1" dirty="0" smtClean="0"/>
              <a:t>:\Program Files\Java\jdk1.8.0_66\bin;%path%</a:t>
            </a:r>
          </a:p>
          <a:p>
            <a:pPr fontAlgn="base"/>
            <a:r>
              <a:rPr lang="en-IN" sz="2800" dirty="0" smtClean="0"/>
              <a:t>Click </a:t>
            </a:r>
            <a:r>
              <a:rPr lang="en-IN" sz="2800" dirty="0" smtClean="0"/>
              <a:t>OK button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Setting CLASSPATH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 fontAlgn="base"/>
            <a:r>
              <a:rPr lang="en-IN" sz="2800" dirty="0" smtClean="0"/>
              <a:t>Go to "my computer" properties</a:t>
            </a:r>
          </a:p>
          <a:p>
            <a:pPr fontAlgn="base"/>
            <a:r>
              <a:rPr lang="en-IN" sz="2800" dirty="0" smtClean="0"/>
              <a:t>Click on "Advanced system settings"</a:t>
            </a:r>
          </a:p>
          <a:p>
            <a:pPr fontAlgn="base"/>
            <a:r>
              <a:rPr lang="en-IN" sz="2800" dirty="0" smtClean="0"/>
              <a:t>Click on "Environment variables"</a:t>
            </a:r>
          </a:p>
          <a:p>
            <a:pPr fontAlgn="base"/>
            <a:r>
              <a:rPr lang="en-IN" sz="2800" dirty="0" smtClean="0"/>
              <a:t>Click on new tab of user variable</a:t>
            </a:r>
          </a:p>
          <a:p>
            <a:pPr fontAlgn="base"/>
            <a:r>
              <a:rPr lang="en-IN" sz="2800" dirty="0" smtClean="0"/>
              <a:t>Write </a:t>
            </a:r>
            <a:r>
              <a:rPr lang="en-IN" sz="2800" b="1" dirty="0" err="1" smtClean="0">
                <a:solidFill>
                  <a:srgbClr val="002060"/>
                </a:solidFill>
              </a:rPr>
              <a:t>classpath</a:t>
            </a:r>
            <a:r>
              <a:rPr lang="en-IN" sz="2800" b="1" dirty="0" smtClean="0">
                <a:solidFill>
                  <a:srgbClr val="002060"/>
                </a:solidFill>
              </a:rPr>
              <a:t> </a:t>
            </a:r>
            <a:r>
              <a:rPr lang="en-IN" sz="2800" dirty="0" smtClean="0"/>
              <a:t>in variable name</a:t>
            </a:r>
          </a:p>
          <a:p>
            <a:pPr fontAlgn="base"/>
            <a:r>
              <a:rPr lang="en-IN" sz="2800" dirty="0" smtClean="0"/>
              <a:t>Copy </a:t>
            </a:r>
            <a:r>
              <a:rPr lang="en-IN" sz="2800" dirty="0" smtClean="0"/>
              <a:t>the path of </a:t>
            </a:r>
            <a:r>
              <a:rPr lang="en-IN" sz="2800" dirty="0" smtClean="0"/>
              <a:t>the jar file of oracle driver which is located inside the folder lib of the folder </a:t>
            </a:r>
            <a:r>
              <a:rPr lang="en-IN" sz="2800" dirty="0" err="1" smtClean="0"/>
              <a:t>jdbc</a:t>
            </a:r>
            <a:r>
              <a:rPr lang="en-IN" sz="2800" dirty="0" smtClean="0"/>
              <a:t> in your Oracle installation folder</a:t>
            </a:r>
            <a:endParaRPr lang="en-IN" sz="2800" dirty="0" smtClean="0"/>
          </a:p>
          <a:p>
            <a:pPr fontAlgn="base"/>
            <a:r>
              <a:rPr lang="en-IN" sz="2800" dirty="0" smtClean="0"/>
              <a:t>Paste this path in </a:t>
            </a:r>
            <a:r>
              <a:rPr lang="en-IN" sz="2800" dirty="0" smtClean="0"/>
              <a:t>variable </a:t>
            </a:r>
            <a:r>
              <a:rPr lang="en-IN" sz="2800" dirty="0" smtClean="0"/>
              <a:t>name followed by .;%</a:t>
            </a:r>
            <a:r>
              <a:rPr lang="en-IN" sz="2800" dirty="0" err="1" smtClean="0"/>
              <a:t>classpath</a:t>
            </a:r>
            <a:r>
              <a:rPr lang="en-IN" sz="2800" dirty="0" smtClean="0"/>
              <a:t>% as shown below:</a:t>
            </a:r>
          </a:p>
          <a:p>
            <a:pPr lvl="1" fontAlgn="base">
              <a:buNone/>
            </a:pPr>
            <a:r>
              <a:rPr lang="en-IN" sz="2400" b="1" dirty="0" smtClean="0"/>
              <a:t>	 D:\oracle\product\10.2.0\db_1\jdbc\lib\classes12.jar;.;%classpath%</a:t>
            </a:r>
          </a:p>
          <a:p>
            <a:pPr fontAlgn="base"/>
            <a:r>
              <a:rPr lang="en-IN" sz="2800" dirty="0" smtClean="0"/>
              <a:t>Click </a:t>
            </a:r>
            <a:r>
              <a:rPr lang="en-IN" sz="2800" dirty="0" smtClean="0"/>
              <a:t>OK button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Step-3</a:t>
            </a:r>
            <a:br>
              <a:rPr lang="en-US" b="1" dirty="0" smtClean="0"/>
            </a:br>
            <a:r>
              <a:rPr lang="en-US" sz="3100" b="1" dirty="0" smtClean="0"/>
              <a:t>(Opening The Connection)</a:t>
            </a:r>
            <a:endParaRPr lang="en-IN" sz="31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u="sng" dirty="0" smtClean="0"/>
              <a:t>Create the </a:t>
            </a:r>
            <a:r>
              <a:rPr lang="en-IN" b="1" u="sng" dirty="0" smtClean="0"/>
              <a:t>Connection </a:t>
            </a:r>
            <a:r>
              <a:rPr lang="en-IN" b="1" u="sng" dirty="0" smtClean="0"/>
              <a:t>object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/>
              <a:t> After we have loaded the driver , the next step is to open the connection to the database.</a:t>
            </a:r>
          </a:p>
          <a:p>
            <a:pPr>
              <a:buNone/>
            </a:pPr>
            <a:r>
              <a:rPr lang="en-IN" dirty="0" smtClean="0"/>
              <a:t>   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dirty="0" smtClean="0"/>
              <a:t>To do this , the method to be called is </a:t>
            </a:r>
            <a:r>
              <a:rPr lang="en-IN" b="1" dirty="0" err="1" smtClean="0"/>
              <a:t>getConnection</a:t>
            </a:r>
            <a:r>
              <a:rPr lang="en-IN" b="1" dirty="0" smtClean="0"/>
              <a:t>() </a:t>
            </a:r>
            <a:r>
              <a:rPr lang="en-IN" dirty="0" smtClean="0"/>
              <a:t>of the class </a:t>
            </a:r>
            <a:r>
              <a:rPr lang="en-IN" b="1" dirty="0" err="1" smtClean="0"/>
              <a:t>DriverManager</a:t>
            </a:r>
            <a:r>
              <a:rPr lang="en-IN" dirty="0" smtClean="0"/>
              <a:t> </a:t>
            </a:r>
            <a:r>
              <a:rPr lang="en-IN" dirty="0" smtClean="0"/>
              <a:t>and it has the following prototype.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b="1" u="sng" dirty="0" smtClean="0"/>
              <a:t>Syntax: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Connection </a:t>
            </a:r>
            <a:r>
              <a:rPr lang="en-IN" dirty="0" err="1" smtClean="0"/>
              <a:t>getConnection</a:t>
            </a:r>
            <a:r>
              <a:rPr lang="en-IN" dirty="0" smtClean="0"/>
              <a:t>     (String </a:t>
            </a:r>
            <a:r>
              <a:rPr lang="en-IN" dirty="0" err="1" smtClean="0"/>
              <a:t>url,String</a:t>
            </a:r>
            <a:r>
              <a:rPr lang="en-IN" dirty="0" smtClean="0"/>
              <a:t> </a:t>
            </a:r>
            <a:r>
              <a:rPr lang="en-IN" dirty="0" err="1" smtClean="0"/>
              <a:t>name,String</a:t>
            </a:r>
            <a:r>
              <a:rPr lang="en-IN" dirty="0" smtClean="0"/>
              <a:t> password)  </a:t>
            </a:r>
            <a:r>
              <a:rPr lang="en-IN" b="1" dirty="0" smtClean="0"/>
              <a:t> 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</a:t>
            </a:r>
          </a:p>
          <a:p>
            <a:pPr>
              <a:buNone/>
            </a:pPr>
            <a:endParaRPr lang="en-IN" dirty="0" smtClean="0"/>
          </a:p>
          <a:p>
            <a:r>
              <a:rPr lang="en-IN" b="1" u="sng" dirty="0" smtClean="0"/>
              <a:t>Example: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b="1" dirty="0" smtClean="0">
                <a:solidFill>
                  <a:srgbClr val="002060"/>
                </a:solidFill>
              </a:rPr>
              <a:t>Connection </a:t>
            </a:r>
            <a:r>
              <a:rPr lang="en-IN" b="1" dirty="0" err="1" smtClean="0">
                <a:solidFill>
                  <a:srgbClr val="002060"/>
                </a:solidFill>
              </a:rPr>
              <a:t>conn</a:t>
            </a:r>
            <a:r>
              <a:rPr lang="en-IN" b="1" dirty="0" smtClean="0">
                <a:solidFill>
                  <a:srgbClr val="002060"/>
                </a:solidFill>
              </a:rPr>
              <a:t>=</a:t>
            </a:r>
            <a:r>
              <a:rPr lang="en-IN" b="1" dirty="0" err="1" smtClean="0">
                <a:solidFill>
                  <a:srgbClr val="002060"/>
                </a:solidFill>
              </a:rPr>
              <a:t>DriverManager.getConnection</a:t>
            </a:r>
            <a:r>
              <a:rPr lang="en-IN" b="1" dirty="0" smtClean="0">
                <a:solidFill>
                  <a:srgbClr val="002060"/>
                </a:solidFill>
              </a:rPr>
              <a:t>(  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     "</a:t>
            </a:r>
            <a:r>
              <a:rPr lang="en-IN" b="1" dirty="0" err="1" smtClean="0">
                <a:solidFill>
                  <a:srgbClr val="002060"/>
                </a:solidFill>
              </a:rPr>
              <a:t>jdbc:oracle:thin</a:t>
            </a:r>
            <a:r>
              <a:rPr lang="en-IN" b="1" dirty="0" smtClean="0">
                <a:solidFill>
                  <a:srgbClr val="002060"/>
                </a:solidFill>
              </a:rPr>
              <a:t>:@//localhost:1521/</a:t>
            </a:r>
            <a:r>
              <a:rPr lang="en-IN" b="1" dirty="0" err="1" smtClean="0">
                <a:solidFill>
                  <a:srgbClr val="002060"/>
                </a:solidFill>
              </a:rPr>
              <a:t>xe",“project",“java</a:t>
            </a:r>
            <a:r>
              <a:rPr lang="en-IN" b="1" dirty="0" smtClean="0">
                <a:solidFill>
                  <a:srgbClr val="002060"/>
                </a:solidFill>
              </a:rPr>
              <a:t>");</a:t>
            </a:r>
            <a:r>
              <a:rPr lang="en-IN" b="1" dirty="0" smtClean="0">
                <a:solidFill>
                  <a:srgbClr val="002060"/>
                </a:solidFill>
              </a:rPr>
              <a:t>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Step-4</a:t>
            </a:r>
            <a:br>
              <a:rPr lang="en-US" b="1" dirty="0" smtClean="0"/>
            </a:br>
            <a:r>
              <a:rPr lang="en-US" sz="3100" b="1" dirty="0" smtClean="0"/>
              <a:t>(Create The Statement Object)</a:t>
            </a:r>
            <a:endParaRPr lang="en-IN" sz="31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r>
              <a:rPr lang="en-IN" b="1" u="sng" dirty="0" smtClean="0"/>
              <a:t>Create the statement object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The </a:t>
            </a:r>
            <a:r>
              <a:rPr lang="en-IN" b="1" dirty="0" err="1" smtClean="0">
                <a:solidFill>
                  <a:srgbClr val="002060"/>
                </a:solidFill>
              </a:rPr>
              <a:t>createStatement</a:t>
            </a:r>
            <a:r>
              <a:rPr lang="en-IN" b="1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method of </a:t>
            </a:r>
            <a:r>
              <a:rPr lang="en-IN" b="1" dirty="0" smtClean="0">
                <a:solidFill>
                  <a:srgbClr val="002060"/>
                </a:solidFill>
              </a:rPr>
              <a:t>Connection</a:t>
            </a:r>
            <a:r>
              <a:rPr lang="en-IN" dirty="0" smtClean="0"/>
              <a:t>      interface is used to create statement. The object of </a:t>
            </a:r>
            <a:r>
              <a:rPr lang="en-IN" dirty="0" smtClean="0"/>
              <a:t>Statement </a:t>
            </a:r>
            <a:r>
              <a:rPr lang="en-IN" dirty="0" smtClean="0"/>
              <a:t>is responsible to execute queries with the </a:t>
            </a:r>
            <a:r>
              <a:rPr lang="en-IN" dirty="0" smtClean="0"/>
              <a:t> </a:t>
            </a:r>
            <a:r>
              <a:rPr lang="en-IN" dirty="0" smtClean="0"/>
              <a:t>database.</a:t>
            </a:r>
          </a:p>
          <a:p>
            <a:r>
              <a:rPr lang="en-IN" b="1" u="sng" dirty="0" smtClean="0"/>
              <a:t>Syntax:</a:t>
            </a:r>
          </a:p>
          <a:p>
            <a:pPr>
              <a:buNone/>
            </a:pPr>
            <a:r>
              <a:rPr lang="en-IN" b="1" dirty="0" smtClean="0"/>
              <a:t>      public</a:t>
            </a:r>
            <a:r>
              <a:rPr lang="en-IN" dirty="0" smtClean="0"/>
              <a:t> Statement </a:t>
            </a:r>
            <a:r>
              <a:rPr lang="en-IN" dirty="0" err="1" smtClean="0"/>
              <a:t>createStatement</a:t>
            </a:r>
            <a:r>
              <a:rPr lang="en-IN" dirty="0" smtClean="0"/>
              <a:t>()</a:t>
            </a:r>
            <a:r>
              <a:rPr lang="en-IN" b="1" dirty="0" smtClean="0"/>
              <a:t>throws</a:t>
            </a:r>
          </a:p>
          <a:p>
            <a:pPr>
              <a:buNone/>
            </a:pPr>
            <a:r>
              <a:rPr lang="en-IN" b="1" dirty="0" smtClean="0"/>
              <a:t>     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endParaRPr lang="en-IN" dirty="0" smtClean="0"/>
          </a:p>
          <a:p>
            <a:r>
              <a:rPr lang="en-IN" b="1" u="sng" dirty="0" smtClean="0"/>
              <a:t>Example: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b="1" dirty="0" smtClean="0">
                <a:solidFill>
                  <a:srgbClr val="002060"/>
                </a:solidFill>
              </a:rPr>
              <a:t>Statement </a:t>
            </a:r>
            <a:r>
              <a:rPr lang="en-IN" b="1" dirty="0" smtClean="0">
                <a:solidFill>
                  <a:srgbClr val="002060"/>
                </a:solidFill>
              </a:rPr>
              <a:t>stmt=</a:t>
            </a:r>
            <a:r>
              <a:rPr lang="en-IN" b="1" dirty="0" err="1" smtClean="0">
                <a:solidFill>
                  <a:srgbClr val="002060"/>
                </a:solidFill>
              </a:rPr>
              <a:t>conn.createStatement</a:t>
            </a:r>
            <a:r>
              <a:rPr lang="en-IN" b="1" dirty="0" smtClean="0">
                <a:solidFill>
                  <a:srgbClr val="002060"/>
                </a:solidFill>
              </a:rPr>
              <a:t>();  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Step- 5</a:t>
            </a:r>
            <a:br>
              <a:rPr lang="en-US" b="1" dirty="0" smtClean="0"/>
            </a:br>
            <a:r>
              <a:rPr lang="en-US" sz="3100" b="1" dirty="0" smtClean="0"/>
              <a:t>(Execute the Query)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 fontScale="85000" lnSpcReduction="10000"/>
          </a:bodyPr>
          <a:lstStyle/>
          <a:p>
            <a:endParaRPr lang="en-US" b="1" u="sng" dirty="0" smtClean="0"/>
          </a:p>
          <a:p>
            <a:r>
              <a:rPr lang="en-US" sz="3000" dirty="0" smtClean="0"/>
              <a:t>After we have  created the </a:t>
            </a:r>
            <a:r>
              <a:rPr lang="en-US" sz="3000" b="1" dirty="0" smtClean="0">
                <a:solidFill>
                  <a:srgbClr val="002060"/>
                </a:solidFill>
              </a:rPr>
              <a:t>Statement</a:t>
            </a:r>
            <a:r>
              <a:rPr lang="en-US" sz="3000" dirty="0" smtClean="0"/>
              <a:t> object , the next step is to send the query to the database and this is done by calling either of the 2 methods of the </a:t>
            </a:r>
            <a:r>
              <a:rPr lang="en-US" sz="3000" b="1" dirty="0" smtClean="0">
                <a:solidFill>
                  <a:srgbClr val="002060"/>
                </a:solidFill>
              </a:rPr>
              <a:t>Statement </a:t>
            </a:r>
            <a:r>
              <a:rPr lang="en-US" sz="3000" dirty="0" smtClean="0"/>
              <a:t>object.</a:t>
            </a:r>
          </a:p>
          <a:p>
            <a:r>
              <a:rPr lang="en-US" sz="3000" dirty="0" smtClean="0"/>
              <a:t>These methods are called  : </a:t>
            </a:r>
            <a:r>
              <a:rPr lang="en-US" sz="3000" b="1" dirty="0" err="1" smtClean="0">
                <a:solidFill>
                  <a:srgbClr val="002060"/>
                </a:solidFill>
              </a:rPr>
              <a:t>executeUpdate</a:t>
            </a:r>
            <a:r>
              <a:rPr lang="en-US" sz="3000" b="1" dirty="0" smtClean="0">
                <a:solidFill>
                  <a:srgbClr val="002060"/>
                </a:solidFill>
              </a:rPr>
              <a:t>( ) and </a:t>
            </a:r>
            <a:r>
              <a:rPr lang="en-US" sz="3000" b="1" dirty="0" err="1" smtClean="0">
                <a:solidFill>
                  <a:srgbClr val="002060"/>
                </a:solidFill>
              </a:rPr>
              <a:t>executeQuery</a:t>
            </a:r>
            <a:r>
              <a:rPr lang="en-US" sz="3000" b="1" dirty="0" smtClean="0">
                <a:solidFill>
                  <a:srgbClr val="002060"/>
                </a:solidFill>
              </a:rPr>
              <a:t>( ) </a:t>
            </a:r>
            <a:r>
              <a:rPr lang="en-US" sz="3000" dirty="0" smtClean="0"/>
              <a:t>and</a:t>
            </a:r>
            <a:r>
              <a:rPr lang="en-US" sz="3000" b="1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/>
              <a:t>have the following prototypes:</a:t>
            </a:r>
          </a:p>
          <a:p>
            <a:pPr lvl="1"/>
            <a:endParaRPr lang="en-US" sz="2800" b="1" dirty="0" smtClean="0"/>
          </a:p>
          <a:p>
            <a:pPr lvl="1"/>
            <a:r>
              <a:rPr lang="en-US" sz="2800" b="1" dirty="0" smtClean="0"/>
              <a:t>public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executeUpdate</a:t>
            </a:r>
            <a:r>
              <a:rPr lang="en-US" sz="2800" b="1" dirty="0" smtClean="0"/>
              <a:t>(String </a:t>
            </a:r>
            <a:r>
              <a:rPr lang="en-US" sz="2800" b="1" dirty="0" err="1" smtClean="0"/>
              <a:t>sql</a:t>
            </a:r>
            <a:r>
              <a:rPr lang="en-US" sz="2800" b="1" dirty="0" smtClean="0"/>
              <a:t>) throws </a:t>
            </a:r>
            <a:r>
              <a:rPr lang="en-US" sz="2800" b="1" dirty="0" err="1" smtClean="0"/>
              <a:t>SQLException</a:t>
            </a:r>
            <a:endParaRPr lang="en-US" sz="2800" b="1" dirty="0" smtClean="0"/>
          </a:p>
          <a:p>
            <a:pPr lvl="1"/>
            <a:endParaRPr lang="en-US" sz="2800" b="1" dirty="0" smtClean="0"/>
          </a:p>
          <a:p>
            <a:pPr lvl="1"/>
            <a:r>
              <a:rPr lang="en-US" sz="2800" b="1" dirty="0" smtClean="0"/>
              <a:t>public </a:t>
            </a:r>
            <a:r>
              <a:rPr lang="en-US" sz="2800" b="1" dirty="0" err="1" smtClean="0"/>
              <a:t>ResultSet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executeQuery</a:t>
            </a:r>
            <a:r>
              <a:rPr lang="en-US" sz="2800" b="1" dirty="0" smtClean="0"/>
              <a:t>(String </a:t>
            </a:r>
            <a:r>
              <a:rPr lang="en-US" sz="2800" b="1" dirty="0" err="1" smtClean="0"/>
              <a:t>sql</a:t>
            </a:r>
            <a:r>
              <a:rPr lang="en-US" sz="2800" b="1" dirty="0" smtClean="0"/>
              <a:t>) throws </a:t>
            </a:r>
            <a:r>
              <a:rPr lang="en-US" sz="2800" b="1" dirty="0" err="1" smtClean="0"/>
              <a:t>SQLException</a:t>
            </a:r>
            <a:endParaRPr lang="en-US" sz="2800" b="1" dirty="0" smtClean="0"/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r>
              <a:rPr lang="en-IN" sz="2900" dirty="0" smtClean="0"/>
              <a:t>    </a:t>
            </a:r>
            <a:endParaRPr lang="en-US" sz="29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30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Step- 5</a:t>
            </a:r>
            <a:br>
              <a:rPr lang="en-US" b="1" dirty="0" smtClean="0"/>
            </a:br>
            <a:r>
              <a:rPr lang="en-US" sz="3100" b="1" dirty="0" smtClean="0"/>
              <a:t>(Execute the Query)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 fontScale="92500"/>
          </a:bodyPr>
          <a:lstStyle/>
          <a:p>
            <a:endParaRPr lang="en-US" b="1" u="sng" dirty="0" smtClean="0"/>
          </a:p>
          <a:p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rgbClr val="C00000"/>
                </a:solidFill>
              </a:rPr>
              <a:t>first method</a:t>
            </a:r>
            <a:r>
              <a:rPr lang="en-US" sz="3000" dirty="0" smtClean="0"/>
              <a:t> is used for non-select queries like </a:t>
            </a:r>
            <a:r>
              <a:rPr lang="en-US" sz="3000" b="1" dirty="0" smtClean="0"/>
              <a:t>CREATE TABLE</a:t>
            </a:r>
            <a:r>
              <a:rPr lang="en-US" sz="3000" dirty="0" smtClean="0"/>
              <a:t>,</a:t>
            </a:r>
            <a:r>
              <a:rPr lang="en-US" sz="3000" b="1" dirty="0" smtClean="0"/>
              <a:t>ALTER TABLE</a:t>
            </a:r>
            <a:r>
              <a:rPr lang="en-US" sz="3000" dirty="0" smtClean="0"/>
              <a:t>, </a:t>
            </a:r>
            <a:r>
              <a:rPr lang="en-US" sz="3000" b="1" dirty="0" smtClean="0"/>
              <a:t>DROP TABLE</a:t>
            </a:r>
            <a:r>
              <a:rPr lang="en-US" sz="3000" dirty="0" smtClean="0"/>
              <a:t>, </a:t>
            </a:r>
            <a:r>
              <a:rPr lang="en-US" sz="3000" b="1" dirty="0" smtClean="0"/>
              <a:t>TRUNCATE TABLE</a:t>
            </a:r>
            <a:r>
              <a:rPr lang="en-US" sz="3000" dirty="0" smtClean="0"/>
              <a:t>, </a:t>
            </a:r>
            <a:r>
              <a:rPr lang="en-US" sz="3000" b="1" dirty="0" smtClean="0"/>
              <a:t>INSERT</a:t>
            </a:r>
            <a:r>
              <a:rPr lang="en-US" sz="3000" dirty="0" smtClean="0"/>
              <a:t>,</a:t>
            </a:r>
            <a:r>
              <a:rPr lang="en-US" sz="3000" b="1" dirty="0" smtClean="0"/>
              <a:t>UPDATE</a:t>
            </a:r>
            <a:r>
              <a:rPr lang="en-US" sz="3000" dirty="0" smtClean="0"/>
              <a:t> and </a:t>
            </a:r>
            <a:r>
              <a:rPr lang="en-US" sz="3000" b="1" dirty="0" smtClean="0"/>
              <a:t>DELETE.</a:t>
            </a:r>
          </a:p>
          <a:p>
            <a:r>
              <a:rPr lang="en-US" sz="3000" dirty="0" smtClean="0"/>
              <a:t>It takes any of the above SQL COMMANDS as argument and returns the number of rows affected.</a:t>
            </a:r>
            <a:endParaRPr lang="en-US" sz="3000" dirty="0" smtClean="0"/>
          </a:p>
          <a:p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rgbClr val="C00000"/>
                </a:solidFill>
              </a:rPr>
              <a:t>second method </a:t>
            </a:r>
            <a:r>
              <a:rPr lang="en-US" sz="3000" dirty="0" smtClean="0"/>
              <a:t>is used only for </a:t>
            </a:r>
            <a:r>
              <a:rPr lang="en-US" sz="3000" b="1" dirty="0" smtClean="0"/>
              <a:t>SELECT</a:t>
            </a:r>
            <a:r>
              <a:rPr lang="en-US" sz="3000" dirty="0" smtClean="0"/>
              <a:t> command.</a:t>
            </a:r>
          </a:p>
          <a:p>
            <a:r>
              <a:rPr lang="en-US" sz="3000" dirty="0" smtClean="0"/>
              <a:t>It accepts any valid </a:t>
            </a:r>
            <a:r>
              <a:rPr lang="en-US" sz="3000" b="1" dirty="0" smtClean="0"/>
              <a:t>SELECT </a:t>
            </a:r>
            <a:r>
              <a:rPr lang="en-US" sz="3000" dirty="0" smtClean="0"/>
              <a:t>command as argument and returns a set of rows selected by that command.</a:t>
            </a:r>
          </a:p>
          <a:p>
            <a:r>
              <a:rPr lang="en-US" sz="3000" dirty="0" smtClean="0"/>
              <a:t>These rows are returned as an object of type </a:t>
            </a:r>
            <a:r>
              <a:rPr lang="en-US" sz="3000" b="1" dirty="0" err="1" smtClean="0">
                <a:solidFill>
                  <a:srgbClr val="002060"/>
                </a:solidFill>
              </a:rPr>
              <a:t>ResultSet</a:t>
            </a:r>
            <a:r>
              <a:rPr lang="en-IN" sz="2900" dirty="0" smtClean="0"/>
              <a:t>    </a:t>
            </a:r>
            <a:endParaRPr lang="en-US" sz="29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30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Step- 5</a:t>
            </a:r>
            <a:br>
              <a:rPr lang="en-US" b="1" dirty="0" smtClean="0"/>
            </a:br>
            <a:r>
              <a:rPr lang="en-US" sz="3100" b="1" dirty="0" smtClean="0"/>
              <a:t>(Execute the Query)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002060"/>
                </a:solidFill>
              </a:rPr>
              <a:t>ResultSet</a:t>
            </a:r>
            <a:r>
              <a:rPr lang="en-IN" dirty="0" smtClean="0"/>
              <a:t> objects provide access to a </a:t>
            </a:r>
            <a:r>
              <a:rPr lang="en-IN" dirty="0" smtClean="0"/>
              <a:t>table.</a:t>
            </a:r>
          </a:p>
          <a:p>
            <a:endParaRPr lang="en-IN" dirty="0" smtClean="0"/>
          </a:p>
          <a:p>
            <a:r>
              <a:rPr lang="en-IN" dirty="0" smtClean="0"/>
              <a:t>Usually </a:t>
            </a:r>
            <a:r>
              <a:rPr lang="en-IN" dirty="0" smtClean="0"/>
              <a:t>they provide access to the pseudo table that is the result of a SQL </a:t>
            </a:r>
            <a:r>
              <a:rPr lang="en-IN" dirty="0" smtClean="0"/>
              <a:t>query.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resultset1-300x1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" y="3929066"/>
            <a:ext cx="7715304" cy="29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30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Step- 6</a:t>
            </a:r>
            <a:br>
              <a:rPr lang="en-US" b="1" dirty="0" smtClean="0"/>
            </a:br>
            <a:r>
              <a:rPr lang="en-US" sz="3100" b="1" dirty="0" smtClean="0"/>
              <a:t>(Process The Result)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err="1" smtClean="0">
                <a:solidFill>
                  <a:srgbClr val="002060"/>
                </a:solidFill>
              </a:rPr>
              <a:t>ResultSet</a:t>
            </a:r>
            <a:r>
              <a:rPr lang="en-IN" dirty="0" smtClean="0"/>
              <a:t> objects maintain a cursor pointing to the current row of data  this cursor initially points before the first row and is moved to the first row by the </a:t>
            </a:r>
            <a:r>
              <a:rPr lang="en-IN" b="1" dirty="0" smtClean="0">
                <a:solidFill>
                  <a:srgbClr val="002060"/>
                </a:solidFill>
              </a:rPr>
              <a:t>next() </a:t>
            </a:r>
            <a:r>
              <a:rPr lang="en-IN" dirty="0" smtClean="0"/>
              <a:t>method.</a:t>
            </a:r>
          </a:p>
          <a:p>
            <a:endParaRPr lang="en-US" dirty="0" smtClean="0"/>
          </a:p>
          <a:p>
            <a:r>
              <a:rPr lang="en-US" dirty="0" smtClean="0"/>
              <a:t>Similarly , the </a:t>
            </a:r>
            <a:r>
              <a:rPr lang="en-US" b="1" dirty="0" err="1" smtClean="0">
                <a:solidFill>
                  <a:srgbClr val="002060"/>
                </a:solidFill>
              </a:rPr>
              <a:t>ResultSet</a:t>
            </a:r>
            <a:r>
              <a:rPr lang="en-US" dirty="0" smtClean="0"/>
              <a:t> also has </a:t>
            </a:r>
            <a:r>
              <a:rPr lang="en-US" b="1" dirty="0" err="1" smtClean="0">
                <a:solidFill>
                  <a:srgbClr val="002060"/>
                </a:solidFill>
              </a:rPr>
              <a:t>getXXX</a:t>
            </a:r>
            <a:r>
              <a:rPr lang="en-US" b="1" dirty="0" smtClean="0">
                <a:solidFill>
                  <a:srgbClr val="002060"/>
                </a:solidFill>
              </a:rPr>
              <a:t>( ) </a:t>
            </a:r>
            <a:r>
              <a:rPr lang="en-US" dirty="0" smtClean="0"/>
              <a:t>methods which allow us to fetch the values of columns of a row.</a:t>
            </a:r>
          </a:p>
          <a:p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 smtClean="0"/>
              <a:t>of these </a:t>
            </a:r>
            <a:r>
              <a:rPr lang="en-IN" b="1" dirty="0" err="1" smtClean="0">
                <a:solidFill>
                  <a:srgbClr val="002060"/>
                </a:solidFill>
              </a:rPr>
              <a:t>getXXX</a:t>
            </a:r>
            <a:r>
              <a:rPr lang="en-IN" b="1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methods attempts to convert the column value to the specified Java type and returns a suitable Java </a:t>
            </a:r>
            <a:r>
              <a:rPr lang="en-IN" dirty="0" smtClean="0"/>
              <a:t>value.</a:t>
            </a:r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 smtClean="0"/>
              <a:t>example, </a:t>
            </a:r>
            <a:r>
              <a:rPr lang="en-IN" b="1" dirty="0" err="1" smtClean="0">
                <a:solidFill>
                  <a:srgbClr val="002060"/>
                </a:solidFill>
              </a:rPr>
              <a:t>getInt</a:t>
            </a:r>
            <a:r>
              <a:rPr lang="en-IN" b="1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gets the column value as an </a:t>
            </a:r>
            <a:r>
              <a:rPr lang="en-IN" dirty="0" err="1" smtClean="0"/>
              <a:t>int</a:t>
            </a:r>
            <a:r>
              <a:rPr lang="en-IN" dirty="0" smtClean="0"/>
              <a:t>, </a:t>
            </a:r>
            <a:r>
              <a:rPr lang="en-IN" b="1" dirty="0" err="1" smtClean="0">
                <a:solidFill>
                  <a:srgbClr val="002060"/>
                </a:solidFill>
              </a:rPr>
              <a:t>getString</a:t>
            </a:r>
            <a:r>
              <a:rPr lang="en-IN" b="1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gets the column value as a String, and </a:t>
            </a:r>
            <a:r>
              <a:rPr lang="en-IN" b="1" dirty="0" err="1" smtClean="0">
                <a:solidFill>
                  <a:srgbClr val="002060"/>
                </a:solidFill>
              </a:rPr>
              <a:t>getDate</a:t>
            </a:r>
            <a:r>
              <a:rPr lang="en-IN" b="1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returns the column value as a Date.</a:t>
            </a:r>
            <a:endParaRPr lang="en-US" sz="3600" dirty="0" smtClean="0"/>
          </a:p>
          <a:p>
            <a:endParaRPr lang="en-US" b="1" u="sng" dirty="0" smtClean="0"/>
          </a:p>
          <a:p>
            <a:endParaRPr lang="en-US" b="1" u="sng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30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Step- 6</a:t>
            </a:r>
            <a:br>
              <a:rPr lang="en-US" b="1" dirty="0" smtClean="0"/>
            </a:br>
            <a:r>
              <a:rPr lang="en-US" sz="3100" b="1" dirty="0" smtClean="0"/>
              <a:t>(Process The Result)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These </a:t>
            </a:r>
            <a:r>
              <a:rPr lang="en-US" sz="2800" b="1" dirty="0" err="1" smtClean="0">
                <a:solidFill>
                  <a:srgbClr val="002060"/>
                </a:solidFill>
              </a:rPr>
              <a:t>getXXX</a:t>
            </a:r>
            <a:r>
              <a:rPr lang="en-US" sz="2800" b="1" dirty="0" smtClean="0">
                <a:solidFill>
                  <a:srgbClr val="002060"/>
                </a:solidFill>
              </a:rPr>
              <a:t>() </a:t>
            </a:r>
            <a:r>
              <a:rPr lang="en-US" sz="2800" dirty="0" smtClean="0"/>
              <a:t>methods have 2 versions:</a:t>
            </a:r>
          </a:p>
          <a:p>
            <a:pPr lvl="1"/>
            <a:endParaRPr lang="en-US" sz="2400" b="1" dirty="0" smtClean="0"/>
          </a:p>
          <a:p>
            <a:pPr lvl="1"/>
            <a:r>
              <a:rPr lang="en-US" sz="2400" b="1" dirty="0" smtClean="0"/>
              <a:t>public </a:t>
            </a:r>
            <a:r>
              <a:rPr lang="en-US" sz="2400" b="1" dirty="0" err="1" smtClean="0"/>
              <a:t>ResultSet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getXXX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colpos</a:t>
            </a:r>
            <a:r>
              <a:rPr lang="en-US" sz="2400" b="1" dirty="0" smtClean="0"/>
              <a:t>) throws </a:t>
            </a:r>
            <a:r>
              <a:rPr lang="en-US" sz="2400" b="1" dirty="0" err="1" smtClean="0"/>
              <a:t>SQLException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public </a:t>
            </a:r>
            <a:r>
              <a:rPr lang="en-US" sz="2400" b="1" dirty="0" err="1" smtClean="0"/>
              <a:t>ResultSet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getXXX</a:t>
            </a:r>
            <a:r>
              <a:rPr lang="en-US" sz="2400" b="1" dirty="0" smtClean="0"/>
              <a:t>(String </a:t>
            </a:r>
            <a:r>
              <a:rPr lang="en-US" sz="2400" b="1" dirty="0" err="1" smtClean="0"/>
              <a:t>colname</a:t>
            </a:r>
            <a:r>
              <a:rPr lang="en-US" sz="2400" b="1" dirty="0" smtClean="0"/>
              <a:t>) </a:t>
            </a:r>
            <a:r>
              <a:rPr lang="en-US" sz="2400" b="1" dirty="0" smtClean="0"/>
              <a:t>throws </a:t>
            </a:r>
            <a:r>
              <a:rPr lang="en-US" sz="2400" b="1" dirty="0" err="1" smtClean="0"/>
              <a:t>SQLException</a:t>
            </a:r>
            <a:endParaRPr lang="en-US" sz="24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The first version accepts a column position as in the select query and the second version accepts the column name</a:t>
            </a:r>
            <a:endParaRPr lang="en-US" sz="2800" dirty="0" smtClean="0"/>
          </a:p>
          <a:p>
            <a:endParaRPr lang="en-US" b="1" u="sng" dirty="0" smtClean="0"/>
          </a:p>
          <a:p>
            <a:endParaRPr lang="en-US" b="1" u="sng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30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Step- 6</a:t>
            </a:r>
            <a:br>
              <a:rPr lang="en-US" b="1" dirty="0" smtClean="0"/>
            </a:br>
            <a:r>
              <a:rPr lang="en-US" sz="3100" b="1" dirty="0" smtClean="0"/>
              <a:t>(Process The Result)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E</a:t>
            </a:r>
            <a:r>
              <a:rPr lang="en-IN" sz="2900" b="1" u="sng" dirty="0" err="1" smtClean="0"/>
              <a:t>xample</a:t>
            </a:r>
            <a:r>
              <a:rPr lang="en-IN" sz="2900" b="1" u="sng" dirty="0" smtClean="0"/>
              <a:t>:</a:t>
            </a:r>
          </a:p>
          <a:p>
            <a:pPr>
              <a:buNone/>
            </a:pPr>
            <a:endParaRPr lang="en-IN" sz="2900" b="1" u="sng" dirty="0" smtClean="0"/>
          </a:p>
          <a:p>
            <a:pPr>
              <a:buNone/>
            </a:pPr>
            <a:r>
              <a:rPr lang="en-IN" sz="2900" dirty="0" smtClean="0"/>
              <a:t> </a:t>
            </a:r>
            <a:r>
              <a:rPr lang="en-IN" sz="2900" b="1" dirty="0" err="1" smtClean="0">
                <a:solidFill>
                  <a:srgbClr val="002060"/>
                </a:solidFill>
              </a:rPr>
              <a:t>ResultSet</a:t>
            </a:r>
            <a:r>
              <a:rPr lang="en-IN" sz="2900" b="1" dirty="0" smtClean="0">
                <a:solidFill>
                  <a:srgbClr val="002060"/>
                </a:solidFill>
              </a:rPr>
              <a:t> </a:t>
            </a:r>
            <a:r>
              <a:rPr lang="en-IN" sz="2900" b="1" dirty="0" err="1" smtClean="0">
                <a:solidFill>
                  <a:srgbClr val="002060"/>
                </a:solidFill>
              </a:rPr>
              <a:t>rs</a:t>
            </a:r>
            <a:r>
              <a:rPr lang="en-IN" sz="2900" b="1" dirty="0" smtClean="0">
                <a:solidFill>
                  <a:srgbClr val="002060"/>
                </a:solidFill>
              </a:rPr>
              <a:t>=</a:t>
            </a:r>
            <a:r>
              <a:rPr lang="en-IN" sz="2900" b="1" dirty="0" err="1" smtClean="0">
                <a:solidFill>
                  <a:srgbClr val="002060"/>
                </a:solidFill>
              </a:rPr>
              <a:t>st.executeQuery</a:t>
            </a:r>
            <a:r>
              <a:rPr lang="en-IN" sz="2900" b="1" dirty="0" smtClean="0">
                <a:solidFill>
                  <a:srgbClr val="002060"/>
                </a:solidFill>
              </a:rPr>
              <a:t>("Select * from employee");</a:t>
            </a:r>
          </a:p>
          <a:p>
            <a:pPr>
              <a:buNone/>
            </a:pPr>
            <a:r>
              <a:rPr lang="en-IN" sz="2900" b="1" dirty="0" smtClean="0">
                <a:solidFill>
                  <a:srgbClr val="002060"/>
                </a:solidFill>
              </a:rPr>
              <a:t>while(</a:t>
            </a:r>
            <a:r>
              <a:rPr lang="en-IN" sz="2900" b="1" dirty="0" err="1" smtClean="0">
                <a:solidFill>
                  <a:srgbClr val="002060"/>
                </a:solidFill>
              </a:rPr>
              <a:t>rs.next</a:t>
            </a:r>
            <a:r>
              <a:rPr lang="en-IN" sz="2900" b="1" dirty="0" smtClean="0">
                <a:solidFill>
                  <a:srgbClr val="002060"/>
                </a:solidFill>
              </a:rPr>
              <a:t>())</a:t>
            </a:r>
          </a:p>
          <a:p>
            <a:pPr>
              <a:buNone/>
            </a:pPr>
            <a:r>
              <a:rPr lang="en-IN" sz="29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IN" sz="2900" b="1" dirty="0" err="1" smtClean="0">
                <a:solidFill>
                  <a:srgbClr val="002060"/>
                </a:solidFill>
              </a:rPr>
              <a:t>int</a:t>
            </a:r>
            <a:r>
              <a:rPr lang="en-IN" sz="2900" b="1" dirty="0" smtClean="0">
                <a:solidFill>
                  <a:srgbClr val="002060"/>
                </a:solidFill>
              </a:rPr>
              <a:t> </a:t>
            </a:r>
            <a:r>
              <a:rPr lang="en-IN" sz="2900" b="1" dirty="0" err="1" smtClean="0">
                <a:solidFill>
                  <a:srgbClr val="002060"/>
                </a:solidFill>
              </a:rPr>
              <a:t>eno</a:t>
            </a:r>
            <a:r>
              <a:rPr lang="en-IN" sz="2900" b="1" dirty="0" smtClean="0">
                <a:solidFill>
                  <a:srgbClr val="002060"/>
                </a:solidFill>
              </a:rPr>
              <a:t>=</a:t>
            </a:r>
            <a:r>
              <a:rPr lang="en-IN" sz="2900" b="1" dirty="0" err="1" smtClean="0">
                <a:solidFill>
                  <a:srgbClr val="002060"/>
                </a:solidFill>
              </a:rPr>
              <a:t>rs.getInt</a:t>
            </a:r>
            <a:r>
              <a:rPr lang="en-IN" sz="2900" b="1" dirty="0" smtClean="0">
                <a:solidFill>
                  <a:srgbClr val="002060"/>
                </a:solidFill>
              </a:rPr>
              <a:t>("</a:t>
            </a:r>
            <a:r>
              <a:rPr lang="en-IN" sz="2900" b="1" dirty="0" err="1" smtClean="0">
                <a:solidFill>
                  <a:srgbClr val="002060"/>
                </a:solidFill>
              </a:rPr>
              <a:t>empno</a:t>
            </a:r>
            <a:r>
              <a:rPr lang="en-IN" sz="2900" b="1" dirty="0" smtClean="0">
                <a:solidFill>
                  <a:srgbClr val="002060"/>
                </a:solidFill>
              </a:rPr>
              <a:t>");</a:t>
            </a:r>
          </a:p>
          <a:p>
            <a:pPr>
              <a:buNone/>
            </a:pPr>
            <a:r>
              <a:rPr lang="en-IN" sz="2900" b="1" dirty="0" smtClean="0">
                <a:solidFill>
                  <a:srgbClr val="002060"/>
                </a:solidFill>
              </a:rPr>
              <a:t>String name=</a:t>
            </a:r>
            <a:r>
              <a:rPr lang="en-IN" sz="2900" b="1" dirty="0" err="1" smtClean="0">
                <a:solidFill>
                  <a:srgbClr val="002060"/>
                </a:solidFill>
              </a:rPr>
              <a:t>rs.getString</a:t>
            </a:r>
            <a:r>
              <a:rPr lang="en-IN" sz="2900" b="1" dirty="0" smtClean="0">
                <a:solidFill>
                  <a:srgbClr val="002060"/>
                </a:solidFill>
              </a:rPr>
              <a:t>("</a:t>
            </a:r>
            <a:r>
              <a:rPr lang="en-IN" sz="2900" b="1" dirty="0" err="1" smtClean="0">
                <a:solidFill>
                  <a:srgbClr val="002060"/>
                </a:solidFill>
              </a:rPr>
              <a:t>ename</a:t>
            </a:r>
            <a:r>
              <a:rPr lang="en-IN" sz="2900" b="1" dirty="0" smtClean="0">
                <a:solidFill>
                  <a:srgbClr val="002060"/>
                </a:solidFill>
              </a:rPr>
              <a:t>");</a:t>
            </a:r>
          </a:p>
          <a:p>
            <a:pPr>
              <a:buNone/>
            </a:pPr>
            <a:r>
              <a:rPr lang="en-IN" sz="2900" b="1" dirty="0" err="1" smtClean="0">
                <a:solidFill>
                  <a:srgbClr val="002060"/>
                </a:solidFill>
              </a:rPr>
              <a:t>int</a:t>
            </a:r>
            <a:r>
              <a:rPr lang="en-IN" sz="2900" b="1" dirty="0" smtClean="0">
                <a:solidFill>
                  <a:srgbClr val="002060"/>
                </a:solidFill>
              </a:rPr>
              <a:t> </a:t>
            </a:r>
            <a:r>
              <a:rPr lang="en-IN" sz="2900" b="1" dirty="0" err="1" smtClean="0">
                <a:solidFill>
                  <a:srgbClr val="002060"/>
                </a:solidFill>
              </a:rPr>
              <a:t>sal</a:t>
            </a:r>
            <a:r>
              <a:rPr lang="en-IN" sz="2900" b="1" dirty="0" smtClean="0">
                <a:solidFill>
                  <a:srgbClr val="002060"/>
                </a:solidFill>
              </a:rPr>
              <a:t>=</a:t>
            </a:r>
            <a:r>
              <a:rPr lang="en-IN" sz="2900" b="1" dirty="0" err="1" smtClean="0">
                <a:solidFill>
                  <a:srgbClr val="002060"/>
                </a:solidFill>
              </a:rPr>
              <a:t>rs.getInt</a:t>
            </a:r>
            <a:r>
              <a:rPr lang="en-IN" sz="2900" b="1" dirty="0" smtClean="0">
                <a:solidFill>
                  <a:srgbClr val="002060"/>
                </a:solidFill>
              </a:rPr>
              <a:t>("</a:t>
            </a:r>
            <a:r>
              <a:rPr lang="en-IN" sz="2900" b="1" dirty="0" err="1" smtClean="0">
                <a:solidFill>
                  <a:srgbClr val="002060"/>
                </a:solidFill>
              </a:rPr>
              <a:t>sal</a:t>
            </a:r>
            <a:r>
              <a:rPr lang="en-IN" sz="2900" b="1" dirty="0" smtClean="0">
                <a:solidFill>
                  <a:srgbClr val="002060"/>
                </a:solidFill>
              </a:rPr>
              <a:t>");</a:t>
            </a:r>
          </a:p>
          <a:p>
            <a:pPr>
              <a:buNone/>
            </a:pPr>
            <a:r>
              <a:rPr lang="en-IN" sz="2900" b="1" dirty="0" err="1" smtClean="0">
                <a:solidFill>
                  <a:srgbClr val="002060"/>
                </a:solidFill>
              </a:rPr>
              <a:t>System.out.println</a:t>
            </a:r>
            <a:r>
              <a:rPr lang="en-IN" sz="2900" b="1" dirty="0" smtClean="0">
                <a:solidFill>
                  <a:srgbClr val="002060"/>
                </a:solidFill>
              </a:rPr>
              <a:t>(</a:t>
            </a:r>
            <a:r>
              <a:rPr lang="en-IN" sz="2900" b="1" dirty="0" err="1" smtClean="0">
                <a:solidFill>
                  <a:srgbClr val="002060"/>
                </a:solidFill>
              </a:rPr>
              <a:t>eno</a:t>
            </a:r>
            <a:r>
              <a:rPr lang="en-IN" sz="2900" b="1" dirty="0" smtClean="0">
                <a:solidFill>
                  <a:srgbClr val="002060"/>
                </a:solidFill>
              </a:rPr>
              <a:t>+"\t"+name+"\t"+</a:t>
            </a:r>
            <a:r>
              <a:rPr lang="en-IN" sz="2900" b="1" dirty="0" err="1" smtClean="0">
                <a:solidFill>
                  <a:srgbClr val="002060"/>
                </a:solidFill>
              </a:rPr>
              <a:t>sal</a:t>
            </a:r>
            <a:r>
              <a:rPr lang="en-IN" sz="2900" b="1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IN" sz="2900" b="1" dirty="0" smtClean="0">
                <a:solidFill>
                  <a:srgbClr val="002060"/>
                </a:solidFill>
              </a:rPr>
              <a:t>}</a:t>
            </a:r>
            <a:r>
              <a:rPr lang="en-IN" sz="2900" b="1" dirty="0" smtClean="0">
                <a:solidFill>
                  <a:srgbClr val="002060"/>
                </a:solidFill>
              </a:rPr>
              <a:t> </a:t>
            </a:r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r>
              <a:rPr lang="en-IN" sz="2900" dirty="0" smtClean="0"/>
              <a:t>    </a:t>
            </a:r>
            <a:endParaRPr lang="en-US" sz="29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30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840</Words>
  <Application>Microsoft Office PowerPoint</Application>
  <PresentationFormat>On-screen Show (4:3)</PresentationFormat>
  <Paragraphs>149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Step-3 (Opening The Connection)</vt:lpstr>
      <vt:lpstr>Step-4 (Create The Statement Object)</vt:lpstr>
      <vt:lpstr>Step- 5 (Execute the Query)</vt:lpstr>
      <vt:lpstr>Step- 5 (Execute the Query)</vt:lpstr>
      <vt:lpstr>Step- 5 (Execute the Query)</vt:lpstr>
      <vt:lpstr>Step- 6 (Process The Result)</vt:lpstr>
      <vt:lpstr>Step- 6 (Process The Result)</vt:lpstr>
      <vt:lpstr>Step- 6 (Process The Result)</vt:lpstr>
      <vt:lpstr>Step-7 (Close The Connection)</vt:lpstr>
      <vt:lpstr>The Complete Code</vt:lpstr>
      <vt:lpstr>The Complete Code</vt:lpstr>
      <vt:lpstr>An Important Point!</vt:lpstr>
      <vt:lpstr>Setting PATH</vt:lpstr>
      <vt:lpstr>Setting CLASSPATH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20</cp:revision>
  <dcterms:created xsi:type="dcterms:W3CDTF">2018-01-05T06:29:58Z</dcterms:created>
  <dcterms:modified xsi:type="dcterms:W3CDTF">2018-01-05T20:38:54Z</dcterms:modified>
</cp:coreProperties>
</file>