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0" r:id="rId2"/>
    <p:sldId id="303" r:id="rId3"/>
    <p:sldId id="304" r:id="rId4"/>
    <p:sldId id="319" r:id="rId5"/>
    <p:sldId id="320" r:id="rId6"/>
    <p:sldId id="321" r:id="rId7"/>
    <p:sldId id="306" r:id="rId8"/>
    <p:sldId id="307" r:id="rId9"/>
    <p:sldId id="308" r:id="rId10"/>
    <p:sldId id="309" r:id="rId11"/>
    <p:sldId id="310" r:id="rId12"/>
    <p:sldId id="311" r:id="rId13"/>
    <p:sldId id="312" r:id="rId14"/>
    <p:sldId id="316" r:id="rId15"/>
    <p:sldId id="31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555" autoAdjust="0"/>
    <p:restoredTop sz="94660"/>
  </p:normalViewPr>
  <p:slideViewPr>
    <p:cSldViewPr>
      <p:cViewPr varScale="1">
        <p:scale>
          <a:sx n="86" d="100"/>
          <a:sy n="86" d="100"/>
        </p:scale>
        <p:origin x="-154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70101F-9EF3-4EFE-B868-1096C71C7420}" type="datetimeFigureOut">
              <a:rPr lang="en-US" smtClean="0"/>
              <a:pPr/>
              <a:t>1/6/2018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CB0DAF-E9DD-4A18-970F-A8285E3082E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B708ED-ED73-452F-A4A0-79ED077DEA77}" type="datetimeFigureOut">
              <a:rPr lang="en-US" smtClean="0"/>
              <a:pPr/>
              <a:t>1/6/2018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A2E3A-E306-4298-95C4-2F7CF54027F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B708ED-ED73-452F-A4A0-79ED077DEA77}" type="datetimeFigureOut">
              <a:rPr lang="en-US" smtClean="0"/>
              <a:pPr/>
              <a:t>1/6/2018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A2E3A-E306-4298-95C4-2F7CF54027F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B708ED-ED73-452F-A4A0-79ED077DEA77}" type="datetimeFigureOut">
              <a:rPr lang="en-US" smtClean="0"/>
              <a:pPr/>
              <a:t>1/6/2018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A2E3A-E306-4298-95C4-2F7CF54027F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B708ED-ED73-452F-A4A0-79ED077DEA77}" type="datetimeFigureOut">
              <a:rPr lang="en-US" smtClean="0"/>
              <a:pPr/>
              <a:t>1/6/2018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A2E3A-E306-4298-95C4-2F7CF54027F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B708ED-ED73-452F-A4A0-79ED077DEA77}" type="datetimeFigureOut">
              <a:rPr lang="en-US" smtClean="0"/>
              <a:pPr/>
              <a:t>1/6/2018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A2E3A-E306-4298-95C4-2F7CF54027F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B708ED-ED73-452F-A4A0-79ED077DEA77}" type="datetimeFigureOut">
              <a:rPr lang="en-US" smtClean="0"/>
              <a:pPr/>
              <a:t>1/6/2018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CA2E3A-E306-4298-95C4-2F7CF54027F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B708ED-ED73-452F-A4A0-79ED077DEA77}" type="datetimeFigureOut">
              <a:rPr lang="en-US" smtClean="0"/>
              <a:pPr/>
              <a:t>1/6/2018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CA2E3A-E306-4298-95C4-2F7CF54027F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B708ED-ED73-452F-A4A0-79ED077DEA77}" type="datetimeFigureOut">
              <a:rPr lang="en-US" smtClean="0"/>
              <a:pPr/>
              <a:t>1/6/2018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CA2E3A-E306-4298-95C4-2F7CF54027F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708ED-ED73-452F-A4A0-79ED077DEA77}" type="datetimeFigureOut">
              <a:rPr lang="en-US" smtClean="0"/>
              <a:pPr/>
              <a:t>1/6/2018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CA2E3A-E306-4298-95C4-2F7CF54027F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B708ED-ED73-452F-A4A0-79ED077DEA77}" type="datetimeFigureOut">
              <a:rPr lang="en-US" smtClean="0"/>
              <a:pPr/>
              <a:t>1/6/2018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CA2E3A-E306-4298-95C4-2F7CF54027F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B708ED-ED73-452F-A4A0-79ED077DEA77}" type="datetimeFigureOut">
              <a:rPr lang="en-US" smtClean="0"/>
              <a:pPr/>
              <a:t>1/6/2018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CA2E3A-E306-4298-95C4-2F7CF54027F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708ED-ED73-452F-A4A0-79ED077DEA77}" type="datetimeFigureOut">
              <a:rPr lang="en-US" smtClean="0"/>
              <a:pPr/>
              <a:t>1/6/2018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A2E3A-E306-4298-95C4-2F7CF54027F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b="1" dirty="0" smtClean="0">
                <a:solidFill>
                  <a:schemeClr val="tx1"/>
                </a:solidFill>
              </a:rPr>
              <a:t>JAVA PROJECT WORKSHOP</a:t>
            </a:r>
          </a:p>
          <a:p>
            <a:r>
              <a:rPr lang="en-US" sz="2800" b="1" dirty="0" smtClean="0"/>
              <a:t>(JDBC – Part </a:t>
            </a:r>
            <a:r>
              <a:rPr lang="en-US" sz="2800" b="1" dirty="0" smtClean="0"/>
              <a:t>3)</a:t>
            </a:r>
            <a:endParaRPr lang="en-US" sz="2800" b="1" dirty="0" smtClean="0"/>
          </a:p>
          <a:p>
            <a:r>
              <a:rPr lang="en-US" sz="2800" b="1" dirty="0" smtClean="0">
                <a:solidFill>
                  <a:srgbClr val="FF0000"/>
                </a:solidFill>
              </a:rPr>
              <a:t>Lecture </a:t>
            </a:r>
            <a:r>
              <a:rPr lang="en-US" sz="2800" b="1" dirty="0" smtClean="0">
                <a:solidFill>
                  <a:srgbClr val="FF0000"/>
                </a:solidFill>
              </a:rPr>
              <a:t>3</a:t>
            </a:r>
            <a:endParaRPr lang="en-IN" sz="2800" b="1"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Drawbacks Of String Concatenation</a:t>
            </a:r>
            <a:endParaRPr lang="en-IN" sz="3200" b="1" dirty="0"/>
          </a:p>
        </p:txBody>
      </p:sp>
      <p:sp>
        <p:nvSpPr>
          <p:cNvPr id="3" name="Content Placeholder 2"/>
          <p:cNvSpPr>
            <a:spLocks noGrp="1"/>
          </p:cNvSpPr>
          <p:nvPr>
            <p:ph sz="quarter" idx="1"/>
          </p:nvPr>
        </p:nvSpPr>
        <p:spPr/>
        <p:txBody>
          <a:bodyPr>
            <a:normAutofit fontScale="92500" lnSpcReduction="10000"/>
          </a:bodyPr>
          <a:lstStyle/>
          <a:p>
            <a:pPr>
              <a:buNone/>
            </a:pPr>
            <a:r>
              <a:rPr lang="en-IN" dirty="0" smtClean="0"/>
              <a:t>  </a:t>
            </a:r>
          </a:p>
          <a:p>
            <a:r>
              <a:rPr lang="en-IN" dirty="0" smtClean="0">
                <a:latin typeface="+mj-lt"/>
              </a:rPr>
              <a:t>It is very difficult to write as we have manually insert single quotes</a:t>
            </a:r>
          </a:p>
          <a:p>
            <a:endParaRPr lang="en-IN" dirty="0" smtClean="0">
              <a:latin typeface="+mj-lt"/>
            </a:endParaRPr>
          </a:p>
          <a:p>
            <a:r>
              <a:rPr lang="en-IN" dirty="0" smtClean="0">
                <a:latin typeface="+mj-lt"/>
              </a:rPr>
              <a:t>It is a programmer’s responsibility to handle date conversions</a:t>
            </a:r>
          </a:p>
          <a:p>
            <a:endParaRPr lang="en-IN" dirty="0" smtClean="0">
              <a:latin typeface="+mj-lt"/>
            </a:endParaRPr>
          </a:p>
          <a:p>
            <a:r>
              <a:rPr lang="en-IN" dirty="0" smtClean="0">
                <a:latin typeface="+mj-lt"/>
              </a:rPr>
              <a:t>It is prone to a very famous </a:t>
            </a:r>
            <a:r>
              <a:rPr lang="en-IN" dirty="0" err="1" smtClean="0">
                <a:latin typeface="+mj-lt"/>
              </a:rPr>
              <a:t>sql</a:t>
            </a:r>
            <a:r>
              <a:rPr lang="en-IN" dirty="0" smtClean="0">
                <a:latin typeface="+mj-lt"/>
              </a:rPr>
              <a:t> attack called </a:t>
            </a:r>
            <a:r>
              <a:rPr lang="en-IN" b="1" dirty="0" smtClean="0">
                <a:solidFill>
                  <a:srgbClr val="0070C0"/>
                </a:solidFill>
                <a:latin typeface="+mj-lt"/>
              </a:rPr>
              <a:t>SQL INJECTION</a:t>
            </a:r>
            <a:endParaRPr lang="en-IN" b="1" dirty="0">
              <a:solidFill>
                <a:srgbClr val="0070C0"/>
              </a:solidFill>
              <a:latin typeface="+mj-lt"/>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715436" cy="639762"/>
          </a:xfrm>
        </p:spPr>
        <p:txBody>
          <a:bodyPr>
            <a:normAutofit fontScale="90000"/>
          </a:bodyPr>
          <a:lstStyle/>
          <a:p>
            <a:r>
              <a:rPr lang="en-US" b="1" dirty="0" err="1" smtClean="0"/>
              <a:t>PreparedStatement</a:t>
            </a:r>
            <a:endParaRPr lang="en-US" dirty="0"/>
          </a:p>
        </p:txBody>
      </p:sp>
      <p:sp>
        <p:nvSpPr>
          <p:cNvPr id="3" name="Content Placeholder 2"/>
          <p:cNvSpPr>
            <a:spLocks noGrp="1"/>
          </p:cNvSpPr>
          <p:nvPr>
            <p:ph idx="1"/>
          </p:nvPr>
        </p:nvSpPr>
        <p:spPr>
          <a:xfrm>
            <a:off x="285720" y="1428736"/>
            <a:ext cx="8572560" cy="4800600"/>
          </a:xfrm>
        </p:spPr>
        <p:txBody>
          <a:bodyPr>
            <a:normAutofit/>
          </a:bodyPr>
          <a:lstStyle/>
          <a:p>
            <a:pPr algn="just"/>
            <a:r>
              <a:rPr lang="en-US" dirty="0" smtClean="0"/>
              <a:t>The </a:t>
            </a:r>
            <a:r>
              <a:rPr lang="en-US" b="1" i="1" dirty="0" err="1" smtClean="0">
                <a:solidFill>
                  <a:srgbClr val="0070C0"/>
                </a:solidFill>
              </a:rPr>
              <a:t>PreparedStatement</a:t>
            </a:r>
            <a:r>
              <a:rPr lang="en-US" i="1" dirty="0" smtClean="0"/>
              <a:t> </a:t>
            </a:r>
            <a:r>
              <a:rPr lang="en-US" dirty="0" smtClean="0"/>
              <a:t>interface extends the Statement interface which gives us added functionality with a couple of advantages over a generic Statement object.</a:t>
            </a:r>
          </a:p>
          <a:p>
            <a:pPr algn="just"/>
            <a:endParaRPr lang="en-US" dirty="0" smtClean="0"/>
          </a:p>
          <a:p>
            <a:pPr algn="just"/>
            <a:r>
              <a:rPr lang="en-US" dirty="0" smtClean="0"/>
              <a:t>This statement gives us the flexibility of supplying arguments dynamically.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736"/>
            <a:ext cx="8643998" cy="5072098"/>
          </a:xfrm>
        </p:spPr>
        <p:txBody>
          <a:bodyPr>
            <a:normAutofit fontScale="92500" lnSpcReduction="20000"/>
          </a:bodyPr>
          <a:lstStyle/>
          <a:p>
            <a:r>
              <a:rPr lang="en-US" dirty="0" smtClean="0"/>
              <a:t> </a:t>
            </a:r>
            <a:r>
              <a:rPr lang="en-US" dirty="0" err="1" smtClean="0"/>
              <a:t>PreparedStatement</a:t>
            </a:r>
            <a:r>
              <a:rPr lang="en-US" dirty="0" smtClean="0"/>
              <a:t> object is created using </a:t>
            </a:r>
            <a:r>
              <a:rPr lang="en-US" b="1" dirty="0" err="1" smtClean="0">
                <a:solidFill>
                  <a:srgbClr val="0070C0"/>
                </a:solidFill>
              </a:rPr>
              <a:t>prepareStatement</a:t>
            </a:r>
            <a:r>
              <a:rPr lang="en-US" b="1" dirty="0" smtClean="0">
                <a:solidFill>
                  <a:srgbClr val="0070C0"/>
                </a:solidFill>
              </a:rPr>
              <a:t> ( ) </a:t>
            </a:r>
            <a:r>
              <a:rPr lang="en-US" dirty="0" smtClean="0"/>
              <a:t>in </a:t>
            </a:r>
            <a:r>
              <a:rPr lang="en-US" b="1" dirty="0" smtClean="0">
                <a:solidFill>
                  <a:srgbClr val="0070C0"/>
                </a:solidFill>
              </a:rPr>
              <a:t>Connection</a:t>
            </a:r>
            <a:r>
              <a:rPr lang="en-US" dirty="0" smtClean="0"/>
              <a:t> interface. </a:t>
            </a:r>
          </a:p>
          <a:p>
            <a:pPr>
              <a:buNone/>
            </a:pPr>
            <a:endParaRPr lang="en-US" dirty="0" smtClean="0"/>
          </a:p>
          <a:p>
            <a:pPr>
              <a:buNone/>
            </a:pPr>
            <a:r>
              <a:rPr lang="en-US" sz="2000" b="1" dirty="0" err="1" smtClean="0">
                <a:solidFill>
                  <a:srgbClr val="00B050"/>
                </a:solidFill>
              </a:rPr>
              <a:t>PreparedStatement</a:t>
            </a:r>
            <a:r>
              <a:rPr lang="en-US" sz="2000" b="1" dirty="0" smtClean="0">
                <a:solidFill>
                  <a:srgbClr val="00B050"/>
                </a:solidFill>
              </a:rPr>
              <a:t> </a:t>
            </a:r>
            <a:r>
              <a:rPr lang="en-US" sz="2000" b="1" dirty="0" err="1" smtClean="0">
                <a:solidFill>
                  <a:srgbClr val="00B050"/>
                </a:solidFill>
              </a:rPr>
              <a:t>pst</a:t>
            </a:r>
            <a:r>
              <a:rPr lang="en-US" sz="2000" b="1" dirty="0" smtClean="0">
                <a:solidFill>
                  <a:srgbClr val="00B050"/>
                </a:solidFill>
              </a:rPr>
              <a:t> = null;</a:t>
            </a:r>
          </a:p>
          <a:p>
            <a:pPr>
              <a:buNone/>
            </a:pPr>
            <a:r>
              <a:rPr lang="en-US" sz="2000" b="1" dirty="0" smtClean="0">
                <a:solidFill>
                  <a:srgbClr val="00B050"/>
                </a:solidFill>
              </a:rPr>
              <a:t>String SQL = “Insert into </a:t>
            </a:r>
            <a:r>
              <a:rPr lang="en-US" sz="2000" b="1" dirty="0" smtClean="0">
                <a:solidFill>
                  <a:srgbClr val="00B050"/>
                </a:solidFill>
              </a:rPr>
              <a:t>employees </a:t>
            </a:r>
            <a:r>
              <a:rPr lang="en-US" sz="2000" b="1" dirty="0" smtClean="0">
                <a:solidFill>
                  <a:srgbClr val="00B050"/>
                </a:solidFill>
              </a:rPr>
              <a:t>values(</a:t>
            </a:r>
            <a:r>
              <a:rPr lang="en-US" sz="2000" b="1" dirty="0" smtClean="0">
                <a:solidFill>
                  <a:srgbClr val="FF0000"/>
                </a:solidFill>
              </a:rPr>
              <a:t>?</a:t>
            </a:r>
            <a:r>
              <a:rPr lang="en-US" sz="2000" b="1" dirty="0" smtClean="0">
                <a:solidFill>
                  <a:srgbClr val="00B050"/>
                </a:solidFill>
              </a:rPr>
              <a:t> ,</a:t>
            </a:r>
            <a:r>
              <a:rPr lang="en-US" sz="2000" b="1" dirty="0" smtClean="0">
                <a:solidFill>
                  <a:srgbClr val="FF0000"/>
                </a:solidFill>
              </a:rPr>
              <a:t>?</a:t>
            </a:r>
            <a:r>
              <a:rPr lang="en-US" sz="2000" b="1" dirty="0" smtClean="0">
                <a:solidFill>
                  <a:srgbClr val="00B050"/>
                </a:solidFill>
              </a:rPr>
              <a:t> ,</a:t>
            </a:r>
            <a:r>
              <a:rPr lang="en-US" sz="2000" b="1" dirty="0" smtClean="0">
                <a:solidFill>
                  <a:srgbClr val="FF0000"/>
                </a:solidFill>
              </a:rPr>
              <a:t>?</a:t>
            </a:r>
            <a:r>
              <a:rPr lang="en-US" sz="2000" b="1" dirty="0" smtClean="0">
                <a:solidFill>
                  <a:srgbClr val="00B050"/>
                </a:solidFill>
              </a:rPr>
              <a:t>)”;</a:t>
            </a:r>
          </a:p>
          <a:p>
            <a:pPr>
              <a:buNone/>
            </a:pPr>
            <a:r>
              <a:rPr lang="en-US" sz="2000" b="1" dirty="0" err="1" smtClean="0">
                <a:solidFill>
                  <a:srgbClr val="00B050"/>
                </a:solidFill>
              </a:rPr>
              <a:t>pst</a:t>
            </a:r>
            <a:r>
              <a:rPr lang="en-US" sz="2000" b="1" dirty="0" smtClean="0">
                <a:solidFill>
                  <a:srgbClr val="00B050"/>
                </a:solidFill>
              </a:rPr>
              <a:t> = </a:t>
            </a:r>
            <a:r>
              <a:rPr lang="en-US" sz="2000" b="1" dirty="0" err="1" smtClean="0">
                <a:solidFill>
                  <a:srgbClr val="00B050"/>
                </a:solidFill>
              </a:rPr>
              <a:t>conn.prepareStatement</a:t>
            </a:r>
            <a:r>
              <a:rPr lang="en-US" sz="2000" b="1" dirty="0" smtClean="0">
                <a:solidFill>
                  <a:srgbClr val="00B050"/>
                </a:solidFill>
              </a:rPr>
              <a:t>(SQL);</a:t>
            </a:r>
          </a:p>
          <a:p>
            <a:pPr>
              <a:buNone/>
            </a:pPr>
            <a:endParaRPr lang="en-US" sz="2200" b="1" dirty="0" smtClean="0"/>
          </a:p>
          <a:p>
            <a:pPr>
              <a:buNone/>
            </a:pPr>
            <a:endParaRPr lang="en-US" sz="2200" b="1" dirty="0" smtClean="0"/>
          </a:p>
          <a:p>
            <a:r>
              <a:rPr lang="en-US" dirty="0" smtClean="0"/>
              <a:t>All parameters in JDBC are represented by the </a:t>
            </a:r>
            <a:r>
              <a:rPr lang="en-US" b="1" dirty="0" smtClean="0"/>
              <a:t>? </a:t>
            </a:r>
            <a:r>
              <a:rPr lang="en-US" dirty="0" smtClean="0"/>
              <a:t>symbol, which is known as the </a:t>
            </a:r>
            <a:r>
              <a:rPr lang="en-US" b="1" dirty="0" smtClean="0">
                <a:solidFill>
                  <a:srgbClr val="FF0000"/>
                </a:solidFill>
              </a:rPr>
              <a:t>placeholder</a:t>
            </a:r>
          </a:p>
          <a:p>
            <a:endParaRPr lang="en-US" dirty="0" smtClean="0"/>
          </a:p>
          <a:p>
            <a:r>
              <a:rPr lang="en-US" dirty="0" smtClean="0"/>
              <a:t>We must supply values for every placeholder before executing the SQL statement.</a:t>
            </a:r>
            <a:endParaRPr lang="en-US" dirty="0"/>
          </a:p>
        </p:txBody>
      </p:sp>
      <p:sp>
        <p:nvSpPr>
          <p:cNvPr id="5" name="Title 1"/>
          <p:cNvSpPr>
            <a:spLocks noGrp="1"/>
          </p:cNvSpPr>
          <p:nvPr>
            <p:ph type="title"/>
          </p:nvPr>
        </p:nvSpPr>
        <p:spPr>
          <a:xfrm>
            <a:off x="214282" y="285728"/>
            <a:ext cx="8715436" cy="639762"/>
          </a:xfrm>
        </p:spPr>
        <p:txBody>
          <a:bodyPr>
            <a:normAutofit fontScale="90000"/>
          </a:bodyPr>
          <a:lstStyle/>
          <a:p>
            <a:r>
              <a:rPr lang="en-US" b="1" dirty="0" err="1" smtClean="0"/>
              <a:t>PreparedStatement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7929618" cy="334962"/>
          </a:xfrm>
        </p:spPr>
        <p:txBody>
          <a:bodyPr>
            <a:normAutofit fontScale="90000"/>
          </a:bodyPr>
          <a:lstStyle/>
          <a:p>
            <a:r>
              <a:rPr lang="en-US" b="1" dirty="0" err="1" smtClean="0"/>
              <a:t>setXXX</a:t>
            </a:r>
            <a:r>
              <a:rPr lang="en-US" b="1" dirty="0" smtClean="0"/>
              <a:t>( ) methods</a:t>
            </a:r>
            <a:endParaRPr lang="en-US" dirty="0"/>
          </a:p>
        </p:txBody>
      </p:sp>
      <p:sp>
        <p:nvSpPr>
          <p:cNvPr id="3" name="Content Placeholder 2"/>
          <p:cNvSpPr>
            <a:spLocks noGrp="1"/>
          </p:cNvSpPr>
          <p:nvPr>
            <p:ph idx="1"/>
          </p:nvPr>
        </p:nvSpPr>
        <p:spPr>
          <a:xfrm>
            <a:off x="214282" y="1428736"/>
            <a:ext cx="8643998" cy="5181600"/>
          </a:xfrm>
        </p:spPr>
        <p:txBody>
          <a:bodyPr>
            <a:normAutofit fontScale="70000" lnSpcReduction="20000"/>
          </a:bodyPr>
          <a:lstStyle/>
          <a:p>
            <a:pPr algn="just"/>
            <a:r>
              <a:rPr lang="en-US" dirty="0" smtClean="0"/>
              <a:t>The </a:t>
            </a:r>
            <a:r>
              <a:rPr lang="en-US" b="1" dirty="0" err="1" smtClean="0">
                <a:solidFill>
                  <a:srgbClr val="0070C0"/>
                </a:solidFill>
              </a:rPr>
              <a:t>setXXX</a:t>
            </a:r>
            <a:r>
              <a:rPr lang="en-US" b="1" dirty="0" smtClean="0">
                <a:solidFill>
                  <a:srgbClr val="0070C0"/>
                </a:solidFill>
              </a:rPr>
              <a:t>( ) </a:t>
            </a:r>
            <a:r>
              <a:rPr lang="en-US" dirty="0" smtClean="0"/>
              <a:t>methods bind values to the parameters, where XXX represents the Java data type of the value you wish to bind to the input parameter. If you forget to supply the values, you will receive a </a:t>
            </a:r>
            <a:r>
              <a:rPr lang="en-US" dirty="0" err="1" smtClean="0"/>
              <a:t>SQLException</a:t>
            </a:r>
            <a:r>
              <a:rPr lang="en-US" dirty="0" smtClean="0"/>
              <a:t>.</a:t>
            </a:r>
          </a:p>
          <a:p>
            <a:pPr algn="just"/>
            <a:endParaRPr lang="en-US" dirty="0" smtClean="0"/>
          </a:p>
          <a:p>
            <a:pPr algn="just"/>
            <a:r>
              <a:rPr lang="en-US" b="1" dirty="0" err="1" smtClean="0">
                <a:solidFill>
                  <a:srgbClr val="0070C0"/>
                </a:solidFill>
              </a:rPr>
              <a:t>setXXX</a:t>
            </a:r>
            <a:r>
              <a:rPr lang="en-US" b="1" dirty="0" smtClean="0">
                <a:solidFill>
                  <a:srgbClr val="0070C0"/>
                </a:solidFill>
              </a:rPr>
              <a:t>( ) </a:t>
            </a:r>
            <a:r>
              <a:rPr lang="en-US" dirty="0" smtClean="0"/>
              <a:t>method takes two arguments representing position of placeholder (?) and value to replace respectively.</a:t>
            </a:r>
          </a:p>
          <a:p>
            <a:endParaRPr lang="en-US" dirty="0" smtClean="0"/>
          </a:p>
          <a:p>
            <a:r>
              <a:rPr lang="en-US" dirty="0" smtClean="0"/>
              <a:t>Each placeholder is referred to by its ordinal position. </a:t>
            </a:r>
          </a:p>
          <a:p>
            <a:endParaRPr lang="en-US" dirty="0" smtClean="0"/>
          </a:p>
          <a:p>
            <a:r>
              <a:rPr lang="en-US" dirty="0" smtClean="0"/>
              <a:t>The first placeholder represents position 1, the next position 2, and so forth.</a:t>
            </a:r>
          </a:p>
          <a:p>
            <a:endParaRPr lang="en-US" dirty="0" smtClean="0"/>
          </a:p>
          <a:p>
            <a:pPr>
              <a:buNone/>
            </a:pPr>
            <a:r>
              <a:rPr lang="en-US" dirty="0" smtClean="0"/>
              <a:t>		</a:t>
            </a:r>
            <a:r>
              <a:rPr lang="en-US" b="1" dirty="0" err="1" smtClean="0">
                <a:solidFill>
                  <a:srgbClr val="00B050"/>
                </a:solidFill>
              </a:rPr>
              <a:t>pst.setInt</a:t>
            </a:r>
            <a:r>
              <a:rPr lang="en-US" b="1" dirty="0" smtClean="0">
                <a:solidFill>
                  <a:srgbClr val="00B050"/>
                </a:solidFill>
              </a:rPr>
              <a:t>(1, 101);</a:t>
            </a:r>
          </a:p>
          <a:p>
            <a:pPr>
              <a:buNone/>
            </a:pPr>
            <a:r>
              <a:rPr lang="en-US" b="1" dirty="0" smtClean="0">
                <a:solidFill>
                  <a:srgbClr val="00B050"/>
                </a:solidFill>
              </a:rPr>
              <a:t>		</a:t>
            </a:r>
            <a:r>
              <a:rPr lang="en-US" b="1" dirty="0" err="1" smtClean="0">
                <a:solidFill>
                  <a:srgbClr val="00B050"/>
                </a:solidFill>
              </a:rPr>
              <a:t>pst.setString</a:t>
            </a:r>
            <a:r>
              <a:rPr lang="en-US" b="1" dirty="0" smtClean="0">
                <a:solidFill>
                  <a:srgbClr val="00B050"/>
                </a:solidFill>
              </a:rPr>
              <a:t>(2</a:t>
            </a:r>
            <a:r>
              <a:rPr lang="en-US" b="1" dirty="0" smtClean="0">
                <a:solidFill>
                  <a:srgbClr val="00B050"/>
                </a:solidFill>
              </a:rPr>
              <a:t>,”Ravi”);</a:t>
            </a:r>
            <a:endParaRPr lang="en-US" b="1" dirty="0" smtClean="0">
              <a:solidFill>
                <a:srgbClr val="00B050"/>
              </a:solidFill>
            </a:endParaRPr>
          </a:p>
          <a:p>
            <a:pPr>
              <a:buNone/>
            </a:pPr>
            <a:r>
              <a:rPr lang="en-US" b="1" dirty="0" smtClean="0">
                <a:solidFill>
                  <a:srgbClr val="00B050"/>
                </a:solidFill>
              </a:rPr>
              <a:t>		</a:t>
            </a:r>
            <a:r>
              <a:rPr lang="en-US" b="1" dirty="0" err="1" smtClean="0">
                <a:solidFill>
                  <a:srgbClr val="00B050"/>
                </a:solidFill>
              </a:rPr>
              <a:t>pst.setDouble</a:t>
            </a:r>
            <a:r>
              <a:rPr lang="en-US" b="1" dirty="0" smtClean="0">
                <a:solidFill>
                  <a:srgbClr val="00B050"/>
                </a:solidFill>
              </a:rPr>
              <a:t>(3,500.0);</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642918"/>
            <a:ext cx="7929618" cy="334962"/>
          </a:xfrm>
        </p:spPr>
        <p:txBody>
          <a:bodyPr>
            <a:normAutofit fontScale="90000"/>
          </a:bodyPr>
          <a:lstStyle/>
          <a:p>
            <a:r>
              <a:rPr lang="en-US" b="1" dirty="0" smtClean="0"/>
              <a:t>Statement V/s </a:t>
            </a:r>
            <a:r>
              <a:rPr lang="en-US" b="1" dirty="0" err="1" smtClean="0"/>
              <a:t>PreparedStatement</a:t>
            </a:r>
            <a:endParaRPr lang="en-US" dirty="0"/>
          </a:p>
        </p:txBody>
      </p:sp>
      <p:graphicFrame>
        <p:nvGraphicFramePr>
          <p:cNvPr id="5" name="Content Placeholder 4"/>
          <p:cNvGraphicFramePr>
            <a:graphicFrameLocks noGrp="1"/>
          </p:cNvGraphicFramePr>
          <p:nvPr>
            <p:ph idx="1"/>
          </p:nvPr>
        </p:nvGraphicFramePr>
        <p:xfrm>
          <a:off x="142844" y="1428736"/>
          <a:ext cx="8786814" cy="5214975"/>
        </p:xfrm>
        <a:graphic>
          <a:graphicData uri="http://schemas.openxmlformats.org/drawingml/2006/table">
            <a:tbl>
              <a:tblPr firstRow="1" bandRow="1">
                <a:tableStyleId>{5C22544A-7EE6-4342-B048-85BDC9FD1C3A}</a:tableStyleId>
              </a:tblPr>
              <a:tblGrid>
                <a:gridCol w="4393407"/>
                <a:gridCol w="4393407"/>
              </a:tblGrid>
              <a:tr h="440108">
                <a:tc>
                  <a:txBody>
                    <a:bodyPr/>
                    <a:lstStyle/>
                    <a:p>
                      <a:r>
                        <a:rPr lang="en-IN" sz="2200" dirty="0" smtClean="0"/>
                        <a:t>Statement</a:t>
                      </a:r>
                      <a:endParaRPr lang="en-IN" sz="2200" dirty="0"/>
                    </a:p>
                  </a:txBody>
                  <a:tcPr/>
                </a:tc>
                <a:tc>
                  <a:txBody>
                    <a:bodyPr/>
                    <a:lstStyle/>
                    <a:p>
                      <a:r>
                        <a:rPr lang="en-IN" sz="2200" dirty="0" err="1" smtClean="0"/>
                        <a:t>PreparedStatement</a:t>
                      </a:r>
                      <a:endParaRPr lang="en-IN" sz="2200" dirty="0"/>
                    </a:p>
                  </a:txBody>
                  <a:tcPr/>
                </a:tc>
              </a:tr>
              <a:tr h="759638">
                <a:tc>
                  <a:txBody>
                    <a:bodyPr/>
                    <a:lstStyle/>
                    <a:p>
                      <a:pPr algn="l" fontAlgn="base"/>
                      <a:r>
                        <a:rPr lang="en-IN" u="none" strike="noStrike" dirty="0"/>
                        <a:t>It is used to execute normal SQL queries.</a:t>
                      </a:r>
                    </a:p>
                  </a:txBody>
                  <a:tcPr anchor="ctr"/>
                </a:tc>
                <a:tc>
                  <a:txBody>
                    <a:bodyPr/>
                    <a:lstStyle/>
                    <a:p>
                      <a:pPr algn="l" fontAlgn="base"/>
                      <a:r>
                        <a:rPr lang="en-IN" u="none" strike="noStrike" dirty="0"/>
                        <a:t>It is used to execute parameterized or dynamic SQL queries.</a:t>
                      </a:r>
                    </a:p>
                  </a:txBody>
                  <a:tcPr anchor="ctr"/>
                </a:tc>
              </a:tr>
              <a:tr h="759638">
                <a:tc>
                  <a:txBody>
                    <a:bodyPr/>
                    <a:lstStyle/>
                    <a:p>
                      <a:pPr algn="l" fontAlgn="base"/>
                      <a:r>
                        <a:rPr lang="en-IN" u="none" strike="noStrike" dirty="0"/>
                        <a:t>It is preferred when a particular SQL query is to be executed only once.</a:t>
                      </a:r>
                    </a:p>
                  </a:txBody>
                  <a:tcPr anchor="ctr"/>
                </a:tc>
                <a:tc>
                  <a:txBody>
                    <a:bodyPr/>
                    <a:lstStyle/>
                    <a:p>
                      <a:pPr algn="l" fontAlgn="base"/>
                      <a:r>
                        <a:rPr lang="en-IN" u="none" strike="noStrike" dirty="0"/>
                        <a:t>It is preferred when a particular query is to be executed multiple times.</a:t>
                      </a:r>
                    </a:p>
                  </a:txBody>
                  <a:tcPr anchor="ctr"/>
                </a:tc>
              </a:tr>
              <a:tr h="759638">
                <a:tc>
                  <a:txBody>
                    <a:bodyPr/>
                    <a:lstStyle/>
                    <a:p>
                      <a:pPr algn="l" fontAlgn="base"/>
                      <a:r>
                        <a:rPr lang="en-IN" u="none" strike="noStrike" dirty="0"/>
                        <a:t>You cannot pass the parameters to SQL query using this interface.</a:t>
                      </a:r>
                    </a:p>
                  </a:txBody>
                  <a:tcPr anchor="ctr"/>
                </a:tc>
                <a:tc>
                  <a:txBody>
                    <a:bodyPr/>
                    <a:lstStyle/>
                    <a:p>
                      <a:pPr algn="l" fontAlgn="base"/>
                      <a:r>
                        <a:rPr lang="en-IN" u="none" strike="noStrike" dirty="0"/>
                        <a:t>You can pass the parameters to SQL query at run time using this interface.</a:t>
                      </a:r>
                    </a:p>
                  </a:txBody>
                  <a:tcPr anchor="ctr"/>
                </a:tc>
              </a:tr>
              <a:tr h="1085197">
                <a:tc>
                  <a:txBody>
                    <a:bodyPr/>
                    <a:lstStyle/>
                    <a:p>
                      <a:pPr algn="l" fontAlgn="base"/>
                      <a:r>
                        <a:rPr lang="en-IN" u="none" strike="noStrike" dirty="0"/>
                        <a:t>This interface is mainly used for DDL statements like CREATE, ALTER, DROP etc.</a:t>
                      </a:r>
                    </a:p>
                  </a:txBody>
                  <a:tcPr anchor="ctr"/>
                </a:tc>
                <a:tc>
                  <a:txBody>
                    <a:bodyPr/>
                    <a:lstStyle/>
                    <a:p>
                      <a:pPr algn="l" fontAlgn="base"/>
                      <a:r>
                        <a:rPr lang="en-IN" u="none" strike="noStrike" dirty="0"/>
                        <a:t>It is used for any kind of SQL queries which are to be executed multiple times.</a:t>
                      </a:r>
                    </a:p>
                  </a:txBody>
                  <a:tcPr anchor="ctr"/>
                </a:tc>
              </a:tr>
              <a:tr h="1410756">
                <a:tc>
                  <a:txBody>
                    <a:bodyPr/>
                    <a:lstStyle/>
                    <a:p>
                      <a:pPr algn="l" fontAlgn="base"/>
                      <a:r>
                        <a:rPr lang="en-IN" u="none" strike="noStrike" dirty="0"/>
                        <a:t>The performance of this interface is very low.</a:t>
                      </a:r>
                    </a:p>
                  </a:txBody>
                  <a:tcPr anchor="ctr"/>
                </a:tc>
                <a:tc>
                  <a:txBody>
                    <a:bodyPr/>
                    <a:lstStyle/>
                    <a:p>
                      <a:pPr algn="l" fontAlgn="base"/>
                      <a:r>
                        <a:rPr lang="en-IN" u="none" strike="noStrike" dirty="0"/>
                        <a:t>The performance of this interface is better than the Statement interface (when used for multiple execution of same query).</a:t>
                      </a:r>
                    </a:p>
                  </a:txBody>
                  <a:tcPr anchor="ct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642918"/>
            <a:ext cx="7929618" cy="334962"/>
          </a:xfrm>
        </p:spPr>
        <p:txBody>
          <a:bodyPr>
            <a:normAutofit fontScale="90000"/>
          </a:bodyPr>
          <a:lstStyle/>
          <a:p>
            <a:r>
              <a:rPr lang="en-US" b="1" dirty="0" smtClean="0"/>
              <a:t>Statement V/s </a:t>
            </a:r>
            <a:r>
              <a:rPr lang="en-US" b="1" dirty="0" err="1" smtClean="0"/>
              <a:t>PreparedStatement</a:t>
            </a:r>
            <a:endParaRPr lang="en-US" dirty="0"/>
          </a:p>
        </p:txBody>
      </p:sp>
      <p:pic>
        <p:nvPicPr>
          <p:cNvPr id="7" name="Content Placeholder 6" descr="JDBC - Statement vs PreparedStatement.jpg"/>
          <p:cNvPicPr>
            <a:picLocks noGrp="1" noChangeAspect="1"/>
          </p:cNvPicPr>
          <p:nvPr>
            <p:ph sz="quarter" idx="1"/>
          </p:nvPr>
        </p:nvPicPr>
        <p:blipFill>
          <a:blip r:embed="rId2"/>
          <a:stretch>
            <a:fillRect/>
          </a:stretch>
        </p:blipFill>
        <p:spPr>
          <a:xfrm>
            <a:off x="214282" y="1527174"/>
            <a:ext cx="8929718" cy="5187974"/>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Executing Non Select Queries</a:t>
            </a:r>
            <a:endParaRPr lang="en-IN" sz="3600" b="1" dirty="0"/>
          </a:p>
        </p:txBody>
      </p:sp>
      <p:sp>
        <p:nvSpPr>
          <p:cNvPr id="3" name="Content Placeholder 2"/>
          <p:cNvSpPr>
            <a:spLocks noGrp="1"/>
          </p:cNvSpPr>
          <p:nvPr>
            <p:ph sz="quarter" idx="1"/>
          </p:nvPr>
        </p:nvSpPr>
        <p:spPr/>
        <p:txBody>
          <a:bodyPr>
            <a:normAutofit/>
          </a:bodyPr>
          <a:lstStyle/>
          <a:p>
            <a:pPr>
              <a:buNone/>
            </a:pPr>
            <a:r>
              <a:rPr lang="en-IN" dirty="0" smtClean="0"/>
              <a:t>  </a:t>
            </a:r>
            <a:endParaRPr lang="en-IN" dirty="0" smtClean="0"/>
          </a:p>
          <a:p>
            <a:r>
              <a:rPr lang="en-IN" sz="2800" dirty="0" smtClean="0"/>
              <a:t> In JDBC to execute non select queries we use the method </a:t>
            </a:r>
            <a:r>
              <a:rPr lang="en-IN" sz="2800" b="1" dirty="0" err="1" smtClean="0">
                <a:solidFill>
                  <a:srgbClr val="0070C0"/>
                </a:solidFill>
              </a:rPr>
              <a:t>executeUpdate</a:t>
            </a:r>
            <a:r>
              <a:rPr lang="en-IN" sz="2800" b="1" dirty="0" smtClean="0">
                <a:solidFill>
                  <a:srgbClr val="0070C0"/>
                </a:solidFill>
              </a:rPr>
              <a:t>( ) </a:t>
            </a:r>
            <a:r>
              <a:rPr lang="en-IN" sz="2800" dirty="0" smtClean="0"/>
              <a:t>provided by the </a:t>
            </a:r>
            <a:r>
              <a:rPr lang="en-IN" sz="2800" b="1" dirty="0" smtClean="0">
                <a:solidFill>
                  <a:srgbClr val="0070C0"/>
                </a:solidFill>
              </a:rPr>
              <a:t>Statement</a:t>
            </a:r>
            <a:r>
              <a:rPr lang="en-IN" sz="2800" dirty="0" smtClean="0"/>
              <a:t> interface.</a:t>
            </a:r>
          </a:p>
          <a:p>
            <a:endParaRPr lang="en-IN" sz="2800" dirty="0" smtClean="0"/>
          </a:p>
          <a:p>
            <a:r>
              <a:rPr lang="en-IN" sz="2800" dirty="0" smtClean="0"/>
              <a:t>The </a:t>
            </a:r>
            <a:r>
              <a:rPr lang="en-IN" sz="2800" dirty="0" smtClean="0"/>
              <a:t>prototype of the method is :</a:t>
            </a:r>
          </a:p>
          <a:p>
            <a:pPr>
              <a:buNone/>
            </a:pPr>
            <a:endParaRPr lang="en-IN" sz="2800" dirty="0" smtClean="0">
              <a:solidFill>
                <a:srgbClr val="0070C0"/>
              </a:solidFill>
            </a:endParaRPr>
          </a:p>
          <a:p>
            <a:pPr>
              <a:buNone/>
            </a:pPr>
            <a:r>
              <a:rPr lang="en-IN" sz="2800" b="1" dirty="0" smtClean="0"/>
              <a:t>public </a:t>
            </a:r>
            <a:r>
              <a:rPr lang="en-IN" sz="2800" b="1" dirty="0" err="1" smtClean="0"/>
              <a:t>int</a:t>
            </a:r>
            <a:r>
              <a:rPr lang="en-IN" sz="2800" b="1" dirty="0" smtClean="0"/>
              <a:t> </a:t>
            </a:r>
            <a:r>
              <a:rPr lang="en-IN" sz="2800" b="1" dirty="0" err="1" smtClean="0"/>
              <a:t>executeUpdate</a:t>
            </a:r>
            <a:r>
              <a:rPr lang="en-IN" sz="2800" b="1" dirty="0" smtClean="0"/>
              <a:t>(String </a:t>
            </a:r>
            <a:r>
              <a:rPr lang="en-IN" sz="2800" b="1" dirty="0" err="1" smtClean="0"/>
              <a:t>sql</a:t>
            </a:r>
            <a:r>
              <a:rPr lang="en-IN" sz="2800" b="1" dirty="0" smtClean="0"/>
              <a:t>) throws </a:t>
            </a:r>
            <a:r>
              <a:rPr lang="en-IN" sz="2800" b="1" dirty="0" err="1" smtClean="0"/>
              <a:t>SQLException</a:t>
            </a:r>
            <a:endParaRPr lang="en-IN" sz="2800" b="1" dirty="0" smtClean="0"/>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Executing Non Select Queries</a:t>
            </a:r>
            <a:endParaRPr lang="en-IN" sz="3600" b="1" dirty="0"/>
          </a:p>
        </p:txBody>
      </p:sp>
      <p:sp>
        <p:nvSpPr>
          <p:cNvPr id="3" name="Content Placeholder 2"/>
          <p:cNvSpPr>
            <a:spLocks noGrp="1"/>
          </p:cNvSpPr>
          <p:nvPr>
            <p:ph sz="quarter" idx="1"/>
          </p:nvPr>
        </p:nvSpPr>
        <p:spPr/>
        <p:txBody>
          <a:bodyPr>
            <a:normAutofit/>
          </a:bodyPr>
          <a:lstStyle/>
          <a:p>
            <a:pPr>
              <a:buNone/>
            </a:pPr>
            <a:r>
              <a:rPr lang="en-IN" dirty="0" smtClean="0"/>
              <a:t>  </a:t>
            </a:r>
          </a:p>
          <a:p>
            <a:r>
              <a:rPr lang="en-IN" sz="2800" dirty="0" smtClean="0"/>
              <a:t>This method takes any non-select </a:t>
            </a:r>
            <a:r>
              <a:rPr lang="en-IN" sz="2800" dirty="0" err="1" smtClean="0"/>
              <a:t>sql</a:t>
            </a:r>
            <a:r>
              <a:rPr lang="en-IN" sz="2800" dirty="0" smtClean="0"/>
              <a:t> command as argument and returns the number of rows effected by that command.</a:t>
            </a:r>
          </a:p>
          <a:p>
            <a:endParaRPr lang="en-IN" sz="2800" dirty="0" smtClean="0">
              <a:solidFill>
                <a:srgbClr val="0070C0"/>
              </a:solidFill>
            </a:endParaRPr>
          </a:p>
          <a:p>
            <a:r>
              <a:rPr lang="en-IN" sz="2800" dirty="0" smtClean="0"/>
              <a:t>There are 3 possible cases with return value:</a:t>
            </a:r>
          </a:p>
          <a:p>
            <a:pPr lvl="1">
              <a:buNone/>
            </a:pPr>
            <a:r>
              <a:rPr lang="en-IN" sz="1900" dirty="0" smtClean="0">
                <a:solidFill>
                  <a:srgbClr val="0070C0"/>
                </a:solidFill>
              </a:rPr>
              <a:t>	</a:t>
            </a:r>
            <a:r>
              <a:rPr lang="en-IN" sz="1900" b="1" dirty="0" smtClean="0">
                <a:solidFill>
                  <a:srgbClr val="0070C0"/>
                </a:solidFill>
              </a:rPr>
              <a:t>1</a:t>
            </a:r>
            <a:r>
              <a:rPr lang="en-IN" sz="1900" b="1" dirty="0" smtClean="0">
                <a:solidFill>
                  <a:srgbClr val="0070C0"/>
                </a:solidFill>
              </a:rPr>
              <a:t>.    </a:t>
            </a:r>
            <a:r>
              <a:rPr lang="en-IN" sz="1900" b="1" dirty="0" smtClean="0">
                <a:solidFill>
                  <a:srgbClr val="FF0000"/>
                </a:solidFill>
              </a:rPr>
              <a:t>&gt;0  which means that </a:t>
            </a:r>
            <a:r>
              <a:rPr lang="en-IN" sz="1900" b="1" dirty="0" err="1" smtClean="0">
                <a:solidFill>
                  <a:srgbClr val="FF0000"/>
                </a:solidFill>
              </a:rPr>
              <a:t>atleast</a:t>
            </a:r>
            <a:r>
              <a:rPr lang="en-IN" sz="1900" b="1" dirty="0" smtClean="0">
                <a:solidFill>
                  <a:srgbClr val="FF0000"/>
                </a:solidFill>
              </a:rPr>
              <a:t> one row has been effected</a:t>
            </a:r>
          </a:p>
          <a:p>
            <a:pPr lvl="1">
              <a:buNone/>
            </a:pPr>
            <a:r>
              <a:rPr lang="en-IN" sz="1900" b="1" dirty="0" smtClean="0">
                <a:solidFill>
                  <a:srgbClr val="0070C0"/>
                </a:solidFill>
              </a:rPr>
              <a:t>	2</a:t>
            </a:r>
            <a:r>
              <a:rPr lang="en-IN" sz="1900" b="1" dirty="0" smtClean="0">
                <a:solidFill>
                  <a:srgbClr val="0070C0"/>
                </a:solidFill>
              </a:rPr>
              <a:t>.   </a:t>
            </a:r>
            <a:r>
              <a:rPr lang="en-IN" sz="1900" b="1" dirty="0" smtClean="0">
                <a:solidFill>
                  <a:srgbClr val="00B050"/>
                </a:solidFill>
              </a:rPr>
              <a:t>=0  which </a:t>
            </a:r>
            <a:r>
              <a:rPr lang="en-IN" sz="1900" b="1" dirty="0" smtClean="0">
                <a:solidFill>
                  <a:srgbClr val="00B050"/>
                </a:solidFill>
              </a:rPr>
              <a:t>means </a:t>
            </a:r>
            <a:r>
              <a:rPr lang="en-IN" sz="1900" b="1" dirty="0" smtClean="0">
                <a:solidFill>
                  <a:srgbClr val="00B050"/>
                </a:solidFill>
              </a:rPr>
              <a:t>none of the rows have been effected</a:t>
            </a:r>
          </a:p>
          <a:p>
            <a:pPr lvl="1">
              <a:buNone/>
            </a:pPr>
            <a:r>
              <a:rPr lang="en-IN" sz="1900" b="1" dirty="0" smtClean="0">
                <a:solidFill>
                  <a:srgbClr val="0070C0"/>
                </a:solidFill>
              </a:rPr>
              <a:t>	3</a:t>
            </a:r>
            <a:r>
              <a:rPr lang="en-IN" sz="1900" b="1" dirty="0" smtClean="0">
                <a:solidFill>
                  <a:srgbClr val="0070C0"/>
                </a:solidFill>
              </a:rPr>
              <a:t>.  =-1 which means that the query is DDL </a:t>
            </a:r>
            <a:r>
              <a:rPr lang="en-IN" sz="1900" b="1" dirty="0" smtClean="0">
                <a:solidFill>
                  <a:schemeClr val="accent6">
                    <a:lumMod val="75000"/>
                  </a:schemeClr>
                </a:solidFill>
              </a:rPr>
              <a:t>( but this case is driver dependent)</a:t>
            </a:r>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Inserting New Record</a:t>
            </a:r>
            <a:endParaRPr lang="en-IN" sz="3600" b="1" dirty="0"/>
          </a:p>
        </p:txBody>
      </p:sp>
      <p:sp>
        <p:nvSpPr>
          <p:cNvPr id="3" name="Content Placeholder 2"/>
          <p:cNvSpPr>
            <a:spLocks noGrp="1"/>
          </p:cNvSpPr>
          <p:nvPr>
            <p:ph sz="quarter" idx="1"/>
          </p:nvPr>
        </p:nvSpPr>
        <p:spPr/>
        <p:txBody>
          <a:bodyPr>
            <a:normAutofit/>
          </a:bodyPr>
          <a:lstStyle/>
          <a:p>
            <a:pPr>
              <a:buNone/>
            </a:pPr>
            <a:r>
              <a:rPr lang="en-IN" dirty="0" smtClean="0"/>
              <a:t>  </a:t>
            </a:r>
          </a:p>
          <a:p>
            <a:r>
              <a:rPr lang="en-IN" sz="2800" dirty="0" smtClean="0"/>
              <a:t>So to insert a new record using </a:t>
            </a:r>
            <a:r>
              <a:rPr lang="en-IN" sz="2800" b="1" dirty="0" err="1" smtClean="0">
                <a:solidFill>
                  <a:srgbClr val="0070C0"/>
                </a:solidFill>
              </a:rPr>
              <a:t>executeUpdate</a:t>
            </a:r>
            <a:r>
              <a:rPr lang="en-IN" sz="2800" b="1" dirty="0" smtClean="0">
                <a:solidFill>
                  <a:srgbClr val="0070C0"/>
                </a:solidFill>
              </a:rPr>
              <a:t>( ) </a:t>
            </a:r>
            <a:r>
              <a:rPr lang="en-IN" sz="2800" dirty="0" smtClean="0"/>
              <a:t>method our code will be:</a:t>
            </a:r>
          </a:p>
          <a:p>
            <a:r>
              <a:rPr lang="en-US" sz="2800" b="1" u="sng" dirty="0" smtClean="0"/>
              <a:t>Example:</a:t>
            </a:r>
            <a:endParaRPr lang="en-IN" sz="2800" b="1" u="sng" dirty="0" smtClean="0"/>
          </a:p>
          <a:p>
            <a:pPr>
              <a:buNone/>
            </a:pPr>
            <a:r>
              <a:rPr lang="en-IN" sz="1900" b="1" dirty="0" smtClean="0">
                <a:solidFill>
                  <a:schemeClr val="accent6">
                    <a:lumMod val="75000"/>
                  </a:schemeClr>
                </a:solidFill>
              </a:rPr>
              <a:t>	</a:t>
            </a:r>
          </a:p>
          <a:p>
            <a:pPr>
              <a:buNone/>
            </a:pPr>
            <a:r>
              <a:rPr lang="en-IN" sz="1900" b="1" dirty="0" smtClean="0">
                <a:solidFill>
                  <a:schemeClr val="accent6">
                    <a:lumMod val="75000"/>
                  </a:schemeClr>
                </a:solidFill>
              </a:rPr>
              <a:t>	</a:t>
            </a:r>
            <a:r>
              <a:rPr lang="en-IN" sz="1900" b="1" dirty="0" smtClean="0">
                <a:solidFill>
                  <a:srgbClr val="002060"/>
                </a:solidFill>
              </a:rPr>
              <a:t>Statement </a:t>
            </a:r>
            <a:r>
              <a:rPr lang="en-IN" sz="1900" b="1" dirty="0" err="1" smtClean="0">
                <a:solidFill>
                  <a:srgbClr val="002060"/>
                </a:solidFill>
              </a:rPr>
              <a:t>st</a:t>
            </a:r>
            <a:r>
              <a:rPr lang="en-IN" sz="1900" b="1" dirty="0" smtClean="0">
                <a:solidFill>
                  <a:srgbClr val="002060"/>
                </a:solidFill>
              </a:rPr>
              <a:t>=</a:t>
            </a:r>
            <a:r>
              <a:rPr lang="en-IN" sz="1900" b="1" dirty="0" err="1" smtClean="0">
                <a:solidFill>
                  <a:srgbClr val="002060"/>
                </a:solidFill>
              </a:rPr>
              <a:t>conn.createStatement</a:t>
            </a:r>
            <a:r>
              <a:rPr lang="en-IN" sz="1900" b="1" dirty="0" smtClean="0">
                <a:solidFill>
                  <a:srgbClr val="002060"/>
                </a:solidFill>
              </a:rPr>
              <a:t>();</a:t>
            </a:r>
          </a:p>
          <a:p>
            <a:pPr>
              <a:buNone/>
            </a:pPr>
            <a:r>
              <a:rPr lang="en-IN" sz="1900" b="1" dirty="0" smtClean="0">
                <a:solidFill>
                  <a:srgbClr val="002060"/>
                </a:solidFill>
              </a:rPr>
              <a:t>	String </a:t>
            </a:r>
            <a:r>
              <a:rPr lang="en-IN" sz="1900" b="1" dirty="0" err="1" smtClean="0">
                <a:solidFill>
                  <a:srgbClr val="002060"/>
                </a:solidFill>
              </a:rPr>
              <a:t>qry</a:t>
            </a:r>
            <a:r>
              <a:rPr lang="en-IN" sz="1900" b="1" dirty="0" smtClean="0">
                <a:solidFill>
                  <a:srgbClr val="002060"/>
                </a:solidFill>
              </a:rPr>
              <a:t>=“Insert </a:t>
            </a:r>
            <a:r>
              <a:rPr lang="en-IN" sz="1900" b="1" dirty="0" smtClean="0">
                <a:solidFill>
                  <a:srgbClr val="002060"/>
                </a:solidFill>
              </a:rPr>
              <a:t>into </a:t>
            </a:r>
            <a:r>
              <a:rPr lang="en-IN" sz="1900" b="1" dirty="0" smtClean="0">
                <a:solidFill>
                  <a:srgbClr val="002060"/>
                </a:solidFill>
              </a:rPr>
              <a:t>employees values(100, ‘Vishal’,4500)";</a:t>
            </a:r>
            <a:endParaRPr lang="en-IN" sz="1900" b="1" dirty="0" smtClean="0">
              <a:solidFill>
                <a:srgbClr val="002060"/>
              </a:solidFill>
            </a:endParaRPr>
          </a:p>
          <a:p>
            <a:pPr>
              <a:buNone/>
            </a:pPr>
            <a:r>
              <a:rPr lang="en-IN" sz="1900" b="1" dirty="0" smtClean="0">
                <a:solidFill>
                  <a:srgbClr val="002060"/>
                </a:solidFill>
              </a:rPr>
              <a:t>	</a:t>
            </a:r>
            <a:r>
              <a:rPr lang="en-IN" sz="1900" b="1" dirty="0" err="1" smtClean="0">
                <a:solidFill>
                  <a:srgbClr val="002060"/>
                </a:solidFill>
              </a:rPr>
              <a:t>int</a:t>
            </a:r>
            <a:r>
              <a:rPr lang="en-IN" sz="1900" b="1" dirty="0" smtClean="0">
                <a:solidFill>
                  <a:srgbClr val="002060"/>
                </a:solidFill>
              </a:rPr>
              <a:t> </a:t>
            </a:r>
            <a:r>
              <a:rPr lang="en-IN" sz="1900" b="1" dirty="0" smtClean="0">
                <a:solidFill>
                  <a:srgbClr val="002060"/>
                </a:solidFill>
              </a:rPr>
              <a:t>res=</a:t>
            </a:r>
            <a:r>
              <a:rPr lang="en-IN" sz="1900" b="1" dirty="0" err="1" smtClean="0">
                <a:solidFill>
                  <a:srgbClr val="002060"/>
                </a:solidFill>
              </a:rPr>
              <a:t>st.executeUpdate</a:t>
            </a:r>
            <a:r>
              <a:rPr lang="en-IN" sz="1900" b="1" dirty="0" smtClean="0">
                <a:solidFill>
                  <a:srgbClr val="002060"/>
                </a:solidFill>
              </a:rPr>
              <a:t>(</a:t>
            </a:r>
            <a:r>
              <a:rPr lang="en-IN" sz="1900" b="1" dirty="0" err="1" smtClean="0">
                <a:solidFill>
                  <a:srgbClr val="002060"/>
                </a:solidFill>
              </a:rPr>
              <a:t>qry</a:t>
            </a:r>
            <a:r>
              <a:rPr lang="en-IN" sz="1900" b="1" dirty="0" smtClean="0">
                <a:solidFill>
                  <a:srgbClr val="002060"/>
                </a:solidFill>
              </a:rPr>
              <a:t>);</a:t>
            </a:r>
          </a:p>
          <a:p>
            <a:pPr>
              <a:buNone/>
            </a:pPr>
            <a:r>
              <a:rPr lang="en-IN" sz="1900" b="1" dirty="0" smtClean="0">
                <a:solidFill>
                  <a:srgbClr val="002060"/>
                </a:solidFill>
              </a:rPr>
              <a:t>	</a:t>
            </a:r>
            <a:r>
              <a:rPr lang="en-IN" sz="1900" b="1" dirty="0" err="1" smtClean="0">
                <a:solidFill>
                  <a:srgbClr val="002060"/>
                </a:solidFill>
              </a:rPr>
              <a:t>System.out.println</a:t>
            </a:r>
            <a:r>
              <a:rPr lang="en-IN" sz="1900" b="1" dirty="0" smtClean="0">
                <a:solidFill>
                  <a:srgbClr val="002060"/>
                </a:solidFill>
              </a:rPr>
              <a:t>("Record inserted:"+res);</a:t>
            </a:r>
            <a:endParaRPr lang="en-IN" sz="1900" b="1" dirty="0" smtClean="0">
              <a:solidFill>
                <a:srgbClr val="002060"/>
              </a:solidFill>
            </a:endParaRPr>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Removing A Record</a:t>
            </a:r>
            <a:endParaRPr lang="en-IN" sz="3600" b="1" dirty="0"/>
          </a:p>
        </p:txBody>
      </p:sp>
      <p:sp>
        <p:nvSpPr>
          <p:cNvPr id="3" name="Content Placeholder 2"/>
          <p:cNvSpPr>
            <a:spLocks noGrp="1"/>
          </p:cNvSpPr>
          <p:nvPr>
            <p:ph sz="quarter" idx="1"/>
          </p:nvPr>
        </p:nvSpPr>
        <p:spPr/>
        <p:txBody>
          <a:bodyPr>
            <a:normAutofit/>
          </a:bodyPr>
          <a:lstStyle/>
          <a:p>
            <a:pPr>
              <a:buNone/>
            </a:pPr>
            <a:r>
              <a:rPr lang="en-IN" dirty="0" smtClean="0"/>
              <a:t>  </a:t>
            </a:r>
          </a:p>
          <a:p>
            <a:r>
              <a:rPr lang="en-IN" sz="2800" dirty="0" smtClean="0"/>
              <a:t>Similarly to remove a record of the employee with name </a:t>
            </a:r>
            <a:r>
              <a:rPr lang="en-IN" sz="2800" b="1" dirty="0" err="1" smtClean="0">
                <a:solidFill>
                  <a:srgbClr val="C00000"/>
                </a:solidFill>
              </a:rPr>
              <a:t>Amit</a:t>
            </a:r>
            <a:r>
              <a:rPr lang="en-IN" sz="2800" dirty="0" smtClean="0"/>
              <a:t> from the </a:t>
            </a:r>
            <a:r>
              <a:rPr lang="en-IN" sz="2800" b="1" dirty="0" smtClean="0">
                <a:solidFill>
                  <a:srgbClr val="C00000"/>
                </a:solidFill>
              </a:rPr>
              <a:t>employees</a:t>
            </a:r>
            <a:r>
              <a:rPr lang="en-IN" sz="2800" dirty="0" smtClean="0"/>
              <a:t> table the code will be:</a:t>
            </a:r>
          </a:p>
          <a:p>
            <a:r>
              <a:rPr lang="en-US" sz="2800" b="1" u="sng" dirty="0" smtClean="0"/>
              <a:t>Example:</a:t>
            </a:r>
            <a:endParaRPr lang="en-IN" sz="2800" b="1" u="sng" dirty="0" smtClean="0"/>
          </a:p>
          <a:p>
            <a:pPr>
              <a:buNone/>
            </a:pPr>
            <a:r>
              <a:rPr lang="en-IN" sz="1900" b="1" dirty="0" smtClean="0">
                <a:solidFill>
                  <a:schemeClr val="accent6">
                    <a:lumMod val="75000"/>
                  </a:schemeClr>
                </a:solidFill>
              </a:rPr>
              <a:t>	</a:t>
            </a:r>
          </a:p>
          <a:p>
            <a:pPr>
              <a:buNone/>
            </a:pPr>
            <a:r>
              <a:rPr lang="en-IN" sz="1900" b="1" dirty="0" smtClean="0">
                <a:solidFill>
                  <a:schemeClr val="accent6">
                    <a:lumMod val="75000"/>
                  </a:schemeClr>
                </a:solidFill>
              </a:rPr>
              <a:t>	</a:t>
            </a:r>
            <a:r>
              <a:rPr lang="en-IN" sz="1900" b="1" dirty="0" smtClean="0">
                <a:solidFill>
                  <a:srgbClr val="002060"/>
                </a:solidFill>
              </a:rPr>
              <a:t>Statement </a:t>
            </a:r>
            <a:r>
              <a:rPr lang="en-IN" sz="1900" b="1" dirty="0" err="1" smtClean="0">
                <a:solidFill>
                  <a:srgbClr val="002060"/>
                </a:solidFill>
              </a:rPr>
              <a:t>st</a:t>
            </a:r>
            <a:r>
              <a:rPr lang="en-IN" sz="1900" b="1" dirty="0" smtClean="0">
                <a:solidFill>
                  <a:srgbClr val="002060"/>
                </a:solidFill>
              </a:rPr>
              <a:t>=</a:t>
            </a:r>
            <a:r>
              <a:rPr lang="en-IN" sz="1900" b="1" dirty="0" err="1" smtClean="0">
                <a:solidFill>
                  <a:srgbClr val="002060"/>
                </a:solidFill>
              </a:rPr>
              <a:t>conn.createStatement</a:t>
            </a:r>
            <a:r>
              <a:rPr lang="en-IN" sz="1900" b="1" dirty="0" smtClean="0">
                <a:solidFill>
                  <a:srgbClr val="002060"/>
                </a:solidFill>
              </a:rPr>
              <a:t>();</a:t>
            </a:r>
          </a:p>
          <a:p>
            <a:pPr>
              <a:buNone/>
            </a:pPr>
            <a:r>
              <a:rPr lang="en-IN" sz="1900" b="1" dirty="0" smtClean="0">
                <a:solidFill>
                  <a:srgbClr val="002060"/>
                </a:solidFill>
              </a:rPr>
              <a:t>	String </a:t>
            </a:r>
            <a:r>
              <a:rPr lang="en-IN" sz="1900" b="1" dirty="0" err="1" smtClean="0">
                <a:solidFill>
                  <a:srgbClr val="002060"/>
                </a:solidFill>
              </a:rPr>
              <a:t>qry</a:t>
            </a:r>
            <a:r>
              <a:rPr lang="en-IN" sz="1900" b="1" dirty="0" smtClean="0">
                <a:solidFill>
                  <a:srgbClr val="002060"/>
                </a:solidFill>
              </a:rPr>
              <a:t>=“Delete from employees where </a:t>
            </a:r>
            <a:r>
              <a:rPr lang="en-IN" sz="1900" b="1" dirty="0" err="1" smtClean="0">
                <a:solidFill>
                  <a:srgbClr val="002060"/>
                </a:solidFill>
              </a:rPr>
              <a:t>ename</a:t>
            </a:r>
            <a:r>
              <a:rPr lang="en-IN" sz="1900" b="1" dirty="0" smtClean="0">
                <a:solidFill>
                  <a:srgbClr val="002060"/>
                </a:solidFill>
              </a:rPr>
              <a:t>=‘</a:t>
            </a:r>
            <a:r>
              <a:rPr lang="en-IN" sz="1900" b="1" dirty="0" err="1" smtClean="0">
                <a:solidFill>
                  <a:srgbClr val="002060"/>
                </a:solidFill>
              </a:rPr>
              <a:t>Amit</a:t>
            </a:r>
            <a:r>
              <a:rPr lang="en-IN" sz="1900" b="1" dirty="0" smtClean="0">
                <a:solidFill>
                  <a:srgbClr val="002060"/>
                </a:solidFill>
              </a:rPr>
              <a:t>’;</a:t>
            </a:r>
            <a:endParaRPr lang="en-IN" sz="1900" b="1" dirty="0" smtClean="0">
              <a:solidFill>
                <a:srgbClr val="002060"/>
              </a:solidFill>
            </a:endParaRPr>
          </a:p>
          <a:p>
            <a:pPr>
              <a:buNone/>
            </a:pPr>
            <a:r>
              <a:rPr lang="en-IN" sz="1900" b="1" dirty="0" smtClean="0">
                <a:solidFill>
                  <a:srgbClr val="002060"/>
                </a:solidFill>
              </a:rPr>
              <a:t>	</a:t>
            </a:r>
            <a:r>
              <a:rPr lang="en-IN" sz="1900" b="1" dirty="0" err="1" smtClean="0">
                <a:solidFill>
                  <a:srgbClr val="002060"/>
                </a:solidFill>
              </a:rPr>
              <a:t>int</a:t>
            </a:r>
            <a:r>
              <a:rPr lang="en-IN" sz="1900" b="1" dirty="0" smtClean="0">
                <a:solidFill>
                  <a:srgbClr val="002060"/>
                </a:solidFill>
              </a:rPr>
              <a:t> </a:t>
            </a:r>
            <a:r>
              <a:rPr lang="en-IN" sz="1900" b="1" dirty="0" smtClean="0">
                <a:solidFill>
                  <a:srgbClr val="002060"/>
                </a:solidFill>
              </a:rPr>
              <a:t>res=</a:t>
            </a:r>
            <a:r>
              <a:rPr lang="en-IN" sz="1900" b="1" dirty="0" err="1" smtClean="0">
                <a:solidFill>
                  <a:srgbClr val="002060"/>
                </a:solidFill>
              </a:rPr>
              <a:t>st.executeUpdate</a:t>
            </a:r>
            <a:r>
              <a:rPr lang="en-IN" sz="1900" b="1" dirty="0" smtClean="0">
                <a:solidFill>
                  <a:srgbClr val="002060"/>
                </a:solidFill>
              </a:rPr>
              <a:t>(</a:t>
            </a:r>
            <a:r>
              <a:rPr lang="en-IN" sz="1900" b="1" dirty="0" err="1" smtClean="0">
                <a:solidFill>
                  <a:srgbClr val="002060"/>
                </a:solidFill>
              </a:rPr>
              <a:t>qry</a:t>
            </a:r>
            <a:r>
              <a:rPr lang="en-IN" sz="1900" b="1" dirty="0" smtClean="0">
                <a:solidFill>
                  <a:srgbClr val="002060"/>
                </a:solidFill>
              </a:rPr>
              <a:t>);</a:t>
            </a:r>
          </a:p>
          <a:p>
            <a:pPr>
              <a:buNone/>
            </a:pPr>
            <a:r>
              <a:rPr lang="en-IN" sz="1900" b="1" dirty="0" smtClean="0">
                <a:solidFill>
                  <a:srgbClr val="002060"/>
                </a:solidFill>
              </a:rPr>
              <a:t>	</a:t>
            </a:r>
            <a:r>
              <a:rPr lang="en-IN" sz="1900" b="1" dirty="0" err="1" smtClean="0">
                <a:solidFill>
                  <a:srgbClr val="002060"/>
                </a:solidFill>
              </a:rPr>
              <a:t>System.out.println</a:t>
            </a:r>
            <a:r>
              <a:rPr lang="en-IN" sz="1900" b="1" dirty="0" smtClean="0">
                <a:solidFill>
                  <a:srgbClr val="002060"/>
                </a:solidFill>
              </a:rPr>
              <a:t>("Record </a:t>
            </a:r>
            <a:r>
              <a:rPr lang="en-IN" sz="1900" b="1" dirty="0" smtClean="0">
                <a:solidFill>
                  <a:srgbClr val="002060"/>
                </a:solidFill>
              </a:rPr>
              <a:t>deleted</a:t>
            </a:r>
            <a:r>
              <a:rPr lang="en-IN" sz="1900" b="1" dirty="0" smtClean="0">
                <a:solidFill>
                  <a:srgbClr val="002060"/>
                </a:solidFill>
              </a:rPr>
              <a:t>:"+res);</a:t>
            </a:r>
            <a:endParaRPr lang="en-IN" sz="1900" b="1" dirty="0" smtClean="0">
              <a:solidFill>
                <a:srgbClr val="002060"/>
              </a:solidFill>
            </a:endParaRPr>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Updating </a:t>
            </a:r>
            <a:r>
              <a:rPr lang="en-US" sz="3600" b="1" dirty="0" smtClean="0"/>
              <a:t>A Record</a:t>
            </a:r>
            <a:endParaRPr lang="en-IN" sz="3600" b="1" dirty="0"/>
          </a:p>
        </p:txBody>
      </p:sp>
      <p:sp>
        <p:nvSpPr>
          <p:cNvPr id="3" name="Content Placeholder 2"/>
          <p:cNvSpPr>
            <a:spLocks noGrp="1"/>
          </p:cNvSpPr>
          <p:nvPr>
            <p:ph sz="quarter" idx="1"/>
          </p:nvPr>
        </p:nvSpPr>
        <p:spPr/>
        <p:txBody>
          <a:bodyPr>
            <a:normAutofit fontScale="92500" lnSpcReduction="10000"/>
          </a:bodyPr>
          <a:lstStyle/>
          <a:p>
            <a:pPr>
              <a:buNone/>
            </a:pPr>
            <a:r>
              <a:rPr lang="en-IN" dirty="0" smtClean="0"/>
              <a:t>  </a:t>
            </a:r>
          </a:p>
          <a:p>
            <a:r>
              <a:rPr lang="en-IN" sz="2800" dirty="0" smtClean="0"/>
              <a:t>Just like </a:t>
            </a:r>
            <a:r>
              <a:rPr lang="en-IN" sz="2800" b="1" dirty="0" smtClean="0">
                <a:solidFill>
                  <a:srgbClr val="C00000"/>
                </a:solidFill>
              </a:rPr>
              <a:t>inser</a:t>
            </a:r>
            <a:r>
              <a:rPr lang="en-IN" sz="2800" b="1" dirty="0" smtClean="0">
                <a:solidFill>
                  <a:srgbClr val="C00000"/>
                </a:solidFill>
              </a:rPr>
              <a:t>t</a:t>
            </a:r>
            <a:r>
              <a:rPr lang="en-IN" sz="2800" dirty="0" smtClean="0"/>
              <a:t> and </a:t>
            </a:r>
            <a:r>
              <a:rPr lang="en-IN" sz="2800" b="1" dirty="0" smtClean="0">
                <a:solidFill>
                  <a:srgbClr val="C00000"/>
                </a:solidFill>
              </a:rPr>
              <a:t>delete</a:t>
            </a:r>
            <a:r>
              <a:rPr lang="en-IN" sz="2800" dirty="0" smtClean="0"/>
              <a:t> , we can also execute </a:t>
            </a:r>
            <a:r>
              <a:rPr lang="en-IN" sz="2800" b="1" dirty="0" smtClean="0">
                <a:solidFill>
                  <a:srgbClr val="C00000"/>
                </a:solidFill>
              </a:rPr>
              <a:t>update </a:t>
            </a:r>
            <a:r>
              <a:rPr lang="en-IN" sz="2800" dirty="0" smtClean="0"/>
              <a:t>command using the method </a:t>
            </a:r>
            <a:r>
              <a:rPr lang="en-IN" sz="2800" b="1" dirty="0" err="1" smtClean="0">
                <a:solidFill>
                  <a:srgbClr val="0070C0"/>
                </a:solidFill>
              </a:rPr>
              <a:t>executeUpdate</a:t>
            </a:r>
            <a:r>
              <a:rPr lang="en-IN" sz="2800" b="1" dirty="0" smtClean="0">
                <a:solidFill>
                  <a:srgbClr val="0070C0"/>
                </a:solidFill>
              </a:rPr>
              <a:t>( ) </a:t>
            </a:r>
            <a:r>
              <a:rPr lang="en-IN" sz="2800" dirty="0" smtClean="0"/>
              <a:t>.</a:t>
            </a:r>
          </a:p>
          <a:p>
            <a:r>
              <a:rPr lang="en-IN" sz="2800" dirty="0" smtClean="0"/>
              <a:t>So for updating </a:t>
            </a:r>
            <a:r>
              <a:rPr lang="en-IN" sz="2800" b="1" dirty="0" err="1" smtClean="0">
                <a:solidFill>
                  <a:srgbClr val="C00000"/>
                </a:solidFill>
              </a:rPr>
              <a:t>sal</a:t>
            </a:r>
            <a:r>
              <a:rPr lang="en-IN" sz="2800" dirty="0" smtClean="0"/>
              <a:t> of the employee with </a:t>
            </a:r>
            <a:r>
              <a:rPr lang="en-IN" sz="2800" b="1" dirty="0" err="1" smtClean="0">
                <a:solidFill>
                  <a:srgbClr val="C00000"/>
                </a:solidFill>
              </a:rPr>
              <a:t>empno</a:t>
            </a:r>
            <a:r>
              <a:rPr lang="en-IN" sz="2800" dirty="0" smtClean="0"/>
              <a:t> </a:t>
            </a:r>
            <a:r>
              <a:rPr lang="en-IN" sz="2800" b="1" dirty="0" smtClean="0">
                <a:solidFill>
                  <a:srgbClr val="C00000"/>
                </a:solidFill>
              </a:rPr>
              <a:t>101 </a:t>
            </a:r>
            <a:r>
              <a:rPr lang="en-IN" sz="2800" dirty="0" smtClean="0"/>
              <a:t>by increasing </a:t>
            </a:r>
            <a:r>
              <a:rPr lang="en-IN" sz="2800" b="1" dirty="0" smtClean="0">
                <a:solidFill>
                  <a:srgbClr val="C00000"/>
                </a:solidFill>
              </a:rPr>
              <a:t>1000</a:t>
            </a:r>
            <a:r>
              <a:rPr lang="en-IN" sz="2800" dirty="0" smtClean="0"/>
              <a:t> rupees in the </a:t>
            </a:r>
            <a:r>
              <a:rPr lang="en-IN" sz="2800" b="1" dirty="0" smtClean="0">
                <a:solidFill>
                  <a:srgbClr val="C00000"/>
                </a:solidFill>
              </a:rPr>
              <a:t>employees </a:t>
            </a:r>
            <a:r>
              <a:rPr lang="en-IN" sz="2800" dirty="0" smtClean="0"/>
              <a:t>table , the code will be:</a:t>
            </a:r>
          </a:p>
          <a:p>
            <a:r>
              <a:rPr lang="en-US" sz="2800" b="1" u="sng" dirty="0" smtClean="0"/>
              <a:t>Example:</a:t>
            </a:r>
            <a:endParaRPr lang="en-IN" sz="2800" b="1" u="sng" dirty="0" smtClean="0"/>
          </a:p>
          <a:p>
            <a:pPr>
              <a:buNone/>
            </a:pPr>
            <a:r>
              <a:rPr lang="en-IN" sz="1900" b="1" dirty="0" smtClean="0">
                <a:solidFill>
                  <a:schemeClr val="accent6">
                    <a:lumMod val="75000"/>
                  </a:schemeClr>
                </a:solidFill>
              </a:rPr>
              <a:t>	</a:t>
            </a:r>
          </a:p>
          <a:p>
            <a:pPr>
              <a:buNone/>
            </a:pPr>
            <a:r>
              <a:rPr lang="en-IN" sz="1900" b="1" dirty="0" smtClean="0">
                <a:solidFill>
                  <a:schemeClr val="accent6">
                    <a:lumMod val="75000"/>
                  </a:schemeClr>
                </a:solidFill>
              </a:rPr>
              <a:t>	</a:t>
            </a:r>
            <a:r>
              <a:rPr lang="en-IN" sz="1900" b="1" dirty="0" smtClean="0">
                <a:solidFill>
                  <a:srgbClr val="002060"/>
                </a:solidFill>
              </a:rPr>
              <a:t>Statement </a:t>
            </a:r>
            <a:r>
              <a:rPr lang="en-IN" sz="1900" b="1" dirty="0" err="1" smtClean="0">
                <a:solidFill>
                  <a:srgbClr val="002060"/>
                </a:solidFill>
              </a:rPr>
              <a:t>st</a:t>
            </a:r>
            <a:r>
              <a:rPr lang="en-IN" sz="1900" b="1" dirty="0" smtClean="0">
                <a:solidFill>
                  <a:srgbClr val="002060"/>
                </a:solidFill>
              </a:rPr>
              <a:t>=</a:t>
            </a:r>
            <a:r>
              <a:rPr lang="en-IN" sz="1900" b="1" dirty="0" err="1" smtClean="0">
                <a:solidFill>
                  <a:srgbClr val="002060"/>
                </a:solidFill>
              </a:rPr>
              <a:t>conn.createStatement</a:t>
            </a:r>
            <a:r>
              <a:rPr lang="en-IN" sz="1900" b="1" dirty="0" smtClean="0">
                <a:solidFill>
                  <a:srgbClr val="002060"/>
                </a:solidFill>
              </a:rPr>
              <a:t>();</a:t>
            </a:r>
          </a:p>
          <a:p>
            <a:pPr>
              <a:buNone/>
            </a:pPr>
            <a:r>
              <a:rPr lang="en-IN" sz="1900" b="1" dirty="0" smtClean="0">
                <a:solidFill>
                  <a:srgbClr val="002060"/>
                </a:solidFill>
              </a:rPr>
              <a:t>	String </a:t>
            </a:r>
            <a:r>
              <a:rPr lang="en-IN" sz="1900" b="1" dirty="0" err="1" smtClean="0">
                <a:solidFill>
                  <a:srgbClr val="002060"/>
                </a:solidFill>
              </a:rPr>
              <a:t>qry</a:t>
            </a:r>
            <a:r>
              <a:rPr lang="en-IN" sz="1900" b="1" dirty="0" smtClean="0">
                <a:solidFill>
                  <a:srgbClr val="002060"/>
                </a:solidFill>
              </a:rPr>
              <a:t>=“Update employees set </a:t>
            </a:r>
            <a:r>
              <a:rPr lang="en-IN" sz="1900" b="1" dirty="0" err="1" smtClean="0">
                <a:solidFill>
                  <a:srgbClr val="002060"/>
                </a:solidFill>
              </a:rPr>
              <a:t>sal</a:t>
            </a:r>
            <a:r>
              <a:rPr lang="en-IN" sz="1900" b="1" dirty="0" smtClean="0">
                <a:solidFill>
                  <a:srgbClr val="002060"/>
                </a:solidFill>
              </a:rPr>
              <a:t>=sal+1000 where </a:t>
            </a:r>
            <a:r>
              <a:rPr lang="en-IN" sz="1900" b="1" dirty="0" err="1" smtClean="0">
                <a:solidFill>
                  <a:srgbClr val="002060"/>
                </a:solidFill>
              </a:rPr>
              <a:t>empno</a:t>
            </a:r>
            <a:r>
              <a:rPr lang="en-IN" sz="1900" b="1" dirty="0" smtClean="0">
                <a:solidFill>
                  <a:srgbClr val="002060"/>
                </a:solidFill>
              </a:rPr>
              <a:t>=101’;</a:t>
            </a:r>
            <a:endParaRPr lang="en-IN" sz="1900" b="1" dirty="0" smtClean="0">
              <a:solidFill>
                <a:srgbClr val="002060"/>
              </a:solidFill>
            </a:endParaRPr>
          </a:p>
          <a:p>
            <a:pPr>
              <a:buNone/>
            </a:pPr>
            <a:r>
              <a:rPr lang="en-IN" sz="1900" b="1" dirty="0" smtClean="0">
                <a:solidFill>
                  <a:srgbClr val="002060"/>
                </a:solidFill>
              </a:rPr>
              <a:t>	</a:t>
            </a:r>
            <a:r>
              <a:rPr lang="en-IN" sz="1900" b="1" dirty="0" err="1" smtClean="0">
                <a:solidFill>
                  <a:srgbClr val="002060"/>
                </a:solidFill>
              </a:rPr>
              <a:t>int</a:t>
            </a:r>
            <a:r>
              <a:rPr lang="en-IN" sz="1900" b="1" dirty="0" smtClean="0">
                <a:solidFill>
                  <a:srgbClr val="002060"/>
                </a:solidFill>
              </a:rPr>
              <a:t> </a:t>
            </a:r>
            <a:r>
              <a:rPr lang="en-IN" sz="1900" b="1" dirty="0" smtClean="0">
                <a:solidFill>
                  <a:srgbClr val="002060"/>
                </a:solidFill>
              </a:rPr>
              <a:t>res=</a:t>
            </a:r>
            <a:r>
              <a:rPr lang="en-IN" sz="1900" b="1" dirty="0" err="1" smtClean="0">
                <a:solidFill>
                  <a:srgbClr val="002060"/>
                </a:solidFill>
              </a:rPr>
              <a:t>st.executeUpdate</a:t>
            </a:r>
            <a:r>
              <a:rPr lang="en-IN" sz="1900" b="1" dirty="0" smtClean="0">
                <a:solidFill>
                  <a:srgbClr val="002060"/>
                </a:solidFill>
              </a:rPr>
              <a:t>(</a:t>
            </a:r>
            <a:r>
              <a:rPr lang="en-IN" sz="1900" b="1" dirty="0" err="1" smtClean="0">
                <a:solidFill>
                  <a:srgbClr val="002060"/>
                </a:solidFill>
              </a:rPr>
              <a:t>qry</a:t>
            </a:r>
            <a:r>
              <a:rPr lang="en-IN" sz="1900" b="1" dirty="0" smtClean="0">
                <a:solidFill>
                  <a:srgbClr val="002060"/>
                </a:solidFill>
              </a:rPr>
              <a:t>);</a:t>
            </a:r>
          </a:p>
          <a:p>
            <a:pPr>
              <a:buNone/>
            </a:pPr>
            <a:r>
              <a:rPr lang="en-IN" sz="1900" b="1" dirty="0" smtClean="0">
                <a:solidFill>
                  <a:srgbClr val="002060"/>
                </a:solidFill>
              </a:rPr>
              <a:t>	</a:t>
            </a:r>
            <a:r>
              <a:rPr lang="en-IN" sz="1900" b="1" dirty="0" err="1" smtClean="0">
                <a:solidFill>
                  <a:srgbClr val="002060"/>
                </a:solidFill>
              </a:rPr>
              <a:t>System.out.println</a:t>
            </a:r>
            <a:r>
              <a:rPr lang="en-IN" sz="1900" b="1" dirty="0" smtClean="0">
                <a:solidFill>
                  <a:srgbClr val="002060"/>
                </a:solidFill>
              </a:rPr>
              <a:t>("Record </a:t>
            </a:r>
            <a:r>
              <a:rPr lang="en-IN" sz="1900" b="1" dirty="0" smtClean="0">
                <a:solidFill>
                  <a:srgbClr val="002060"/>
                </a:solidFill>
              </a:rPr>
              <a:t>updated</a:t>
            </a:r>
            <a:r>
              <a:rPr lang="en-IN" sz="1900" b="1" dirty="0" smtClean="0">
                <a:solidFill>
                  <a:srgbClr val="002060"/>
                </a:solidFill>
              </a:rPr>
              <a:t>:"+res);</a:t>
            </a:r>
            <a:endParaRPr lang="en-IN" sz="1900" b="1" dirty="0" smtClean="0">
              <a:solidFill>
                <a:srgbClr val="002060"/>
              </a:solidFill>
            </a:endParaRPr>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Dynamic SQL</a:t>
            </a:r>
            <a:endParaRPr lang="en-IN" sz="3600" b="1" dirty="0"/>
          </a:p>
        </p:txBody>
      </p:sp>
      <p:sp>
        <p:nvSpPr>
          <p:cNvPr id="3" name="Content Placeholder 2"/>
          <p:cNvSpPr>
            <a:spLocks noGrp="1"/>
          </p:cNvSpPr>
          <p:nvPr>
            <p:ph sz="quarter" idx="1"/>
          </p:nvPr>
        </p:nvSpPr>
        <p:spPr/>
        <p:txBody>
          <a:bodyPr>
            <a:normAutofit/>
          </a:bodyPr>
          <a:lstStyle/>
          <a:p>
            <a:pPr>
              <a:buNone/>
            </a:pPr>
            <a:r>
              <a:rPr lang="en-IN" dirty="0" smtClean="0"/>
              <a:t>  </a:t>
            </a:r>
          </a:p>
          <a:p>
            <a:r>
              <a:rPr lang="en-IN" dirty="0" smtClean="0"/>
              <a:t>The term dynamic SQL means an SQL query which contains dynamic values , </a:t>
            </a:r>
            <a:r>
              <a:rPr lang="en-IN" dirty="0" err="1" smtClean="0"/>
              <a:t>i.e</a:t>
            </a:r>
            <a:r>
              <a:rPr lang="en-IN" dirty="0" smtClean="0"/>
              <a:t>, the values are supplied at run time</a:t>
            </a:r>
          </a:p>
          <a:p>
            <a:endParaRPr lang="en-IN" dirty="0" smtClean="0">
              <a:solidFill>
                <a:srgbClr val="0070C0"/>
              </a:solidFill>
            </a:endParaRPr>
          </a:p>
          <a:p>
            <a:r>
              <a:rPr lang="en-IN" dirty="0" smtClean="0"/>
              <a:t>For example , we want to insert records in the database by accepting values from the user.</a:t>
            </a:r>
            <a:endParaRPr lang="en-IN" sz="1900" dirty="0" smtClean="0">
              <a:solidFill>
                <a:schemeClr val="accent6">
                  <a:lumMod val="75000"/>
                </a:schemeClr>
              </a:solidFill>
            </a:endParaRPr>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Dynamic SQL</a:t>
            </a:r>
            <a:endParaRPr lang="en-IN" sz="3600" b="1" dirty="0"/>
          </a:p>
        </p:txBody>
      </p:sp>
      <p:sp>
        <p:nvSpPr>
          <p:cNvPr id="3" name="Content Placeholder 2"/>
          <p:cNvSpPr>
            <a:spLocks noGrp="1"/>
          </p:cNvSpPr>
          <p:nvPr>
            <p:ph sz="quarter" idx="1"/>
          </p:nvPr>
        </p:nvSpPr>
        <p:spPr/>
        <p:txBody>
          <a:bodyPr>
            <a:normAutofit/>
          </a:bodyPr>
          <a:lstStyle/>
          <a:p>
            <a:pPr>
              <a:buNone/>
            </a:pPr>
            <a:r>
              <a:rPr lang="en-IN" dirty="0" smtClean="0"/>
              <a:t>  </a:t>
            </a:r>
          </a:p>
          <a:p>
            <a:r>
              <a:rPr lang="en-IN" dirty="0" smtClean="0"/>
              <a:t>To solve this problem we have </a:t>
            </a:r>
            <a:r>
              <a:rPr lang="en-IN" b="1" u="sng" dirty="0" smtClean="0"/>
              <a:t>2 options</a:t>
            </a:r>
            <a:r>
              <a:rPr lang="en-IN" dirty="0" smtClean="0"/>
              <a:t>:</a:t>
            </a:r>
          </a:p>
          <a:p>
            <a:endParaRPr lang="en-IN" sz="1900" dirty="0" smtClean="0">
              <a:solidFill>
                <a:schemeClr val="accent6">
                  <a:lumMod val="75000"/>
                </a:schemeClr>
              </a:solidFill>
            </a:endParaRPr>
          </a:p>
          <a:p>
            <a:r>
              <a:rPr lang="en-IN" sz="1900" dirty="0" smtClean="0">
                <a:solidFill>
                  <a:schemeClr val="accent6">
                    <a:lumMod val="75000"/>
                  </a:schemeClr>
                </a:solidFill>
              </a:rPr>
              <a:t>1</a:t>
            </a:r>
            <a:r>
              <a:rPr lang="en-IN" sz="1900" dirty="0" smtClean="0">
                <a:solidFill>
                  <a:srgbClr val="0070C0"/>
                </a:solidFill>
              </a:rPr>
              <a:t>. Use Statement object and create a dynamic </a:t>
            </a:r>
            <a:r>
              <a:rPr lang="en-IN" sz="1900" dirty="0" err="1" smtClean="0">
                <a:solidFill>
                  <a:srgbClr val="0070C0"/>
                </a:solidFill>
              </a:rPr>
              <a:t>sql</a:t>
            </a:r>
            <a:r>
              <a:rPr lang="en-IN" sz="1900" dirty="0" smtClean="0">
                <a:solidFill>
                  <a:srgbClr val="0070C0"/>
                </a:solidFill>
              </a:rPr>
              <a:t> query by using STRING CONCATENATION</a:t>
            </a:r>
          </a:p>
          <a:p>
            <a:endParaRPr lang="en-IN" sz="1900" dirty="0" smtClean="0">
              <a:solidFill>
                <a:schemeClr val="accent6">
                  <a:lumMod val="75000"/>
                </a:schemeClr>
              </a:solidFill>
            </a:endParaRPr>
          </a:p>
          <a:p>
            <a:r>
              <a:rPr lang="en-IN" sz="1900" dirty="0" smtClean="0">
                <a:solidFill>
                  <a:schemeClr val="accent6">
                    <a:lumMod val="75000"/>
                  </a:schemeClr>
                </a:solidFill>
              </a:rPr>
              <a:t>2. </a:t>
            </a:r>
            <a:r>
              <a:rPr lang="en-IN" sz="1900" dirty="0" smtClean="0">
                <a:solidFill>
                  <a:srgbClr val="0070C0"/>
                </a:solidFill>
              </a:rPr>
              <a:t>Use </a:t>
            </a:r>
            <a:r>
              <a:rPr lang="en-IN" sz="1900" dirty="0" err="1" smtClean="0">
                <a:solidFill>
                  <a:srgbClr val="0070C0"/>
                </a:solidFill>
              </a:rPr>
              <a:t>PreparedStaement</a:t>
            </a:r>
            <a:endParaRPr lang="en-IN" sz="1900" dirty="0" smtClean="0">
              <a:solidFill>
                <a:srgbClr val="0070C0"/>
              </a:solidFill>
            </a:endParaRPr>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Using String Concatenation</a:t>
            </a:r>
            <a:endParaRPr lang="en-IN" sz="3600" b="1" dirty="0"/>
          </a:p>
        </p:txBody>
      </p:sp>
      <p:sp>
        <p:nvSpPr>
          <p:cNvPr id="3" name="Content Placeholder 2"/>
          <p:cNvSpPr>
            <a:spLocks noGrp="1"/>
          </p:cNvSpPr>
          <p:nvPr>
            <p:ph sz="quarter" idx="1"/>
          </p:nvPr>
        </p:nvSpPr>
        <p:spPr/>
        <p:txBody>
          <a:bodyPr>
            <a:normAutofit fontScale="85000" lnSpcReduction="10000"/>
          </a:bodyPr>
          <a:lstStyle/>
          <a:p>
            <a:pPr>
              <a:buNone/>
            </a:pPr>
            <a:r>
              <a:rPr lang="en-IN" dirty="0" smtClean="0"/>
              <a:t>  </a:t>
            </a:r>
          </a:p>
          <a:p>
            <a:r>
              <a:rPr lang="en-IN" dirty="0" smtClean="0">
                <a:solidFill>
                  <a:schemeClr val="accent6">
                    <a:lumMod val="75000"/>
                  </a:schemeClr>
                </a:solidFill>
                <a:latin typeface="Comic Sans MS" pitchFamily="66" charset="0"/>
              </a:rPr>
              <a:t>String </a:t>
            </a:r>
            <a:r>
              <a:rPr lang="en-IN" dirty="0" err="1" smtClean="0">
                <a:solidFill>
                  <a:schemeClr val="accent6">
                    <a:lumMod val="75000"/>
                  </a:schemeClr>
                </a:solidFill>
                <a:latin typeface="Comic Sans MS" pitchFamily="66" charset="0"/>
              </a:rPr>
              <a:t>qry</a:t>
            </a:r>
            <a:r>
              <a:rPr lang="en-IN" dirty="0" smtClean="0">
                <a:solidFill>
                  <a:schemeClr val="accent6">
                    <a:lumMod val="75000"/>
                  </a:schemeClr>
                </a:solidFill>
                <a:latin typeface="Comic Sans MS" pitchFamily="66" charset="0"/>
              </a:rPr>
              <a:t>= “insert into </a:t>
            </a:r>
            <a:r>
              <a:rPr lang="en-IN" dirty="0" smtClean="0">
                <a:solidFill>
                  <a:schemeClr val="accent6">
                    <a:lumMod val="75000"/>
                  </a:schemeClr>
                </a:solidFill>
                <a:latin typeface="Comic Sans MS" pitchFamily="66" charset="0"/>
              </a:rPr>
              <a:t>employees </a:t>
            </a:r>
            <a:r>
              <a:rPr lang="en-IN" dirty="0" smtClean="0">
                <a:solidFill>
                  <a:schemeClr val="accent6">
                    <a:lumMod val="75000"/>
                  </a:schemeClr>
                </a:solidFill>
                <a:latin typeface="Comic Sans MS" pitchFamily="66" charset="0"/>
              </a:rPr>
              <a:t>values(”+</a:t>
            </a:r>
            <a:r>
              <a:rPr lang="en-IN" dirty="0" smtClean="0">
                <a:solidFill>
                  <a:srgbClr val="002060"/>
                </a:solidFill>
                <a:latin typeface="Comic Sans MS" pitchFamily="66" charset="0"/>
              </a:rPr>
              <a:t>id</a:t>
            </a:r>
            <a:r>
              <a:rPr lang="en-IN" dirty="0" smtClean="0">
                <a:solidFill>
                  <a:schemeClr val="accent6">
                    <a:lumMod val="75000"/>
                  </a:schemeClr>
                </a:solidFill>
                <a:latin typeface="Comic Sans MS" pitchFamily="66" charset="0"/>
              </a:rPr>
              <a:t>+ “,’ ” </a:t>
            </a:r>
            <a:r>
              <a:rPr lang="en-IN" dirty="0" smtClean="0">
                <a:solidFill>
                  <a:schemeClr val="accent6">
                    <a:lumMod val="75000"/>
                  </a:schemeClr>
                </a:solidFill>
                <a:latin typeface="Comic Sans MS" pitchFamily="66" charset="0"/>
              </a:rPr>
              <a:t>+</a:t>
            </a:r>
            <a:r>
              <a:rPr lang="en-IN" dirty="0" err="1" smtClean="0">
                <a:solidFill>
                  <a:srgbClr val="002060"/>
                </a:solidFill>
                <a:latin typeface="Comic Sans MS" pitchFamily="66" charset="0"/>
              </a:rPr>
              <a:t>ename</a:t>
            </a:r>
            <a:r>
              <a:rPr lang="en-IN" dirty="0" smtClean="0">
                <a:solidFill>
                  <a:schemeClr val="accent6">
                    <a:lumMod val="75000"/>
                  </a:schemeClr>
                </a:solidFill>
                <a:latin typeface="Comic Sans MS" pitchFamily="66" charset="0"/>
              </a:rPr>
              <a:t> </a:t>
            </a:r>
            <a:r>
              <a:rPr lang="en-IN" dirty="0" smtClean="0">
                <a:solidFill>
                  <a:schemeClr val="accent6">
                    <a:lumMod val="75000"/>
                  </a:schemeClr>
                </a:solidFill>
                <a:latin typeface="Comic Sans MS" pitchFamily="66" charset="0"/>
              </a:rPr>
              <a:t>+ “ ‘ ,”+ </a:t>
            </a:r>
            <a:r>
              <a:rPr lang="en-IN" dirty="0" smtClean="0">
                <a:solidFill>
                  <a:srgbClr val="002060"/>
                </a:solidFill>
                <a:latin typeface="Comic Sans MS" pitchFamily="66" charset="0"/>
              </a:rPr>
              <a:t>income</a:t>
            </a:r>
            <a:r>
              <a:rPr lang="en-IN" dirty="0" smtClean="0">
                <a:solidFill>
                  <a:schemeClr val="accent6">
                    <a:lumMod val="75000"/>
                  </a:schemeClr>
                </a:solidFill>
                <a:latin typeface="Comic Sans MS" pitchFamily="66" charset="0"/>
              </a:rPr>
              <a:t>+ </a:t>
            </a:r>
            <a:r>
              <a:rPr lang="en-IN" dirty="0" smtClean="0">
                <a:solidFill>
                  <a:schemeClr val="accent6">
                    <a:lumMod val="75000"/>
                  </a:schemeClr>
                </a:solidFill>
                <a:latin typeface="Comic Sans MS" pitchFamily="66" charset="0"/>
              </a:rPr>
              <a:t>“ )” ;</a:t>
            </a:r>
          </a:p>
          <a:p>
            <a:endParaRPr lang="en-IN" sz="1900" dirty="0" smtClean="0">
              <a:solidFill>
                <a:srgbClr val="0070C0"/>
              </a:solidFill>
            </a:endParaRPr>
          </a:p>
          <a:p>
            <a:pPr>
              <a:buNone/>
            </a:pPr>
            <a:endParaRPr lang="en-IN" dirty="0" smtClean="0"/>
          </a:p>
          <a:p>
            <a:r>
              <a:rPr lang="en-IN" dirty="0" smtClean="0"/>
              <a:t>The query above has been designed assuming that we have a table called </a:t>
            </a:r>
            <a:r>
              <a:rPr lang="en-IN" b="1" dirty="0" smtClean="0">
                <a:solidFill>
                  <a:srgbClr val="C00000"/>
                </a:solidFill>
              </a:rPr>
              <a:t>employees</a:t>
            </a:r>
            <a:r>
              <a:rPr lang="en-IN" dirty="0" smtClean="0">
                <a:solidFill>
                  <a:srgbClr val="C00000"/>
                </a:solidFill>
              </a:rPr>
              <a:t> </a:t>
            </a:r>
            <a:r>
              <a:rPr lang="en-IN" dirty="0" smtClean="0"/>
              <a:t>containing three columns for </a:t>
            </a:r>
            <a:r>
              <a:rPr lang="en-IN" b="1" dirty="0" err="1" smtClean="0">
                <a:solidFill>
                  <a:srgbClr val="C00000"/>
                </a:solidFill>
              </a:rPr>
              <a:t>empno</a:t>
            </a:r>
            <a:r>
              <a:rPr lang="en-IN" dirty="0" err="1" smtClean="0"/>
              <a:t>,</a:t>
            </a:r>
            <a:r>
              <a:rPr lang="en-IN" b="1" dirty="0" err="1" smtClean="0">
                <a:solidFill>
                  <a:srgbClr val="C00000"/>
                </a:solidFill>
              </a:rPr>
              <a:t>ename</a:t>
            </a:r>
            <a:r>
              <a:rPr lang="en-IN" dirty="0" smtClean="0"/>
              <a:t> </a:t>
            </a:r>
            <a:r>
              <a:rPr lang="en-IN" dirty="0" smtClean="0"/>
              <a:t>and </a:t>
            </a:r>
            <a:r>
              <a:rPr lang="en-IN" b="1" dirty="0" err="1" smtClean="0">
                <a:solidFill>
                  <a:srgbClr val="C00000"/>
                </a:solidFill>
              </a:rPr>
              <a:t>sal</a:t>
            </a:r>
            <a:r>
              <a:rPr lang="en-IN" dirty="0" smtClean="0"/>
              <a:t> </a:t>
            </a:r>
            <a:r>
              <a:rPr lang="en-IN" dirty="0" smtClean="0"/>
              <a:t>.</a:t>
            </a:r>
          </a:p>
          <a:p>
            <a:endParaRPr lang="en-IN" dirty="0" smtClean="0"/>
          </a:p>
          <a:p>
            <a:r>
              <a:rPr lang="en-IN" dirty="0" smtClean="0"/>
              <a:t>The variables </a:t>
            </a:r>
            <a:r>
              <a:rPr lang="en-IN" b="1" dirty="0" smtClean="0">
                <a:solidFill>
                  <a:srgbClr val="002060"/>
                </a:solidFill>
              </a:rPr>
              <a:t>id</a:t>
            </a:r>
            <a:r>
              <a:rPr lang="en-IN" b="1" dirty="0" smtClean="0"/>
              <a:t> </a:t>
            </a:r>
            <a:r>
              <a:rPr lang="en-IN" dirty="0" smtClean="0"/>
              <a:t>, </a:t>
            </a:r>
            <a:r>
              <a:rPr lang="en-IN" b="1" dirty="0" err="1" smtClean="0">
                <a:solidFill>
                  <a:srgbClr val="002060"/>
                </a:solidFill>
              </a:rPr>
              <a:t>ename</a:t>
            </a:r>
            <a:r>
              <a:rPr lang="en-IN" dirty="0" smtClean="0"/>
              <a:t> </a:t>
            </a:r>
            <a:r>
              <a:rPr lang="en-IN" dirty="0" smtClean="0"/>
              <a:t>and </a:t>
            </a:r>
            <a:r>
              <a:rPr lang="en-IN" b="1" dirty="0" smtClean="0">
                <a:solidFill>
                  <a:srgbClr val="002060"/>
                </a:solidFill>
              </a:rPr>
              <a:t>income</a:t>
            </a:r>
            <a:r>
              <a:rPr lang="en-IN" dirty="0" smtClean="0"/>
              <a:t> </a:t>
            </a:r>
            <a:r>
              <a:rPr lang="en-IN" dirty="0" smtClean="0"/>
              <a:t>are java variables holding user input</a:t>
            </a:r>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685</Words>
  <Application>Microsoft Office PowerPoint</Application>
  <PresentationFormat>On-screen Show (4:3)</PresentationFormat>
  <Paragraphs>114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Executing Non Select Queries</vt:lpstr>
      <vt:lpstr>Executing Non Select Queries</vt:lpstr>
      <vt:lpstr>Inserting New Record</vt:lpstr>
      <vt:lpstr>Removing A Record</vt:lpstr>
      <vt:lpstr>Updating A Record</vt:lpstr>
      <vt:lpstr>Dynamic SQL</vt:lpstr>
      <vt:lpstr>Dynamic SQL</vt:lpstr>
      <vt:lpstr>Using String Concatenation</vt:lpstr>
      <vt:lpstr>Drawbacks Of String Concatenation</vt:lpstr>
      <vt:lpstr>PreparedStatement</vt:lpstr>
      <vt:lpstr>PreparedStatement</vt:lpstr>
      <vt:lpstr>setXXX( ) methods</vt:lpstr>
      <vt:lpstr>Statement V/s PreparedStatement</vt:lpstr>
      <vt:lpstr>Statement V/s PreparedStatement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Sachin</dc:creator>
  <cp:lastModifiedBy>Sachin</cp:lastModifiedBy>
  <cp:revision>31</cp:revision>
  <dcterms:created xsi:type="dcterms:W3CDTF">2018-01-05T06:29:58Z</dcterms:created>
  <dcterms:modified xsi:type="dcterms:W3CDTF">2018-01-06T06:14:53Z</dcterms:modified>
</cp:coreProperties>
</file>