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7A895-F8D2-4859-A5B7-43382E483B73}" v="3" dt="2024-05-30T20:24:46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B1BC4-9144-45FA-B13F-A484202D4409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CF61A-0F7F-4FAD-967D-19C8290EDA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89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CF61A-0F7F-4FAD-967D-19C8290EDA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82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EEB3-9AE5-FE76-CAB8-CFA7F2DB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0FB98-908D-3981-572E-4D4487DA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BE2C-FD62-DE6E-AD79-92BE7C08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C573-6377-A064-AB6C-2F7CE07C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223F-3B84-F15E-4EAA-68FBD824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46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B2CE-2F9B-B9B0-34FF-CBD73721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F0BE7-CF07-B844-7741-749F42D42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D1DB7-E681-91B3-D458-6510C568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EED2-EA88-DFFF-D2B3-04245B01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DBA6-885E-2707-FDEF-DC3F5105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65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9110B-D566-6B31-4A38-BC79E4883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2BFE6-6CFB-A564-DDEA-F0B7417BF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FFC7-0A12-5B76-BE70-38C00A87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8DAF-5A2F-07D8-EDA6-FEC84EB8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26AB-9DA5-B666-5751-3E04CC4C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5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D44F-E2DE-5ACE-9D69-7545A628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5EDD-14DE-71EB-F6A1-EE5B8A73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E3EE6-0A4D-E143-3CC3-7C34AE7F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1958-552B-CB0F-EAC0-43715EC4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1B2D-4179-EA4D-8789-DAB17189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81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FFE4-7DFF-C59F-D5CB-11DF8DD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D186-9126-4D08-6D01-199A6C82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FFAE-2B54-8ED5-3737-34873F9F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DA30-AF01-8CCF-3C96-25E2183B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4FA4-B026-F15E-EB6E-02FD5178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04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5990-6885-04AC-82EC-269E9080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9429-0C5D-9DA4-868B-6519BA3FB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5B4D5-4ECB-4787-E5D5-81E3C9A9F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DF26-E710-2616-51C6-42F64DF5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71279-EC6B-545B-0CF3-1B0D1210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23585-6281-E26F-A8EC-BAEB13AB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3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BE0-0C81-4338-B725-B1C3B967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4F865-1801-1A61-11A8-375F8A09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23BF2-F52B-4C42-9082-35FCFD7C3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EA21C-C6A3-EDCD-B84A-1F6DD0A6F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60879-A6CC-B2A2-EBB6-847311C04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F9E92-9B20-2764-45C0-DF64B3C2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DC710-A2C0-F7BA-17B7-29D8FEEE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83D0C-86A7-344D-9E2F-8C34FD87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22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1CF5-841D-4C86-E153-D7428755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3BC7F-5081-BFAE-762A-824A0323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CD3E1-B584-374C-DAE2-EC04A52B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489B8-B2D7-52B6-8805-7B4A79B2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20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2EF77-0D65-CBE2-21F4-63677A4A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7273-64B6-4A7F-24DC-EC3B1699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AE60E-E254-7AD8-462C-E62A55A2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26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86D7-C8AD-135D-D7DE-AF947B7F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F748-0803-38E6-D287-E93515C0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5A05E-1D64-8EF0-F413-2AB777793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CD895-DB3B-E1B8-25D2-B7AB44F3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F6772-0960-7FB5-1096-4C8E16B6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833-ADB3-E037-7199-796B6041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70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207E-7423-D17F-A6E5-1938791E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C8AE1-1D08-B6A5-F579-632BE0FB1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8EBC6-7DA3-8467-4203-1D417A6A2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22938-9368-2C6C-5556-283625BA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7AFB-9099-AA28-B42D-22FFC4AB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F62B-7E70-C406-3B4F-63DE4328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37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98C6-81AF-F4A4-0CAF-FB133853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57AE2-4EA7-276C-0E46-DF66937E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67BD-43F4-3A4E-B174-E05E523B9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7C2A3-D9CE-4618-BF8E-311F5F82DB91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696A-5CB1-E611-FF18-B14F5D1B2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08B9-518A-1C19-0306-587B1E9A6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F7209-9D63-4BBF-8296-45BD2BB7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64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profile/madhviben.rathod/viz/RockbusterData_17132274149950/Sheet1?publish=y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mdvrathod1130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75B88-EC34-F2A9-06C7-432003FAF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036674"/>
            <a:ext cx="4250611" cy="3514364"/>
          </a:xfrm>
        </p:spPr>
        <p:txBody>
          <a:bodyPr anchor="b">
            <a:normAutofit/>
          </a:bodyPr>
          <a:lstStyle/>
          <a:p>
            <a:r>
              <a:rPr lang="en-CA" sz="6600" dirty="0" err="1"/>
              <a:t>RockbusterData</a:t>
            </a:r>
            <a:r>
              <a:rPr lang="en-CA" sz="6600" dirty="0"/>
              <a:t>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609E7-7AA5-3EE6-607E-E2A048417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5174313"/>
            <a:ext cx="8098899" cy="721158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CA" sz="2000" dirty="0"/>
              <a:t>Name: Madhvi Rathod</a:t>
            </a:r>
          </a:p>
          <a:p>
            <a:pPr algn="l"/>
            <a:r>
              <a:rPr lang="en-CA" sz="2000" dirty="0"/>
              <a:t>Tableau Link: </a:t>
            </a:r>
            <a:r>
              <a:rPr lang="en-CA" sz="1600" dirty="0"/>
              <a:t> </a:t>
            </a:r>
            <a:r>
              <a:rPr lang="en-CA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  <a:hlinkClick r:id="rId2"/>
              </a:rPr>
              <a:t>Rockbuster</a:t>
            </a:r>
            <a:r>
              <a:rPr lang="en-CA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  <a:hlinkClick r:id="rId2"/>
              </a:rPr>
              <a:t> Data | Tableau Public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l"/>
            <a:endParaRPr lang="en-CA" sz="2000" dirty="0"/>
          </a:p>
        </p:txBody>
      </p:sp>
      <p:pic>
        <p:nvPicPr>
          <p:cNvPr id="5" name="Picture 4" descr="A person holding a black clapper board&#10;&#10;Description automatically generated">
            <a:extLst>
              <a:ext uri="{FF2B5EF4-FFF2-40B4-BE49-F238E27FC236}">
                <a16:creationId xmlns:a16="http://schemas.microsoft.com/office/drawing/2014/main" id="{C6813107-64CD-D6A4-6F8E-DB49301E3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18" y="1036674"/>
            <a:ext cx="5063509" cy="33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7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AB3E-DD3D-0584-3B4F-B81261A5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3176"/>
          </a:xfrm>
        </p:spPr>
        <p:txBody>
          <a:bodyPr>
            <a:normAutofit fontScale="90000"/>
          </a:bodyPr>
          <a:lstStyle/>
          <a:p>
            <a:r>
              <a:rPr lang="en-CA" dirty="0"/>
              <a:t>Top 5 Customers by City &amp; Countries Who Paid The Most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950B66-9898-BFD9-102A-6102448CB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7" y="1003177"/>
            <a:ext cx="8201830" cy="4968827"/>
          </a:xfrm>
        </p:spPr>
      </p:pic>
    </p:spTree>
    <p:extLst>
      <p:ext uri="{BB962C8B-B14F-4D97-AF65-F5344CB8AC3E}">
        <p14:creationId xmlns:p14="http://schemas.microsoft.com/office/powerpoint/2010/main" val="224702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53C-CC84-2F45-162A-04D3E20C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10342"/>
          </a:xfrm>
        </p:spPr>
        <p:txBody>
          <a:bodyPr/>
          <a:lstStyle/>
          <a:p>
            <a:r>
              <a:rPr lang="en-CA" dirty="0"/>
              <a:t>Countries Ranked By Revenue</a:t>
            </a:r>
          </a:p>
        </p:txBody>
      </p:sp>
      <p:pic>
        <p:nvPicPr>
          <p:cNvPr id="5" name="Content Placeholder 4" descr="A blue and white chart&#10;&#10;Description automatically generated with medium confidence">
            <a:extLst>
              <a:ext uri="{FF2B5EF4-FFF2-40B4-BE49-F238E27FC236}">
                <a16:creationId xmlns:a16="http://schemas.microsoft.com/office/drawing/2014/main" id="{BC57D440-49D6-FCFA-390A-19ABBD3F7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608"/>
            <a:ext cx="7506086" cy="4591286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5DF55F-5764-17D8-ABA6-BE293CC3C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31214"/>
              </p:ext>
            </p:extLst>
          </p:nvPr>
        </p:nvGraphicFramePr>
        <p:xfrm>
          <a:off x="7625918" y="1492026"/>
          <a:ext cx="4566082" cy="434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041">
                  <a:extLst>
                    <a:ext uri="{9D8B030D-6E8A-4147-A177-3AD203B41FA5}">
                      <a16:colId xmlns:a16="http://schemas.microsoft.com/office/drawing/2014/main" val="4294372186"/>
                    </a:ext>
                  </a:extLst>
                </a:gridCol>
                <a:gridCol w="2283041">
                  <a:extLst>
                    <a:ext uri="{9D8B030D-6E8A-4147-A177-3AD203B41FA5}">
                      <a16:colId xmlns:a16="http://schemas.microsoft.com/office/drawing/2014/main" val="2034286599"/>
                    </a:ext>
                  </a:extLst>
                </a:gridCol>
              </a:tblGrid>
              <a:tr h="388128">
                <a:tc>
                  <a:txBody>
                    <a:bodyPr/>
                    <a:lstStyle/>
                    <a:p>
                      <a:r>
                        <a:rPr lang="en-CA" dirty="0"/>
                        <a:t>Top 10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4464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r>
                        <a:rPr lang="en-CA" dirty="0"/>
                        <a:t>1.India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$6,032.79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16790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r>
                        <a:rPr lang="en-CA" dirty="0"/>
                        <a:t>2.China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$5,247.04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46840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r>
                        <a:rPr lang="en-CA" dirty="0"/>
                        <a:t>3.United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$3,694.27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67628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r>
                        <a:rPr lang="en-CA" dirty="0"/>
                        <a:t>4.Japan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$3,121.52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34770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r>
                        <a:rPr lang="en-CA" dirty="0"/>
                        <a:t>5.Mexico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$2,984.82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22456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r>
                        <a:rPr lang="en-CA" dirty="0"/>
                        <a:t>6.Brazil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$2,919.19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69161"/>
                  </a:ext>
                </a:extLst>
              </a:tr>
              <a:tr h="460732">
                <a:tc>
                  <a:txBody>
                    <a:bodyPr/>
                    <a:lstStyle/>
                    <a:p>
                      <a:r>
                        <a:rPr lang="en-CA" dirty="0"/>
                        <a:t>7.Russian Federation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$2,765.62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977883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r>
                        <a:rPr lang="en-CA" dirty="0"/>
                        <a:t>8.Philippines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$2,219.70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64110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r>
                        <a:rPr lang="en-CA" dirty="0"/>
                        <a:t>9.Turkey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$1,498.49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8987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r>
                        <a:rPr lang="en-CA" dirty="0"/>
                        <a:t>10.Indonesia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$1,352.69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63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78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BC89-0051-BCB4-06B4-86965957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1353800" cy="772358"/>
          </a:xfrm>
        </p:spPr>
        <p:txBody>
          <a:bodyPr>
            <a:normAutofit/>
          </a:bodyPr>
          <a:lstStyle/>
          <a:p>
            <a:r>
              <a:rPr lang="en-CA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D803-1393-A888-49C1-010F584D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134"/>
            <a:ext cx="12192000" cy="5996866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highlight>
                  <a:srgbClr val="C0C0C0"/>
                </a:highlight>
              </a:rPr>
              <a:t>    Conclusion:</a:t>
            </a:r>
          </a:p>
          <a:p>
            <a:pPr algn="just"/>
            <a:r>
              <a:rPr lang="en-CA" sz="2000" dirty="0"/>
              <a:t>There is a strong market for movies like Telegraph Voyage,  Zorro Ark, and Wife Turn.</a:t>
            </a:r>
          </a:p>
          <a:p>
            <a:pPr algn="just"/>
            <a:r>
              <a:rPr lang="en-CA" sz="2000" dirty="0"/>
              <a:t>The movies like Duffel Apocalypse, Oklahoma Jumanji, and Texas Watch highlight areas for improvement in film selection and marketing strategy.</a:t>
            </a:r>
          </a:p>
          <a:p>
            <a:pPr algn="just"/>
            <a:r>
              <a:rPr lang="en-CA" sz="2000" dirty="0"/>
              <a:t>countries such as India, China, and the United States have the most customers. There are opportunities for targeted marketing and expansion into emerging markets like the Philippines and Indonesia.</a:t>
            </a:r>
          </a:p>
          <a:p>
            <a:pPr algn="just"/>
            <a:r>
              <a:rPr lang="en-CA" sz="2000" dirty="0"/>
              <a:t>There is a strong interest in genres like Sports, Sci-Fi, and Animation among the customers. PG-13 and NC-17, indicating a preference for these ratings among viewers tend to generate higher revenue. </a:t>
            </a:r>
          </a:p>
          <a:p>
            <a:pPr marL="0" indent="0">
              <a:buNone/>
            </a:pPr>
            <a:r>
              <a:rPr lang="en-CA" dirty="0">
                <a:highlight>
                  <a:srgbClr val="C0C0C0"/>
                </a:highlight>
              </a:rPr>
              <a:t>  Recommendation:</a:t>
            </a:r>
          </a:p>
          <a:p>
            <a:pPr algn="just"/>
            <a:r>
              <a:rPr lang="en-CA" sz="2000" dirty="0"/>
              <a:t>Focus on acquiring more movies in genres like sports, sci-fi, animation, drama, and comedy which have proven to be top revenue drivers.</a:t>
            </a:r>
          </a:p>
          <a:p>
            <a:pPr algn="just"/>
            <a:r>
              <a:rPr lang="en-CA" sz="2000" dirty="0"/>
              <a:t>Expand marketing efforts in countries with a high customer base like India, China, and the United States. consider localized marketing campaigns and content to cater to the preferences of these markets.</a:t>
            </a:r>
          </a:p>
          <a:p>
            <a:pPr algn="just"/>
            <a:r>
              <a:rPr lang="en-CA" sz="2000" dirty="0"/>
              <a:t>Consider implementing loyalty programs to reward frequent customers. Built trust with the customer base.</a:t>
            </a:r>
          </a:p>
          <a:p>
            <a:pPr algn="just"/>
            <a:r>
              <a:rPr lang="en-CA" sz="2000" dirty="0"/>
              <a:t>Continue to monitor revenue trends by genre, country, and rating to identify opportunities for revenue growth.</a:t>
            </a:r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5366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A621-9DD7-016C-AFFE-BD14BE1D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750"/>
            <a:ext cx="11353800" cy="210312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highlight>
                  <a:srgbClr val="008080"/>
                </a:highlight>
              </a:rPr>
              <a:t>THANK 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883C-3634-C072-79D2-ABF772C5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52346"/>
            <a:ext cx="11353800" cy="3424616"/>
          </a:xfrm>
        </p:spPr>
        <p:txBody>
          <a:bodyPr>
            <a:normAutofit fontScale="25000" lnSpcReduction="20000"/>
          </a:bodyPr>
          <a:lstStyle/>
          <a:p>
            <a:r>
              <a:rPr lang="en-CA" sz="14400" dirty="0"/>
              <a:t>Questions?</a:t>
            </a:r>
          </a:p>
          <a:p>
            <a:endParaRPr lang="en-CA" sz="14400" dirty="0"/>
          </a:p>
          <a:p>
            <a:r>
              <a:rPr lang="en-CA" sz="14400" dirty="0"/>
              <a:t>Name: Madhvi Rathod.</a:t>
            </a:r>
          </a:p>
          <a:p>
            <a:endParaRPr lang="en-CA" sz="14400" dirty="0"/>
          </a:p>
          <a:p>
            <a:r>
              <a:rPr lang="en-CA" sz="14400" dirty="0"/>
              <a:t>Email Address: </a:t>
            </a:r>
            <a:r>
              <a:rPr lang="en-CA" sz="14400" dirty="0">
                <a:hlinkClick r:id="rId2"/>
              </a:rPr>
              <a:t>mdvrathod1130@gmail.com</a:t>
            </a:r>
            <a:endParaRPr lang="en-CA" sz="14400" dirty="0"/>
          </a:p>
          <a:p>
            <a:pPr marL="0" indent="0">
              <a:buNone/>
            </a:pPr>
            <a:r>
              <a:rPr lang="en-CA" sz="14400" dirty="0"/>
              <a:t>              </a:t>
            </a:r>
          </a:p>
          <a:p>
            <a:endParaRPr lang="en-CA" sz="14400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6967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C010-B678-DC3C-5C6D-9E1AF757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B686-0FF8-2516-135A-ECC7E41F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7296"/>
          </a:xfrm>
        </p:spPr>
        <p:txBody>
          <a:bodyPr>
            <a:noAutofit/>
          </a:bodyPr>
          <a:lstStyle/>
          <a:p>
            <a:pPr algn="just"/>
            <a:r>
              <a:rPr lang="en-CA" sz="3200" dirty="0" err="1"/>
              <a:t>Rockbuster</a:t>
            </a:r>
            <a:r>
              <a:rPr lang="en-CA" sz="3200" dirty="0"/>
              <a:t> Stealth LLC is a movie rental company that used to have stores around the world. Facing stiff competition from streaming services such as Netflix and Amazon Prime, the </a:t>
            </a:r>
            <a:r>
              <a:rPr lang="en-CA" sz="3200" dirty="0" err="1"/>
              <a:t>Rockbuster</a:t>
            </a:r>
            <a:r>
              <a:rPr lang="en-CA" sz="3200" dirty="0"/>
              <a:t> stealth management team is planning to use its existing movie licenses to launch an online video rental service to stay competitive.</a:t>
            </a:r>
          </a:p>
        </p:txBody>
      </p:sp>
    </p:spTree>
    <p:extLst>
      <p:ext uri="{BB962C8B-B14F-4D97-AF65-F5344CB8AC3E}">
        <p14:creationId xmlns:p14="http://schemas.microsoft.com/office/powerpoint/2010/main" val="45561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B5FB-F9E8-04C7-E512-0777493E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Key 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C394-0952-3363-35BA-ACA7C032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187"/>
            <a:ext cx="10515600" cy="4303775"/>
          </a:xfrm>
        </p:spPr>
        <p:txBody>
          <a:bodyPr>
            <a:normAutofit lnSpcReduction="10000"/>
          </a:bodyPr>
          <a:lstStyle/>
          <a:p>
            <a:pPr algn="just"/>
            <a:r>
              <a:rPr lang="en-CA" sz="3200" dirty="0"/>
              <a:t>Which movies contributed the most to revenue gain?</a:t>
            </a:r>
          </a:p>
          <a:p>
            <a:pPr algn="just"/>
            <a:r>
              <a:rPr lang="en-CA" sz="3200" dirty="0"/>
              <a:t>Which movies contributed the least to revenue gain?</a:t>
            </a:r>
          </a:p>
          <a:p>
            <a:pPr algn="just"/>
            <a:r>
              <a:rPr lang="en-CA" sz="3200" dirty="0"/>
              <a:t>Which countries are </a:t>
            </a:r>
            <a:r>
              <a:rPr lang="en-CA" sz="3200" dirty="0" err="1"/>
              <a:t>Rockbuster</a:t>
            </a:r>
            <a:r>
              <a:rPr lang="en-CA" sz="3200" dirty="0"/>
              <a:t> customers based in?</a:t>
            </a:r>
          </a:p>
          <a:p>
            <a:pPr algn="just"/>
            <a:r>
              <a:rPr lang="en-CA" sz="3200" dirty="0"/>
              <a:t>Which genre has the highest revenue?</a:t>
            </a:r>
          </a:p>
          <a:p>
            <a:pPr algn="just"/>
            <a:r>
              <a:rPr lang="en-CA" sz="3200" dirty="0"/>
              <a:t>Which rating contributed to revenue gain?</a:t>
            </a:r>
          </a:p>
          <a:p>
            <a:pPr algn="just"/>
            <a:r>
              <a:rPr lang="en-CA" sz="3200" dirty="0"/>
              <a:t>Which customers paid the most by cities and countries?</a:t>
            </a:r>
          </a:p>
          <a:p>
            <a:pPr algn="just"/>
            <a:r>
              <a:rPr lang="en-CA" sz="3200" dirty="0"/>
              <a:t>What was the average rental duration for all videos?</a:t>
            </a:r>
          </a:p>
          <a:p>
            <a:pPr algn="just"/>
            <a:r>
              <a:rPr lang="en-CA" sz="3200" dirty="0"/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25725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AC7F39-8D83-3219-4016-E584E8CDB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4778"/>
              </p:ext>
            </p:extLst>
          </p:nvPr>
        </p:nvGraphicFramePr>
        <p:xfrm>
          <a:off x="29736" y="757104"/>
          <a:ext cx="12192000" cy="621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0551">
                  <a:extLst>
                    <a:ext uri="{9D8B030D-6E8A-4147-A177-3AD203B41FA5}">
                      <a16:colId xmlns:a16="http://schemas.microsoft.com/office/drawing/2014/main" val="1156724579"/>
                    </a:ext>
                  </a:extLst>
                </a:gridCol>
                <a:gridCol w="3015449">
                  <a:extLst>
                    <a:ext uri="{9D8B030D-6E8A-4147-A177-3AD203B41FA5}">
                      <a16:colId xmlns:a16="http://schemas.microsoft.com/office/drawing/2014/main" val="36648083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003452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74618160"/>
                    </a:ext>
                  </a:extLst>
                </a:gridCol>
              </a:tblGrid>
              <a:tr h="10230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Highest Revenue film</a:t>
                      </a:r>
                    </a:p>
                    <a:p>
                      <a:pPr algn="ctr"/>
                      <a:r>
                        <a:rPr lang="en-CA" sz="2400" dirty="0"/>
                        <a:t>Telegraph Voyage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Lowest Revenue Film</a:t>
                      </a:r>
                    </a:p>
                    <a:p>
                      <a:pPr algn="ctr"/>
                      <a:r>
                        <a:rPr lang="en-CA" sz="2400" dirty="0"/>
                        <a:t>Texas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Total Customers</a:t>
                      </a:r>
                    </a:p>
                    <a:p>
                      <a:pPr algn="ctr"/>
                      <a:r>
                        <a:rPr lang="en-CA" dirty="0"/>
                        <a:t>             </a:t>
                      </a:r>
                      <a:r>
                        <a:rPr lang="en-CA" sz="2800" dirty="0"/>
                        <a:t>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Genres</a:t>
                      </a:r>
                    </a:p>
                    <a:p>
                      <a:pPr algn="ctr"/>
                      <a:r>
                        <a:rPr lang="en-CA" dirty="0"/>
                        <a:t>     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43151"/>
                  </a:ext>
                </a:extLst>
              </a:tr>
              <a:tr h="1051817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Languages</a:t>
                      </a:r>
                    </a:p>
                    <a:p>
                      <a:pPr algn="ctr"/>
                      <a:r>
                        <a:rPr lang="en-CA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Total Revenue</a:t>
                      </a:r>
                    </a:p>
                    <a:p>
                      <a:pPr algn="ctr"/>
                      <a:r>
                        <a:rPr lang="en-CA" sz="2800" dirty="0"/>
                        <a:t>$61312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Countries</a:t>
                      </a:r>
                    </a:p>
                    <a:p>
                      <a:pPr algn="ctr"/>
                      <a:r>
                        <a:rPr lang="en-CA" sz="2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Film inventory</a:t>
                      </a:r>
                    </a:p>
                    <a:p>
                      <a:r>
                        <a:rPr lang="en-CA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10065"/>
                  </a:ext>
                </a:extLst>
              </a:tr>
              <a:tr h="10230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Modal Language</a:t>
                      </a:r>
                    </a:p>
                    <a:p>
                      <a:pPr algn="ctr"/>
                      <a:r>
                        <a:rPr lang="en-CA" sz="28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Modal Release Year</a:t>
                      </a:r>
                    </a:p>
                    <a:p>
                      <a:pPr algn="ctr"/>
                      <a:r>
                        <a:rPr lang="en-CA" sz="28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Modal Rating</a:t>
                      </a:r>
                    </a:p>
                    <a:p>
                      <a:pPr algn="ctr"/>
                      <a:r>
                        <a:rPr lang="en-CA" sz="2800" dirty="0"/>
                        <a:t>PG-13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Modal Last Update</a:t>
                      </a:r>
                    </a:p>
                    <a:p>
                      <a:r>
                        <a:rPr lang="en-CA" sz="2800" dirty="0"/>
                        <a:t>50:59:0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57183"/>
                  </a:ext>
                </a:extLst>
              </a:tr>
              <a:tr h="10230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Minimum Rental Duration</a:t>
                      </a:r>
                    </a:p>
                    <a:p>
                      <a:pPr algn="ctr"/>
                      <a:r>
                        <a:rPr lang="en-CA" sz="2800" dirty="0"/>
                        <a:t> 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Minimum Rental Rate</a:t>
                      </a:r>
                    </a:p>
                    <a:p>
                      <a:pPr algn="ctr"/>
                      <a:r>
                        <a:rPr lang="en-CA" sz="28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Minimum Film Length</a:t>
                      </a:r>
                    </a:p>
                    <a:p>
                      <a:pPr algn="ctr"/>
                      <a:r>
                        <a:rPr lang="en-CA" sz="2800" dirty="0"/>
                        <a:t>46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Minimum  Film Replacement Cost  </a:t>
                      </a:r>
                      <a:r>
                        <a:rPr lang="en-CA" sz="2800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23262"/>
                  </a:ext>
                </a:extLst>
              </a:tr>
              <a:tr h="10230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Maximum Rental Duration</a:t>
                      </a:r>
                    </a:p>
                    <a:p>
                      <a:pPr algn="ctr"/>
                      <a:r>
                        <a:rPr lang="en-CA" sz="2800" dirty="0"/>
                        <a:t>7 Days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Maximum Rental Rate</a:t>
                      </a:r>
                    </a:p>
                    <a:p>
                      <a:pPr algn="ctr"/>
                      <a:r>
                        <a:rPr lang="en-CA" sz="2800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Maximum Film Length</a:t>
                      </a:r>
                    </a:p>
                    <a:p>
                      <a:pPr algn="ctr"/>
                      <a:r>
                        <a:rPr lang="en-CA" sz="2800" dirty="0"/>
                        <a:t>185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Maximum Film Replacement </a:t>
                      </a:r>
                    </a:p>
                    <a:p>
                      <a:pPr algn="ctr"/>
                      <a:r>
                        <a:rPr lang="en-CA" sz="1800" dirty="0"/>
                        <a:t>Cost</a:t>
                      </a:r>
                      <a:r>
                        <a:rPr lang="en-CA" sz="2800" dirty="0"/>
                        <a:t> $29.99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82544"/>
                  </a:ext>
                </a:extLst>
              </a:tr>
              <a:tr h="10230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 Rental Duration</a:t>
                      </a:r>
                    </a:p>
                    <a:p>
                      <a:pPr algn="ctr"/>
                      <a:r>
                        <a:rPr lang="en-CA" sz="2800" dirty="0"/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 Rental Rate</a:t>
                      </a:r>
                    </a:p>
                    <a:p>
                      <a:pPr algn="ctr"/>
                      <a:r>
                        <a:rPr lang="en-CA" sz="2800" dirty="0"/>
                        <a:t>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 Film Length</a:t>
                      </a:r>
                    </a:p>
                    <a:p>
                      <a:pPr algn="ctr"/>
                      <a:r>
                        <a:rPr lang="en-CA" sz="2800" dirty="0"/>
                        <a:t>115.3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Average Film Replacement Cost                   </a:t>
                      </a:r>
                      <a:r>
                        <a:rPr lang="en-CA" sz="2800" dirty="0"/>
                        <a:t>$19.98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7786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747F03-95AE-2F44-9C4B-14D9920DC47E}"/>
              </a:ext>
            </a:extLst>
          </p:cNvPr>
          <p:cNvSpPr txBox="1"/>
          <p:nvPr/>
        </p:nvSpPr>
        <p:spPr>
          <a:xfrm>
            <a:off x="145146" y="155177"/>
            <a:ext cx="3734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323480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561F-1195-970E-5B3E-0A2F2DF1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353800" cy="1233996"/>
          </a:xfrm>
        </p:spPr>
        <p:txBody>
          <a:bodyPr/>
          <a:lstStyle/>
          <a:p>
            <a:r>
              <a:rPr lang="en-CA" dirty="0"/>
              <a:t>Top 10 Movies By Revenue: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95A0FB-29B3-C321-9725-2B3110BF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27022"/>
              </p:ext>
            </p:extLst>
          </p:nvPr>
        </p:nvGraphicFramePr>
        <p:xfrm>
          <a:off x="7190913" y="1119161"/>
          <a:ext cx="4480130" cy="503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065">
                  <a:extLst>
                    <a:ext uri="{9D8B030D-6E8A-4147-A177-3AD203B41FA5}">
                      <a16:colId xmlns:a16="http://schemas.microsoft.com/office/drawing/2014/main" val="4181510473"/>
                    </a:ext>
                  </a:extLst>
                </a:gridCol>
                <a:gridCol w="2240065">
                  <a:extLst>
                    <a:ext uri="{9D8B030D-6E8A-4147-A177-3AD203B41FA5}">
                      <a16:colId xmlns:a16="http://schemas.microsoft.com/office/drawing/2014/main" val="2943586963"/>
                    </a:ext>
                  </a:extLst>
                </a:gridCol>
              </a:tblGrid>
              <a:tr h="457834">
                <a:tc>
                  <a:txBody>
                    <a:bodyPr/>
                    <a:lstStyle/>
                    <a:p>
                      <a:r>
                        <a:rPr lang="en-CA" dirty="0"/>
                        <a:t>Title Of The 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2794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r>
                        <a:rPr lang="en-CA" dirty="0"/>
                        <a:t>1. Telegraph Voyage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$215.75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01167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r>
                        <a:rPr lang="en-CA" dirty="0"/>
                        <a:t>2. Zorro 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$199.72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17740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r>
                        <a:rPr lang="en-CA" dirty="0"/>
                        <a:t>3. Wife 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$198.73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11388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r>
                        <a:rPr lang="en-CA" dirty="0"/>
                        <a:t>4. Innocent Usual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$191.74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46728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r>
                        <a:rPr lang="en-CA" dirty="0"/>
                        <a:t>5. Hustler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$190.78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63958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r>
                        <a:rPr lang="en-CA" dirty="0"/>
                        <a:t>6. Saturday Lambs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$190.74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00539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r>
                        <a:rPr lang="en-CA" dirty="0"/>
                        <a:t>7. Titans Jerk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$186.73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17738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r>
                        <a:rPr lang="en-CA" dirty="0"/>
                        <a:t>8. Harry Idaho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$177.73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76933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r>
                        <a:rPr lang="en-CA" dirty="0"/>
                        <a:t>9. Torque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$169.76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953716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r>
                        <a:rPr lang="en-CA" dirty="0"/>
                        <a:t>10. Dogma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$168.72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65040"/>
                  </a:ext>
                </a:extLst>
              </a:tr>
            </a:tbl>
          </a:graphicData>
        </a:graphic>
      </p:graphicFrame>
      <p:pic>
        <p:nvPicPr>
          <p:cNvPr id="12" name="Content Placeholder 11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3D560D52-C804-D49E-D8C0-139EBDBC1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2" y="1233996"/>
            <a:ext cx="6583580" cy="4795611"/>
          </a:xfrm>
        </p:spPr>
      </p:pic>
    </p:spTree>
    <p:extLst>
      <p:ext uri="{BB962C8B-B14F-4D97-AF65-F5344CB8AC3E}">
        <p14:creationId xmlns:p14="http://schemas.microsoft.com/office/powerpoint/2010/main" val="398741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3908-2A03-6505-7ED0-CA73E01F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94298"/>
          </a:xfrm>
        </p:spPr>
        <p:txBody>
          <a:bodyPr/>
          <a:lstStyle/>
          <a:p>
            <a:r>
              <a:rPr lang="en-CA" dirty="0"/>
              <a:t>Bottom 10 Movies By Revenue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ED498D-12EB-7C24-215C-B720951F5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29358"/>
              </p:ext>
            </p:extLst>
          </p:nvPr>
        </p:nvGraphicFramePr>
        <p:xfrm>
          <a:off x="6977849" y="1519125"/>
          <a:ext cx="5040562" cy="411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val="374173923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1805594428"/>
                    </a:ext>
                  </a:extLst>
                </a:gridCol>
              </a:tblGrid>
              <a:tr h="365982">
                <a:tc>
                  <a:txBody>
                    <a:bodyPr/>
                    <a:lstStyle/>
                    <a:p>
                      <a:r>
                        <a:rPr lang="en-CA" dirty="0"/>
                        <a:t>Title Of The 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26416"/>
                  </a:ext>
                </a:extLst>
              </a:tr>
              <a:tr h="365982">
                <a:tc>
                  <a:txBody>
                    <a:bodyPr/>
                    <a:lstStyle/>
                    <a:p>
                      <a:r>
                        <a:rPr lang="en-CA" dirty="0"/>
                        <a:t>1.Duffel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03989"/>
                  </a:ext>
                </a:extLst>
              </a:tr>
              <a:tr h="365982">
                <a:tc>
                  <a:txBody>
                    <a:bodyPr/>
                    <a:lstStyle/>
                    <a:p>
                      <a:r>
                        <a:rPr lang="en-CA" dirty="0"/>
                        <a:t>2.Oklahoma Jumanji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2746"/>
                  </a:ext>
                </a:extLst>
              </a:tr>
              <a:tr h="335858">
                <a:tc>
                  <a:txBody>
                    <a:bodyPr/>
                    <a:lstStyle/>
                    <a:p>
                      <a:r>
                        <a:rPr lang="en-CA" dirty="0"/>
                        <a:t>3.Texas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44290"/>
                  </a:ext>
                </a:extLst>
              </a:tr>
              <a:tr h="452827">
                <a:tc>
                  <a:txBody>
                    <a:bodyPr/>
                    <a:lstStyle/>
                    <a:p>
                      <a:r>
                        <a:rPr lang="en-CA" dirty="0"/>
                        <a:t>4.Freedom Cleopatra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52757"/>
                  </a:ext>
                </a:extLst>
              </a:tr>
              <a:tr h="365982">
                <a:tc>
                  <a:txBody>
                    <a:bodyPr/>
                    <a:lstStyle/>
                    <a:p>
                      <a:r>
                        <a:rPr lang="en-CA" dirty="0"/>
                        <a:t>5.Young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$6.93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211437"/>
                  </a:ext>
                </a:extLst>
              </a:tr>
              <a:tr h="335858">
                <a:tc>
                  <a:txBody>
                    <a:bodyPr/>
                    <a:lstStyle/>
                    <a:p>
                      <a:r>
                        <a:rPr lang="en-CA" dirty="0"/>
                        <a:t>6.Rebel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$6.93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62395"/>
                  </a:ext>
                </a:extLst>
              </a:tr>
              <a:tr h="365982">
                <a:tc>
                  <a:txBody>
                    <a:bodyPr/>
                    <a:lstStyle/>
                    <a:p>
                      <a:r>
                        <a:rPr lang="en-CA" dirty="0"/>
                        <a:t>7.Treatment Jekyll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$6.94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28260"/>
                  </a:ext>
                </a:extLst>
              </a:tr>
              <a:tr h="365982">
                <a:tc>
                  <a:txBody>
                    <a:bodyPr/>
                    <a:lstStyle/>
                    <a:p>
                      <a:r>
                        <a:rPr lang="en-CA" dirty="0"/>
                        <a:t>8.Cruelty Unforgiven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$6.94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43775"/>
                  </a:ext>
                </a:extLst>
              </a:tr>
              <a:tr h="335858">
                <a:tc>
                  <a:txBody>
                    <a:bodyPr/>
                    <a:lstStyle/>
                    <a:p>
                      <a:r>
                        <a:rPr lang="en-CA" dirty="0"/>
                        <a:t>9.Lights Deer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84748"/>
                  </a:ext>
                </a:extLst>
              </a:tr>
              <a:tr h="335858">
                <a:tc>
                  <a:txBody>
                    <a:bodyPr/>
                    <a:lstStyle/>
                    <a:p>
                      <a:r>
                        <a:rPr lang="en-CA" dirty="0"/>
                        <a:t>10.Japanese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$7.94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1985"/>
                  </a:ext>
                </a:extLst>
              </a:tr>
            </a:tbl>
          </a:graphicData>
        </a:graphic>
      </p:graphicFrame>
      <p:pic>
        <p:nvPicPr>
          <p:cNvPr id="6" name="Content Placeholder 5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764A1DCE-941A-E33C-847E-0F5CF575C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" y="1399335"/>
            <a:ext cx="6607587" cy="4351338"/>
          </a:xfrm>
        </p:spPr>
      </p:pic>
    </p:spTree>
    <p:extLst>
      <p:ext uri="{BB962C8B-B14F-4D97-AF65-F5344CB8AC3E}">
        <p14:creationId xmlns:p14="http://schemas.microsoft.com/office/powerpoint/2010/main" val="310985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6BCD-167F-AE57-F80C-AB44DA7A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54096"/>
          </a:xfrm>
        </p:spPr>
        <p:txBody>
          <a:bodyPr/>
          <a:lstStyle/>
          <a:p>
            <a:r>
              <a:rPr lang="en-CA" dirty="0"/>
              <a:t>Top 10 Countries Based On Customers</a:t>
            </a:r>
          </a:p>
        </p:txBody>
      </p:sp>
      <p:pic>
        <p:nvPicPr>
          <p:cNvPr id="5" name="Content Placeholder 4" descr="A map of the world with different colored countries/regions&#10;&#10;Description automatically generated">
            <a:extLst>
              <a:ext uri="{FF2B5EF4-FFF2-40B4-BE49-F238E27FC236}">
                <a16:creationId xmlns:a16="http://schemas.microsoft.com/office/drawing/2014/main" id="{F347D6D3-9C7F-2C8A-DF4F-91C703BF4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1427584"/>
            <a:ext cx="7799123" cy="4778062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1CB42E-4498-8D6F-73C6-F89D7C7A1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56194"/>
              </p:ext>
            </p:extLst>
          </p:nvPr>
        </p:nvGraphicFramePr>
        <p:xfrm>
          <a:off x="8478174" y="1427584"/>
          <a:ext cx="3713828" cy="530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14">
                  <a:extLst>
                    <a:ext uri="{9D8B030D-6E8A-4147-A177-3AD203B41FA5}">
                      <a16:colId xmlns:a16="http://schemas.microsoft.com/office/drawing/2014/main" val="2757704462"/>
                    </a:ext>
                  </a:extLst>
                </a:gridCol>
                <a:gridCol w="1856914">
                  <a:extLst>
                    <a:ext uri="{9D8B030D-6E8A-4147-A177-3AD203B41FA5}">
                      <a16:colId xmlns:a16="http://schemas.microsoft.com/office/drawing/2014/main" val="1509450140"/>
                    </a:ext>
                  </a:extLst>
                </a:gridCol>
              </a:tblGrid>
              <a:tr h="446706">
                <a:tc>
                  <a:txBody>
                    <a:bodyPr/>
                    <a:lstStyle/>
                    <a:p>
                      <a:r>
                        <a:rPr lang="en-CA" dirty="0"/>
                        <a:t>Name Of The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 Of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58973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r>
                        <a:rPr lang="en-CA" dirty="0"/>
                        <a:t>1.India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93259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r>
                        <a:rPr lang="en-CA" dirty="0"/>
                        <a:t>2.China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9237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r>
                        <a:rPr lang="en-CA" dirty="0"/>
                        <a:t>3.United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48260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r>
                        <a:rPr lang="en-CA" dirty="0"/>
                        <a:t>4.Japan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76963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r>
                        <a:rPr lang="en-CA" dirty="0"/>
                        <a:t>5.Mexico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97129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r>
                        <a:rPr lang="en-CA" dirty="0"/>
                        <a:t>6.Brazil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18626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r>
                        <a:rPr lang="en-CA" dirty="0"/>
                        <a:t>7.Russian Federation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65314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r>
                        <a:rPr lang="en-CA" dirty="0"/>
                        <a:t>8.Philippines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47403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r>
                        <a:rPr lang="en-CA" dirty="0"/>
                        <a:t>9.Turkey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01740"/>
                  </a:ext>
                </a:extLst>
              </a:tr>
              <a:tr h="446706">
                <a:tc>
                  <a:txBody>
                    <a:bodyPr/>
                    <a:lstStyle/>
                    <a:p>
                      <a:r>
                        <a:rPr lang="en-CA" dirty="0"/>
                        <a:t>10.Indonesia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2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4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3AE1-3716-7A27-1332-2E3DC8F0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448365" cy="1029809"/>
          </a:xfrm>
        </p:spPr>
        <p:txBody>
          <a:bodyPr/>
          <a:lstStyle/>
          <a:p>
            <a:r>
              <a:rPr lang="en-CA" dirty="0"/>
              <a:t> Genre By Revenue</a:t>
            </a:r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7197231-6A27-E7B4-578F-938DDB337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1" y="1590903"/>
            <a:ext cx="8026813" cy="4576631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F73835-1E3C-8393-3BD8-4AB04936F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73480"/>
              </p:ext>
            </p:extLst>
          </p:nvPr>
        </p:nvGraphicFramePr>
        <p:xfrm>
          <a:off x="8584707" y="1590900"/>
          <a:ext cx="3154532" cy="457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266">
                  <a:extLst>
                    <a:ext uri="{9D8B030D-6E8A-4147-A177-3AD203B41FA5}">
                      <a16:colId xmlns:a16="http://schemas.microsoft.com/office/drawing/2014/main" val="209931058"/>
                    </a:ext>
                  </a:extLst>
                </a:gridCol>
                <a:gridCol w="1577266">
                  <a:extLst>
                    <a:ext uri="{9D8B030D-6E8A-4147-A177-3AD203B41FA5}">
                      <a16:colId xmlns:a16="http://schemas.microsoft.com/office/drawing/2014/main" val="4158283867"/>
                    </a:ext>
                  </a:extLst>
                </a:gridCol>
              </a:tblGrid>
              <a:tr h="416057">
                <a:tc>
                  <a:txBody>
                    <a:bodyPr/>
                    <a:lstStyle/>
                    <a:p>
                      <a:r>
                        <a:rPr lang="en-CA" dirty="0"/>
                        <a:t>Top 10 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9555"/>
                  </a:ext>
                </a:extLst>
              </a:tr>
              <a:tr h="416057">
                <a:tc>
                  <a:txBody>
                    <a:bodyPr/>
                    <a:lstStyle/>
                    <a:p>
                      <a:r>
                        <a:rPr lang="en-CA" dirty="0"/>
                        <a:t>1.Sports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$4,892.19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19347"/>
                  </a:ext>
                </a:extLst>
              </a:tr>
              <a:tr h="416057">
                <a:tc>
                  <a:txBody>
                    <a:bodyPr/>
                    <a:lstStyle/>
                    <a:p>
                      <a:r>
                        <a:rPr lang="en-CA" dirty="0"/>
                        <a:t>2.Sci-Fi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$4,336.01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30260"/>
                  </a:ext>
                </a:extLst>
              </a:tr>
              <a:tr h="416057">
                <a:tc>
                  <a:txBody>
                    <a:bodyPr/>
                    <a:lstStyle/>
                    <a:p>
                      <a:r>
                        <a:rPr lang="en-CA" dirty="0"/>
                        <a:t>3.Animation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$4,245.31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17099"/>
                  </a:ext>
                </a:extLst>
              </a:tr>
              <a:tr h="416057">
                <a:tc>
                  <a:txBody>
                    <a:bodyPr/>
                    <a:lstStyle/>
                    <a:p>
                      <a:r>
                        <a:rPr lang="en-CA" dirty="0"/>
                        <a:t>4.Drama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$4,118.46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54016"/>
                  </a:ext>
                </a:extLst>
              </a:tr>
              <a:tr h="416057">
                <a:tc>
                  <a:txBody>
                    <a:bodyPr/>
                    <a:lstStyle/>
                    <a:p>
                      <a:r>
                        <a:rPr lang="en-CA" dirty="0"/>
                        <a:t>5.Comedy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$4,002.48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94820"/>
                  </a:ext>
                </a:extLst>
              </a:tr>
              <a:tr h="416057">
                <a:tc>
                  <a:txBody>
                    <a:bodyPr/>
                    <a:lstStyle/>
                    <a:p>
                      <a:r>
                        <a:rPr lang="en-CA" dirty="0"/>
                        <a:t>6.New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$3,966.38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91582"/>
                  </a:ext>
                </a:extLst>
              </a:tr>
              <a:tr h="416057">
                <a:tc>
                  <a:txBody>
                    <a:bodyPr/>
                    <a:lstStyle/>
                    <a:p>
                      <a:r>
                        <a:rPr lang="en-CA" dirty="0"/>
                        <a:t>7.Action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$3,951.84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78489"/>
                  </a:ext>
                </a:extLst>
              </a:tr>
              <a:tr h="416057">
                <a:tc>
                  <a:txBody>
                    <a:bodyPr/>
                    <a:lstStyle/>
                    <a:p>
                      <a:r>
                        <a:rPr lang="en-CA" dirty="0"/>
                        <a:t>8.Foreign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$3,934.47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46386"/>
                  </a:ext>
                </a:extLst>
              </a:tr>
              <a:tr h="416057">
                <a:tc>
                  <a:txBody>
                    <a:bodyPr/>
                    <a:lstStyle/>
                    <a:p>
                      <a:r>
                        <a:rPr lang="en-CA" dirty="0"/>
                        <a:t>9.Games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$3,922.18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28591"/>
                  </a:ext>
                </a:extLst>
              </a:tr>
              <a:tr h="416057">
                <a:tc>
                  <a:txBody>
                    <a:bodyPr/>
                    <a:lstStyle/>
                    <a:p>
                      <a:r>
                        <a:rPr lang="en-CA" dirty="0"/>
                        <a:t>10.Family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$3,782.26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5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9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3AC-921E-9315-954E-6642F9A9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70980" cy="961053"/>
          </a:xfrm>
        </p:spPr>
        <p:txBody>
          <a:bodyPr/>
          <a:lstStyle/>
          <a:p>
            <a:r>
              <a:rPr lang="en-CA" dirty="0"/>
              <a:t>Rating By Revenue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7086E3-7FC0-7C7C-3607-72F568178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4" y="1520890"/>
            <a:ext cx="8900984" cy="4843121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B1933B-4629-67DB-F2BE-CD2A72D84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35223"/>
              </p:ext>
            </p:extLst>
          </p:nvPr>
        </p:nvGraphicFramePr>
        <p:xfrm>
          <a:off x="9161754" y="1520890"/>
          <a:ext cx="2833882" cy="440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941">
                  <a:extLst>
                    <a:ext uri="{9D8B030D-6E8A-4147-A177-3AD203B41FA5}">
                      <a16:colId xmlns:a16="http://schemas.microsoft.com/office/drawing/2014/main" val="1062131352"/>
                    </a:ext>
                  </a:extLst>
                </a:gridCol>
                <a:gridCol w="1416941">
                  <a:extLst>
                    <a:ext uri="{9D8B030D-6E8A-4147-A177-3AD203B41FA5}">
                      <a16:colId xmlns:a16="http://schemas.microsoft.com/office/drawing/2014/main" val="1308494780"/>
                    </a:ext>
                  </a:extLst>
                </a:gridCol>
              </a:tblGrid>
              <a:tr h="733419">
                <a:tc>
                  <a:txBody>
                    <a:bodyPr/>
                    <a:lstStyle/>
                    <a:p>
                      <a:r>
                        <a:rPr lang="en-CA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42593"/>
                  </a:ext>
                </a:extLst>
              </a:tr>
              <a:tr h="733419">
                <a:tc>
                  <a:txBody>
                    <a:bodyPr/>
                    <a:lstStyle/>
                    <a:p>
                      <a:r>
                        <a:rPr lang="en-CA" dirty="0"/>
                        <a:t>PG-13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$13,855.56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02806"/>
                  </a:ext>
                </a:extLst>
              </a:tr>
              <a:tr h="733419">
                <a:tc>
                  <a:txBody>
                    <a:bodyPr/>
                    <a:lstStyle/>
                    <a:p>
                      <a:r>
                        <a:rPr lang="en-CA" dirty="0"/>
                        <a:t>NC-17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$12,634.92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36105"/>
                  </a:ext>
                </a:extLst>
              </a:tr>
              <a:tr h="733419">
                <a:tc>
                  <a:txBody>
                    <a:bodyPr/>
                    <a:lstStyle/>
                    <a:p>
                      <a:r>
                        <a:rPr lang="en-CA" dirty="0"/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$12,236.65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627781"/>
                  </a:ext>
                </a:extLst>
              </a:tr>
              <a:tr h="733419">
                <a:tc>
                  <a:txBody>
                    <a:bodyPr/>
                    <a:lstStyle/>
                    <a:p>
                      <a:r>
                        <a:rPr lang="en-C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$12,073.03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4065"/>
                  </a:ext>
                </a:extLst>
              </a:tr>
              <a:tr h="733419">
                <a:tc>
                  <a:txBody>
                    <a:bodyPr/>
                    <a:lstStyle/>
                    <a:p>
                      <a:r>
                        <a:rPr lang="en-CA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$10,511.88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8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50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4034</TotalTime>
  <Words>829</Words>
  <Application>Microsoft Office PowerPoint</Application>
  <PresentationFormat>Widescreen</PresentationFormat>
  <Paragraphs>214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RockbusterData  Analysis</vt:lpstr>
      <vt:lpstr>Project Overview</vt:lpstr>
      <vt:lpstr>Key Questions and Objectives</vt:lpstr>
      <vt:lpstr>PowerPoint Presentation</vt:lpstr>
      <vt:lpstr>Top 10 Movies By Revenue:</vt:lpstr>
      <vt:lpstr>Bottom 10 Movies By Revenue</vt:lpstr>
      <vt:lpstr>Top 10 Countries Based On Customers</vt:lpstr>
      <vt:lpstr> Genre By Revenue</vt:lpstr>
      <vt:lpstr>Rating By Revenue</vt:lpstr>
      <vt:lpstr>Top 5 Customers by City &amp; Countries Who Paid The Most</vt:lpstr>
      <vt:lpstr>Countries Ranked By Revenue</vt:lpstr>
      <vt:lpstr>Conclusion and Recommendations</vt:lpstr>
      <vt:lpstr>THANK 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RockbusterData  Analysis</dc:title>
  <dc:creator>Tejaskumar Rathod</dc:creator>
  <cp:lastModifiedBy>Tejaskumar Rathod</cp:lastModifiedBy>
  <cp:revision>3</cp:revision>
  <dcterms:created xsi:type="dcterms:W3CDTF">2024-04-11T18:28:15Z</dcterms:created>
  <dcterms:modified xsi:type="dcterms:W3CDTF">2024-06-24T20:04:30Z</dcterms:modified>
</cp:coreProperties>
</file>