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67" r:id="rId2"/>
    <p:sldId id="257" r:id="rId3"/>
    <p:sldId id="262" r:id="rId4"/>
    <p:sldId id="263" r:id="rId5"/>
    <p:sldId id="269" r:id="rId6"/>
    <p:sldId id="258" r:id="rId7"/>
    <p:sldId id="259" r:id="rId8"/>
    <p:sldId id="265" r:id="rId9"/>
    <p:sldId id="260" r:id="rId10"/>
    <p:sldId id="261" r:id="rId11"/>
    <p:sldId id="264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210" y="58"/>
      </p:cViewPr>
      <p:guideLst/>
    </p:cSldViewPr>
  </p:slideViewPr>
  <p:outlineViewPr>
    <p:cViewPr>
      <p:scale>
        <a:sx n="33" d="100"/>
        <a:sy n="33" d="100"/>
      </p:scale>
      <p:origin x="0" y="-38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A8FE-A13E-4787-AD32-2ECCECA7D40C}" type="datetimeFigureOut">
              <a:rPr lang="de-DE" smtClean="0"/>
              <a:t>12.01.2024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A5D2D-12DB-406D-9315-C01F726FC2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64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A5D2D-12DB-406D-9315-C01F726FC2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64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A5D2D-12DB-406D-9315-C01F726FC2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80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= </a:t>
            </a:r>
            <a:r>
              <a:rPr lang="de-DE" dirty="0" err="1"/>
              <a:t>Versionskontroll</a:t>
            </a:r>
            <a:r>
              <a:rPr lang="de-DE" dirty="0"/>
              <a:t>/</a:t>
            </a:r>
            <a:r>
              <a:rPr lang="de-DE" dirty="0" err="1"/>
              <a:t>verwaltungssystem</a:t>
            </a:r>
            <a:endParaRPr lang="de-DE" dirty="0"/>
          </a:p>
          <a:p>
            <a:r>
              <a:rPr lang="de-DE" dirty="0"/>
              <a:t>VS Code = Entwicklungseditor</a:t>
            </a:r>
          </a:p>
          <a:p>
            <a:r>
              <a:rPr lang="de-DE" dirty="0"/>
              <a:t>Docker = Lauzeitumgebung (</a:t>
            </a:r>
            <a:r>
              <a:rPr lang="de-DE" dirty="0" err="1"/>
              <a:t>python</a:t>
            </a:r>
            <a:r>
              <a:rPr lang="de-DE" dirty="0"/>
              <a:t> v </a:t>
            </a:r>
            <a:r>
              <a:rPr lang="de-DE" dirty="0" err="1"/>
              <a:t>x.x</a:t>
            </a:r>
            <a:r>
              <a:rPr lang="de-DE" dirty="0"/>
              <a:t>) + Software (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programm</a:t>
            </a:r>
            <a:r>
              <a:rPr lang="de-DE" dirty="0"/>
              <a:t> in einem Container )</a:t>
            </a:r>
          </a:p>
          <a:p>
            <a:r>
              <a:rPr lang="de-DE" dirty="0"/>
              <a:t>Jenkins = CI/CD </a:t>
            </a:r>
            <a:r>
              <a:rPr lang="de-DE" dirty="0" err="1"/>
              <a:t>tool</a:t>
            </a:r>
            <a:r>
              <a:rPr lang="de-DE" dirty="0"/>
              <a:t> zum Automatisieren der Schritte (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, release, deploy) über mehrere Umgebungen. Startet automatisch nach Code </a:t>
            </a:r>
            <a:r>
              <a:rPr lang="de-DE" dirty="0" err="1"/>
              <a:t>checkIn</a:t>
            </a:r>
            <a:r>
              <a:rPr lang="de-DE" dirty="0"/>
              <a:t> in </a:t>
            </a:r>
            <a:r>
              <a:rPr lang="de-DE" dirty="0" err="1"/>
              <a:t>git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A5D2D-12DB-406D-9315-C01F726FC2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89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A5D2D-12DB-406D-9315-C01F726FC2F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92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darstellung</a:t>
            </a:r>
            <a:r>
              <a:rPr lang="de-DE" dirty="0"/>
              <a:t> – </a:t>
            </a:r>
            <a:r>
              <a:rPr lang="de-DE" dirty="0" err="1"/>
              <a:t>html</a:t>
            </a:r>
            <a:r>
              <a:rPr lang="de-DE" dirty="0"/>
              <a:t>/</a:t>
            </a:r>
            <a:r>
              <a:rPr lang="de-DE" dirty="0" err="1"/>
              <a:t>css</a:t>
            </a:r>
            <a:endParaRPr lang="de-DE" dirty="0"/>
          </a:p>
          <a:p>
            <a:r>
              <a:rPr lang="de-DE" dirty="0" err="1"/>
              <a:t>Pyhton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A5D2D-12DB-406D-9315-C01F726FC2F8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87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89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7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5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6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6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5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4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7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3F0DE-3B57-F519-D92B-C3678BBB8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4" b="2854"/>
          <a:stretch/>
        </p:blipFill>
        <p:spPr>
          <a:xfrm>
            <a:off x="0" y="-43032"/>
            <a:ext cx="12191980" cy="6901031"/>
          </a:xfrm>
          <a:prstGeom prst="rect">
            <a:avLst/>
          </a:prstGeom>
          <a:noFill/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68DDAEAC-7051-17B5-BB11-F8E06A02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116" y="3926541"/>
            <a:ext cx="6720933" cy="720762"/>
          </a:xfrm>
        </p:spPr>
        <p:txBody>
          <a:bodyPr>
            <a:normAutofit fontScale="90000"/>
          </a:bodyPr>
          <a:lstStyle/>
          <a:p>
            <a:r>
              <a:rPr lang="de-DE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Programmiersprachen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94B5474-8DA0-C8AD-956E-79B8F3FA7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2506" y="5095048"/>
            <a:ext cx="2714366" cy="477413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Marvin Dizel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5D121C9B-E86C-18A7-BC43-F687CF46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96226" y="5572461"/>
            <a:ext cx="2743200" cy="47741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19.01.24</a:t>
            </a:r>
          </a:p>
        </p:txBody>
      </p:sp>
    </p:spTree>
    <p:extLst>
      <p:ext uri="{BB962C8B-B14F-4D97-AF65-F5344CB8AC3E}">
        <p14:creationId xmlns:p14="http://schemas.microsoft.com/office/powerpoint/2010/main" val="9215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Content Placeholder 2">
            <a:extLst>
              <a:ext uri="{FF2B5EF4-FFF2-40B4-BE49-F238E27FC236}">
                <a16:creationId xmlns:a16="http://schemas.microsoft.com/office/drawing/2014/main" id="{B452AC91-B0FD-FB39-DD78-3CF4F984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890880"/>
            <a:ext cx="3237271" cy="27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Ein </a:t>
            </a:r>
            <a:r>
              <a:rPr lang="de-DE" dirty="0"/>
              <a:t>paar</a:t>
            </a:r>
            <a:r>
              <a:rPr lang="en-US" dirty="0"/>
              <a:t> </a:t>
            </a:r>
            <a:r>
              <a:rPr lang="de-DE" dirty="0"/>
              <a:t>erste</a:t>
            </a:r>
            <a:r>
              <a:rPr lang="en-US" dirty="0"/>
              <a:t> </a:t>
            </a:r>
            <a:r>
              <a:rPr lang="de-DE" dirty="0"/>
              <a:t>Befehle:</a:t>
            </a:r>
          </a:p>
          <a:p>
            <a:r>
              <a:rPr lang="de-DE" dirty="0"/>
              <a:t>print(….) bzw.   print(“.…“)</a:t>
            </a:r>
          </a:p>
          <a:p>
            <a:r>
              <a:rPr lang="de-DE" dirty="0"/>
              <a:t>x = “hallo“</a:t>
            </a:r>
          </a:p>
          <a:p>
            <a:r>
              <a:rPr lang="de-DE" dirty="0"/>
              <a:t>x = input(“….“)</a:t>
            </a:r>
          </a:p>
          <a:p>
            <a:r>
              <a:rPr lang="de-DE" dirty="0"/>
              <a:t>import random</a:t>
            </a:r>
          </a:p>
          <a:p>
            <a:r>
              <a:rPr lang="de-DE" dirty="0"/>
              <a:t>random.randint(1,6)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D86EF7-4E5C-2C99-DAF9-B8466D2C3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42" y="1574298"/>
            <a:ext cx="3306158" cy="983581"/>
          </a:xfrm>
          <a:noFill/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D30DAEC9-1C4F-2AF8-D57C-6287E3771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575" y="6199188"/>
            <a:ext cx="492125" cy="3651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437450A-6C25-4B4D-B27D-E1E9B2CE4682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72BC16-8D80-D7B5-5F17-8F3FEDBF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82" y="1574298"/>
            <a:ext cx="5306076" cy="36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497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A86B6-1E72-3A6F-5381-512DE6EB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097280"/>
            <a:ext cx="8977511" cy="645459"/>
          </a:xfrm>
        </p:spPr>
        <p:txBody>
          <a:bodyPr/>
          <a:lstStyle/>
          <a:p>
            <a:r>
              <a:rPr lang="de-DE" dirty="0"/>
              <a:t>Quellen (Stand: 03.01.24)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066ED4-A3B6-9C8F-B8B6-7665DB2C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245" y="1914861"/>
            <a:ext cx="8977509" cy="38458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https://wirtschaftslexikon.gabler.de/definition/programmiersprache2635#head1</a:t>
            </a:r>
          </a:p>
          <a:p>
            <a:pPr marL="0" indent="0">
              <a:buNone/>
            </a:pPr>
            <a:r>
              <a:rPr lang="de-DE" dirty="0"/>
              <a:t>https://de.wikipedia.org</a:t>
            </a:r>
          </a:p>
          <a:p>
            <a:pPr marL="0" indent="0">
              <a:buNone/>
            </a:pPr>
            <a:r>
              <a:rPr lang="de-DE" dirty="0"/>
              <a:t>https://de.linkedin.com/learning/audiokurs-begriffe-aus-der-webentwicklung-einfach-erklart/warum-gibt-es-verschiedene-programmiersprachen</a:t>
            </a:r>
          </a:p>
          <a:p>
            <a:pPr marL="0" indent="0">
              <a:buNone/>
            </a:pPr>
            <a:r>
              <a:rPr lang="de-DE" dirty="0"/>
              <a:t>https://www.dmsfactory.com/glossar-programmiersprache</a:t>
            </a:r>
          </a:p>
          <a:p>
            <a:pPr marL="0" indent="0">
              <a:buNone/>
            </a:pPr>
            <a:r>
              <a:rPr lang="de-DE" dirty="0"/>
              <a:t>https://www.wissen-digital.de/Programmiersprachen</a:t>
            </a:r>
          </a:p>
          <a:p>
            <a:pPr marL="0" indent="0">
              <a:buNone/>
            </a:pPr>
            <a:r>
              <a:rPr lang="de-DE" dirty="0"/>
              <a:t>https://files.ifi.uzh.ch/ddis/emba/fois_Software_de_scorm/Software/de/html/le4_learningObject2.html</a:t>
            </a:r>
          </a:p>
          <a:p>
            <a:pPr marL="0" indent="0">
              <a:buNone/>
            </a:pPr>
            <a:r>
              <a:rPr lang="de-DE" dirty="0"/>
              <a:t>https://www.computerweekly.com/de/definition/Objektorientierte-Programmierung-OOP</a:t>
            </a:r>
          </a:p>
          <a:p>
            <a:pPr marL="0" indent="0">
              <a:buNone/>
            </a:pPr>
            <a:r>
              <a:rPr lang="de-DE" dirty="0"/>
              <a:t>https://www.spektrum.de/news/kuenstliche-intelligenz-die-zukunft-des-programmierens/2127042 </a:t>
            </a:r>
          </a:p>
          <a:p>
            <a:pPr marL="0" indent="0">
              <a:buNone/>
            </a:pPr>
            <a:r>
              <a:rPr lang="de-DE" dirty="0"/>
              <a:t>https://www.get-in-it.de/magazin/bewerbung/it-skills/welche-programmiersprache-lernen</a:t>
            </a:r>
          </a:p>
          <a:p>
            <a:pPr marL="0" indent="0">
              <a:buNone/>
            </a:pPr>
            <a:r>
              <a:rPr lang="de-DE" dirty="0"/>
              <a:t>https://techminds.de/magazin/beliebteste-programmiersprachen/</a:t>
            </a:r>
          </a:p>
          <a:p>
            <a:pPr marL="0" indent="0"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Julia Hoffmann/ Natalie Sontopski (2016): We love Code - Das kleine 101 des Programmierens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4553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05ECC-17F8-A48A-62C8-F60476DD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 (Stand: 04.01.24)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5FF87-8998-7DC3-7E0D-7CDB74A9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https://www.ymca.int/refine-chat-gpt-prompts/ </a:t>
            </a:r>
          </a:p>
          <a:p>
            <a:pPr marL="0" indent="0">
              <a:buNone/>
            </a:pPr>
            <a:r>
              <a:rPr lang="de-DE" dirty="0"/>
              <a:t>https://bmu-verlag.de/ki-und-ml-geeignete-programmiersprachen </a:t>
            </a:r>
          </a:p>
          <a:p>
            <a:pPr marL="0" indent="0">
              <a:buNone/>
            </a:pPr>
            <a:r>
              <a:rPr lang="de-DE" dirty="0"/>
              <a:t>https://kinsta.com/de/blog/beste-programmiersprache-lernen-sollte/</a:t>
            </a:r>
          </a:p>
          <a:p>
            <a:pPr marL="0" indent="0">
              <a:buNone/>
            </a:pPr>
            <a:r>
              <a:rPr lang="de-DE" dirty="0"/>
              <a:t>https://www.britannica.com/technology/computer</a:t>
            </a:r>
          </a:p>
          <a:p>
            <a:pPr marL="0" indent="0">
              <a:buNone/>
            </a:pPr>
            <a:r>
              <a:rPr lang="de-DE" dirty="0"/>
              <a:t>https://hpc-wiki.info/hpc/Compiler</a:t>
            </a:r>
          </a:p>
          <a:p>
            <a:pPr marL="0" indent="0">
              <a:buNone/>
            </a:pPr>
            <a:r>
              <a:rPr lang="de-DE" dirty="0"/>
              <a:t>PowerPoint</a:t>
            </a:r>
          </a:p>
          <a:p>
            <a:pPr marL="0" indent="0">
              <a:buNone/>
            </a:pPr>
            <a:r>
              <a:rPr lang="de-DE" dirty="0"/>
              <a:t>Eigene Bilder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2368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59360-8846-067F-9B30-2F0D4AED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012723"/>
            <a:ext cx="8977511" cy="825909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E085F8-2C22-D018-500A-31E74614A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497" y="2045111"/>
            <a:ext cx="4780356" cy="358514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Was ist eine Programmiersprache?</a:t>
            </a:r>
          </a:p>
          <a:p>
            <a:r>
              <a:rPr lang="de-DE" dirty="0"/>
              <a:t>Wie funktionieren Programmiersprachen? </a:t>
            </a:r>
          </a:p>
          <a:p>
            <a:r>
              <a:rPr lang="de-DE" dirty="0"/>
              <a:t>Anfänge der Programmiersprachen</a:t>
            </a:r>
          </a:p>
          <a:p>
            <a:r>
              <a:rPr lang="de-DE" dirty="0"/>
              <a:t>Welche Programmiersprachen gibt es?</a:t>
            </a:r>
          </a:p>
          <a:p>
            <a:r>
              <a:rPr lang="de-DE" dirty="0"/>
              <a:t> Warum gibt es unterschiedliche</a:t>
            </a:r>
          </a:p>
          <a:p>
            <a:pPr marL="0" indent="0">
              <a:buNone/>
            </a:pPr>
            <a:r>
              <a:rPr lang="de-DE" dirty="0"/>
              <a:t>       Programmiersprachen?  </a:t>
            </a:r>
          </a:p>
          <a:p>
            <a:r>
              <a:rPr lang="de-DE" dirty="0"/>
              <a:t>Veränderung durch KI</a:t>
            </a:r>
          </a:p>
          <a:p>
            <a:r>
              <a:rPr lang="de-DE" dirty="0"/>
              <a:t>Python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D87F0D-C254-9BC1-1E99-6B9B86686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50" y="943537"/>
            <a:ext cx="5078559" cy="49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5381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A2169-2648-E556-276A-58873DA4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Was ist eine Programmiersprache?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3D7F5-CBB0-6606-4609-7DC08495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809" y="2883955"/>
            <a:ext cx="7448255" cy="1932453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„Eine Programmiersprache ist eine Zusammenstellung von Regeln,</a:t>
            </a:r>
          </a:p>
          <a:p>
            <a:pPr marL="0" indent="0">
              <a:buNone/>
            </a:pPr>
            <a:r>
              <a:rPr lang="de-DE" dirty="0"/>
              <a:t>                die festlegen, welches Wort oder Zeichen verwendet werden muss, </a:t>
            </a:r>
          </a:p>
          <a:p>
            <a:pPr marL="0" indent="0">
              <a:buNone/>
            </a:pPr>
            <a:r>
              <a:rPr lang="de-DE" dirty="0"/>
              <a:t>                um dem Computer zu sagen, was er zu tun hat.“</a:t>
            </a:r>
          </a:p>
        </p:txBody>
      </p:sp>
      <p:sp>
        <p:nvSpPr>
          <p:cNvPr id="4" name="Halber Rahmen 3">
            <a:extLst>
              <a:ext uri="{FF2B5EF4-FFF2-40B4-BE49-F238E27FC236}">
                <a16:creationId xmlns:a16="http://schemas.microsoft.com/office/drawing/2014/main" id="{9D4014D4-3C68-E25A-D699-63039A9D1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7501" y="3024304"/>
            <a:ext cx="979715" cy="723122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Halber Rahmen 5">
            <a:extLst>
              <a:ext uri="{FF2B5EF4-FFF2-40B4-BE49-F238E27FC236}">
                <a16:creationId xmlns:a16="http://schemas.microsoft.com/office/drawing/2014/main" id="{EDF976AC-E493-878C-511A-B8AB390BA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596263" y="4061505"/>
            <a:ext cx="979715" cy="723122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486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9BBE5-F048-64BA-C065-38062BD8F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289076" y="1247177"/>
            <a:ext cx="9613847" cy="884817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de-DE" sz="2800" dirty="0"/>
              <a:t>Wie funktionieren Programmiersprachen? 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A6EF837-5C63-F2F7-7923-5ECB9A5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360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92BB58-8105-DB07-0F18-2FAD4CBF6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66" y="2657139"/>
            <a:ext cx="10195268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43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A6EF837-5C63-F2F7-7923-5ECB9A5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360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08B7769-7BD4-7040-6824-CCAB5247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4" descr="Ein Bild, das Text, Screenshot, Logo, Grafiken enthält.&#10;&#10;Automatisch generierte Beschreibung">
            <a:extLst>
              <a:ext uri="{FF2B5EF4-FFF2-40B4-BE49-F238E27FC236}">
                <a16:creationId xmlns:a16="http://schemas.microsoft.com/office/drawing/2014/main" id="{2B1525FE-551B-BAFD-24A8-944E4F9BC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" b="18438"/>
          <a:stretch/>
        </p:blipFill>
        <p:spPr>
          <a:xfrm>
            <a:off x="2191939" y="1637096"/>
            <a:ext cx="7472708" cy="4203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94635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3376A-9A09-A575-8EB4-3A519551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Anfänge der Programmiersprachen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4258D-1890-18A3-13B8-309E6460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Bereits im 19.Jahrhundert</a:t>
            </a:r>
          </a:p>
          <a:p>
            <a:r>
              <a:rPr lang="de-DE" dirty="0"/>
              <a:t>Ersten höheren Programmiersprachen: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Fortran (1954)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Lisp (1959)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Cobol (1959)</a:t>
            </a:r>
          </a:p>
          <a:p>
            <a:r>
              <a:rPr lang="de-DE" dirty="0"/>
              <a:t>Durch Mathematik und Ingenieurwissenschaften geprägt</a:t>
            </a:r>
          </a:p>
        </p:txBody>
      </p:sp>
    </p:spTree>
    <p:extLst>
      <p:ext uri="{BB962C8B-B14F-4D97-AF65-F5344CB8AC3E}">
        <p14:creationId xmlns:p14="http://schemas.microsoft.com/office/powerpoint/2010/main" val="12050401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39A07-2F7D-B9B7-AB08-C689E0C0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44" y="1104108"/>
            <a:ext cx="8977511" cy="627874"/>
          </a:xfrm>
        </p:spPr>
        <p:txBody>
          <a:bodyPr/>
          <a:lstStyle/>
          <a:p>
            <a:r>
              <a:rPr lang="de-DE" dirty="0"/>
              <a:t>Welche Programmiersprachen gibt es?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BE69F1-1184-87CD-2B07-9EA8132E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326" y="1861075"/>
            <a:ext cx="7003827" cy="39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09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2B6CE-85BB-B758-0DAD-258B992D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gibt es unterschiedliche Programmiersprachen?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744B6-578C-C57F-1EF7-EA745491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 werden für Unterschiedliches genutzt</a:t>
            </a:r>
          </a:p>
          <a:p>
            <a:pPr marL="0" indent="0">
              <a:buNone/>
            </a:pPr>
            <a:r>
              <a:rPr lang="de-DE" dirty="0"/>
              <a:t>                   Es gibt keine Programmiersprache, mit der man alles programmieren kann</a:t>
            </a:r>
          </a:p>
          <a:p>
            <a:r>
              <a:rPr lang="de-DE" dirty="0"/>
              <a:t>Jede Programmiersprache hat Vor- und Nachteile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           Welche Programmiersprache am besten passt hängt davon ab, was man tun </a:t>
            </a:r>
          </a:p>
          <a:p>
            <a:pPr marL="0" indent="0">
              <a:buNone/>
            </a:pPr>
            <a:r>
              <a:rPr lang="de-DE" dirty="0"/>
              <a:t>                    möchte. Manche eignen sich dabei besser als andere.</a:t>
            </a:r>
          </a:p>
        </p:txBody>
      </p:sp>
      <p:sp>
        <p:nvSpPr>
          <p:cNvPr id="4" name="Pfeil: nach oben gebogen 3">
            <a:extLst>
              <a:ext uri="{FF2B5EF4-FFF2-40B4-BE49-F238E27FC236}">
                <a16:creationId xmlns:a16="http://schemas.microsoft.com/office/drawing/2014/main" id="{F8190487-CED8-2FDC-C888-63639989B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873178" y="4016347"/>
            <a:ext cx="717489" cy="471950"/>
          </a:xfrm>
          <a:prstGeom prst="bent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feil: nach oben gebogen 7">
            <a:extLst>
              <a:ext uri="{FF2B5EF4-FFF2-40B4-BE49-F238E27FC236}">
                <a16:creationId xmlns:a16="http://schemas.microsoft.com/office/drawing/2014/main" id="{A714C2C5-717F-C613-8FC5-CFB2B943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040192" y="2767781"/>
            <a:ext cx="383458" cy="471949"/>
          </a:xfrm>
          <a:prstGeom prst="bent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8217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934F1-99DE-763C-406A-E6737432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646" y="991552"/>
            <a:ext cx="4328163" cy="1771535"/>
          </a:xfrm>
        </p:spPr>
        <p:txBody>
          <a:bodyPr>
            <a:normAutofit/>
          </a:bodyPr>
          <a:lstStyle/>
          <a:p>
            <a:r>
              <a:rPr lang="de-DE" dirty="0"/>
              <a:t>Veränderung durch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D110-0F99-92D2-23F1-1511899DBA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5" y="2954778"/>
            <a:ext cx="4328160" cy="3052719"/>
          </a:xfrm>
        </p:spPr>
        <p:txBody>
          <a:bodyPr>
            <a:normAutofit/>
          </a:bodyPr>
          <a:lstStyle/>
          <a:p>
            <a:r>
              <a:rPr lang="de-DE" dirty="0"/>
              <a:t>Künstliche Intelligenzen können bereits Scripte schreiben</a:t>
            </a:r>
          </a:p>
          <a:p>
            <a:r>
              <a:rPr lang="de-DE" dirty="0"/>
              <a:t>Sind jedoch (noch) nicht in der Lage Programme auszuführen + überprüfen</a:t>
            </a:r>
          </a:p>
          <a:p>
            <a:r>
              <a:rPr lang="de-DE" dirty="0"/>
              <a:t>Enormes Potential zur Unterstützung von Programmierern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39713C-0437-48DF-FF00-50270ADB1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9" r="18295" b="1"/>
          <a:stretch/>
        </p:blipFill>
        <p:spPr>
          <a:xfrm>
            <a:off x="6282192" y="1260418"/>
            <a:ext cx="4490822" cy="433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848010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Breitbild</PresentationFormat>
  <Paragraphs>78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Trade Gothic Next Cond</vt:lpstr>
      <vt:lpstr>Trade Gothic Next Light</vt:lpstr>
      <vt:lpstr>Wingdings</vt:lpstr>
      <vt:lpstr>LimelightVTI</vt:lpstr>
      <vt:lpstr>Programmiersprachen</vt:lpstr>
      <vt:lpstr>Inhalt</vt:lpstr>
      <vt:lpstr>Was ist eine Programmiersprache?</vt:lpstr>
      <vt:lpstr>Wie funktionieren Programmiersprachen? </vt:lpstr>
      <vt:lpstr>PowerPoint-Präsentation</vt:lpstr>
      <vt:lpstr>Anfänge der Programmiersprachen</vt:lpstr>
      <vt:lpstr>Welche Programmiersprachen gibt es?</vt:lpstr>
      <vt:lpstr>Warum gibt es unterschiedliche Programmiersprachen?</vt:lpstr>
      <vt:lpstr>Veränderung durch KI</vt:lpstr>
      <vt:lpstr>10</vt:lpstr>
      <vt:lpstr>Quellen (Stand: 03.01.24)</vt:lpstr>
      <vt:lpstr>BildQuellen (Stand: 04.01.24)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Dizel</dc:creator>
  <cp:lastModifiedBy>Marvin Dizel</cp:lastModifiedBy>
  <cp:revision>20</cp:revision>
  <dcterms:created xsi:type="dcterms:W3CDTF">2024-01-03T11:37:24Z</dcterms:created>
  <dcterms:modified xsi:type="dcterms:W3CDTF">2024-01-12T19:42:52Z</dcterms:modified>
</cp:coreProperties>
</file>