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300" r:id="rId5"/>
    <p:sldId id="301" r:id="rId6"/>
    <p:sldId id="304" r:id="rId7"/>
    <p:sldId id="305" r:id="rId8"/>
    <p:sldId id="259" r:id="rId9"/>
    <p:sldId id="261" r:id="rId10"/>
    <p:sldId id="306" r:id="rId11"/>
    <p:sldId id="303" r:id="rId12"/>
    <p:sldId id="263" r:id="rId13"/>
    <p:sldId id="272" r:id="rId14"/>
    <p:sldId id="307" r:id="rId15"/>
    <p:sldId id="309" r:id="rId16"/>
    <p:sldId id="311" r:id="rId17"/>
    <p:sldId id="310" r:id="rId18"/>
    <p:sldId id="312" r:id="rId19"/>
    <p:sldId id="277" r:id="rId20"/>
    <p:sldId id="269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39142ADA-AFFD-B749-91DD-C14A1C30C542}">
          <p14:sldIdLst>
            <p14:sldId id="256"/>
            <p14:sldId id="257"/>
            <p14:sldId id="258"/>
            <p14:sldId id="300"/>
            <p14:sldId id="301"/>
            <p14:sldId id="304"/>
            <p14:sldId id="305"/>
            <p14:sldId id="259"/>
            <p14:sldId id="261"/>
            <p14:sldId id="306"/>
            <p14:sldId id="303"/>
            <p14:sldId id="263"/>
            <p14:sldId id="272"/>
            <p14:sldId id="307"/>
            <p14:sldId id="309"/>
            <p14:sldId id="311"/>
            <p14:sldId id="310"/>
            <p14:sldId id="312"/>
            <p14:sldId id="27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54E89-E393-42C6-8B6B-DABD5C042F97}">
  <a:tblStyle styleId="{2A554E89-E393-42C6-8B6B-DABD5C042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807"/>
  </p:normalViewPr>
  <p:slideViewPr>
    <p:cSldViewPr snapToGrid="0">
      <p:cViewPr varScale="1">
        <p:scale>
          <a:sx n="198" d="100"/>
          <a:sy n="19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9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2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82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9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89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81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2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4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86a6d78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86a6d78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2369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6" r:id="rId12"/>
    <p:sldLayoutId id="2147483669" r:id="rId13"/>
    <p:sldLayoutId id="2147483670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4890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Web Crawling </a:t>
            </a:r>
            <a:r>
              <a:rPr lang="en" sz="3400">
                <a:solidFill>
                  <a:schemeClr val="accent2"/>
                </a:solidFill>
              </a:rPr>
              <a:t>‘Final’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&lt;B11902154 陳柏霖&gt;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27525" y="19103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[</a:t>
            </a:r>
            <a:r>
              <a:rPr lang="en" sz="3600">
                <a:solidFill>
                  <a:schemeClr val="accent1"/>
                </a:solidFill>
              </a:rPr>
              <a:t>Ptt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>
                <a:solidFill>
                  <a:schemeClr val="lt2"/>
                </a:solidFill>
              </a:rPr>
              <a:t>Stocks</a:t>
            </a:r>
            <a:r>
              <a:rPr lang="en" sz="3600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48490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of TWSE: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08563-A19E-9339-8F14-8411EC33A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After I picked the 5 most mentioned stocks from PTT STOCKS, I used Selenium to automatically obtain the wanted price data during Jan to May.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799F3B-35D5-22E4-6818-8FE89F31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7" y="1143710"/>
            <a:ext cx="5406613" cy="34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88515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Combine the data </a:t>
            </a:r>
            <a:r>
              <a:rPr lang="en" dirty="0">
                <a:solidFill>
                  <a:srgbClr val="FFC000"/>
                </a:solidFill>
              </a:rPr>
              <a:t>together...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A7B901-EC95-B7AD-31C0-AE25F46B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73" y="1127439"/>
            <a:ext cx="5631478" cy="33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</a:t>
            </a:r>
            <a:r>
              <a:rPr lang="en" dirty="0">
                <a:solidFill>
                  <a:srgbClr val="92D050"/>
                </a:solidFill>
              </a:rPr>
              <a:t>Encountered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Usage of “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TuaPercentage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Plot the “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TuaPercentage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 with Price -&gt; Normalize, Long/Short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3764224" y="2706567"/>
            <a:ext cx="449042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Use Sentiment Analysis to check whether the comments agree with post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2654025" y="3429125"/>
            <a:ext cx="158699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Solution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 LLM to analyze the Comments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7" name="Google Shape;647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8" name="Google Shape;648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9" name="Google Shape;649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stCxn id="651" idx="2"/>
            <a:endCxn id="638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34"/>
          <p:cNvCxnSpPr>
            <a:cxnSpLocks/>
            <a:endCxn id="644" idx="1"/>
          </p:cNvCxnSpPr>
          <p:nvPr/>
        </p:nvCxnSpPr>
        <p:spPr>
          <a:xfrm>
            <a:off x="1337875" y="3721325"/>
            <a:ext cx="131615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5C45B7-EC26-89EB-1721-39584948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25" y="524151"/>
            <a:ext cx="6716705" cy="403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68" name="Google Shape;868;p43"/>
          <p:cNvSpPr txBox="1">
            <a:spLocks noGrp="1"/>
          </p:cNvSpPr>
          <p:nvPr>
            <p:ph type="title"/>
          </p:nvPr>
        </p:nvSpPr>
        <p:spPr>
          <a:xfrm>
            <a:off x="1084224" y="1311425"/>
            <a:ext cx="6784765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kumimoji="0" lang="en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Method and Result</a:t>
            </a:r>
            <a:r>
              <a:rPr lang="en" sz="8000" b="1" dirty="0"/>
              <a:t> </a:t>
            </a:r>
            <a:r>
              <a:rPr lang="en" sz="6000" dirty="0">
                <a:solidFill>
                  <a:schemeClr val="accent6"/>
                </a:solidFill>
              </a:rPr>
              <a:t>{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&lt;The solution to solve the previously mentioned problems and its result&gt;</a:t>
            </a:r>
          </a:p>
        </p:txBody>
      </p:sp>
      <p:sp>
        <p:nvSpPr>
          <p:cNvPr id="870" name="Google Shape;870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1" name="Google Shape;871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872" name="Google Shape;872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3" name="Google Shape;873;p43"/>
            <p:cNvCxnSpPr>
              <a:endCxn id="874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4" name="Google Shape;874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52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Solution: </a:t>
            </a:r>
            <a:r>
              <a:rPr lang="en" dirty="0">
                <a:solidFill>
                  <a:srgbClr val="FFC000"/>
                </a:solidFill>
              </a:rPr>
              <a:t>Large Language Model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1"/>
          </p:nvPr>
        </p:nvSpPr>
        <p:spPr>
          <a:xfrm>
            <a:off x="3424601" y="3886404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Analyze based on the aspects. &gt;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3051250" y="2737894"/>
            <a:ext cx="5892319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dirty="0"/>
              <a:t>The following data is the comments of a post, analyze that are these comments agree the post? And give it a score from 1~10. 10 means the comments agree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026186" y="2215238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Prompt: 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2624724" y="1655450"/>
            <a:ext cx="511547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DaVinci(from MediaTek), using </a:t>
            </a:r>
            <a:r>
              <a:rPr lang="en-US" altLang="zh-TW" b="0" i="0" dirty="0">
                <a:solidFill>
                  <a:srgbClr val="E5E5E5"/>
                </a:solidFill>
                <a:effectLst/>
                <a:highlight>
                  <a:srgbClr val="444654"/>
                </a:highlight>
                <a:latin typeface="+mj-lt"/>
              </a:rPr>
              <a:t>GPT-4-Turbo-8k 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7" name="Google Shape;667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and Model:</a:t>
            </a:r>
            <a:endParaRPr dirty="0"/>
          </a:p>
        </p:txBody>
      </p:sp>
      <p:sp>
        <p:nvSpPr>
          <p:cNvPr id="668" name="Google Shape;668;p35"/>
          <p:cNvSpPr txBox="1">
            <a:spLocks noGrp="1"/>
          </p:cNvSpPr>
          <p:nvPr>
            <p:ph type="subTitle" idx="6"/>
          </p:nvPr>
        </p:nvSpPr>
        <p:spPr>
          <a:xfrm>
            <a:off x="3424601" y="357848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Feedback:</a:t>
            </a:r>
            <a:endParaRPr dirty="0"/>
          </a:p>
        </p:txBody>
      </p:sp>
      <p:grpSp>
        <p:nvGrpSpPr>
          <p:cNvPr id="669" name="Google Shape;669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70" name="Google Shape;670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1" name="Google Shape;671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3" name="Google Shape;673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5"/>
          <p:cNvGrpSpPr/>
          <p:nvPr/>
        </p:nvGrpSpPr>
        <p:grpSpPr>
          <a:xfrm>
            <a:off x="2304461" y="2547704"/>
            <a:ext cx="365778" cy="297855"/>
            <a:chOff x="5899913" y="4248925"/>
            <a:chExt cx="639025" cy="524300"/>
          </a:xfrm>
        </p:grpSpPr>
        <p:sp>
          <p:nvSpPr>
            <p:cNvPr id="684" name="Google Shape;684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5"/>
          <p:cNvGrpSpPr/>
          <p:nvPr/>
        </p:nvGrpSpPr>
        <p:grpSpPr>
          <a:xfrm>
            <a:off x="2579692" y="3772977"/>
            <a:ext cx="365767" cy="365749"/>
            <a:chOff x="4596788" y="1356608"/>
            <a:chExt cx="315725" cy="315575"/>
          </a:xfrm>
        </p:grpSpPr>
        <p:sp>
          <p:nvSpPr>
            <p:cNvPr id="694" name="Google Shape;694;p35"/>
            <p:cNvSpPr/>
            <p:nvPr/>
          </p:nvSpPr>
          <p:spPr>
            <a:xfrm>
              <a:off x="4602463" y="1362801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596788" y="1356608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9" name="Google Shape;699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5"/>
          <p:cNvGrpSpPr/>
          <p:nvPr/>
        </p:nvGrpSpPr>
        <p:grpSpPr>
          <a:xfrm>
            <a:off x="2198188" y="2452882"/>
            <a:ext cx="578325" cy="487500"/>
            <a:chOff x="4764875" y="1706700"/>
            <a:chExt cx="578325" cy="487500"/>
          </a:xfrm>
        </p:grpSpPr>
        <p:sp>
          <p:nvSpPr>
            <p:cNvPr id="702" name="Google Shape;702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2473413" y="3712101"/>
            <a:ext cx="578325" cy="487500"/>
            <a:chOff x="4764875" y="1706700"/>
            <a:chExt cx="578325" cy="487500"/>
          </a:xfrm>
        </p:grpSpPr>
        <p:sp>
          <p:nvSpPr>
            <p:cNvPr id="705" name="Google Shape;705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8" name="Google Shape;708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9" name="Google Shape;709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6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16A62-69E6-D1C9-6A4B-F92D083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825D2C-910B-747F-BED7-7688AAE8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0" y="0"/>
            <a:ext cx="48978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875A33-63F6-4DC4-93A3-EB92464F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38" y="591811"/>
            <a:ext cx="5354834" cy="39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rgbClr val="FFC000"/>
                </a:solidFill>
              </a:rPr>
              <a:t>Other Results and Potential Problems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3038375" y="2448125"/>
            <a:ext cx="578289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 Remaining of this project &gt;</a:t>
            </a:r>
            <a:endParaRPr dirty="0"/>
          </a:p>
        </p:txBody>
      </p:sp>
      <p:sp>
        <p:nvSpPr>
          <p:cNvPr id="493" name="Google Shape;493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4" name="Google Shape;494;p29"/>
          <p:cNvCxnSpPr>
            <a:endCxn id="49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0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err="1"/>
              <a:t>自一月漲幅</a:t>
            </a:r>
            <a:r>
              <a:rPr lang="zh-TW" altLang="en-US" dirty="0"/>
              <a:t> </a:t>
            </a:r>
            <a:r>
              <a:rPr lang="en-US" altLang="zh-TW" dirty="0"/>
              <a:t>39.2%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err="1"/>
              <a:t>自四月跌幅</a:t>
            </a:r>
            <a:r>
              <a:rPr lang="zh-TW" altLang="en-US" dirty="0"/>
              <a:t> </a:t>
            </a:r>
            <a:r>
              <a:rPr lang="en-US" altLang="zh-TW" dirty="0"/>
              <a:t>3.1%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2330 </a:t>
            </a:r>
            <a:r>
              <a:rPr lang="en" dirty="0" err="1"/>
              <a:t>台積電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4"/>
          </p:nvPr>
        </p:nvSpPr>
        <p:spPr>
          <a:xfrm>
            <a:off x="5596224" y="1389663"/>
            <a:ext cx="33029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/>
              <a:t>00940</a:t>
            </a:r>
            <a:r>
              <a:rPr lang="zh-TW" altLang="en-US" sz="1600" dirty="0"/>
              <a:t>元大臺灣價值高息</a:t>
            </a:r>
            <a:r>
              <a:rPr lang="en-US" sz="1600" dirty="0"/>
              <a:t>ETF</a:t>
            </a:r>
            <a:r>
              <a:rPr lang="zh-TW" altLang="en-US" sz="1600" dirty="0"/>
              <a:t>基金</a:t>
            </a:r>
            <a:endParaRPr sz="1600"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err="1"/>
              <a:t>自一月漲幅</a:t>
            </a:r>
            <a:r>
              <a:rPr lang="en" dirty="0"/>
              <a:t> 5.2%&gt;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err="1"/>
              <a:t>自二月漲幅</a:t>
            </a:r>
            <a:r>
              <a:rPr lang="zh-TW" altLang="en-US" dirty="0"/>
              <a:t> </a:t>
            </a:r>
            <a:r>
              <a:rPr lang="en-US" altLang="zh-TW" dirty="0"/>
              <a:t>68.3%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2317 </a:t>
            </a:r>
            <a:r>
              <a:rPr lang="en" dirty="0" err="1"/>
              <a:t>鴻海</a:t>
            </a:r>
            <a:endParaRPr dirty="0"/>
          </a:p>
        </p:txBody>
      </p:sp>
      <p:sp>
        <p:nvSpPr>
          <p:cNvPr id="721" name="Google Shape;721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2618 </a:t>
            </a:r>
            <a:r>
              <a:rPr lang="en" dirty="0" err="1"/>
              <a:t>長榮航</a:t>
            </a:r>
            <a:endParaRPr dirty="0"/>
          </a:p>
        </p:txBody>
      </p:sp>
      <p:sp>
        <p:nvSpPr>
          <p:cNvPr id="722" name="Google Shape;722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Plot Graph of </a:t>
            </a:r>
            <a:r>
              <a:rPr lang="en" dirty="0">
                <a:solidFill>
                  <a:srgbClr val="92D050"/>
                </a:solidFill>
              </a:rPr>
              <a:t>Price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3" name="Google Shape;723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4" name="Google Shape;724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5" name="Google Shape;725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6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27" name="Google Shape;727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2" name="Google Shape;732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43" name="Google Shape;743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53" name="Google Shape;753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6" name="Google Shape;766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9" name="Google Shape;769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2" name="Google Shape;772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5" name="Google Shape;775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8" name="Google Shape;778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9" name="Google Shape;779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5AB516-8C43-C801-6BF5-5F18760E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69" y="597029"/>
            <a:ext cx="6488738" cy="38932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CE371E-F25F-D700-4447-03CC8D28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69" y="585804"/>
            <a:ext cx="6507446" cy="39044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39E02D-1537-1F88-73D5-CA450B544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92" y="584214"/>
            <a:ext cx="6507446" cy="39044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26E02F-4496-D7DA-5256-BD9A0EDB5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346" y="581110"/>
            <a:ext cx="6506184" cy="39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title"/>
          </p:nvPr>
        </p:nvSpPr>
        <p:spPr>
          <a:xfrm>
            <a:off x="1121874" y="1183920"/>
            <a:ext cx="3859808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Potential Problem </a:t>
            </a:r>
            <a:r>
              <a:rPr lang="en" dirty="0">
                <a:solidFill>
                  <a:srgbClr val="92D050"/>
                </a:solidFill>
              </a:rPr>
              <a:t>&amp; Prospects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comments &amp; LLM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analysis of the data </a:t>
            </a:r>
            <a:endParaRPr dirty="0"/>
          </a:p>
        </p:txBody>
      </p:sp>
      <p:sp>
        <p:nvSpPr>
          <p:cNvPr id="2526" name="Google Shape;2526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7" name="Google Shape;2527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9" name="Google Shape;2529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30" name="Google Shape;2530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31" name="Google Shape;2531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2" name="Google Shape;2532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3" name="Google Shape;2533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4" name="Google Shape;2534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5" name="Google Shape;2535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6" name="Google Shape;2536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7" name="Google Shape;2537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8" name="Google Shape;2538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9" name="Google Shape;2539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40" name="Google Shape;2540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41" name="Google Shape;2541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IT stocks witness fresh turbulence; posts biggest decline in nearly 2 mths  | Stock Market News - Business Standard">
            <a:extLst>
              <a:ext uri="{FF2B5EF4-FFF2-40B4-BE49-F238E27FC236}">
                <a16:creationId xmlns:a16="http://schemas.microsoft.com/office/drawing/2014/main" id="{3D720AFB-5B18-7CB9-0827-051EC67C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61" y="1320776"/>
            <a:ext cx="3108035" cy="181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 idx="3"/>
          </p:nvPr>
        </p:nvSpPr>
        <p:spPr>
          <a:xfrm flipH="1">
            <a:off x="2571450" y="20788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"/>
          </p:nvPr>
        </p:nvSpPr>
        <p:spPr>
          <a:xfrm>
            <a:off x="3443550" y="2414400"/>
            <a:ext cx="3129000" cy="8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&lt;Target Webpage Data&gt;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&lt;Problem&gt;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&lt;Method and Result&gt;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5"/>
          </p:nvPr>
        </p:nvSpPr>
        <p:spPr>
          <a:xfrm>
            <a:off x="3443550" y="207878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476" name="Google Shape;476;p28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82940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&lt; The Remaining of this project &gt;</a:t>
            </a:r>
          </a:p>
        </p:txBody>
      </p:sp>
      <p:sp>
        <p:nvSpPr>
          <p:cNvPr id="478" name="Google Shape;478;p28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899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Results and Potential Problems</a:t>
            </a:r>
            <a:endParaRPr dirty="0"/>
          </a:p>
        </p:txBody>
      </p:sp>
      <p:sp>
        <p:nvSpPr>
          <p:cNvPr id="479" name="Google Shape;479;p28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0" name="Google Shape;480;p2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1" name="Google Shape;481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2" name="Google Shape;482;p2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3" name="Google Shape;483;p2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4" name="Google Shape;484;p2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5" name="Google Shape;485;p2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You;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5" name="Google Shape;825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7" name="Google Shape;827;p40"/>
          <p:cNvCxnSpPr>
            <a:endCxn id="826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8" name="Google Shape;828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rgbClr val="FFC000"/>
                </a:solidFill>
              </a:rPr>
              <a:t>Introduction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3038375" y="2448125"/>
            <a:ext cx="578289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 Overview of this project &gt;</a:t>
            </a:r>
            <a:endParaRPr dirty="0"/>
          </a:p>
        </p:txBody>
      </p:sp>
      <p:sp>
        <p:nvSpPr>
          <p:cNvPr id="493" name="Google Shape;493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4" name="Google Shape;494;p29"/>
          <p:cNvCxnSpPr>
            <a:endCxn id="49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Used to obtain t</a:t>
            </a:r>
            <a:r>
              <a:rPr lang="en-US" dirty="0"/>
              <a:t>he</a:t>
            </a:r>
            <a:r>
              <a:rPr lang="en" dirty="0"/>
              <a:t> most popular target stocks from the posts&gt;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Used to obtain the target stocks’ price&gt;</a:t>
            </a:r>
            <a:endParaRPr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759195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Target Webpage &lt; /2 TWSE&gt;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title"/>
          </p:nvPr>
        </p:nvSpPr>
        <p:spPr>
          <a:xfrm>
            <a:off x="1143249" y="621250"/>
            <a:ext cx="70002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Webpage &lt; /1 PTTSTOCKS&gt;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8" name="Google Shape;518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9" name="Google Shape;519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5" name="Google Shape;535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5" name="Google Shape;545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7" name="Google Shape;547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8" name="Google Shape;548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51" name="Google Shape;551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4" name="Google Shape;554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5" name="Google Shape;555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7" name="Google Shape;557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8" name="Google Shape;558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3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808779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1" dirty="0"/>
              <a:t>Target Webpage &lt; /1 PTTSTOCKS&gt;</a:t>
            </a:r>
            <a:r>
              <a:rPr lang="en" b="1" dirty="0"/>
              <a:t>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1"/>
          </p:nvPr>
        </p:nvSpPr>
        <p:spPr>
          <a:xfrm>
            <a:off x="1593349" y="1574450"/>
            <a:ext cx="6872917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‘Obtain The Articles info whose title starts with ”</a:t>
            </a:r>
            <a:r>
              <a:rPr lang="en" sz="2000" dirty="0" err="1">
                <a:solidFill>
                  <a:schemeClr val="accent2"/>
                </a:solidFill>
              </a:rPr>
              <a:t>標的</a:t>
            </a:r>
            <a:r>
              <a:rPr lang="en" sz="2000" dirty="0">
                <a:solidFill>
                  <a:schemeClr val="accent2"/>
                </a:solidFill>
              </a:rPr>
              <a:t>”’</a:t>
            </a: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</a:rPr>
              <a:t>&lt;</a:t>
            </a:r>
            <a:r>
              <a:rPr lang="en" sz="1800" dirty="0">
                <a:solidFill>
                  <a:schemeClr val="accent1"/>
                </a:solidFill>
              </a:rPr>
              <a:t>p</a:t>
            </a:r>
            <a:r>
              <a:rPr lang="en" sz="1800" dirty="0">
                <a:solidFill>
                  <a:schemeClr val="accent3"/>
                </a:solidFill>
              </a:rPr>
              <a:t> The data I crawled includes Title, Content, </a:t>
            </a:r>
            <a:r>
              <a:rPr lang="en" sz="1800" dirty="0" err="1">
                <a:solidFill>
                  <a:schemeClr val="accent3"/>
                </a:solidFill>
              </a:rPr>
              <a:t>Comment_tag</a:t>
            </a:r>
            <a:r>
              <a:rPr lang="en" sz="1800" dirty="0">
                <a:solidFill>
                  <a:schemeClr val="accent3"/>
                </a:solidFill>
              </a:rPr>
              <a:t>, </a:t>
            </a:r>
            <a:r>
              <a:rPr lang="en" sz="1800" dirty="0" err="1">
                <a:solidFill>
                  <a:schemeClr val="accent3"/>
                </a:solidFill>
              </a:rPr>
              <a:t>Comment_Content</a:t>
            </a:r>
            <a:r>
              <a:rPr lang="en" sz="1800" dirty="0">
                <a:solidFill>
                  <a:schemeClr val="accent3"/>
                </a:solidFill>
              </a:rPr>
              <a:t>, from 1/01 to 5/21&gt;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8" name="Google Shape;568;p32"/>
          <p:cNvGrpSpPr/>
          <p:nvPr/>
        </p:nvGrpSpPr>
        <p:grpSpPr>
          <a:xfrm>
            <a:off x="2008321" y="2971150"/>
            <a:ext cx="667800" cy="1241183"/>
            <a:chOff x="2008321" y="2971150"/>
            <a:chExt cx="667800" cy="1241183"/>
          </a:xfrm>
        </p:grpSpPr>
        <p:cxnSp>
          <p:nvCxnSpPr>
            <p:cNvPr id="569" name="Google Shape;569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Google Shape;570;p32"/>
            <p:cNvSpPr txBox="1"/>
            <p:nvPr/>
          </p:nvSpPr>
          <p:spPr>
            <a:xfrm>
              <a:off x="2008321" y="3473700"/>
              <a:ext cx="6678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sz="18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sz="1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chemeClr val="accent3"/>
                </a:solidFill>
              </a:rPr>
              <a:t>Topic.html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chemeClr val="accent3"/>
                </a:solidFill>
              </a:rPr>
              <a:t>Content.css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3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717339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1" dirty="0">
                <a:solidFill>
                  <a:schemeClr val="accent2"/>
                </a:solidFill>
              </a:rPr>
              <a:t>Target Webpage &lt; /2 TWSE&gt;;</a:t>
            </a:r>
            <a:r>
              <a:rPr lang="en" b="1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‘Obtain all the price data of the target stocks within the time span’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As for my case, I get the price data from January to May&gt;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8" name="Google Shape;568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9" name="Google Shape;569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Google Shape;570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Structure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20B0E9-9EEA-36C1-3881-752A0AF9B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4EC89-927D-4A50-62E0-748B7E0B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31" y="1151950"/>
            <a:ext cx="5310359" cy="33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rgbClr val="FFC000"/>
                </a:solidFill>
              </a:rPr>
              <a:t>Process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4" name="Google Shape;504;p30"/>
          <p:cNvSpPr txBox="1">
            <a:spLocks noGrp="1"/>
          </p:cNvSpPr>
          <p:nvPr>
            <p:ph type="subTitle" idx="1"/>
          </p:nvPr>
        </p:nvSpPr>
        <p:spPr>
          <a:xfrm>
            <a:off x="3038375" y="2623700"/>
            <a:ext cx="4223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&lt;Target Webpage Data&gt;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&lt;Problem&gt;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&lt;Result and Data&gt;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6" name="Google Shape;506;p30"/>
          <p:cNvCxnSpPr>
            <a:endCxn id="50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8" name="Google Shape;508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Topic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9" name="Google Shape;509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48490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of PTT STOCKS: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7" name="Google Shape;567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Topic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 err="1">
                <a:solidFill>
                  <a:schemeClr val="accent3"/>
                </a:solidFill>
              </a:rPr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08563-A19E-9339-8F14-8411EC33A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There are total 492 posts to handle with, and I picked the 5 most mentioned posts.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0BF6CB-23E5-F825-DA73-D892F09A7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4"/>
          <a:stretch/>
        </p:blipFill>
        <p:spPr>
          <a:xfrm>
            <a:off x="1590925" y="1222032"/>
            <a:ext cx="7386567" cy="29274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16D925-7F5B-E488-B3EF-AC1E3C440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25" y="1202699"/>
            <a:ext cx="6359735" cy="32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638</Words>
  <Application>Microsoft Macintosh PowerPoint</Application>
  <PresentationFormat>如螢幕大小 (16:9)</PresentationFormat>
  <Paragraphs>147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Fira Code</vt:lpstr>
      <vt:lpstr>Arial</vt:lpstr>
      <vt:lpstr>Programming Language Workshop for Beginners by Slidesgo</vt:lpstr>
      <vt:lpstr>Web Crawling ‘Final’ {</vt:lpstr>
      <vt:lpstr>01</vt:lpstr>
      <vt:lpstr>01 {</vt:lpstr>
      <vt:lpstr>Target Webpage &lt; /1 PTTSTOCKS&gt; { </vt:lpstr>
      <vt:lpstr>Target Webpage &lt; /1 PTTSTOCKS&gt;; {</vt:lpstr>
      <vt:lpstr>Target Webpage &lt; /2 TWSE&gt;; {</vt:lpstr>
      <vt:lpstr>Structure {</vt:lpstr>
      <vt:lpstr>02 {</vt:lpstr>
      <vt:lpstr>Data of PTT STOCKS: {</vt:lpstr>
      <vt:lpstr>Data of TWSE: {</vt:lpstr>
      <vt:lpstr>Combine the data together...{</vt:lpstr>
      <vt:lpstr>Problems Encountered{</vt:lpstr>
      <vt:lpstr>Method and Result {</vt:lpstr>
      <vt:lpstr>Solution: Large Language Model {</vt:lpstr>
      <vt:lpstr>PowerPoint 簡報</vt:lpstr>
      <vt:lpstr>PowerPoint 簡報</vt:lpstr>
      <vt:lpstr>03 {</vt:lpstr>
      <vt:lpstr>The Plot Graph of Price{</vt:lpstr>
      <vt:lpstr>Potential Problem &amp; Prospects{</vt:lpstr>
      <vt:lpstr>Thank { You;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4</cp:revision>
  <dcterms:modified xsi:type="dcterms:W3CDTF">2024-05-30T17:45:38Z</dcterms:modified>
</cp:coreProperties>
</file>