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39" autoAdjust="0"/>
  </p:normalViewPr>
  <p:slideViewPr>
    <p:cSldViewPr snapToGrid="0">
      <p:cViewPr>
        <p:scale>
          <a:sx n="65" d="100"/>
          <a:sy n="65" d="100"/>
        </p:scale>
        <p:origin x="235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4EC1-E6F6-40FA-B933-50342BD5AB4B}"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7C54C-08C5-40D0-95A9-EA3D1503CCCD}" type="slidenum">
              <a:rPr lang="en-US" smtClean="0"/>
              <a:t>‹#›</a:t>
            </a:fld>
            <a:endParaRPr lang="en-US"/>
          </a:p>
        </p:txBody>
      </p:sp>
    </p:spTree>
    <p:extLst>
      <p:ext uri="{BB962C8B-B14F-4D97-AF65-F5344CB8AC3E}">
        <p14:creationId xmlns:p14="http://schemas.microsoft.com/office/powerpoint/2010/main" val="140006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 reviews left by customers are crucial for app developers. The feedback can offer valuable insights, such as reporting missed bugs, giving suggestions for future updates, or requesting new features and functionality. However, app reviews may also be expressions of personal preference, like simple complaints or positive affirmation that the app is in good condition. App reviews can also be simple complaints that are moreover preference rather than actionable app functionality, or positive feedback stating that the app is in great condition with no changes needed. Developers need a way to determine whether an app review is actionable, and if so, what type of functionality fix is needed.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9F7C54C-08C5-40D0-95A9-EA3D1503CCCD}" type="slidenum">
              <a:rPr lang="en-US" smtClean="0"/>
              <a:t>2</a:t>
            </a:fld>
            <a:endParaRPr lang="en-US"/>
          </a:p>
        </p:txBody>
      </p:sp>
    </p:spTree>
    <p:extLst>
      <p:ext uri="{BB962C8B-B14F-4D97-AF65-F5344CB8AC3E}">
        <p14:creationId xmlns:p14="http://schemas.microsoft.com/office/powerpoint/2010/main" val="384890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SVC – support vector classification</a:t>
            </a:r>
          </a:p>
        </p:txBody>
      </p:sp>
      <p:sp>
        <p:nvSpPr>
          <p:cNvPr id="4" name="Slide Number Placeholder 3"/>
          <p:cNvSpPr>
            <a:spLocks noGrp="1"/>
          </p:cNvSpPr>
          <p:nvPr>
            <p:ph type="sldNum" sz="quarter" idx="5"/>
          </p:nvPr>
        </p:nvSpPr>
        <p:spPr/>
        <p:txBody>
          <a:bodyPr/>
          <a:lstStyle/>
          <a:p>
            <a:fld id="{19F7C54C-08C5-40D0-95A9-EA3D1503CCCD}" type="slidenum">
              <a:rPr lang="en-US" smtClean="0"/>
              <a:t>4</a:t>
            </a:fld>
            <a:endParaRPr lang="en-US"/>
          </a:p>
        </p:txBody>
      </p:sp>
    </p:spTree>
    <p:extLst>
      <p:ext uri="{BB962C8B-B14F-4D97-AF65-F5344CB8AC3E}">
        <p14:creationId xmlns:p14="http://schemas.microsoft.com/office/powerpoint/2010/main" val="157426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crash, 3 speed, 3 UI</a:t>
            </a:r>
          </a:p>
        </p:txBody>
      </p:sp>
      <p:sp>
        <p:nvSpPr>
          <p:cNvPr id="4" name="Slide Number Placeholder 3"/>
          <p:cNvSpPr>
            <a:spLocks noGrp="1"/>
          </p:cNvSpPr>
          <p:nvPr>
            <p:ph type="sldNum" sz="quarter" idx="5"/>
          </p:nvPr>
        </p:nvSpPr>
        <p:spPr/>
        <p:txBody>
          <a:bodyPr/>
          <a:lstStyle/>
          <a:p>
            <a:fld id="{19F7C54C-08C5-40D0-95A9-EA3D1503CCCD}" type="slidenum">
              <a:rPr lang="en-US" smtClean="0"/>
              <a:t>8</a:t>
            </a:fld>
            <a:endParaRPr lang="en-US"/>
          </a:p>
        </p:txBody>
      </p:sp>
    </p:spTree>
    <p:extLst>
      <p:ext uri="{BB962C8B-B14F-4D97-AF65-F5344CB8AC3E}">
        <p14:creationId xmlns:p14="http://schemas.microsoft.com/office/powerpoint/2010/main" val="108918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11/28/2023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5652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11/28/2023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173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11/28/2023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685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11/28/2023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212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11/28/2023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399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11/28/2023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3347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11/28/2023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830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11/28/2023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266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11/28/2023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9524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11/28/2023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126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11/28/2023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3315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11/28/2023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8388121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2031F9-7A4F-C265-6920-ABB2B4669656}"/>
              </a:ext>
            </a:extLst>
          </p:cNvPr>
          <p:cNvSpPr>
            <a:spLocks noGrp="1"/>
          </p:cNvSpPr>
          <p:nvPr>
            <p:ph type="ctrTitle"/>
          </p:nvPr>
        </p:nvSpPr>
        <p:spPr>
          <a:xfrm>
            <a:off x="1673542" y="726622"/>
            <a:ext cx="3626231" cy="3418650"/>
          </a:xfrm>
        </p:spPr>
        <p:txBody>
          <a:bodyPr>
            <a:normAutofit/>
          </a:bodyPr>
          <a:lstStyle/>
          <a:p>
            <a:r>
              <a:rPr lang="en-US" sz="2900" dirty="0"/>
              <a:t>SVM for App Review Analysis</a:t>
            </a:r>
          </a:p>
        </p:txBody>
      </p:sp>
      <p:sp>
        <p:nvSpPr>
          <p:cNvPr id="3" name="Subtitle 2">
            <a:extLst>
              <a:ext uri="{FF2B5EF4-FFF2-40B4-BE49-F238E27FC236}">
                <a16:creationId xmlns:a16="http://schemas.microsoft.com/office/drawing/2014/main" id="{3BE6DD2E-2DCA-03CB-B4DF-CD459E2EF4D4}"/>
              </a:ext>
            </a:extLst>
          </p:cNvPr>
          <p:cNvSpPr>
            <a:spLocks noGrp="1"/>
          </p:cNvSpPr>
          <p:nvPr>
            <p:ph type="subTitle" idx="1"/>
          </p:nvPr>
        </p:nvSpPr>
        <p:spPr>
          <a:xfrm>
            <a:off x="1673542" y="4237346"/>
            <a:ext cx="3626231" cy="1894031"/>
          </a:xfrm>
        </p:spPr>
        <p:txBody>
          <a:bodyPr>
            <a:normAutofit/>
          </a:bodyPr>
          <a:lstStyle/>
          <a:p>
            <a:r>
              <a:rPr lang="en-US" dirty="0"/>
              <a:t>Madilyn Coulson</a:t>
            </a:r>
          </a:p>
        </p:txBody>
      </p:sp>
      <p:sp>
        <p:nvSpPr>
          <p:cNvPr id="12" name="Freeform: Shape 11">
            <a:extLst>
              <a:ext uri="{FF2B5EF4-FFF2-40B4-BE49-F238E27FC236}">
                <a16:creationId xmlns:a16="http://schemas.microsoft.com/office/drawing/2014/main" id="{64856DF8-E786-4A2B-BCE9-1D3AA7C5D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65353"/>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7963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7963"/>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E646A872-7F34-4E27-B0A7-9720177E3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05088"/>
            <a:ext cx="1297983" cy="277779"/>
          </a:xfrm>
          <a:custGeom>
            <a:avLst/>
            <a:gdLst>
              <a:gd name="connsiteX0" fmla="*/ 94113 w 1297983"/>
              <a:gd name="connsiteY0" fmla="*/ 0 h 277779"/>
              <a:gd name="connsiteX1" fmla="*/ 332874 w 1297983"/>
              <a:gd name="connsiteY1" fmla="*/ 238761 h 277779"/>
              <a:gd name="connsiteX2" fmla="*/ 571883 w 1297983"/>
              <a:gd name="connsiteY2" fmla="*/ 0 h 277779"/>
              <a:gd name="connsiteX3" fmla="*/ 810645 w 1297983"/>
              <a:gd name="connsiteY3" fmla="*/ 238761 h 277779"/>
              <a:gd name="connsiteX4" fmla="*/ 1049406 w 1297983"/>
              <a:gd name="connsiteY4" fmla="*/ 0 h 277779"/>
              <a:gd name="connsiteX5" fmla="*/ 1297983 w 1297983"/>
              <a:gd name="connsiteY5" fmla="*/ 248577 h 277779"/>
              <a:gd name="connsiteX6" fmla="*/ 1278599 w 1297983"/>
              <a:gd name="connsiteY6" fmla="*/ 268208 h 277779"/>
              <a:gd name="connsiteX7" fmla="*/ 1049406 w 1297983"/>
              <a:gd name="connsiteY7" fmla="*/ 39017 h 277779"/>
              <a:gd name="connsiteX8" fmla="*/ 810645 w 1297983"/>
              <a:gd name="connsiteY8" fmla="*/ 277779 h 277779"/>
              <a:gd name="connsiteX9" fmla="*/ 571883 w 1297983"/>
              <a:gd name="connsiteY9" fmla="*/ 39017 h 277779"/>
              <a:gd name="connsiteX10" fmla="*/ 332874 w 1297983"/>
              <a:gd name="connsiteY10" fmla="*/ 277779 h 277779"/>
              <a:gd name="connsiteX11" fmla="*/ 94113 w 1297983"/>
              <a:gd name="connsiteY11" fmla="*/ 39017 h 277779"/>
              <a:gd name="connsiteX12" fmla="*/ 0 w 1297983"/>
              <a:gd name="connsiteY12" fmla="*/ 133130 h 277779"/>
              <a:gd name="connsiteX13" fmla="*/ 0 w 1297983"/>
              <a:gd name="connsiteY13" fmla="*/ 94113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7983" h="277779">
                <a:moveTo>
                  <a:pt x="94113" y="0"/>
                </a:moveTo>
                <a:lnTo>
                  <a:pt x="332874" y="238761"/>
                </a:lnTo>
                <a:lnTo>
                  <a:pt x="571883" y="0"/>
                </a:lnTo>
                <a:lnTo>
                  <a:pt x="810645" y="238761"/>
                </a:lnTo>
                <a:lnTo>
                  <a:pt x="1049406" y="0"/>
                </a:lnTo>
                <a:lnTo>
                  <a:pt x="1297983" y="248577"/>
                </a:lnTo>
                <a:lnTo>
                  <a:pt x="1278599" y="268208"/>
                </a:lnTo>
                <a:lnTo>
                  <a:pt x="1049406" y="39017"/>
                </a:lnTo>
                <a:lnTo>
                  <a:pt x="810645" y="277779"/>
                </a:lnTo>
                <a:lnTo>
                  <a:pt x="571883" y="39017"/>
                </a:lnTo>
                <a:lnTo>
                  <a:pt x="332874" y="277779"/>
                </a:lnTo>
                <a:lnTo>
                  <a:pt x="94113" y="39017"/>
                </a:lnTo>
                <a:lnTo>
                  <a:pt x="0" y="133130"/>
                </a:lnTo>
                <a:lnTo>
                  <a:pt x="0" y="94113"/>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Oval 15">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3640" y="2714402"/>
            <a:ext cx="3938846" cy="39388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438" y="267945"/>
            <a:ext cx="3055711" cy="305571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0042" y="201891"/>
            <a:ext cx="3055711" cy="3055711"/>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1467" y="1770675"/>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3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7" name="Oval 36">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0947" y="2618037"/>
            <a:ext cx="3938846" cy="393884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A54177-2819-C90A-EFFF-D69620323FFE}"/>
              </a:ext>
            </a:extLst>
          </p:cNvPr>
          <p:cNvPicPr>
            <a:picLocks noChangeAspect="1"/>
          </p:cNvPicPr>
          <p:nvPr/>
        </p:nvPicPr>
        <p:blipFill>
          <a:blip r:embed="rId2"/>
          <a:stretch>
            <a:fillRect/>
          </a:stretch>
        </p:blipFill>
        <p:spPr>
          <a:xfrm>
            <a:off x="6051996" y="1049558"/>
            <a:ext cx="2104795" cy="1404950"/>
          </a:xfrm>
          <a:prstGeom prst="rect">
            <a:avLst/>
          </a:prstGeom>
        </p:spPr>
      </p:pic>
      <p:sp>
        <p:nvSpPr>
          <p:cNvPr id="39" name="Graphic 212">
            <a:extLst>
              <a:ext uri="{FF2B5EF4-FFF2-40B4-BE49-F238E27FC236}">
                <a16:creationId xmlns:a16="http://schemas.microsoft.com/office/drawing/2014/main" id="{0AE773EE-DD7B-4F25-945A-3F59DEE6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297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Oval 40">
            <a:extLst>
              <a:ext uri="{FF2B5EF4-FFF2-40B4-BE49-F238E27FC236}">
                <a16:creationId xmlns:a16="http://schemas.microsoft.com/office/drawing/2014/main" id="{2A7F3B2F-8A53-4176-8D77-ECA28FF4D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06EACA40-960D-5440-44C3-99A181EFDF80}"/>
              </a:ext>
            </a:extLst>
          </p:cNvPr>
          <p:cNvPicPr>
            <a:picLocks noChangeAspect="1"/>
          </p:cNvPicPr>
          <p:nvPr/>
        </p:nvPicPr>
        <p:blipFill>
          <a:blip r:embed="rId3"/>
          <a:stretch>
            <a:fillRect/>
          </a:stretch>
        </p:blipFill>
        <p:spPr>
          <a:xfrm>
            <a:off x="8359979" y="3744991"/>
            <a:ext cx="2560781" cy="1709321"/>
          </a:xfrm>
          <a:prstGeom prst="rect">
            <a:avLst/>
          </a:prstGeom>
        </p:spPr>
      </p:pic>
    </p:spTree>
    <p:extLst>
      <p:ext uri="{BB962C8B-B14F-4D97-AF65-F5344CB8AC3E}">
        <p14:creationId xmlns:p14="http://schemas.microsoft.com/office/powerpoint/2010/main" val="399950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C81B-83FD-3A11-7760-C1B2F5B620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348BEED-8DE2-040F-CC8C-355178EEA6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12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D582-9635-78F6-7919-D15F57BA04C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A983AFA-8242-4DA0-B338-C92699EBF3FF}"/>
              </a:ext>
            </a:extLst>
          </p:cNvPr>
          <p:cNvSpPr>
            <a:spLocks noGrp="1"/>
          </p:cNvSpPr>
          <p:nvPr>
            <p:ph idx="1"/>
          </p:nvPr>
        </p:nvSpPr>
        <p:spPr/>
        <p:txBody>
          <a:bodyPr/>
          <a:lstStyle/>
          <a:p>
            <a:r>
              <a:rPr lang="en-US" dirty="0"/>
              <a:t>Customer app reviews are crucial for app developers</a:t>
            </a:r>
          </a:p>
          <a:p>
            <a:pPr lvl="1"/>
            <a:r>
              <a:rPr lang="en-US" dirty="0"/>
              <a:t>Find bugs, give suggestions, request new features</a:t>
            </a:r>
          </a:p>
          <a:p>
            <a:r>
              <a:rPr lang="en-US" dirty="0"/>
              <a:t>App reviews can be personal preference or complaints</a:t>
            </a:r>
          </a:p>
          <a:p>
            <a:r>
              <a:rPr lang="en-US" dirty="0"/>
              <a:t>Developers need a way to determine if a review is actionable, and what type of fix is necessary</a:t>
            </a:r>
          </a:p>
        </p:txBody>
      </p:sp>
    </p:spTree>
    <p:extLst>
      <p:ext uri="{BB962C8B-B14F-4D97-AF65-F5344CB8AC3E}">
        <p14:creationId xmlns:p14="http://schemas.microsoft.com/office/powerpoint/2010/main" val="15720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584B-43F6-5E5E-E312-D3BCD643DAEF}"/>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8D555B75-81C4-41AA-37F1-66800BB4932F}"/>
              </a:ext>
            </a:extLst>
          </p:cNvPr>
          <p:cNvSpPr>
            <a:spLocks noGrp="1"/>
          </p:cNvSpPr>
          <p:nvPr>
            <p:ph idx="1"/>
          </p:nvPr>
        </p:nvSpPr>
        <p:spPr/>
        <p:txBody>
          <a:bodyPr/>
          <a:lstStyle/>
          <a:p>
            <a:r>
              <a:rPr lang="en-US" b="1" dirty="0"/>
              <a:t>Establish a way that app reviews can be input into a program, and the program in turn identifies actionable items and corresponding fixes </a:t>
            </a:r>
          </a:p>
          <a:p>
            <a:r>
              <a:rPr lang="en-US" dirty="0"/>
              <a:t>Developed Python SVM to determine if the input reviews are actionable</a:t>
            </a:r>
          </a:p>
          <a:p>
            <a:pPr lvl="1"/>
            <a:r>
              <a:rPr lang="en-US" dirty="0"/>
              <a:t>Developed four other distinct SVMs to determine if the actionable reviews were related to (1) crashes, (2) security, (3) speed, or (4) UI/UX design</a:t>
            </a:r>
          </a:p>
        </p:txBody>
      </p:sp>
    </p:spTree>
    <p:extLst>
      <p:ext uri="{BB962C8B-B14F-4D97-AF65-F5344CB8AC3E}">
        <p14:creationId xmlns:p14="http://schemas.microsoft.com/office/powerpoint/2010/main" val="246514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DAF5-8CB3-1358-254F-7C77458AB397}"/>
              </a:ext>
            </a:extLst>
          </p:cNvPr>
          <p:cNvSpPr>
            <a:spLocks noGrp="1"/>
          </p:cNvSpPr>
          <p:nvPr>
            <p:ph type="title"/>
          </p:nvPr>
        </p:nvSpPr>
        <p:spPr/>
        <p:txBody>
          <a:bodyPr/>
          <a:lstStyle/>
          <a:p>
            <a:r>
              <a:rPr lang="en-US" dirty="0"/>
              <a:t>Support Vector Machine Details</a:t>
            </a:r>
          </a:p>
        </p:txBody>
      </p:sp>
      <p:sp>
        <p:nvSpPr>
          <p:cNvPr id="3" name="Content Placeholder 2">
            <a:extLst>
              <a:ext uri="{FF2B5EF4-FFF2-40B4-BE49-F238E27FC236}">
                <a16:creationId xmlns:a16="http://schemas.microsoft.com/office/drawing/2014/main" id="{0A943110-7743-F456-982F-4EB0794DE4ED}"/>
              </a:ext>
            </a:extLst>
          </p:cNvPr>
          <p:cNvSpPr>
            <a:spLocks noGrp="1"/>
          </p:cNvSpPr>
          <p:nvPr>
            <p:ph idx="1"/>
          </p:nvPr>
        </p:nvSpPr>
        <p:spPr/>
        <p:txBody>
          <a:bodyPr>
            <a:normAutofit fontScale="92500" lnSpcReduction="10000"/>
          </a:bodyPr>
          <a:lstStyle/>
          <a:p>
            <a:r>
              <a:rPr lang="en-US" dirty="0"/>
              <a:t>Machine learning model designed to analyze data for classification or regression analysis</a:t>
            </a:r>
          </a:p>
          <a:p>
            <a:pPr lvl="1"/>
            <a:r>
              <a:rPr lang="en-US" dirty="0"/>
              <a:t>Supervised learning model: input values and desired output values train the model</a:t>
            </a:r>
          </a:p>
          <a:p>
            <a:r>
              <a:rPr lang="en-US" dirty="0"/>
              <a:t>Utilized scikit-learn Python module</a:t>
            </a:r>
          </a:p>
          <a:p>
            <a:pPr lvl="1"/>
            <a:r>
              <a:rPr lang="en-US" b="1" dirty="0"/>
              <a:t>SVC</a:t>
            </a:r>
            <a:r>
              <a:rPr lang="en-US" dirty="0"/>
              <a:t> – class that executes SVM algorithm for classification</a:t>
            </a:r>
          </a:p>
          <a:p>
            <a:pPr lvl="1"/>
            <a:r>
              <a:rPr lang="en-US" b="1" dirty="0">
                <a:effectLst/>
                <a:ea typeface="Times New Roman" panose="02020603050405020304" pitchFamily="18" charset="0"/>
              </a:rPr>
              <a:t>TfidfVectorizer</a:t>
            </a:r>
            <a:r>
              <a:rPr lang="en-US" dirty="0">
                <a:effectLst/>
                <a:ea typeface="Times New Roman" panose="02020603050405020304" pitchFamily="18" charset="0"/>
              </a:rPr>
              <a:t> - converts raw text into a matrix of TF-IDF (Term Frequency-Inverse Document Frequency) features which are used to train the SVM</a:t>
            </a:r>
          </a:p>
          <a:p>
            <a:pPr lvl="1"/>
            <a:r>
              <a:rPr lang="en-US" b="1" dirty="0">
                <a:effectLst/>
                <a:ea typeface="Times New Roman" panose="02020603050405020304" pitchFamily="18" charset="0"/>
              </a:rPr>
              <a:t>accuracy_score  </a:t>
            </a:r>
            <a:r>
              <a:rPr lang="en-US" dirty="0">
                <a:effectLst/>
                <a:ea typeface="Times New Roman" panose="02020603050405020304" pitchFamily="18" charset="0"/>
              </a:rPr>
              <a:t>- calculates subset accuracy by assessing the match between the set of prediction labels and the corresponding real labels</a:t>
            </a:r>
            <a:endParaRPr lang="en-US" dirty="0"/>
          </a:p>
          <a:p>
            <a:pPr lvl="1"/>
            <a:endParaRPr lang="en-US" dirty="0"/>
          </a:p>
        </p:txBody>
      </p:sp>
    </p:spTree>
    <p:extLst>
      <p:ext uri="{BB962C8B-B14F-4D97-AF65-F5344CB8AC3E}">
        <p14:creationId xmlns:p14="http://schemas.microsoft.com/office/powerpoint/2010/main" val="42162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AAC7-D119-271B-96A7-5493CB46ECB3}"/>
              </a:ext>
            </a:extLst>
          </p:cNvPr>
          <p:cNvSpPr>
            <a:spLocks noGrp="1"/>
          </p:cNvSpPr>
          <p:nvPr>
            <p:ph type="title"/>
          </p:nvPr>
        </p:nvSpPr>
        <p:spPr/>
        <p:txBody>
          <a:bodyPr/>
          <a:lstStyle/>
          <a:p>
            <a:r>
              <a:rPr lang="en-US" dirty="0"/>
              <a:t>Development Steps</a:t>
            </a:r>
          </a:p>
        </p:txBody>
      </p:sp>
      <p:sp>
        <p:nvSpPr>
          <p:cNvPr id="3" name="Content Placeholder 2">
            <a:extLst>
              <a:ext uri="{FF2B5EF4-FFF2-40B4-BE49-F238E27FC236}">
                <a16:creationId xmlns:a16="http://schemas.microsoft.com/office/drawing/2014/main" id="{13871F11-ED4B-DD3C-2443-8F2D1079A0A3}"/>
              </a:ext>
            </a:extLst>
          </p:cNvPr>
          <p:cNvSpPr>
            <a:spLocks noGrp="1"/>
          </p:cNvSpPr>
          <p:nvPr>
            <p:ph idx="1"/>
          </p:nvPr>
        </p:nvSpPr>
        <p:spPr/>
        <p:txBody>
          <a:bodyPr>
            <a:normAutofit fontScale="85000" lnSpcReduction="10000"/>
          </a:bodyPr>
          <a:lstStyle/>
          <a:p>
            <a:r>
              <a:rPr lang="en-US" dirty="0"/>
              <a:t>SVMs were trained on datasets of 500 simulated app store reviews from ChatGPT</a:t>
            </a:r>
          </a:p>
          <a:p>
            <a:pPr lvl="1"/>
            <a:r>
              <a:rPr lang="en-US" dirty="0"/>
              <a:t>Each review was given label – 1 for relating to specified field, 0 for not relating</a:t>
            </a:r>
          </a:p>
          <a:p>
            <a:pPr lvl="2"/>
            <a:r>
              <a:rPr lang="en-US" dirty="0"/>
              <a:t>For Actionable SVM – 1 dictates actionable, 0 dictates not actionable</a:t>
            </a:r>
          </a:p>
          <a:p>
            <a:pPr lvl="2"/>
            <a:r>
              <a:rPr lang="en-US" dirty="0"/>
              <a:t>Each label was checked diligently because of inconsistencies in ChatGPT</a:t>
            </a:r>
          </a:p>
          <a:p>
            <a:pPr lvl="1"/>
            <a:r>
              <a:rPr lang="en-US" dirty="0"/>
              <a:t>Processed by </a:t>
            </a:r>
            <a:r>
              <a:rPr lang="en-US" dirty="0">
                <a:effectLst/>
                <a:ea typeface="Times New Roman" panose="02020603050405020304" pitchFamily="18" charset="0"/>
              </a:rPr>
              <a:t>TfidfVectorizer first, then </a:t>
            </a:r>
            <a:r>
              <a:rPr lang="en-US" dirty="0"/>
              <a:t>SVC class</a:t>
            </a:r>
          </a:p>
          <a:p>
            <a:r>
              <a:rPr lang="en-US" dirty="0"/>
              <a:t>Implemented another dataset of 100 simulated app store reviews from ChatGPT to test</a:t>
            </a:r>
          </a:p>
          <a:p>
            <a:pPr lvl="1"/>
            <a:r>
              <a:rPr lang="en-US" dirty="0"/>
              <a:t>Each review was given real label and SVM predicted labels as well</a:t>
            </a:r>
          </a:p>
          <a:p>
            <a:pPr lvl="1"/>
            <a:r>
              <a:rPr lang="en-US" dirty="0"/>
              <a:t>Predicted labels were compared to real labels with accuracy_score function</a:t>
            </a:r>
          </a:p>
          <a:p>
            <a:pPr lvl="2"/>
            <a:r>
              <a:rPr lang="en-US" dirty="0"/>
              <a:t>Must reach 90% or higher with goal of 95% or higher</a:t>
            </a:r>
          </a:p>
        </p:txBody>
      </p:sp>
    </p:spTree>
    <p:extLst>
      <p:ext uri="{BB962C8B-B14F-4D97-AF65-F5344CB8AC3E}">
        <p14:creationId xmlns:p14="http://schemas.microsoft.com/office/powerpoint/2010/main" val="279556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AAC7-D119-271B-96A7-5493CB46ECB3}"/>
              </a:ext>
            </a:extLst>
          </p:cNvPr>
          <p:cNvSpPr>
            <a:spLocks noGrp="1"/>
          </p:cNvSpPr>
          <p:nvPr>
            <p:ph type="title"/>
          </p:nvPr>
        </p:nvSpPr>
        <p:spPr/>
        <p:txBody>
          <a:bodyPr/>
          <a:lstStyle/>
          <a:p>
            <a:r>
              <a:rPr lang="en-US" dirty="0"/>
              <a:t>Development Steps Continued</a:t>
            </a:r>
          </a:p>
        </p:txBody>
      </p:sp>
      <p:sp>
        <p:nvSpPr>
          <p:cNvPr id="3" name="Content Placeholder 2">
            <a:extLst>
              <a:ext uri="{FF2B5EF4-FFF2-40B4-BE49-F238E27FC236}">
                <a16:creationId xmlns:a16="http://schemas.microsoft.com/office/drawing/2014/main" id="{13871F11-ED4B-DD3C-2443-8F2D1079A0A3}"/>
              </a:ext>
            </a:extLst>
          </p:cNvPr>
          <p:cNvSpPr>
            <a:spLocks noGrp="1"/>
          </p:cNvSpPr>
          <p:nvPr>
            <p:ph idx="1"/>
          </p:nvPr>
        </p:nvSpPr>
        <p:spPr/>
        <p:txBody>
          <a:bodyPr>
            <a:normAutofit/>
          </a:bodyPr>
          <a:lstStyle/>
          <a:p>
            <a:r>
              <a:rPr lang="en-US" dirty="0"/>
              <a:t>Manually pulled 100 Google Play Store reviews on the app Snapchat</a:t>
            </a:r>
          </a:p>
          <a:p>
            <a:r>
              <a:rPr lang="en-US" dirty="0"/>
              <a:t>Snapchat reviews were run on trained Actionable SVM to receive actionable Snapchat reviews</a:t>
            </a:r>
          </a:p>
          <a:p>
            <a:r>
              <a:rPr lang="en-US" dirty="0"/>
              <a:t>List of actionable Snapchat reviews were run on trained Crash, Security, Speed, UI/UX SVMs to determine type of action needed</a:t>
            </a:r>
          </a:p>
        </p:txBody>
      </p:sp>
    </p:spTree>
    <p:extLst>
      <p:ext uri="{BB962C8B-B14F-4D97-AF65-F5344CB8AC3E}">
        <p14:creationId xmlns:p14="http://schemas.microsoft.com/office/powerpoint/2010/main" val="277619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8EA771-AC35-C718-C32C-60CC4713ED1A}"/>
              </a:ext>
            </a:extLst>
          </p:cNvPr>
          <p:cNvSpPr>
            <a:spLocks noGrp="1"/>
          </p:cNvSpPr>
          <p:nvPr>
            <p:ph type="title"/>
          </p:nvPr>
        </p:nvSpPr>
        <p:spPr>
          <a:xfrm>
            <a:off x="1331088" y="565739"/>
            <a:ext cx="9745883" cy="1124949"/>
          </a:xfrm>
        </p:spPr>
        <p:txBody>
          <a:bodyPr>
            <a:normAutofit/>
          </a:bodyPr>
          <a:lstStyle/>
          <a:p>
            <a:r>
              <a:rPr lang="en-US" dirty="0"/>
              <a:t>Results</a:t>
            </a: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ontent Placeholder 3">
            <a:extLst>
              <a:ext uri="{FF2B5EF4-FFF2-40B4-BE49-F238E27FC236}">
                <a16:creationId xmlns:a16="http://schemas.microsoft.com/office/drawing/2014/main" id="{A65ADD99-0EE9-D79A-A774-1292BFF0C725}"/>
              </a:ext>
            </a:extLst>
          </p:cNvPr>
          <p:cNvGraphicFramePr>
            <a:graphicFrameLocks noGrp="1"/>
          </p:cNvGraphicFramePr>
          <p:nvPr>
            <p:ph idx="1"/>
            <p:extLst>
              <p:ext uri="{D42A27DB-BD31-4B8C-83A1-F6EECF244321}">
                <p14:modId xmlns:p14="http://schemas.microsoft.com/office/powerpoint/2010/main" val="990971505"/>
              </p:ext>
            </p:extLst>
          </p:nvPr>
        </p:nvGraphicFramePr>
        <p:xfrm>
          <a:off x="838200" y="2205259"/>
          <a:ext cx="10515602" cy="3897428"/>
        </p:xfrm>
        <a:graphic>
          <a:graphicData uri="http://schemas.openxmlformats.org/drawingml/2006/table">
            <a:tbl>
              <a:tblPr firstRow="1" firstCol="1">
                <a:tableStyleId>{5C22544A-7EE6-4342-B048-85BDC9FD1C3A}</a:tableStyleId>
              </a:tblPr>
              <a:tblGrid>
                <a:gridCol w="1772093">
                  <a:extLst>
                    <a:ext uri="{9D8B030D-6E8A-4147-A177-3AD203B41FA5}">
                      <a16:colId xmlns:a16="http://schemas.microsoft.com/office/drawing/2014/main" val="451467044"/>
                    </a:ext>
                  </a:extLst>
                </a:gridCol>
                <a:gridCol w="1730233">
                  <a:extLst>
                    <a:ext uri="{9D8B030D-6E8A-4147-A177-3AD203B41FA5}">
                      <a16:colId xmlns:a16="http://schemas.microsoft.com/office/drawing/2014/main" val="3182619086"/>
                    </a:ext>
                  </a:extLst>
                </a:gridCol>
                <a:gridCol w="1804203">
                  <a:extLst>
                    <a:ext uri="{9D8B030D-6E8A-4147-A177-3AD203B41FA5}">
                      <a16:colId xmlns:a16="http://schemas.microsoft.com/office/drawing/2014/main" val="1105422740"/>
                    </a:ext>
                  </a:extLst>
                </a:gridCol>
                <a:gridCol w="1730233">
                  <a:extLst>
                    <a:ext uri="{9D8B030D-6E8A-4147-A177-3AD203B41FA5}">
                      <a16:colId xmlns:a16="http://schemas.microsoft.com/office/drawing/2014/main" val="3023552883"/>
                    </a:ext>
                  </a:extLst>
                </a:gridCol>
                <a:gridCol w="1748607">
                  <a:extLst>
                    <a:ext uri="{9D8B030D-6E8A-4147-A177-3AD203B41FA5}">
                      <a16:colId xmlns:a16="http://schemas.microsoft.com/office/drawing/2014/main" val="2987477923"/>
                    </a:ext>
                  </a:extLst>
                </a:gridCol>
                <a:gridCol w="1730233">
                  <a:extLst>
                    <a:ext uri="{9D8B030D-6E8A-4147-A177-3AD203B41FA5}">
                      <a16:colId xmlns:a16="http://schemas.microsoft.com/office/drawing/2014/main" val="1338874433"/>
                    </a:ext>
                  </a:extLst>
                </a:gridCol>
              </a:tblGrid>
              <a:tr h="97815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Actionable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Crash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Security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Speed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User Interface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extLst>
                  <a:ext uri="{0D108BD9-81ED-4DB2-BD59-A6C34878D82A}">
                    <a16:rowId xmlns:a16="http://schemas.microsoft.com/office/drawing/2014/main" val="1548257665"/>
                  </a:ext>
                </a:extLst>
              </a:tr>
              <a:tr h="657622">
                <a:tc>
                  <a:txBody>
                    <a:bodyPr/>
                    <a:lstStyle/>
                    <a:p>
                      <a:pPr marL="0" marR="0">
                        <a:lnSpc>
                          <a:spcPct val="107000"/>
                        </a:lnSpc>
                        <a:spcBef>
                          <a:spcPts val="0"/>
                        </a:spcBef>
                        <a:spcAft>
                          <a:spcPts val="0"/>
                        </a:spcAft>
                      </a:pPr>
                      <a:r>
                        <a:rPr lang="en-US" sz="2000">
                          <a:effectLst/>
                        </a:rPr>
                        <a:t>Accuracy of Trained SVM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94.0%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100.0%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98.0%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98.0%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extLst>
                  <a:ext uri="{0D108BD9-81ED-4DB2-BD59-A6C34878D82A}">
                    <a16:rowId xmlns:a16="http://schemas.microsoft.com/office/drawing/2014/main" val="247489517"/>
                  </a:ext>
                </a:extLst>
              </a:tr>
              <a:tr h="978150">
                <a:tc>
                  <a:txBody>
                    <a:bodyPr/>
                    <a:lstStyle/>
                    <a:p>
                      <a:pPr marL="0" marR="0">
                        <a:lnSpc>
                          <a:spcPct val="107000"/>
                        </a:lnSpc>
                        <a:spcBef>
                          <a:spcPts val="0"/>
                        </a:spcBef>
                        <a:spcAft>
                          <a:spcPts val="0"/>
                        </a:spcAft>
                      </a:pPr>
                      <a:r>
                        <a:rPr lang="en-US" sz="2000">
                          <a:effectLst/>
                        </a:rPr>
                        <a:t>Number of Reviews Returned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extLst>
                  <a:ext uri="{0D108BD9-81ED-4DB2-BD59-A6C34878D82A}">
                    <a16:rowId xmlns:a16="http://schemas.microsoft.com/office/drawing/2014/main" val="77698257"/>
                  </a:ext>
                </a:extLst>
              </a:tr>
              <a:tr h="978150">
                <a:tc>
                  <a:txBody>
                    <a:bodyPr/>
                    <a:lstStyle/>
                    <a:p>
                      <a:pPr marL="0" marR="0">
                        <a:lnSpc>
                          <a:spcPct val="107000"/>
                        </a:lnSpc>
                        <a:spcBef>
                          <a:spcPts val="0"/>
                        </a:spcBef>
                        <a:spcAft>
                          <a:spcPts val="0"/>
                        </a:spcAft>
                      </a:pPr>
                      <a:r>
                        <a:rPr lang="en-US" sz="2000">
                          <a:effectLst/>
                        </a:rPr>
                        <a:t>Percentage of Reviews Returned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63% (63/100)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3.17% (2/63)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0% (0/63)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11.11% (7/63)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tc>
                  <a:txBody>
                    <a:bodyPr/>
                    <a:lstStyle/>
                    <a:p>
                      <a:pPr marL="0" marR="0">
                        <a:lnSpc>
                          <a:spcPct val="107000"/>
                        </a:lnSpc>
                        <a:spcBef>
                          <a:spcPts val="0"/>
                        </a:spcBef>
                        <a:spcAft>
                          <a:spcPts val="0"/>
                        </a:spcAft>
                      </a:pPr>
                      <a:r>
                        <a:rPr lang="en-US" sz="2000">
                          <a:effectLst/>
                        </a:rPr>
                        <a:t>42.86% (27/63)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9786" marR="119786" marT="0" marB="0"/>
                </a:tc>
                <a:extLst>
                  <a:ext uri="{0D108BD9-81ED-4DB2-BD59-A6C34878D82A}">
                    <a16:rowId xmlns:a16="http://schemas.microsoft.com/office/drawing/2014/main" val="2391551324"/>
                  </a:ext>
                </a:extLst>
              </a:tr>
            </a:tbl>
          </a:graphicData>
        </a:graphic>
      </p:graphicFrame>
    </p:spTree>
    <p:extLst>
      <p:ext uri="{BB962C8B-B14F-4D97-AF65-F5344CB8AC3E}">
        <p14:creationId xmlns:p14="http://schemas.microsoft.com/office/powerpoint/2010/main" val="265166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49BC-9BDC-DA23-34D9-838D541B868B}"/>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CFCB11F9-E30A-A566-EBC4-6757B693DAB6}"/>
              </a:ext>
            </a:extLst>
          </p:cNvPr>
          <p:cNvSpPr>
            <a:spLocks noGrp="1"/>
          </p:cNvSpPr>
          <p:nvPr>
            <p:ph idx="1"/>
          </p:nvPr>
        </p:nvSpPr>
        <p:spPr/>
        <p:txBody>
          <a:bodyPr>
            <a:normAutofit fontScale="70000" lnSpcReduction="20000"/>
          </a:bodyPr>
          <a:lstStyle/>
          <a:p>
            <a:r>
              <a:rPr lang="en-US" dirty="0"/>
              <a:t>SVM’s had high accuracy levels </a:t>
            </a:r>
          </a:p>
          <a:p>
            <a:pPr lvl="1"/>
            <a:r>
              <a:rPr lang="en-US" dirty="0"/>
              <a:t>Should generally be efficient at categorizing </a:t>
            </a:r>
          </a:p>
          <a:p>
            <a:r>
              <a:rPr lang="en-US" dirty="0"/>
              <a:t>Actionable SVM indicated 63% as actionable </a:t>
            </a:r>
          </a:p>
          <a:p>
            <a:pPr lvl="1"/>
            <a:r>
              <a:rPr lang="en-US" dirty="0"/>
              <a:t>Ability to pinpoint significant number as needing attention, which is crucial for developers</a:t>
            </a:r>
          </a:p>
          <a:p>
            <a:r>
              <a:rPr lang="en-US" dirty="0"/>
              <a:t>Other SVMs covered 44.44% of the actionable data</a:t>
            </a:r>
          </a:p>
          <a:p>
            <a:pPr lvl="1"/>
            <a:r>
              <a:rPr lang="en-US" dirty="0"/>
              <a:t>Showed UI as the forefront issue</a:t>
            </a:r>
          </a:p>
          <a:p>
            <a:r>
              <a:rPr lang="en-US" dirty="0"/>
              <a:t>1 crash and 3 speed returned reviews overlapped with UI</a:t>
            </a:r>
          </a:p>
          <a:p>
            <a:pPr lvl="1"/>
            <a:r>
              <a:rPr lang="en-US" dirty="0"/>
              <a:t>Potential interrelations</a:t>
            </a:r>
          </a:p>
          <a:p>
            <a:r>
              <a:rPr lang="en-US" dirty="0"/>
              <a:t>No reviews returned for security</a:t>
            </a:r>
          </a:p>
          <a:p>
            <a:pPr lvl="1"/>
            <a:r>
              <a:rPr lang="en-US" dirty="0"/>
              <a:t>Model could be improperly trained</a:t>
            </a:r>
          </a:p>
          <a:p>
            <a:r>
              <a:rPr lang="en-US" dirty="0"/>
              <a:t>Some reviews returned in designated categories were incorrectly categorized</a:t>
            </a:r>
          </a:p>
          <a:p>
            <a:pPr lvl="1"/>
            <a:r>
              <a:rPr lang="en-US" dirty="0"/>
              <a:t>Need more accurate and comprehensive training data</a:t>
            </a:r>
          </a:p>
        </p:txBody>
      </p:sp>
    </p:spTree>
    <p:extLst>
      <p:ext uri="{BB962C8B-B14F-4D97-AF65-F5344CB8AC3E}">
        <p14:creationId xmlns:p14="http://schemas.microsoft.com/office/powerpoint/2010/main" val="8363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5C1C-4F4A-3A1B-9002-D5DDEEC99A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5429D5-9F74-98F9-C8BD-D9B09D1DD5FF}"/>
              </a:ext>
            </a:extLst>
          </p:cNvPr>
          <p:cNvSpPr>
            <a:spLocks noGrp="1"/>
          </p:cNvSpPr>
          <p:nvPr>
            <p:ph idx="1"/>
          </p:nvPr>
        </p:nvSpPr>
        <p:spPr/>
        <p:txBody>
          <a:bodyPr/>
          <a:lstStyle/>
          <a:p>
            <a:r>
              <a:rPr lang="en-US" dirty="0"/>
              <a:t>SVM development may be a good way to help developers identify actionable reviews and their potential fixes</a:t>
            </a:r>
          </a:p>
          <a:p>
            <a:r>
              <a:rPr lang="en-US" dirty="0"/>
              <a:t>Stronger and more training data is necessary for SVM’s</a:t>
            </a:r>
          </a:p>
          <a:p>
            <a:pPr marL="0" indent="0">
              <a:buNone/>
            </a:pPr>
            <a:endParaRPr lang="en-US" dirty="0"/>
          </a:p>
        </p:txBody>
      </p:sp>
    </p:spTree>
    <p:extLst>
      <p:ext uri="{BB962C8B-B14F-4D97-AF65-F5344CB8AC3E}">
        <p14:creationId xmlns:p14="http://schemas.microsoft.com/office/powerpoint/2010/main" val="304297615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696</Words>
  <Application>Microsoft Office PowerPoint</Application>
  <PresentationFormat>Widescreen</PresentationFormat>
  <Paragraphs>80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Times New Roman</vt:lpstr>
      <vt:lpstr>FunkyShapesVTI</vt:lpstr>
      <vt:lpstr>SVM for App Review Analysis</vt:lpstr>
      <vt:lpstr>Motivation</vt:lpstr>
      <vt:lpstr>Problem Description</vt:lpstr>
      <vt:lpstr>Support Vector Machine Details</vt:lpstr>
      <vt:lpstr>Development Steps</vt:lpstr>
      <vt:lpstr>Development Steps Continued</vt:lpstr>
      <vt:lpstr>Results</vt:lpstr>
      <vt:lpstr>Results Analysis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for App Review Analysis</dc:title>
  <dc:creator>Coulson, Madilyn (coulsomj)</dc:creator>
  <cp:lastModifiedBy>Coulson, Madilyn (coulsomj)</cp:lastModifiedBy>
  <cp:revision>3</cp:revision>
  <dcterms:created xsi:type="dcterms:W3CDTF">2023-11-28T03:21:00Z</dcterms:created>
  <dcterms:modified xsi:type="dcterms:W3CDTF">2023-11-28T18:01:46Z</dcterms:modified>
</cp:coreProperties>
</file>