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bad6a46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bad6a46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bad6a46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bad6a46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bad6a46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bad6a46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bad6a46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bad6a46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bad6a46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bad6a46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and Differences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90250" y="450150"/>
            <a:ext cx="8182500" cy="45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1) </a:t>
            </a:r>
            <a:r>
              <a:rPr b="1" lang="en" sz="1400"/>
              <a:t>Generative Victim Model (A. Li et al., 2024)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Similarity: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Both leverage </a:t>
            </a:r>
            <a:r>
              <a:rPr b="1" lang="en" sz="1200"/>
              <a:t>generative modeling</a:t>
            </a:r>
            <a:r>
              <a:rPr lang="en" sz="1200"/>
              <a:t> (e.g., GANs/VAEs) to create adversarial images.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Both aim for </a:t>
            </a:r>
            <a:r>
              <a:rPr b="1" lang="en" sz="1200"/>
              <a:t>transferability</a:t>
            </a:r>
            <a:r>
              <a:rPr lang="en" sz="1200"/>
              <a:t> (i.e., can fool multiple models).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Difference: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A. Li’s approach </a:t>
            </a:r>
            <a:r>
              <a:rPr b="1" lang="en" sz="1200"/>
              <a:t>still needs a “victim-like” model</a:t>
            </a:r>
            <a:r>
              <a:rPr lang="en" sz="1200"/>
              <a:t> during training (white-/gray-box).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Your attack is fully black-box</a:t>
            </a:r>
            <a:r>
              <a:rPr lang="en" sz="1200"/>
              <a:t>, using query-based refinement and </a:t>
            </a:r>
            <a:r>
              <a:rPr b="1" lang="en" sz="1200"/>
              <a:t>no direct gradient access</a:t>
            </a:r>
            <a:r>
              <a:rPr lang="en" sz="1200"/>
              <a:t>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 also integrate </a:t>
            </a:r>
            <a:r>
              <a:rPr b="1" lang="en" sz="1200"/>
              <a:t>multi-scale and cross-modal</a:t>
            </a:r>
            <a:r>
              <a:rPr lang="en" sz="1200"/>
              <a:t> disruptions, not mentioned by A. Li et al.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Bottom Line:</a:t>
            </a:r>
            <a:r>
              <a:rPr lang="en" sz="1200"/>
              <a:t> Your method extends the generative idea to a </a:t>
            </a:r>
            <a:r>
              <a:rPr b="1" lang="en" sz="1200"/>
              <a:t>truly black-box, multi-scale</a:t>
            </a:r>
            <a:r>
              <a:rPr lang="en" sz="1200"/>
              <a:t> attack.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90250" y="450150"/>
            <a:ext cx="8182500" cy="45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2) Texture-Transfer Attack (Lee et al., 2024)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Similarity: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Both rely on </a:t>
            </a:r>
            <a:r>
              <a:rPr b="1" lang="en" sz="1200"/>
              <a:t>texture manipulations</a:t>
            </a:r>
            <a:r>
              <a:rPr lang="en" sz="1200"/>
              <a:t> instead of adding random noise.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Aim to produce </a:t>
            </a:r>
            <a:r>
              <a:rPr b="1" lang="en" sz="1200"/>
              <a:t>realistic, imperceptible</a:t>
            </a:r>
            <a:r>
              <a:rPr lang="en" sz="1200"/>
              <a:t> changes that fool models (and potentially humans).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Difference: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Lee et al.’s method often </a:t>
            </a:r>
            <a:r>
              <a:rPr b="1" lang="en" sz="1200"/>
              <a:t>requires some model knowledge</a:t>
            </a:r>
            <a:r>
              <a:rPr lang="en" sz="1200"/>
              <a:t> or partial access (white-/partial-box).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Your approach</a:t>
            </a:r>
            <a:r>
              <a:rPr lang="en" sz="1200"/>
              <a:t> is purely </a:t>
            </a:r>
            <a:r>
              <a:rPr b="1" lang="en" sz="1200"/>
              <a:t>query-based</a:t>
            </a:r>
            <a:r>
              <a:rPr lang="en" sz="1200"/>
              <a:t> and </a:t>
            </a:r>
            <a:r>
              <a:rPr b="1" lang="en" sz="1200"/>
              <a:t>black-box</a:t>
            </a:r>
            <a:r>
              <a:rPr lang="en" sz="1200"/>
              <a:t>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 also do </a:t>
            </a:r>
            <a:r>
              <a:rPr b="1" lang="en" sz="1200"/>
              <a:t>multi-scale exploitation</a:t>
            </a:r>
            <a:r>
              <a:rPr lang="en" sz="1200"/>
              <a:t> (adversarial changes at different feature levels), </a:t>
            </a:r>
            <a:r>
              <a:rPr b="1" lang="en" sz="1200"/>
              <a:t>which Lee et al. do not explicitly address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Bottom Line:</a:t>
            </a:r>
            <a:r>
              <a:rPr lang="en" sz="1200"/>
              <a:t> You go further by </a:t>
            </a:r>
            <a:r>
              <a:rPr b="1" lang="en" sz="1200"/>
              <a:t>handling black-box constraints</a:t>
            </a:r>
            <a:r>
              <a:rPr lang="en" sz="1200"/>
              <a:t> and </a:t>
            </a:r>
            <a:r>
              <a:rPr b="1" lang="en" sz="1200"/>
              <a:t>disrupting multiple scales</a:t>
            </a:r>
            <a:r>
              <a:rPr lang="en" sz="1200"/>
              <a:t> (texture + features).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90250" y="450150"/>
            <a:ext cx="8182500" cy="45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3) Query-Based Black-Box Segmentation Attack (S. Li et al., 2022)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Similarity: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Both use </a:t>
            </a:r>
            <a:r>
              <a:rPr b="1" lang="en" sz="1200"/>
              <a:t>query-based</a:t>
            </a:r>
            <a:r>
              <a:rPr lang="en" sz="1200"/>
              <a:t> methods to attack segmentation models </a:t>
            </a:r>
            <a:r>
              <a:rPr b="1" lang="en" sz="1200"/>
              <a:t>without gradient access</a:t>
            </a:r>
            <a:r>
              <a:rPr lang="en" sz="1200"/>
              <a:t>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Share the goal of </a:t>
            </a:r>
            <a:r>
              <a:rPr b="1" lang="en" sz="1200"/>
              <a:t>efficient black-box adversarial optimization</a:t>
            </a:r>
            <a:r>
              <a:rPr lang="en" sz="1200"/>
              <a:t>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Difference: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S. Li et al. rely on </a:t>
            </a:r>
            <a:r>
              <a:rPr b="1" lang="en" sz="1200"/>
              <a:t>random square patches</a:t>
            </a:r>
            <a:r>
              <a:rPr lang="en" sz="1200"/>
              <a:t> or pixel-based modifications.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Your attack</a:t>
            </a:r>
            <a:r>
              <a:rPr lang="en" sz="1200"/>
              <a:t> applies </a:t>
            </a:r>
            <a:r>
              <a:rPr b="1" lang="en" sz="1200"/>
              <a:t>generative feature-space perturbations</a:t>
            </a:r>
            <a:r>
              <a:rPr lang="en" sz="1200"/>
              <a:t> and </a:t>
            </a:r>
            <a:r>
              <a:rPr b="1" lang="en" sz="1200"/>
              <a:t>texture manipulations</a:t>
            </a:r>
            <a:r>
              <a:rPr lang="en" sz="1200"/>
              <a:t> instead of raw pixel blocks.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 also emphasize </a:t>
            </a:r>
            <a:r>
              <a:rPr b="1" lang="en" sz="1200"/>
              <a:t>multi-scale</a:t>
            </a:r>
            <a:r>
              <a:rPr lang="en" sz="1200"/>
              <a:t> and </a:t>
            </a:r>
            <a:r>
              <a:rPr b="1" lang="en" sz="1200"/>
              <a:t>cross-modal</a:t>
            </a:r>
            <a:r>
              <a:rPr lang="en" sz="1200"/>
              <a:t> tactics, absent in S. Li et al.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Bottom Line:</a:t>
            </a:r>
            <a:r>
              <a:rPr lang="en" sz="1200"/>
              <a:t> Your query-based method is </a:t>
            </a:r>
            <a:r>
              <a:rPr b="1" lang="en" sz="1200"/>
              <a:t>more sophisticated</a:t>
            </a:r>
            <a:r>
              <a:rPr lang="en" sz="1200"/>
              <a:t>, using </a:t>
            </a:r>
            <a:r>
              <a:rPr b="1" lang="en" sz="1200"/>
              <a:t>generative + multi-scale</a:t>
            </a:r>
            <a:r>
              <a:rPr lang="en" sz="1200"/>
              <a:t> disruptions rather than simple square noise.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90250" y="166700"/>
            <a:ext cx="8182500" cy="48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/>
              <a:t>Partial Similarities to Other Attacks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(a) Moment-Based Adversarial Attack (Mb-AdA)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Similarity:</a:t>
            </a:r>
            <a:r>
              <a:rPr lang="en" sz="1200"/>
              <a:t> Both aim for </a:t>
            </a:r>
            <a:r>
              <a:rPr b="1" lang="en" sz="1200"/>
              <a:t>imperceptible</a:t>
            </a:r>
            <a:r>
              <a:rPr lang="en" sz="1200"/>
              <a:t> changes and preserve high SSIM.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Difference:</a:t>
            </a:r>
            <a:r>
              <a:rPr lang="en" sz="1200"/>
              <a:t> Mb-AdA </a:t>
            </a:r>
            <a:r>
              <a:rPr b="1" lang="en" sz="1200"/>
              <a:t>removes high-frequency details</a:t>
            </a:r>
            <a:r>
              <a:rPr lang="en" sz="1200"/>
              <a:t>, while you </a:t>
            </a:r>
            <a:r>
              <a:rPr b="1" lang="en" sz="1200"/>
              <a:t>actively manipulate</a:t>
            </a:r>
            <a:r>
              <a:rPr lang="en" sz="1200"/>
              <a:t> textures and features at multiple scales.</a:t>
            </a:r>
            <a:br>
              <a:rPr lang="en" sz="1200"/>
            </a:br>
            <a:r>
              <a:rPr b="1" lang="en" sz="1200"/>
              <a:t>Conclusion:</a:t>
            </a:r>
            <a:r>
              <a:rPr lang="en" sz="1200"/>
              <a:t> Yours is </a:t>
            </a:r>
            <a:r>
              <a:rPr b="1" lang="en" sz="1200"/>
              <a:t>more adaptive</a:t>
            </a:r>
            <a:r>
              <a:rPr lang="en" sz="1200"/>
              <a:t> and </a:t>
            </a:r>
            <a:r>
              <a:rPr b="1" lang="en" sz="1200"/>
              <a:t>uses generative modeling</a:t>
            </a:r>
            <a:r>
              <a:rPr lang="en" sz="1200"/>
              <a:t>, not just frequency removal.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(b) Adversarial Imperceptible Patch Attack (AIPA)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Similarity:</a:t>
            </a:r>
            <a:r>
              <a:rPr lang="en" sz="1200"/>
              <a:t> Both methods can be </a:t>
            </a:r>
            <a:r>
              <a:rPr b="1" lang="en" sz="1200"/>
              <a:t>stealthy</a:t>
            </a:r>
            <a:r>
              <a:rPr lang="en" sz="1200"/>
              <a:t> (patch is small, your modifications are subtle).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Difference:</a:t>
            </a:r>
            <a:r>
              <a:rPr lang="en" sz="1200"/>
              <a:t> AIPA is still a </a:t>
            </a:r>
            <a:r>
              <a:rPr b="1" lang="en" sz="1200"/>
              <a:t>local “patch” method</a:t>
            </a:r>
            <a:r>
              <a:rPr lang="en" sz="1200"/>
              <a:t>, whereas your method is </a:t>
            </a:r>
            <a:r>
              <a:rPr b="1" lang="en" sz="1200"/>
              <a:t>broader</a:t>
            </a:r>
            <a:r>
              <a:rPr lang="en" sz="1200"/>
              <a:t> (multi-scale texture shifts + generative).</a:t>
            </a:r>
            <a:br>
              <a:rPr lang="en" sz="1200"/>
            </a:br>
            <a:r>
              <a:rPr b="1" lang="en" sz="1200"/>
              <a:t>Conclusion:</a:t>
            </a:r>
            <a:r>
              <a:rPr lang="en" sz="1200"/>
              <a:t> You’re not restricted to patches; you adapt globally and target features at scale.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(c) 3D Frequency-Domain Attack (Hanif et al., 2023)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Similarity:</a:t>
            </a:r>
            <a:r>
              <a:rPr lang="en" sz="1200"/>
              <a:t> Both try to make </a:t>
            </a:r>
            <a:r>
              <a:rPr b="1" lang="en" sz="1200"/>
              <a:t>less visible</a:t>
            </a:r>
            <a:r>
              <a:rPr lang="en" sz="1200"/>
              <a:t> changes.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Difference:</a:t>
            </a:r>
            <a:r>
              <a:rPr lang="en" sz="1200"/>
              <a:t> Hanif’s approach focuses on </a:t>
            </a:r>
            <a:r>
              <a:rPr b="1" lang="en" sz="1200"/>
              <a:t>Fourier-space manipulations</a:t>
            </a:r>
            <a:r>
              <a:rPr lang="en" sz="1200"/>
              <a:t> in 3D volumes, not on </a:t>
            </a:r>
            <a:r>
              <a:rPr b="1" lang="en" sz="1200"/>
              <a:t>generative texture</a:t>
            </a:r>
            <a:r>
              <a:rPr lang="en" sz="1200"/>
              <a:t> or </a:t>
            </a:r>
            <a:r>
              <a:rPr b="1" lang="en" sz="1200"/>
              <a:t>multi-scale</a:t>
            </a:r>
            <a:r>
              <a:rPr lang="en" sz="1200"/>
              <a:t> synergy.</a:t>
            </a:r>
            <a:br>
              <a:rPr lang="en" sz="1200"/>
            </a:br>
            <a:r>
              <a:rPr b="1" lang="en" sz="1200"/>
              <a:t>Conclusion:</a:t>
            </a:r>
            <a:r>
              <a:rPr lang="en" sz="1200"/>
              <a:t> Your method extends to </a:t>
            </a:r>
            <a:r>
              <a:rPr b="1" lang="en" sz="1200"/>
              <a:t>any dimension</a:t>
            </a:r>
            <a:r>
              <a:rPr lang="en" sz="1200"/>
              <a:t> and is not strictly about frequency components.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90250" y="450150"/>
            <a:ext cx="8182500" cy="45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(d) Adversarial SAM Attack (Zhang et al., 2024)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Similarity:</a:t>
            </a:r>
            <a:r>
              <a:rPr lang="en" sz="1200"/>
              <a:t> Both demonstrate that </a:t>
            </a:r>
            <a:r>
              <a:rPr b="1" lang="en" sz="1200"/>
              <a:t>even advanced “foundation” models</a:t>
            </a:r>
            <a:r>
              <a:rPr lang="en" sz="1200"/>
              <a:t> can be attacked.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Difference:</a:t>
            </a:r>
            <a:r>
              <a:rPr lang="en" sz="1200"/>
              <a:t> Zhang’s method is specifically about </a:t>
            </a:r>
            <a:r>
              <a:rPr b="1" lang="en" sz="1200"/>
              <a:t>Segment Anything Model</a:t>
            </a:r>
            <a:r>
              <a:rPr lang="en" sz="1200"/>
              <a:t> and prompt-based segmentation, while </a:t>
            </a:r>
            <a:r>
              <a:rPr b="1" lang="en" sz="1200"/>
              <a:t>yours is general</a:t>
            </a:r>
            <a:r>
              <a:rPr lang="en" sz="1200"/>
              <a:t> for any medical segmentation.</a:t>
            </a:r>
            <a:br>
              <a:rPr lang="en" sz="1200"/>
            </a:br>
            <a:r>
              <a:rPr b="1" lang="en" sz="1200"/>
              <a:t>Conclusion:</a:t>
            </a:r>
            <a:r>
              <a:rPr lang="en" sz="1200"/>
              <a:t> You share the </a:t>
            </a:r>
            <a:r>
              <a:rPr b="1" lang="en" sz="1200"/>
              <a:t>black-box perspective</a:t>
            </a:r>
            <a:r>
              <a:rPr lang="en" sz="1200"/>
              <a:t>, but your multi-scale texture approach is distinct.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(e) SimBA-Based Universal Attack (Koga et al., 2022)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Similarity:</a:t>
            </a:r>
            <a:r>
              <a:rPr lang="en" sz="1200"/>
              <a:t> Both are </a:t>
            </a:r>
            <a:r>
              <a:rPr b="1" lang="en" sz="1200"/>
              <a:t>black-box</a:t>
            </a:r>
            <a:r>
              <a:rPr lang="en" sz="1200"/>
              <a:t> and aim for </a:t>
            </a:r>
            <a:r>
              <a:rPr b="1" lang="en" sz="1200"/>
              <a:t>universal</a:t>
            </a:r>
            <a:r>
              <a:rPr lang="en" sz="1200"/>
              <a:t> or broad perturbations.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Difference:</a:t>
            </a:r>
            <a:r>
              <a:rPr lang="en" sz="1200"/>
              <a:t> SimBA uses </a:t>
            </a:r>
            <a:r>
              <a:rPr b="1" lang="en" sz="1200"/>
              <a:t>random noise patterns</a:t>
            </a:r>
            <a:r>
              <a:rPr lang="en" sz="1200"/>
              <a:t> in pixel space; your method uses </a:t>
            </a:r>
            <a:r>
              <a:rPr b="1" lang="en" sz="1200"/>
              <a:t>feature-space manipulation</a:t>
            </a:r>
            <a:r>
              <a:rPr lang="en" sz="1200"/>
              <a:t> + generative modeling.</a:t>
            </a:r>
            <a:br>
              <a:rPr lang="en" sz="1200"/>
            </a:br>
            <a:r>
              <a:rPr b="1" lang="en" sz="1200"/>
              <a:t>Conclusion:</a:t>
            </a:r>
            <a:r>
              <a:rPr lang="en" sz="1200"/>
              <a:t> You go beyond random sampling with a </a:t>
            </a:r>
            <a:r>
              <a:rPr b="1" lang="en" sz="1200"/>
              <a:t>query-efficient, generative</a:t>
            </a:r>
            <a:r>
              <a:rPr lang="en" sz="1200"/>
              <a:t> approach.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(f) FGSM, PGD, C&amp;W, etc.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Similarity:</a:t>
            </a:r>
            <a:r>
              <a:rPr lang="en" sz="1200"/>
              <a:t> All are </a:t>
            </a:r>
            <a:r>
              <a:rPr b="1" lang="en" sz="1200"/>
              <a:t>adversarial</a:t>
            </a:r>
            <a:r>
              <a:rPr lang="en" sz="1200"/>
              <a:t> in nature.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Difference:</a:t>
            </a:r>
            <a:r>
              <a:rPr lang="en" sz="1200"/>
              <a:t> These are mostly </a:t>
            </a:r>
            <a:r>
              <a:rPr b="1" lang="en" sz="1200"/>
              <a:t>white-box</a:t>
            </a:r>
            <a:r>
              <a:rPr lang="en" sz="1200"/>
              <a:t> and rely on </a:t>
            </a:r>
            <a:r>
              <a:rPr b="1" lang="en" sz="1200"/>
              <a:t>gradient access</a:t>
            </a:r>
            <a:r>
              <a:rPr lang="en" sz="1200"/>
              <a:t> or classic optimization.</a:t>
            </a:r>
            <a:br>
              <a:rPr lang="en" sz="1200"/>
            </a:br>
            <a:r>
              <a:rPr b="1" lang="en" sz="1200"/>
              <a:t>Conclusion:</a:t>
            </a:r>
            <a:r>
              <a:rPr lang="en" sz="1200"/>
              <a:t> Your black-box generative method stands out, particularly for </a:t>
            </a:r>
            <a:r>
              <a:rPr b="1" lang="en" sz="1200"/>
              <a:t>medical segmentation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