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57" r:id="rId5"/>
    <p:sldId id="268" r:id="rId6"/>
    <p:sldId id="258" r:id="rId7"/>
    <p:sldId id="269" r:id="rId8"/>
    <p:sldId id="259" r:id="rId9"/>
    <p:sldId id="270" r:id="rId10"/>
    <p:sldId id="260" r:id="rId11"/>
    <p:sldId id="271" r:id="rId12"/>
    <p:sldId id="261" r:id="rId13"/>
    <p:sldId id="272" r:id="rId14"/>
    <p:sldId id="262" r:id="rId15"/>
    <p:sldId id="273" r:id="rId16"/>
    <p:sldId id="263" r:id="rId17"/>
    <p:sldId id="274" r:id="rId18"/>
    <p:sldId id="264" r:id="rId19"/>
    <p:sldId id="275" r:id="rId20"/>
    <p:sldId id="265" r:id="rId21"/>
    <p:sldId id="276" r:id="rId22"/>
    <p:sldId id="26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Mdi's%20lab\Students\Kfir\FSC%20FILES\15.5.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Mdi's%20lab\Students\Kfir\FSC%20FILES\15.5.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Tumor (n=10)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Sheet1!$H$5:$J$5</c:f>
                <c:numCache>
                  <c:formatCode>General</c:formatCode>
                  <c:ptCount val="3"/>
                  <c:pt idx="0">
                    <c:v>16.194131310103941</c:v>
                  </c:pt>
                  <c:pt idx="1">
                    <c:v>8.3028649004759529</c:v>
                  </c:pt>
                  <c:pt idx="2">
                    <c:v>8.4464917108951578</c:v>
                  </c:pt>
                </c:numCache>
              </c:numRef>
            </c:plus>
            <c:minus>
              <c:numRef>
                <c:f>Sheet1!$H$5:$J$5</c:f>
                <c:numCache>
                  <c:formatCode>General</c:formatCode>
                  <c:ptCount val="3"/>
                  <c:pt idx="0">
                    <c:v>16.194131310103941</c:v>
                  </c:pt>
                  <c:pt idx="1">
                    <c:v>8.3028649004759529</c:v>
                  </c:pt>
                  <c:pt idx="2">
                    <c:v>8.4464917108951578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Sheet1!$H$2:$J$2</c:f>
              <c:strCache>
                <c:ptCount val="3"/>
                <c:pt idx="0">
                  <c:v>CD45+CD3+</c:v>
                </c:pt>
                <c:pt idx="1">
                  <c:v>CD8+PD1+</c:v>
                </c:pt>
                <c:pt idx="2">
                  <c:v>Granzyme B</c:v>
                </c:pt>
              </c:strCache>
            </c:strRef>
          </c:cat>
          <c:val>
            <c:numRef>
              <c:f>Sheet1!$H$3:$J$3</c:f>
              <c:numCache>
                <c:formatCode>General</c:formatCode>
                <c:ptCount val="3"/>
                <c:pt idx="0">
                  <c:v>51.910000000000004</c:v>
                </c:pt>
                <c:pt idx="1">
                  <c:v>12.499000000000001</c:v>
                </c:pt>
                <c:pt idx="2">
                  <c:v>73.290000000000006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E-4211-AE19-D7B7C5F00F9C}"/>
            </c:ext>
          </c:extLst>
        </c:ser>
        <c:ser>
          <c:idx val="1"/>
          <c:order val="1"/>
          <c:tx>
            <c:strRef>
              <c:f>Sheet1!$G$4</c:f>
              <c:strCache>
                <c:ptCount val="1"/>
                <c:pt idx="0">
                  <c:v>LN (n=9)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Sheet1!$H$6:$J$6</c:f>
                <c:numCache>
                  <c:formatCode>General</c:formatCode>
                  <c:ptCount val="3"/>
                  <c:pt idx="0">
                    <c:v>8.7185307120969622</c:v>
                  </c:pt>
                  <c:pt idx="1">
                    <c:v>1.3966547334414627</c:v>
                  </c:pt>
                  <c:pt idx="2">
                    <c:v>6.9647325863954928</c:v>
                  </c:pt>
                </c:numCache>
              </c:numRef>
            </c:plus>
            <c:minus>
              <c:numRef>
                <c:f>Sheet1!$H$6:$J$6</c:f>
                <c:numCache>
                  <c:formatCode>General</c:formatCode>
                  <c:ptCount val="3"/>
                  <c:pt idx="0">
                    <c:v>8.7185307120969622</c:v>
                  </c:pt>
                  <c:pt idx="1">
                    <c:v>1.3966547334414627</c:v>
                  </c:pt>
                  <c:pt idx="2">
                    <c:v>6.9647325863954928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Sheet1!$H$2:$J$2</c:f>
              <c:strCache>
                <c:ptCount val="3"/>
                <c:pt idx="0">
                  <c:v>CD45+CD3+</c:v>
                </c:pt>
                <c:pt idx="1">
                  <c:v>CD8+PD1+</c:v>
                </c:pt>
                <c:pt idx="2">
                  <c:v>Granzyme B</c:v>
                </c:pt>
              </c:strCache>
            </c:strRef>
          </c:cat>
          <c:val>
            <c:numRef>
              <c:f>Sheet1!$H$4:$J$4</c:f>
              <c:numCache>
                <c:formatCode>General</c:formatCode>
                <c:ptCount val="3"/>
                <c:pt idx="0">
                  <c:v>63.944444444444443</c:v>
                </c:pt>
                <c:pt idx="1">
                  <c:v>2.3022222222222224</c:v>
                </c:pt>
                <c:pt idx="2">
                  <c:v>44.400000000000006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DE-4211-AE19-D7B7C5F00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0741263"/>
        <c:axId val="1430742511"/>
      </c:barChart>
      <c:catAx>
        <c:axId val="143074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430742511"/>
        <c:crosses val="autoZero"/>
        <c:auto val="1"/>
        <c:lblAlgn val="ctr"/>
        <c:lblOffset val="100"/>
        <c:noMultiLvlLbl val="0"/>
      </c:catAx>
      <c:valAx>
        <c:axId val="14307425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expression</a:t>
                </a:r>
              </a:p>
              <a:p>
                <a:pPr>
                  <a:defRPr/>
                </a:pPr>
                <a:endParaRPr lang="en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43074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Sheet1!$G$34</c:f>
              <c:strCache>
                <c:ptCount val="1"/>
                <c:pt idx="0">
                  <c:v>Tumor (n=10)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Sheet1!$H$36:$J$36</c:f>
                <c:numCache>
                  <c:formatCode>General</c:formatCode>
                  <c:ptCount val="3"/>
                  <c:pt idx="0">
                    <c:v>16.194131310103941</c:v>
                  </c:pt>
                  <c:pt idx="1">
                    <c:v>12.749023317711655</c:v>
                  </c:pt>
                  <c:pt idx="2">
                    <c:v>11.703603433700774</c:v>
                  </c:pt>
                </c:numCache>
              </c:numRef>
            </c:plus>
            <c:minus>
              <c:numRef>
                <c:f>Sheet1!$H$36:$J$36</c:f>
                <c:numCache>
                  <c:formatCode>General</c:formatCode>
                  <c:ptCount val="3"/>
                  <c:pt idx="0">
                    <c:v>16.194131310103941</c:v>
                  </c:pt>
                  <c:pt idx="1">
                    <c:v>12.749023317711655</c:v>
                  </c:pt>
                  <c:pt idx="2">
                    <c:v>11.703603433700774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Sheet1!$H$33:$J$33</c:f>
              <c:strCache>
                <c:ptCount val="3"/>
                <c:pt idx="0">
                  <c:v>CD45+CD3+</c:v>
                </c:pt>
                <c:pt idx="1">
                  <c:v>CD8+CD69+</c:v>
                </c:pt>
                <c:pt idx="2">
                  <c:v>Granzyme B</c:v>
                </c:pt>
              </c:strCache>
            </c:strRef>
          </c:cat>
          <c:val>
            <c:numRef>
              <c:f>Sheet1!$H$34:$J$34</c:f>
              <c:numCache>
                <c:formatCode>General</c:formatCode>
                <c:ptCount val="3"/>
                <c:pt idx="0">
                  <c:v>51.910000000000004</c:v>
                </c:pt>
                <c:pt idx="1">
                  <c:v>15.412000000000001</c:v>
                </c:pt>
                <c:pt idx="2">
                  <c:v>65.690000000000012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5-4BAC-848E-D6265695CEF3}"/>
            </c:ext>
          </c:extLst>
        </c:ser>
        <c:ser>
          <c:idx val="1"/>
          <c:order val="1"/>
          <c:tx>
            <c:strRef>
              <c:f>Sheet1!$G$35</c:f>
              <c:strCache>
                <c:ptCount val="1"/>
                <c:pt idx="0">
                  <c:v>LN (n=9)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Sheet1!$H$37:$J$37</c:f>
                <c:numCache>
                  <c:formatCode>General</c:formatCode>
                  <c:ptCount val="3"/>
                  <c:pt idx="0">
                    <c:v>8.7185307120969622</c:v>
                  </c:pt>
                  <c:pt idx="1">
                    <c:v>2.5363134883352076</c:v>
                  </c:pt>
                  <c:pt idx="2">
                    <c:v>6.9347754910386881</c:v>
                  </c:pt>
                </c:numCache>
              </c:numRef>
            </c:plus>
            <c:minus>
              <c:numRef>
                <c:f>Sheet1!$H$37:$J$37</c:f>
                <c:numCache>
                  <c:formatCode>General</c:formatCode>
                  <c:ptCount val="3"/>
                  <c:pt idx="0">
                    <c:v>8.7185307120969622</c:v>
                  </c:pt>
                  <c:pt idx="1">
                    <c:v>2.5363134883352076</c:v>
                  </c:pt>
                  <c:pt idx="2">
                    <c:v>6.9347754910386881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Sheet1!$H$33:$J$33</c:f>
              <c:strCache>
                <c:ptCount val="3"/>
                <c:pt idx="0">
                  <c:v>CD45+CD3+</c:v>
                </c:pt>
                <c:pt idx="1">
                  <c:v>CD8+CD69+</c:v>
                </c:pt>
                <c:pt idx="2">
                  <c:v>Granzyme B</c:v>
                </c:pt>
              </c:strCache>
            </c:strRef>
          </c:cat>
          <c:val>
            <c:numRef>
              <c:f>Sheet1!$H$35:$J$35</c:f>
              <c:numCache>
                <c:formatCode>General</c:formatCode>
                <c:ptCount val="3"/>
                <c:pt idx="0">
                  <c:v>63.944444444444443</c:v>
                </c:pt>
                <c:pt idx="1">
                  <c:v>3.8411111111111111</c:v>
                </c:pt>
                <c:pt idx="2">
                  <c:v>39.411111111111119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15-4BAC-848E-D6265695C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0741263"/>
        <c:axId val="1430742511"/>
      </c:barChart>
      <c:catAx>
        <c:axId val="143074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430742511"/>
        <c:crosses val="autoZero"/>
        <c:auto val="1"/>
        <c:lblAlgn val="ctr"/>
        <c:lblOffset val="100"/>
        <c:noMultiLvlLbl val="0"/>
      </c:catAx>
      <c:valAx>
        <c:axId val="14307425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expression</a:t>
                </a:r>
              </a:p>
              <a:p>
                <a:pPr>
                  <a:defRPr/>
                </a:pPr>
                <a:endParaRPr lang="en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43074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A985-449D-4C5C-A5E6-5C700D1315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850B-3832-47F0-A01B-79295A7F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A985-449D-4C5C-A5E6-5C700D1315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850B-3832-47F0-A01B-79295A7F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A985-449D-4C5C-A5E6-5C700D1315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850B-3832-47F0-A01B-79295A7F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A985-449D-4C5C-A5E6-5C700D1315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850B-3832-47F0-A01B-79295A7F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A985-449D-4C5C-A5E6-5C700D1315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850B-3832-47F0-A01B-79295A7F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A985-449D-4C5C-A5E6-5C700D1315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850B-3832-47F0-A01B-79295A7F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A985-449D-4C5C-A5E6-5C700D1315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850B-3832-47F0-A01B-79295A7F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A985-449D-4C5C-A5E6-5C700D1315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850B-3832-47F0-A01B-79295A7F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A985-449D-4C5C-A5E6-5C700D1315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850B-3832-47F0-A01B-79295A7F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A985-449D-4C5C-A5E6-5C700D1315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850B-3832-47F0-A01B-79295A7F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A985-449D-4C5C-A5E6-5C700D1315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850B-3832-47F0-A01B-79295A7F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A985-449D-4C5C-A5E6-5C700D1315B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850B-3832-47F0-A01B-79295A7F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3670" y="536355"/>
            <a:ext cx="6871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CyTOF</a:t>
            </a:r>
            <a:r>
              <a:rPr lang="en-US" sz="2400" dirty="0"/>
              <a:t> Results: </a:t>
            </a:r>
          </a:p>
          <a:p>
            <a:r>
              <a:rPr lang="en-US" dirty="0"/>
              <a:t>(from </a:t>
            </a:r>
            <a:r>
              <a:rPr lang="en-US" dirty="0" err="1"/>
              <a:t>Maha</a:t>
            </a:r>
            <a:r>
              <a:rPr lang="en-US" dirty="0"/>
              <a:t> K. Rahim et al. Cell 2023)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3871" y="1664340"/>
            <a:ext cx="8769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proportion of activated CD8 (gated on CD8+CD69+ or CD8+PD1+ from CD45+CD3+) is higher in the tumor compared to the 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expression </a:t>
            </a:r>
            <a:r>
              <a:rPr lang="en-US"/>
              <a:t>of Granzyme </a:t>
            </a:r>
            <a:r>
              <a:rPr lang="en-US" dirty="0"/>
              <a:t>B in those cells is higher in the tumor compared to 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1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8454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8" y="693778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18" y="693778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867" y="693778"/>
            <a:ext cx="30861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68" y="3857625"/>
            <a:ext cx="30480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618" y="3887970"/>
            <a:ext cx="3048000" cy="3000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184" y="3887970"/>
            <a:ext cx="3086100" cy="3000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9468" y="1736167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8454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35" y="800656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53" y="723466"/>
            <a:ext cx="30861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68" y="3801031"/>
            <a:ext cx="30480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753" y="3723841"/>
            <a:ext cx="30861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745" y="1736167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7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8473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8" y="605311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968" y="605311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868" y="605310"/>
            <a:ext cx="30861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68" y="3857625"/>
            <a:ext cx="30480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039" y="3857624"/>
            <a:ext cx="3048000" cy="3000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4259" y="3805114"/>
            <a:ext cx="3086100" cy="3000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3641" y="1994127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7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8473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2" y="717528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99" y="717527"/>
            <a:ext cx="30861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22" y="3717902"/>
            <a:ext cx="30480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999" y="3805113"/>
            <a:ext cx="30861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371" y="1578490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1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8827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" y="563150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085" y="563149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18" y="563149"/>
            <a:ext cx="30480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85" y="3698235"/>
            <a:ext cx="30480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85" y="3698235"/>
            <a:ext cx="3048000" cy="3000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618" y="3626712"/>
            <a:ext cx="3048000" cy="3000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4051" y="1865868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8827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79" y="782843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07" y="723466"/>
            <a:ext cx="30861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79" y="3857625"/>
            <a:ext cx="30480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057" y="3783218"/>
            <a:ext cx="30480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431" y="1681202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8928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8" y="782843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787" y="782843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01" y="789708"/>
            <a:ext cx="30861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68" y="3857625"/>
            <a:ext cx="30480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078" y="3932032"/>
            <a:ext cx="3048000" cy="3000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1088" y="3857624"/>
            <a:ext cx="3086100" cy="3000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5907" y="2105499"/>
            <a:ext cx="6667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7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8928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7" y="788781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04" y="788781"/>
            <a:ext cx="30861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01" y="3789156"/>
            <a:ext cx="30480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504" y="3857625"/>
            <a:ext cx="30861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940" y="2105499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7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8929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06" y="812531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42" y="812531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33" y="812530"/>
            <a:ext cx="30480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54" y="3857625"/>
            <a:ext cx="30480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706" y="3882301"/>
            <a:ext cx="3048000" cy="3000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618" y="3882301"/>
            <a:ext cx="3048000" cy="3000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2386" y="1865868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8929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1" y="3924464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97" y="637865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820" y="499961"/>
            <a:ext cx="30861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319" y="3638240"/>
            <a:ext cx="30861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920" y="1865868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374031" y="5631219"/>
            <a:ext cx="421574" cy="5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07085" y="4305141"/>
            <a:ext cx="421574" cy="5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91942" y="5325919"/>
            <a:ext cx="78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P=0.003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24996" y="3997364"/>
            <a:ext cx="78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P=0.000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2354" y="78941"/>
            <a:ext cx="241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9697" b="4463"/>
          <a:stretch/>
        </p:blipFill>
        <p:spPr>
          <a:xfrm>
            <a:off x="1499879" y="534563"/>
            <a:ext cx="2095502" cy="21823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8977" b="5997"/>
          <a:stretch/>
        </p:blipFill>
        <p:spPr>
          <a:xfrm>
            <a:off x="4364442" y="534563"/>
            <a:ext cx="2132362" cy="21677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9481" b="5246"/>
          <a:stretch/>
        </p:blipFill>
        <p:spPr>
          <a:xfrm>
            <a:off x="1449549" y="2994494"/>
            <a:ext cx="2114198" cy="21785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l="9625" b="5904"/>
          <a:stretch/>
        </p:blipFill>
        <p:spPr>
          <a:xfrm>
            <a:off x="4309971" y="3019867"/>
            <a:ext cx="2174275" cy="222843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5899" y="1177569"/>
            <a:ext cx="1916980" cy="1844617"/>
            <a:chOff x="1235899" y="1177569"/>
            <a:chExt cx="1916980" cy="184461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34095" y="2808984"/>
              <a:ext cx="871756" cy="6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434095" y="2011890"/>
              <a:ext cx="0" cy="796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30577" y="26528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09414" y="14040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CD45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30245" y="1341997"/>
            <a:ext cx="89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Tumor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046564" y="1175250"/>
            <a:ext cx="1916980" cy="1844617"/>
            <a:chOff x="1235899" y="1177569"/>
            <a:chExt cx="1916980" cy="1844617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434095" y="2808984"/>
              <a:ext cx="871756" cy="6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434095" y="2011890"/>
              <a:ext cx="0" cy="796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0577" y="26528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PD1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009414" y="14040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CD8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5732534" y="1321803"/>
            <a:ext cx="1258515" cy="90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236999" y="3803450"/>
            <a:ext cx="1916980" cy="1844617"/>
            <a:chOff x="1235899" y="1177569"/>
            <a:chExt cx="1916980" cy="1844617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1434095" y="2808984"/>
              <a:ext cx="871756" cy="6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434095" y="2011890"/>
              <a:ext cx="0" cy="796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330577" y="26528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09414" y="14040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CD45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47662" y="3656406"/>
            <a:ext cx="1916980" cy="1844617"/>
            <a:chOff x="1235899" y="1177569"/>
            <a:chExt cx="1916980" cy="184461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434095" y="2808984"/>
              <a:ext cx="871756" cy="6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434095" y="2011890"/>
              <a:ext cx="0" cy="796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330577" y="26528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PD1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1009414" y="14040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CD8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129630" y="3906299"/>
            <a:ext cx="931501" cy="2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5158" y="3775524"/>
            <a:ext cx="89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117383" y="1500157"/>
            <a:ext cx="2159666" cy="2156249"/>
            <a:chOff x="7117383" y="1500157"/>
            <a:chExt cx="2159666" cy="215624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/>
            <a:srcRect l="5105" r="52283" b="6131"/>
            <a:stretch/>
          </p:blipFill>
          <p:spPr>
            <a:xfrm>
              <a:off x="7117383" y="1500157"/>
              <a:ext cx="2159666" cy="215624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/>
            <a:srcRect l="47562" r="26700" b="77351"/>
            <a:stretch/>
          </p:blipFill>
          <p:spPr>
            <a:xfrm>
              <a:off x="7345310" y="1882896"/>
              <a:ext cx="1703811" cy="679541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7512114" y="1640239"/>
              <a:ext cx="1370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Granzyme B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5556466" y="2702329"/>
            <a:ext cx="1489019" cy="80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Chart 50"/>
          <p:cNvGraphicFramePr>
            <a:graphicFrameLocks/>
          </p:cNvGraphicFramePr>
          <p:nvPr/>
        </p:nvGraphicFramePr>
        <p:xfrm>
          <a:off x="7045485" y="40391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3207349" y="1341997"/>
            <a:ext cx="931501" cy="2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61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11984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687841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94" y="687840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870" y="687839"/>
            <a:ext cx="30480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6" y="3857625"/>
            <a:ext cx="30480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836" y="3857623"/>
            <a:ext cx="3048000" cy="3000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7371" y="3769487"/>
            <a:ext cx="3048000" cy="3000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2704" y="2269298"/>
            <a:ext cx="62484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2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11984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4" y="717529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1" y="717529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79" y="3717904"/>
            <a:ext cx="30480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56" y="3793238"/>
            <a:ext cx="30861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559" y="2166318"/>
            <a:ext cx="62484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05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11538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8" y="741280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288" y="741280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808" y="741279"/>
            <a:ext cx="3048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1" y="871909"/>
            <a:ext cx="3048000" cy="3000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11538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681" y="824407"/>
            <a:ext cx="3048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0601" b="6070"/>
          <a:stretch/>
        </p:blipFill>
        <p:spPr>
          <a:xfrm>
            <a:off x="4415896" y="2958536"/>
            <a:ext cx="2175923" cy="2250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566" r="51909" b="7996"/>
          <a:stretch/>
        </p:blipFill>
        <p:spPr>
          <a:xfrm>
            <a:off x="7615300" y="1262803"/>
            <a:ext cx="2270398" cy="2175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0974" b="6577"/>
          <a:stretch/>
        </p:blipFill>
        <p:spPr>
          <a:xfrm>
            <a:off x="4467732" y="630188"/>
            <a:ext cx="2093223" cy="2162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9697" b="4463"/>
          <a:stretch/>
        </p:blipFill>
        <p:spPr>
          <a:xfrm>
            <a:off x="1499879" y="534563"/>
            <a:ext cx="2095502" cy="21823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9481" b="5246"/>
          <a:stretch/>
        </p:blipFill>
        <p:spPr>
          <a:xfrm>
            <a:off x="1449549" y="2994494"/>
            <a:ext cx="2114198" cy="217854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235899" y="1177569"/>
            <a:ext cx="1916980" cy="1844617"/>
            <a:chOff x="1235899" y="1177569"/>
            <a:chExt cx="1916980" cy="184461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434095" y="2808984"/>
              <a:ext cx="871756" cy="6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434095" y="2011890"/>
              <a:ext cx="0" cy="796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30577" y="26528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009414" y="14040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CD45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30245" y="1341997"/>
            <a:ext cx="89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Tumor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046564" y="1175250"/>
            <a:ext cx="1916980" cy="1844617"/>
            <a:chOff x="1235899" y="1177569"/>
            <a:chExt cx="1916980" cy="184461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434095" y="2808984"/>
              <a:ext cx="871756" cy="6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434095" y="2011890"/>
              <a:ext cx="0" cy="796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30577" y="26528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CD69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009414" y="14040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36999" y="3803450"/>
            <a:ext cx="1916980" cy="1844617"/>
            <a:chOff x="1235899" y="1177569"/>
            <a:chExt cx="1916980" cy="184461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434095" y="2808984"/>
              <a:ext cx="871756" cy="6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34095" y="2011890"/>
              <a:ext cx="0" cy="796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330577" y="26528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1009414" y="14040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CD45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47662" y="3656406"/>
            <a:ext cx="1916980" cy="1844617"/>
            <a:chOff x="1235899" y="1177569"/>
            <a:chExt cx="1916980" cy="1844617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434095" y="2808984"/>
              <a:ext cx="871756" cy="6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434095" y="2011890"/>
              <a:ext cx="0" cy="796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0577" y="26528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CD69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009414" y="1404054"/>
              <a:ext cx="82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35158" y="3775524"/>
            <a:ext cx="89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48469" r="26986" b="78879"/>
          <a:stretch/>
        </p:blipFill>
        <p:spPr>
          <a:xfrm>
            <a:off x="8117767" y="2033527"/>
            <a:ext cx="1624869" cy="63370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93290" y="1419762"/>
            <a:ext cx="13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Grenzyme</a:t>
            </a:r>
            <a:r>
              <a:rPr lang="en-US" dirty="0"/>
              <a:t> B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960053" y="3960190"/>
            <a:ext cx="4572000" cy="2743200"/>
            <a:chOff x="4827009" y="3876807"/>
            <a:chExt cx="4572000" cy="27432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152220" y="5298424"/>
              <a:ext cx="421574" cy="5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8375379" y="4218760"/>
              <a:ext cx="421574" cy="5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970131" y="4990646"/>
              <a:ext cx="785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P=0.01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93290" y="3969868"/>
              <a:ext cx="785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P=0.000</a:t>
              </a:r>
            </a:p>
          </p:txBody>
        </p:sp>
        <p:graphicFrame>
          <p:nvGraphicFramePr>
            <p:cNvPr id="38" name="Chart 37"/>
            <p:cNvGraphicFramePr>
              <a:graphicFrameLocks/>
            </p:cNvGraphicFramePr>
            <p:nvPr/>
          </p:nvGraphicFramePr>
          <p:xfrm>
            <a:off x="4827009" y="387680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cxnSp>
        <p:nvCxnSpPr>
          <p:cNvPr id="40" name="Straight Arrow Connector 39"/>
          <p:cNvCxnSpPr/>
          <p:nvPr/>
        </p:nvCxnSpPr>
        <p:spPr>
          <a:xfrm>
            <a:off x="3241870" y="1419762"/>
            <a:ext cx="931501" cy="2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29630" y="3906299"/>
            <a:ext cx="931501" cy="2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63544" y="1341997"/>
            <a:ext cx="1377970" cy="65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913396" y="2666505"/>
            <a:ext cx="1428118" cy="107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6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519192"/>
            <a:ext cx="3048000" cy="3000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311" y="520742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973" y="499961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97" y="3538688"/>
            <a:ext cx="3048000" cy="3000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311" y="3556259"/>
            <a:ext cx="3048000" cy="3000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9973" y="3541898"/>
            <a:ext cx="3048000" cy="3000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8574" y="3538687"/>
            <a:ext cx="7515225" cy="3000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2805" y="458399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9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7991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22" y="499961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22" y="3662609"/>
            <a:ext cx="30480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433" y="1736167"/>
            <a:ext cx="6619875" cy="3000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028" y="420645"/>
            <a:ext cx="3086100" cy="3000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128" y="3662608"/>
            <a:ext cx="3048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1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9" y="865971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51" y="865970"/>
            <a:ext cx="30480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52" y="865970"/>
            <a:ext cx="299085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99" y="3959493"/>
            <a:ext cx="3048000" cy="3000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415" y="3959492"/>
            <a:ext cx="3048000" cy="3000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803" y="3866345"/>
            <a:ext cx="3048000" cy="3000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296" y="699716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5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8158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782843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41" y="782842"/>
            <a:ext cx="299085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97" y="3870426"/>
            <a:ext cx="30480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41" y="3857625"/>
            <a:ext cx="30480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941" y="1976313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1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3" y="605311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94" y="605310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122" y="652215"/>
            <a:ext cx="30480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403" y="3763550"/>
            <a:ext cx="30480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671" y="3763549"/>
            <a:ext cx="3048000" cy="3000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1122" y="3810453"/>
            <a:ext cx="3086100" cy="3000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7184" y="605310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0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1" y="130629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21" y="1736167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050" y="4496911"/>
            <a:ext cx="2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7" y="681902"/>
            <a:ext cx="30480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618" y="681902"/>
            <a:ext cx="3048000" cy="3000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67" y="3769487"/>
            <a:ext cx="30480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518" y="3769487"/>
            <a:ext cx="3086100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984" y="1736167"/>
            <a:ext cx="6619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9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164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Kfir Inbal</cp:lastModifiedBy>
  <cp:revision>50</cp:revision>
  <dcterms:created xsi:type="dcterms:W3CDTF">2024-05-15T09:22:59Z</dcterms:created>
  <dcterms:modified xsi:type="dcterms:W3CDTF">2024-05-19T13:09:36Z</dcterms:modified>
</cp:coreProperties>
</file>