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72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0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B1F70-CA12-7C60-CCCD-110B92428A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F5FFCB-48CB-0596-4FC2-19EF7AB38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B067D-550C-EBDC-CF3D-4145CF380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504-CA23-4926-B13C-EECF02466FF2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10208-1B20-2051-8038-791A9263F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83A72-D90E-501B-81D5-463E71FD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3DAF-7484-4BDC-A46D-5F573E42E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19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1138F-AECF-7ABE-DF8C-4151CA68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D523BE-AAE3-F9B3-6C8C-300501D8B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3633A-6B67-B8EF-0431-0BFE69AC0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504-CA23-4926-B13C-EECF02466FF2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2A1B2-C05B-A021-FCCB-A9D397BF0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AB9DB-375A-659D-5D37-F151972BD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3DAF-7484-4BDC-A46D-5F573E42E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274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32981-3448-29D6-E4D9-135298464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FFBB96-8159-9E48-E31C-272D3EAD8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5E721-5361-24BE-307B-41ECE3F9D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504-CA23-4926-B13C-EECF02466FF2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4F50D-01B6-01F9-44D6-A5C38D2E3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785D1-4ED3-4D25-0693-DBE36B670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3DAF-7484-4BDC-A46D-5F573E42E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626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13B79-7CE0-3DF9-3E71-606225BD3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CB08B-C1F8-4472-50D7-7256A8FD0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D2E32-3037-D289-13E1-526D93FA4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504-CA23-4926-B13C-EECF02466FF2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E6D6C-BD72-F8D5-53DD-745115E16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AED9F-5A0D-CF07-CE8B-8801B12C8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3DAF-7484-4BDC-A46D-5F573E42E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901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08BA0-B489-B32A-F9E0-FAD96543C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2D30C-9CFA-D2F6-CBDC-8ABF5F6C2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8FD36-94C7-DE05-8455-641CDE03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504-CA23-4926-B13C-EECF02466FF2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33065-1FF6-20EA-945E-576B440DF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8C089-196B-7B33-47AA-091B9536B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3DAF-7484-4BDC-A46D-5F573E42E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463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DBAE1-DDF8-5D38-9D60-FC72654D8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3516-E918-AA90-7C44-21849B5AC2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E76BC-C06B-3C7A-7CB8-7FF8186FD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A7C7B1-9F1E-DD80-EBDB-909A727E7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504-CA23-4926-B13C-EECF02466FF2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5CDCF-BF85-4ED9-53FA-0435DC52F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613F2-96A0-5A57-2849-25EA580F9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3DAF-7484-4BDC-A46D-5F573E42E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938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13198-1470-62BF-7639-710940395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B46FB-54AD-CA5F-E54E-3505AD0EC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E44D4C-E878-FAA0-F0F7-AE30F4820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E8C484-63FB-4680-52D7-4E41F3F8EC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44A097-A596-404D-C515-A57DAEF27B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F0C54F-FC5F-9464-3E98-B0B69240E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504-CA23-4926-B13C-EECF02466FF2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8BEF2B-7E05-64E7-F3C9-572A4798A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D2B04-2525-D2EB-58FA-19B1A6A47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3DAF-7484-4BDC-A46D-5F573E42E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538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5A74D-5690-E0B3-33C2-423AC1130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F9462-248A-4972-85E8-46EE07E7D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504-CA23-4926-B13C-EECF02466FF2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27E872-CFC1-0DA6-E951-D688AC602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5266C2-B994-55FD-0D76-EC710315C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3DAF-7484-4BDC-A46D-5F573E42E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341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31785D-D091-301B-6C57-4E738E7A8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504-CA23-4926-B13C-EECF02466FF2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84E61B-98AE-0827-E526-D9AE550FA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CB611-6B62-A3B8-974A-FB739D1BF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3DAF-7484-4BDC-A46D-5F573E42E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104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50AC9-14B2-4705-643A-6B9AAC214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D09D0-60C2-745F-A0AA-E21723DD5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ECAFE7-99A6-04E0-B62E-F40F551AD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206E7-F5A0-19AD-A1AB-A1BE7E827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504-CA23-4926-B13C-EECF02466FF2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F3580-BADD-974E-8990-818C85039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56A91-68F4-A4BC-8DA2-9C927E55F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3DAF-7484-4BDC-A46D-5F573E42E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592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99D43-2C65-F584-36A7-72EF19C42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F07F34-14A2-0714-79CA-9C87062179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A0376-196D-93E5-B900-2082BC659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14881-50B5-AF1E-538F-083B8B304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504-CA23-4926-B13C-EECF02466FF2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ABE54-6DA4-4964-DD7B-C114279B7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A8DFE-2A8F-6907-7206-F39ABA9EF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3DAF-7484-4BDC-A46D-5F573E42E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1015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417646-5B68-4B11-6F64-5C3B54B4B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FF344-4B09-EBE6-C776-408DE24D0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EDD12-3BE9-E3A6-91FD-615E432584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BF504-CA23-4926-B13C-EECF02466FF2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C68CF-8BEC-8A69-E69C-B284E45935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717D1-C2F6-2E83-AD96-BDC735FD9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F3DAF-7484-4BDC-A46D-5F573E42E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709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C88D4-5A98-B1ED-A0F7-31FB1E6714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Generation Forecasting Error modelling for Spanish </a:t>
            </a:r>
            <a:r>
              <a:rPr lang="en-GB" sz="4400"/>
              <a:t>Electricity Grid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C62D2B-C8B3-88D3-6E1D-0CBE0A83DB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Muhammad Adil Saleem</a:t>
            </a:r>
          </a:p>
        </p:txBody>
      </p:sp>
    </p:spTree>
    <p:extLst>
      <p:ext uri="{BB962C8B-B14F-4D97-AF65-F5344CB8AC3E}">
        <p14:creationId xmlns:p14="http://schemas.microsoft.com/office/powerpoint/2010/main" val="4257163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A9C81-1E3D-0A65-D0A2-A213D1A83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Static Model (conditional model)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BA42F3-3F30-6C3A-357C-17C321F464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GB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1" dirty="0" smtClean="0">
                              <a:latin typeface="Cambria Math" panose="02040503050406030204" pitchFamily="18" charset="0"/>
                            </a:rPr>
                            <m:t>𝑮𝑭𝑬</m:t>
                          </m:r>
                        </m:e>
                        <m:sub>
                          <m:r>
                            <a:rPr lang="en-GB" sz="2000" b="1" i="1" dirty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GB" sz="2000" b="1" i="1" dirty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GB" sz="2000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sSub>
                        <m:sSubPr>
                          <m:ctrlPr>
                            <a:rPr lang="en-GB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2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GB" sz="20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GB" sz="2000" b="1" i="1" dirty="0" smtClean="0">
                              <a:latin typeface="Cambria Math" panose="02040503050406030204" pitchFamily="18" charset="0"/>
                            </a:rPr>
                            <m:t>𝑮𝑭𝑬</m:t>
                          </m:r>
                        </m:e>
                        <m:sub>
                          <m:r>
                            <a:rPr lang="en-GB" sz="2000" b="1" i="1" dirty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GB" sz="2000" b="1" i="1" dirty="0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GB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2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GB" sz="20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GB" sz="2000" b="1" i="1" dirty="0" smtClean="0">
                              <a:latin typeface="Cambria Math" panose="02040503050406030204" pitchFamily="18" charset="0"/>
                            </a:rPr>
                            <m:t>𝑳𝑭𝑬</m:t>
                          </m:r>
                        </m:e>
                        <m:sub>
                          <m:r>
                            <a:rPr lang="en-GB" sz="2000" b="1" i="1" dirty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GB" sz="2000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2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GB" sz="20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GB" sz="2000" b="1" i="1" dirty="0" smtClean="0">
                              <a:latin typeface="Cambria Math" panose="02040503050406030204" pitchFamily="18" charset="0"/>
                            </a:rPr>
                            <m:t>𝑬𝑫𝑷</m:t>
                          </m:r>
                        </m:e>
                        <m:sub>
                          <m:r>
                            <a:rPr lang="en-GB" sz="2000" b="1" i="1" dirty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GB" sz="2000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GB" sz="2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GB" sz="20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1" dirty="0" smtClean="0">
                              <a:latin typeface="Cambria Math" panose="02040503050406030204" pitchFamily="18" charset="0"/>
                            </a:rPr>
                            <m:t>𝒘𝒆𝒆𝒌𝒆𝒏𝒅</m:t>
                          </m:r>
                        </m:e>
                        <m:sub>
                          <m:r>
                            <a:rPr lang="en-GB" sz="2000" b="1" i="1" dirty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sSub>
                        <m:sSubPr>
                          <m:ctrlPr>
                            <a:rPr lang="en-GB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2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GB" sz="20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0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1" i="1" dirty="0">
                                  <a:latin typeface="Cambria Math" panose="02040503050406030204" pitchFamily="18" charset="0"/>
                                </a:rPr>
                                <m:t>𝒑𝒆𝒂𝒌</m:t>
                              </m:r>
                              <m:r>
                                <a:rPr lang="en-GB" sz="2000" b="1" i="1" dirty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sz="2000" b="1" i="1" dirty="0">
                                  <a:latin typeface="Cambria Math" panose="02040503050406030204" pitchFamily="18" charset="0"/>
                                </a:rPr>
                                <m:t>𝒘𝒆𝒆𝒌𝒅𝒂𝒚</m:t>
                              </m:r>
                            </m:e>
                            <m:sub>
                              <m:r>
                                <a:rPr lang="en-GB" sz="2000" b="1" i="1" dirty="0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GB" sz="2000" b="1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GB" sz="2000" b="1" i="1" dirty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GB" sz="2000" b="1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GB" sz="2000" b="1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GB" sz="2000" b="1" i="1" dirty="0">
                  <a:latin typeface="Cambria Math" panose="02040503050406030204" pitchFamily="18" charset="0"/>
                </a:endParaRPr>
              </a:p>
              <a:p>
                <a:endParaRPr lang="en-GB" sz="1400" dirty="0">
                  <a:latin typeface="Cambria Math" panose="02040503050406030204" pitchFamily="18" charset="0"/>
                </a:endParaRPr>
              </a:p>
              <a:p>
                <a:r>
                  <a:rPr lang="en-GB" sz="1600" dirty="0">
                    <a:latin typeface="Cambria Math" panose="02040503050406030204" pitchFamily="18" charset="0"/>
                  </a:rPr>
                  <a:t>It is called conditional model, 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dirty="0">
                            <a:latin typeface="Cambria Math" panose="02040503050406030204" pitchFamily="18" charset="0"/>
                          </a:rPr>
                          <m:t>𝑮𝑭𝑬</m:t>
                        </m:r>
                      </m:e>
                      <m:sub>
                        <m:r>
                          <a:rPr lang="en-GB" sz="1600" dirty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GB" sz="1600" b="0" i="0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sz="16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600" dirty="0">
                    <a:latin typeface="Cambria Math" panose="02040503050406030204" pitchFamily="18" charset="0"/>
                  </a:rPr>
                  <a:t> is based on the condition that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𝑳𝑭𝑬</m:t>
                        </m:r>
                      </m:e>
                      <m:sub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GB" sz="1600" b="1" dirty="0">
                    <a:latin typeface="Cambria Math" panose="02040503050406030204" pitchFamily="18" charset="0"/>
                  </a:rPr>
                  <a:t> </a:t>
                </a:r>
                <a:r>
                  <a:rPr lang="en-GB" sz="16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1" i="1" dirty="0">
                            <a:latin typeface="Cambria Math" panose="02040503050406030204" pitchFamily="18" charset="0"/>
                          </a:rPr>
                          <m:t>𝑬𝑫𝑷</m:t>
                        </m:r>
                      </m:e>
                      <m:sub>
                        <m:r>
                          <a:rPr lang="en-GB" sz="1600" b="1" i="1" dirty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GB" sz="1600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16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sz="16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600" dirty="0">
                    <a:latin typeface="Cambria Math" panose="02040503050406030204" pitchFamily="18" charset="0"/>
                  </a:rPr>
                  <a:t>	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GB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BA42F3-3F30-6C3A-357C-17C321F464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4401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18DE-94D2-BECC-1613-8E6DFC900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ARDL (4) Conditional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7278F8-E638-FB35-E41A-66142A82F8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𝐺𝐹𝐸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GB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dirty="0" smtClean="0">
                                      <a:latin typeface="Cambria Math" panose="02040503050406030204" pitchFamily="18" charset="0"/>
                                    </a:rPr>
                                    <m:t>𝐺𝐹𝐸</m:t>
                                  </m:r>
                                </m:e>
                                <m:sub>
                                  <m:r>
                                    <a:rPr lang="en-GB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  <m:sub/>
                      </m:sSub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nary>
                            <m:naryPr>
                              <m:chr m:val="∑"/>
                              <m:ctrlPr>
                                <a:rPr lang="en-GB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GB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GB" i="1" dirty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GB" b="0" i="1" dirty="0" smtClean="0">
                                      <a:latin typeface="Cambria Math" panose="02040503050406030204" pitchFamily="18" charset="0"/>
                                    </a:rPr>
                                    <m:t>𝐿𝐹𝐸</m:t>
                                  </m:r>
                                </m:e>
                                <m:sub>
                                  <m:r>
                                    <a:rPr lang="en-GB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  <m:sub/>
                      </m:sSub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nary>
                            <m:naryPr>
                              <m:chr m:val="∑"/>
                              <m:ctrlPr>
                                <a:rPr lang="en-GB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GB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GB" i="1" dirty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  <m:t>𝐸𝐷𝑃</m:t>
                                  </m:r>
                                </m:e>
                                <m:sub>
                                  <m:r>
                                    <a:rPr lang="en-GB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  <m:sub/>
                      </m:sSub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𝑤𝑒𝑒𝑘𝑒𝑛𝑑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𝑝𝑒𝑎𝑘</m:t>
                              </m:r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𝑤𝑒𝑒𝑘𝑑𝑎𝑦</m:t>
                              </m:r>
                            </m:e>
                            <m:sub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Current time dependent variable is included on the right side</a:t>
                </a:r>
              </a:p>
              <a:p>
                <a:r>
                  <a:rPr lang="en-GB" dirty="0"/>
                  <a:t>Forecast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𝐺𝐹𝐸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is conditioned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𝐹𝐸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𝐸𝐷𝑃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GB" dirty="0"/>
                  <a:t>which needs to be forecasted for t+1 to get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𝐺𝐹𝐸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7278F8-E638-FB35-E41A-66142A82F8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1636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11124-8367-AE71-02FA-8EB0E48C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ARDL 4 Unconditional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65142A-3325-FABA-CE9D-9E944F8853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𝐺𝐹𝐸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GB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dirty="0" smtClean="0">
                                      <a:latin typeface="Cambria Math" panose="02040503050406030204" pitchFamily="18" charset="0"/>
                                    </a:rPr>
                                    <m:t>𝐺𝐹𝐸</m:t>
                                  </m:r>
                                </m:e>
                                <m:sub>
                                  <m:r>
                                    <a:rPr lang="en-GB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  <m:sub/>
                      </m:sSub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nary>
                            <m:naryPr>
                              <m:chr m:val="∑"/>
                              <m:ctrlPr>
                                <a:rPr lang="en-GB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GB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GB" i="1" dirty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GB" b="0" i="1" dirty="0" smtClean="0">
                                      <a:latin typeface="Cambria Math" panose="02040503050406030204" pitchFamily="18" charset="0"/>
                                    </a:rPr>
                                    <m:t>𝐿𝐹𝐸</m:t>
                                  </m:r>
                                </m:e>
                                <m:sub>
                                  <m:r>
                                    <a:rPr lang="en-GB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  <m:sub/>
                      </m:sSub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nary>
                            <m:naryPr>
                              <m:chr m:val="∑"/>
                              <m:ctrlPr>
                                <a:rPr lang="en-GB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GB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GB" i="1" dirty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  <m:t>𝐸𝐷𝑃</m:t>
                                  </m:r>
                                </m:e>
                                <m:sub>
                                  <m:r>
                                    <a:rPr lang="en-GB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  <m:sub/>
                      </m:sSub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𝑤𝑒𝑒𝑘𝑒𝑛𝑑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𝑝𝑒𝑎𝑘</m:t>
                              </m:r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𝑤𝑒𝑒𝑘𝑑𝑎𝑦</m:t>
                              </m:r>
                            </m:e>
                            <m:sub/>
                          </m:s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endParaRPr lang="en-GB" sz="2800" dirty="0">
                  <a:latin typeface="Cambria Math" panose="02040503050406030204" pitchFamily="18" charset="0"/>
                </a:endParaRPr>
              </a:p>
              <a:p>
                <a:r>
                  <a:rPr lang="en-GB" sz="2800" dirty="0">
                    <a:latin typeface="Cambria Math" panose="02040503050406030204" pitchFamily="18" charset="0"/>
                  </a:rPr>
                  <a:t>Current time variable are removed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𝐹𝐸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𝐸𝐷𝑃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2800" dirty="0">
                  <a:latin typeface="Cambria Math" panose="02040503050406030204" pitchFamily="18" charset="0"/>
                </a:endParaRPr>
              </a:p>
              <a:p>
                <a:r>
                  <a:rPr lang="en-GB" dirty="0">
                    <a:latin typeface="Cambria Math" panose="02040503050406030204" pitchFamily="18" charset="0"/>
                  </a:rPr>
                  <a:t>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𝐺𝐹𝐸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2800" dirty="0">
                    <a:latin typeface="Cambria Math" panose="02040503050406030204" pitchFamily="18" charset="0"/>
                  </a:rPr>
                  <a:t> can be forecasted from the past lags of itself and depended variables.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65142A-3325-FABA-CE9D-9E944F8853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4417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60567-4AEA-C191-B168-2731B9E64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Comparing AR(1) with ARDL (4) Unconditional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225F3EA-08A3-E44A-8FA2-2134D9921B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7437158"/>
              </p:ext>
            </p:extLst>
          </p:nvPr>
        </p:nvGraphicFramePr>
        <p:xfrm>
          <a:off x="2250831" y="2561882"/>
          <a:ext cx="6794695" cy="324963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590057">
                  <a:extLst>
                    <a:ext uri="{9D8B030D-6E8A-4147-A177-3AD203B41FA5}">
                      <a16:colId xmlns:a16="http://schemas.microsoft.com/office/drawing/2014/main" val="1731800923"/>
                    </a:ext>
                  </a:extLst>
                </a:gridCol>
                <a:gridCol w="1311847">
                  <a:extLst>
                    <a:ext uri="{9D8B030D-6E8A-4147-A177-3AD203B41FA5}">
                      <a16:colId xmlns:a16="http://schemas.microsoft.com/office/drawing/2014/main" val="1758836032"/>
                    </a:ext>
                  </a:extLst>
                </a:gridCol>
                <a:gridCol w="2892791">
                  <a:extLst>
                    <a:ext uri="{9D8B030D-6E8A-4147-A177-3AD203B41FA5}">
                      <a16:colId xmlns:a16="http://schemas.microsoft.com/office/drawing/2014/main" val="1584324671"/>
                    </a:ext>
                  </a:extLst>
                </a:gridCol>
              </a:tblGrid>
              <a:tr h="54160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effectLst/>
                        </a:rPr>
                        <a:t>Statistic</a:t>
                      </a:r>
                      <a:endParaRPr lang="en-GB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effectLst/>
                        </a:rPr>
                        <a:t>AR(1)</a:t>
                      </a:r>
                      <a:endParaRPr lang="en-GB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effectLst/>
                        </a:rPr>
                        <a:t>ARDL(4) Unconditional Model</a:t>
                      </a:r>
                      <a:endParaRPr lang="en-GB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19090354"/>
                  </a:ext>
                </a:extLst>
              </a:tr>
              <a:tr h="54160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effectLst/>
                        </a:rPr>
                        <a:t>R-Square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>
                          <a:effectLst/>
                        </a:rPr>
                        <a:t>0.85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>
                          <a:effectLst/>
                        </a:rPr>
                        <a:t>0.919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1026624"/>
                  </a:ext>
                </a:extLst>
              </a:tr>
              <a:tr h="54160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effectLst/>
                        </a:rPr>
                        <a:t>BP (Prob)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>
                          <a:effectLst/>
                        </a:rPr>
                        <a:t>0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>
                          <a:effectLst/>
                        </a:rPr>
                        <a:t>0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56373151"/>
                  </a:ext>
                </a:extLst>
              </a:tr>
              <a:tr h="54160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>
                          <a:effectLst/>
                        </a:rPr>
                        <a:t>LM(Prob)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>
                          <a:effectLst/>
                        </a:rPr>
                        <a:t>0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>
                          <a:effectLst/>
                        </a:rPr>
                        <a:t>0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6648166"/>
                  </a:ext>
                </a:extLst>
              </a:tr>
              <a:tr h="54160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>
                          <a:effectLst/>
                        </a:rPr>
                        <a:t>Durban Watson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>
                          <a:effectLst/>
                        </a:rPr>
                        <a:t>1.194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effectLst/>
                        </a:rPr>
                        <a:t>1.9143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6056436"/>
                  </a:ext>
                </a:extLst>
              </a:tr>
              <a:tr h="54160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>
                          <a:effectLst/>
                        </a:rPr>
                        <a:t>RMSE  (in sample forecast)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>
                          <a:effectLst/>
                        </a:rPr>
                        <a:t>1067.02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effectLst/>
                        </a:rPr>
                        <a:t>687.62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4147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2502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7C053-928A-020E-67D3-804C66163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8087"/>
          </a:xfrm>
        </p:spPr>
        <p:txBody>
          <a:bodyPr/>
          <a:lstStyle/>
          <a:p>
            <a:r>
              <a:rPr lang="en-GB" dirty="0"/>
              <a:t>Other models performance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562DCE6-446A-006B-D257-91EB46DA82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0396728"/>
              </p:ext>
            </p:extLst>
          </p:nvPr>
        </p:nvGraphicFramePr>
        <p:xfrm>
          <a:off x="3106615" y="1164101"/>
          <a:ext cx="5978770" cy="452979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968666">
                  <a:extLst>
                    <a:ext uri="{9D8B030D-6E8A-4147-A177-3AD203B41FA5}">
                      <a16:colId xmlns:a16="http://schemas.microsoft.com/office/drawing/2014/main" val="5867794"/>
                    </a:ext>
                  </a:extLst>
                </a:gridCol>
                <a:gridCol w="2010104">
                  <a:extLst>
                    <a:ext uri="{9D8B030D-6E8A-4147-A177-3AD203B41FA5}">
                      <a16:colId xmlns:a16="http://schemas.microsoft.com/office/drawing/2014/main" val="716143338"/>
                    </a:ext>
                  </a:extLst>
                </a:gridCol>
              </a:tblGrid>
              <a:tr h="501551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u="none" strike="noStrike" dirty="0">
                          <a:effectLst/>
                        </a:rPr>
                        <a:t>Model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u="none" strike="noStrike" dirty="0">
                          <a:effectLst/>
                        </a:rPr>
                        <a:t>RMSE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17993026"/>
                  </a:ext>
                </a:extLst>
              </a:tr>
              <a:tr h="50155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 dirty="0">
                          <a:effectLst/>
                        </a:rPr>
                        <a:t>AR(1)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effectLst/>
                        </a:rPr>
                        <a:t>1067.02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7252894"/>
                  </a:ext>
                </a:extLst>
              </a:tr>
              <a:tr h="50155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effectLst/>
                        </a:rPr>
                        <a:t>Static Model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effectLst/>
                        </a:rPr>
                        <a:t>N/A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11741069"/>
                  </a:ext>
                </a:extLst>
              </a:tr>
              <a:tr h="50155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B050"/>
                          </a:solidFill>
                          <a:effectLst/>
                        </a:rPr>
                        <a:t>ARDL (4) conditional</a:t>
                      </a:r>
                      <a:endParaRPr lang="en-GB" sz="18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B050"/>
                          </a:solidFill>
                          <a:effectLst/>
                        </a:rPr>
                        <a:t>678</a:t>
                      </a:r>
                      <a:endParaRPr lang="en-GB" sz="18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9401488"/>
                  </a:ext>
                </a:extLst>
              </a:tr>
              <a:tr h="50155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 dirty="0">
                          <a:solidFill>
                            <a:srgbClr val="00B050"/>
                          </a:solidFill>
                          <a:effectLst/>
                        </a:rPr>
                        <a:t>ARDL (4) Unconditional</a:t>
                      </a:r>
                      <a:endParaRPr lang="en-GB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 dirty="0">
                          <a:solidFill>
                            <a:srgbClr val="00B050"/>
                          </a:solidFill>
                          <a:effectLst/>
                        </a:rPr>
                        <a:t>687.62</a:t>
                      </a:r>
                      <a:endParaRPr lang="en-GB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23584655"/>
                  </a:ext>
                </a:extLst>
              </a:tr>
              <a:tr h="50155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 dirty="0">
                          <a:effectLst/>
                        </a:rPr>
                        <a:t>ARMA(1,1)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effectLst/>
                        </a:rPr>
                        <a:t>2645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10580091"/>
                  </a:ext>
                </a:extLst>
              </a:tr>
              <a:tr h="50155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effectLst/>
                        </a:rPr>
                        <a:t>ARMA(4,1)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effectLst/>
                        </a:rPr>
                        <a:t>2646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23270893"/>
                  </a:ext>
                </a:extLst>
              </a:tr>
              <a:tr h="50155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 dirty="0">
                          <a:effectLst/>
                        </a:rPr>
                        <a:t>ARMAX (4,1)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effectLst/>
                        </a:rPr>
                        <a:t>2579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3694733"/>
                  </a:ext>
                </a:extLst>
              </a:tr>
              <a:tr h="5173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effectLst/>
                        </a:rPr>
                        <a:t>VAR (4)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 dirty="0">
                          <a:effectLst/>
                        </a:rPr>
                        <a:t>2647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110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3327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464F0-0245-7D8F-6248-A0541A909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word on competing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0B7F9-D4B9-CCDD-863C-0FAAF6E85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 RMSE for ARDL(4, conditional) is minimum. We will not opt it for our forecasting.</a:t>
            </a:r>
          </a:p>
          <a:p>
            <a:r>
              <a:rPr lang="en-GB" dirty="0"/>
              <a:t>The second lowest RMSE is of the ARDL (4, unconditional) model.</a:t>
            </a:r>
          </a:p>
          <a:p>
            <a:r>
              <a:rPr lang="en-GB" dirty="0"/>
              <a:t>Therefore, in this model selection exercise ARDL(4, unconditional) performs well and can be used for causal effects(statistical inference) and forecasting.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Model selection is an art. There is no true model of any data- generating process, but we can search for a better one.</a:t>
            </a:r>
          </a:p>
        </p:txBody>
      </p:sp>
    </p:spTree>
    <p:extLst>
      <p:ext uri="{BB962C8B-B14F-4D97-AF65-F5344CB8AC3E}">
        <p14:creationId xmlns:p14="http://schemas.microsoft.com/office/powerpoint/2010/main" val="168983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A19CF-EB33-7CA1-75C7-162DB57D9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limitations and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93268-DE22-B7B2-49E6-2D0468626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More data</a:t>
            </a:r>
          </a:p>
          <a:p>
            <a:r>
              <a:rPr lang="en-GB" dirty="0"/>
              <a:t>Forecasting efforts should be directed at Generation and Load Forecast (not it’s error)</a:t>
            </a:r>
          </a:p>
          <a:p>
            <a:r>
              <a:rPr lang="en-GB" dirty="0"/>
              <a:t>Big data models</a:t>
            </a:r>
          </a:p>
          <a:p>
            <a:r>
              <a:rPr lang="en-GB" dirty="0"/>
              <a:t>Mixed Frequency models</a:t>
            </a:r>
          </a:p>
          <a:p>
            <a:r>
              <a:rPr lang="en-GB" dirty="0"/>
              <a:t>Machine learning techniques (DFM, LSTM and more)</a:t>
            </a:r>
          </a:p>
        </p:txBody>
      </p:sp>
    </p:spTree>
    <p:extLst>
      <p:ext uri="{BB962C8B-B14F-4D97-AF65-F5344CB8AC3E}">
        <p14:creationId xmlns:p14="http://schemas.microsoft.com/office/powerpoint/2010/main" val="2460709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4E4BE-9036-BFDF-3528-E8DE4E4C5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17990-A9B6-E0E8-0886-DE19F430CD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807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47757-81C4-A114-F72C-3C4BC973E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Formatting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E5F10-6E36-DE90-E412-74FE051D9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Spanish Electricity Data from ENTSO-E Transparency Platform</a:t>
            </a:r>
          </a:p>
          <a:p>
            <a:r>
              <a:rPr lang="en-GB" dirty="0"/>
              <a:t>Time period 01-01-2024 to 21-02-2025</a:t>
            </a:r>
          </a:p>
          <a:p>
            <a:r>
              <a:rPr lang="en-GB" dirty="0"/>
              <a:t>15 minutes data interval and 1 hour interval data</a:t>
            </a:r>
          </a:p>
          <a:p>
            <a:r>
              <a:rPr lang="en-GB" dirty="0"/>
              <a:t>Problems and Difficulties:</a:t>
            </a:r>
          </a:p>
          <a:p>
            <a:pPr lvl="1"/>
            <a:r>
              <a:rPr lang="en-GB" dirty="0"/>
              <a:t>ENTSO-E Transparency Platform was not accessible in Pakistan</a:t>
            </a:r>
          </a:p>
          <a:p>
            <a:pPr lvl="1"/>
            <a:r>
              <a:rPr lang="en-GB" dirty="0"/>
              <a:t>Website response was very slow due to use of VPN</a:t>
            </a:r>
          </a:p>
          <a:p>
            <a:pPr lvl="1"/>
            <a:r>
              <a:rPr lang="en-GB" dirty="0"/>
              <a:t>Overall, the data resource is wealthy and comprehensive.</a:t>
            </a:r>
          </a:p>
          <a:p>
            <a:pPr lvl="1"/>
            <a:r>
              <a:rPr lang="en-GB" dirty="0"/>
              <a:t>Only include electricity market-related data.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5241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0D054-3272-AACE-9CC4-8E268A792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 and Format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70D3CAF-0BEC-B4AB-1292-48021CDEBC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722496"/>
              </p:ext>
            </p:extLst>
          </p:nvPr>
        </p:nvGraphicFramePr>
        <p:xfrm>
          <a:off x="1069145" y="1690688"/>
          <a:ext cx="9847385" cy="509537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632807">
                  <a:extLst>
                    <a:ext uri="{9D8B030D-6E8A-4147-A177-3AD203B41FA5}">
                      <a16:colId xmlns:a16="http://schemas.microsoft.com/office/drawing/2014/main" val="1084205616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1361648869"/>
                    </a:ext>
                  </a:extLst>
                </a:gridCol>
                <a:gridCol w="2940539">
                  <a:extLst>
                    <a:ext uri="{9D8B030D-6E8A-4147-A177-3AD203B41FA5}">
                      <a16:colId xmlns:a16="http://schemas.microsoft.com/office/drawing/2014/main" val="1227254779"/>
                    </a:ext>
                  </a:extLst>
                </a:gridCol>
                <a:gridCol w="2940539">
                  <a:extLst>
                    <a:ext uri="{9D8B030D-6E8A-4147-A177-3AD203B41FA5}">
                      <a16:colId xmlns:a16="http://schemas.microsoft.com/office/drawing/2014/main" val="2965573417"/>
                    </a:ext>
                  </a:extLst>
                </a:gridCol>
              </a:tblGrid>
              <a:tr h="462571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Variables</a:t>
                      </a:r>
                      <a:endParaRPr lang="en-GB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20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 Interval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20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Transformation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20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Missing values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3425745"/>
                  </a:ext>
                </a:extLst>
              </a:tr>
              <a:tr h="462571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u="none" strike="noStrike" dirty="0">
                          <a:effectLst/>
                        </a:rPr>
                        <a:t>Actual Generation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u="none" strike="noStrike">
                          <a:effectLst/>
                        </a:rPr>
                        <a:t>15 Mins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u="none" strike="noStrike">
                          <a:effectLst/>
                        </a:rPr>
                        <a:t>Summation across types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u="none" strike="noStrike" dirty="0">
                          <a:effectLst/>
                        </a:rPr>
                        <a:t>Yes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838244"/>
                  </a:ext>
                </a:extLst>
              </a:tr>
              <a:tr h="462571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u="none" strike="noStrike" dirty="0">
                          <a:effectLst/>
                        </a:rPr>
                        <a:t>Scheduled Generation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u="none" strike="noStrike">
                          <a:effectLst/>
                        </a:rPr>
                        <a:t>15 Mins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u="none" strike="noStrike">
                          <a:effectLst/>
                        </a:rPr>
                        <a:t>None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u="none" strike="noStrike" dirty="0">
                          <a:effectLst/>
                        </a:rPr>
                        <a:t>Yes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2388621"/>
                  </a:ext>
                </a:extLst>
              </a:tr>
              <a:tr h="462571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u="none" strike="noStrike">
                          <a:effectLst/>
                        </a:rPr>
                        <a:t>Actual Total Load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u="none" strike="noStrike">
                          <a:effectLst/>
                        </a:rPr>
                        <a:t>15 Mins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u="none" strike="noStrike">
                          <a:effectLst/>
                        </a:rPr>
                        <a:t>None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u="none" strike="noStrike" dirty="0">
                          <a:effectLst/>
                        </a:rPr>
                        <a:t>Yes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6032331"/>
                  </a:ext>
                </a:extLst>
              </a:tr>
              <a:tr h="462571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u="none" strike="noStrike">
                          <a:effectLst/>
                        </a:rPr>
                        <a:t>Day-ahead load forecast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u="none" strike="noStrike">
                          <a:effectLst/>
                        </a:rPr>
                        <a:t>15 Mins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u="none" strike="noStrike">
                          <a:effectLst/>
                        </a:rPr>
                        <a:t>None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u="none" strike="noStrike">
                          <a:effectLst/>
                        </a:rPr>
                        <a:t>Yes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8964244"/>
                  </a:ext>
                </a:extLst>
              </a:tr>
              <a:tr h="462571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u="none" strike="noStrike">
                          <a:effectLst/>
                        </a:rPr>
                        <a:t>Day -ahead Prices (EDP)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u="none" strike="noStrike">
                          <a:effectLst/>
                        </a:rPr>
                        <a:t>1 hour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 dirty="0">
                          <a:effectLst/>
                        </a:rPr>
                        <a:t>Same value for successive 30 Mins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u="none" strike="noStrike">
                          <a:effectLst/>
                        </a:rPr>
                        <a:t>No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267855"/>
                  </a:ext>
                </a:extLst>
              </a:tr>
              <a:tr h="462571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u="none" strike="noStrike">
                          <a:effectLst/>
                        </a:rPr>
                        <a:t>Generation Forecast Error (GFE)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u="none" strike="noStrike">
                          <a:effectLst/>
                        </a:rPr>
                        <a:t>15 Mins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u="none" strike="noStrike">
                          <a:effectLst/>
                        </a:rPr>
                        <a:t>Actual - Forecast Gen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u="none" strike="noStrike" dirty="0">
                          <a:effectLst/>
                        </a:rPr>
                        <a:t>Yes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1578779"/>
                  </a:ext>
                </a:extLst>
              </a:tr>
              <a:tr h="462571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u="none" strike="noStrike">
                          <a:effectLst/>
                        </a:rPr>
                        <a:t>Load Forecast Error (LFE)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u="none" strike="noStrike">
                          <a:effectLst/>
                        </a:rPr>
                        <a:t>15 Mins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u="none" strike="noStrike">
                          <a:effectLst/>
                        </a:rPr>
                        <a:t>Actual - Forecaste Load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u="none" strike="noStrike" dirty="0">
                          <a:effectLst/>
                        </a:rPr>
                        <a:t>Yes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5956921"/>
                  </a:ext>
                </a:extLst>
              </a:tr>
              <a:tr h="462571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u="none" strike="noStrike">
                          <a:effectLst/>
                        </a:rPr>
                        <a:t>Weekend (Dummy)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u="none" strike="noStrike">
                          <a:effectLst/>
                        </a:rPr>
                        <a:t>30 mins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u="none" strike="noStrike">
                          <a:effectLst/>
                        </a:rPr>
                        <a:t>1= weekend; 0 otherwise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5235100"/>
                  </a:ext>
                </a:extLst>
              </a:tr>
              <a:tr h="462571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u="none" strike="noStrike" dirty="0" err="1">
                          <a:effectLst/>
                        </a:rPr>
                        <a:t>Peak.Weekday</a:t>
                      </a:r>
                      <a:r>
                        <a:rPr lang="en-GB" sz="2000" b="0" u="none" strike="noStrike" dirty="0">
                          <a:effectLst/>
                        </a:rPr>
                        <a:t> (Dummy)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u="none" strike="noStrike">
                          <a:effectLst/>
                        </a:rPr>
                        <a:t>30 Mins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>
                          <a:effectLst/>
                        </a:rPr>
                        <a:t>1 = peak time; 0 otherwise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0132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0514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7A2A8-6D27-6E0C-EED9-FBB2FB746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Aggregation/ Dealing with 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1BC1A-97F7-F0AC-BFB0-1F96CFF07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The whole data is transformed into 30-minute interval</a:t>
            </a:r>
          </a:p>
          <a:p>
            <a:r>
              <a:rPr lang="en-GB" dirty="0"/>
              <a:t>15 minutes of data was aggregated by simple summation to transform it into 30 minutes (GFE, LFE)</a:t>
            </a:r>
          </a:p>
          <a:p>
            <a:r>
              <a:rPr lang="en-GB" dirty="0"/>
              <a:t>1 hour data was duplicated for each 30 minutes within an hour (EDP)</a:t>
            </a:r>
          </a:p>
          <a:p>
            <a:r>
              <a:rPr lang="en-GB" dirty="0"/>
              <a:t>Data was missing  for some generation types (ignored)</a:t>
            </a:r>
          </a:p>
          <a:p>
            <a:r>
              <a:rPr lang="en-GB" dirty="0"/>
              <a:t>Data was missing for one hour on 31.03.2024 between 02:00- 0300</a:t>
            </a:r>
          </a:p>
          <a:p>
            <a:pPr marL="0" indent="0">
              <a:buNone/>
            </a:pPr>
            <a:r>
              <a:rPr lang="en-GB" dirty="0"/>
              <a:t>	GFE and LFE (missing for one hour)</a:t>
            </a:r>
          </a:p>
          <a:p>
            <a:pPr marL="0" indent="0">
              <a:buNone/>
            </a:pPr>
            <a:r>
              <a:rPr lang="en-GB" dirty="0"/>
              <a:t>	Four-point moving average (remedy)</a:t>
            </a:r>
          </a:p>
          <a:p>
            <a:r>
              <a:rPr lang="en-GB" dirty="0"/>
              <a:t>Variable of interest are stationary at levels by ADF test (see python script)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4823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56279-3B27-DCCC-892E-1D70D8A1A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Potential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66924-9FDB-AE3C-F467-535B47022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Temperature</a:t>
            </a:r>
          </a:p>
          <a:p>
            <a:r>
              <a:rPr lang="en-GB" dirty="0"/>
              <a:t>Industrial Production (economic activity)</a:t>
            </a:r>
          </a:p>
          <a:p>
            <a:r>
              <a:rPr lang="en-GB" dirty="0"/>
              <a:t>European Grid is integrated (Intercontinental electricity flow)</a:t>
            </a:r>
          </a:p>
        </p:txBody>
      </p:sp>
    </p:spTree>
    <p:extLst>
      <p:ext uri="{BB962C8B-B14F-4D97-AF65-F5344CB8AC3E}">
        <p14:creationId xmlns:p14="http://schemas.microsoft.com/office/powerpoint/2010/main" val="3027919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4E452-4988-814A-4664-5EEA370C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more suitable variable of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12FA0-5770-61F3-F2A6-BF1DD336B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Day ahead generation forecast</a:t>
            </a:r>
          </a:p>
          <a:p>
            <a:r>
              <a:rPr lang="en-GB" dirty="0"/>
              <a:t>Day ahead load forecast</a:t>
            </a:r>
          </a:p>
          <a:p>
            <a:r>
              <a:rPr lang="en-GB" dirty="0"/>
              <a:t>Generation Forecast error is coming from the difference between actual generation and total generation</a:t>
            </a:r>
          </a:p>
          <a:p>
            <a:r>
              <a:rPr lang="en-GB" dirty="0"/>
              <a:t>If the load is correctly forecasted, generators will be able to adjust more efficiently thus minimising the GFE</a:t>
            </a:r>
          </a:p>
          <a:p>
            <a:r>
              <a:rPr lang="en-GB" dirty="0"/>
              <a:t>GFE loses seasonal and trend components, leaving us with little to manage the complications (Heteroscedasticity)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6447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6093C-576C-4B6C-9E7B-B63491FE7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 of econometrician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C3B68-896D-926E-4EA7-C6DA9EFC5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 What causes what? What causes GFE? </a:t>
            </a:r>
          </a:p>
          <a:p>
            <a:pPr marL="0" indent="0">
              <a:buNone/>
            </a:pPr>
            <a:r>
              <a:rPr lang="en-GB" dirty="0"/>
              <a:t>	More interested in causal relationships</a:t>
            </a:r>
          </a:p>
          <a:p>
            <a:pPr marL="0" indent="0">
              <a:buNone/>
            </a:pPr>
            <a:r>
              <a:rPr lang="en-GB" dirty="0"/>
              <a:t>	Inferential Statistics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Forecasting</a:t>
            </a:r>
          </a:p>
          <a:p>
            <a:pPr marL="0" indent="0">
              <a:buNone/>
            </a:pPr>
            <a:r>
              <a:rPr lang="en-GB" dirty="0"/>
              <a:t>	Only interest is finding the best predictive model</a:t>
            </a:r>
          </a:p>
        </p:txBody>
      </p:sp>
    </p:spTree>
    <p:extLst>
      <p:ext uri="{BB962C8B-B14F-4D97-AF65-F5344CB8AC3E}">
        <p14:creationId xmlns:p14="http://schemas.microsoft.com/office/powerpoint/2010/main" val="1054032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416E-7EA4-5000-1754-63B7C5356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Before starting time series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112AA-4F76-4897-E2D4-E2BFCB465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GFE, LFE and EDP is stationary at levels (No transformation needed)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For optimal lag length (Box-Jenkins Methodology)</a:t>
            </a:r>
          </a:p>
          <a:p>
            <a:pPr lvl="1"/>
            <a:r>
              <a:rPr lang="en-GB" dirty="0"/>
              <a:t>Autocorrelation function (ACF)</a:t>
            </a:r>
          </a:p>
          <a:p>
            <a:pPr lvl="1"/>
            <a:r>
              <a:rPr lang="en-GB" dirty="0"/>
              <a:t>Partial autocorrelation function (PACF)</a:t>
            </a:r>
          </a:p>
          <a:p>
            <a:pPr lvl="1"/>
            <a:r>
              <a:rPr lang="en-GB" dirty="0"/>
              <a:t>AIC, BIC lag selection criteria</a:t>
            </a:r>
          </a:p>
        </p:txBody>
      </p:sp>
    </p:spTree>
    <p:extLst>
      <p:ext uri="{BB962C8B-B14F-4D97-AF65-F5344CB8AC3E}">
        <p14:creationId xmlns:p14="http://schemas.microsoft.com/office/powerpoint/2010/main" val="1394627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F9B1A-935F-E5DF-5C9A-7B2D0E217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AR(1) model: The Benchmark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835B6C-3385-49C5-33C3-639C4C756A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		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𝐺𝐹𝐸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𝐺𝐹𝐸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     </m:t>
                    </m:r>
                  </m:oMath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</a:rPr>
                  <a:t>			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𝐺𝐹𝐸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0.9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</a:rPr>
                  <a:t>					(t =301)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ambria Math" panose="02040503050406030204" pitchFamily="18" charset="0"/>
                  </a:rPr>
                  <a:t>R- Square = 0.85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ambria Math" panose="02040503050406030204" pitchFamily="18" charset="0"/>
                  </a:rPr>
                  <a:t>BP (P-value) = 0.000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ambria Math" panose="02040503050406030204" pitchFamily="18" charset="0"/>
                  </a:rPr>
                  <a:t>LM (P-value) = 0.000 (approx.)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ambria Math" panose="02040503050406030204" pitchFamily="18" charset="0"/>
                  </a:rPr>
                  <a:t>DW Statistic: 1.9145</a:t>
                </a:r>
              </a:p>
              <a:p>
                <a:pPr marL="0" indent="0">
                  <a:buNone/>
                </a:pPr>
                <a:endParaRPr lang="en-GB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835B6C-3385-49C5-33C3-639C4C756A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3719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1594</TotalTime>
  <Words>864</Words>
  <Application>Microsoft Office PowerPoint</Application>
  <PresentationFormat>Widescreen</PresentationFormat>
  <Paragraphs>163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Generation Forecasting Error modelling for Spanish Electricity Grid </vt:lpstr>
      <vt:lpstr>Formatting and Cleaning</vt:lpstr>
      <vt:lpstr>Variables and Format</vt:lpstr>
      <vt:lpstr>Data Aggregation/ Dealing with missing values</vt:lpstr>
      <vt:lpstr>Potential variables</vt:lpstr>
      <vt:lpstr>What is more suitable variable of interest</vt:lpstr>
      <vt:lpstr>Objectives of econometrician</vt:lpstr>
      <vt:lpstr>Before starting time series analysis</vt:lpstr>
      <vt:lpstr>AR(1) model: The Benchmark Model</vt:lpstr>
      <vt:lpstr>Static Model (conditional model)</vt:lpstr>
      <vt:lpstr>ARDL (4) Conditional</vt:lpstr>
      <vt:lpstr>ARDL 4 Unconditional</vt:lpstr>
      <vt:lpstr>Comparing AR(1) with ARDL (4) Unconditional </vt:lpstr>
      <vt:lpstr>Other models performance</vt:lpstr>
      <vt:lpstr>Final word on competing models</vt:lpstr>
      <vt:lpstr>Model limitations and improvements</vt:lpstr>
      <vt:lpstr>Thank you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Adil Saleem</dc:creator>
  <cp:lastModifiedBy>Adil Saleem</cp:lastModifiedBy>
  <cp:revision>13</cp:revision>
  <dcterms:created xsi:type="dcterms:W3CDTF">2025-02-27T03:03:07Z</dcterms:created>
  <dcterms:modified xsi:type="dcterms:W3CDTF">2025-03-10T09:23:45Z</dcterms:modified>
</cp:coreProperties>
</file>