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6" r:id="rId3"/>
    <p:sldId id="262" r:id="rId4"/>
    <p:sldId id="258" r:id="rId5"/>
    <p:sldId id="263" r:id="rId6"/>
    <p:sldId id="269" r:id="rId7"/>
    <p:sldId id="275" r:id="rId8"/>
    <p:sldId id="270" r:id="rId9"/>
    <p:sldId id="264" r:id="rId10"/>
    <p:sldId id="265" r:id="rId11"/>
    <p:sldId id="274" r:id="rId12"/>
    <p:sldId id="268" r:id="rId13"/>
    <p:sldId id="272" r:id="rId14"/>
    <p:sldId id="273"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C24"/>
    <a:srgbClr val="1AB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7"/>
    <p:restoredTop sz="94719"/>
  </p:normalViewPr>
  <p:slideViewPr>
    <p:cSldViewPr snapToGrid="0" snapToObjects="1">
      <p:cViewPr varScale="1">
        <p:scale>
          <a:sx n="79" d="100"/>
          <a:sy n="79" d="100"/>
        </p:scale>
        <p:origin x="224"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E936D-DC72-FA47-90AF-D054C7DC05F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0037153-4F27-1748-9750-E3E1D8E31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9EF409-2E8B-A843-B198-30229622122B}"/>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781C891B-B8B6-2F4B-8528-3D33E7380A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DF59B6-1FAE-564E-BC37-1EDBAA4459D3}"/>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100203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3EACE-06C9-0D4E-8176-0352AAF5758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1F8E52-1E9C-8147-96CE-3D527476DB4E}"/>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625CD980-BFDC-5A47-B717-4ECE48AF52EC}"/>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A3B99B4C-D9D9-5545-9DBC-456E3D3D8E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221EF7-9924-F540-9A56-A6BDC204AFA0}"/>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86693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11590E1-7D01-2B4F-884B-2CA90B02290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75D6991-6B1D-A649-88F8-EEADA423D612}"/>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C073B41C-D50D-3848-AD65-8A43442C43C8}"/>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36193CE1-28EC-F04E-BAFF-95281586A6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E254A5-3E7E-ED49-9BAE-23BE42C2FCAF}"/>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402168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A06E6-8DDD-9847-99F8-96671B263A0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51DF9F9-D326-2344-BF4F-DE4CC15D4BC6}"/>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1FB7CFE-2E04-6F44-93F4-97EB2B0C4A84}"/>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45CA091D-F409-5740-BBB3-D0EF75EC70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B4C2D1-4954-9743-8770-944272EEC531}"/>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420276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08E64-53D0-E841-99F6-15C6516D778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7C4844-EA21-BD41-AB67-F1F44752A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06EB2295-36B8-794C-B65F-99A9B182FB46}"/>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F9F88EF4-BBFB-1947-9712-28FE56D19B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D4C923-379C-5449-A659-A10FEF0E210E}"/>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41498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C744A-A2F1-854F-92CE-DB53F1FC13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3D5FEE5-DCDA-7542-9316-2FE56052E9C7}"/>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AE1C1812-E53D-3D4A-B5AC-068A0DC53036}"/>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C13EBEDC-9381-814C-8B84-427AC73E0585}"/>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6" name="Espace réservé du pied de page 5">
            <a:extLst>
              <a:ext uri="{FF2B5EF4-FFF2-40B4-BE49-F238E27FC236}">
                <a16:creationId xmlns:a16="http://schemas.microsoft.com/office/drawing/2014/main" id="{FD93DC6C-7747-2946-93DD-E1CEE3D521D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C6C81D-D61F-0549-9B57-8D4B45BB8174}"/>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156864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4BA9E-B338-A84B-9C66-F5F7EA16E65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2B5F86-08EB-A44F-A7A7-FA590635F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A5326370-EAFA-8D41-86C2-CA88C94FABC1}"/>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7A18E51E-49A2-8D41-8F87-8A4B0EE7E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0447ACF5-E6A1-6846-A5DD-C32DD317115C}"/>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26780CB8-B4A9-8F40-94AC-96A847554FFF}"/>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8" name="Espace réservé du pied de page 7">
            <a:extLst>
              <a:ext uri="{FF2B5EF4-FFF2-40B4-BE49-F238E27FC236}">
                <a16:creationId xmlns:a16="http://schemas.microsoft.com/office/drawing/2014/main" id="{BCC6AA67-00D1-CA4D-BBDA-15569114BF4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2B98D59-BF37-424E-901E-69D0AB61A9C4}"/>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313595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D9A52-C0CB-A846-91B5-BC4092ABC46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FDA8E51-376D-1149-A4AC-B14E26678C1A}"/>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4" name="Espace réservé du pied de page 3">
            <a:extLst>
              <a:ext uri="{FF2B5EF4-FFF2-40B4-BE49-F238E27FC236}">
                <a16:creationId xmlns:a16="http://schemas.microsoft.com/office/drawing/2014/main" id="{515C79C8-39D4-FB4D-A4E4-288EEF92CF5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676608-CC5C-694D-9C5A-9FFB8CED1646}"/>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347643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2F2A99-708E-2445-BAE9-888A9120FC38}"/>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3" name="Espace réservé du pied de page 2">
            <a:extLst>
              <a:ext uri="{FF2B5EF4-FFF2-40B4-BE49-F238E27FC236}">
                <a16:creationId xmlns:a16="http://schemas.microsoft.com/office/drawing/2014/main" id="{00EAE2A7-CA6B-AE44-8068-7D977B33880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98593DF-8147-8141-BBF7-A0CDF09CF937}"/>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11791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88C9BB-68D3-6E40-AFE9-63427E63E0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438F250-EA6C-614E-9B68-E1967560B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762DC599-0197-0A44-8732-82B3C612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EA8AC326-2789-084F-A5BF-16B35CD6D539}"/>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6" name="Espace réservé du pied de page 5">
            <a:extLst>
              <a:ext uri="{FF2B5EF4-FFF2-40B4-BE49-F238E27FC236}">
                <a16:creationId xmlns:a16="http://schemas.microsoft.com/office/drawing/2014/main" id="{6431DE87-AF56-6141-83CA-4781DA5282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E648254-B90C-5B48-9872-4AD7B5FA1B97}"/>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252133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CB0C6-3105-1645-9BCF-6E8048F8A9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9899F40-0A1A-3E4F-9D00-2719758F9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6799E4-14D7-8A43-AED2-9FA180A23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E536D27F-27E3-E844-8E4F-97DA5CD16DB3}"/>
              </a:ext>
            </a:extLst>
          </p:cNvPr>
          <p:cNvSpPr>
            <a:spLocks noGrp="1"/>
          </p:cNvSpPr>
          <p:nvPr>
            <p:ph type="dt" sz="half" idx="10"/>
          </p:nvPr>
        </p:nvSpPr>
        <p:spPr/>
        <p:txBody>
          <a:bodyPr/>
          <a:lstStyle/>
          <a:p>
            <a:fld id="{7E541F79-DC9F-3C4C-9DEB-0DD3D58DCD07}" type="datetimeFigureOut">
              <a:rPr lang="fr-FR" smtClean="0"/>
              <a:t>07/08/2020</a:t>
            </a:fld>
            <a:endParaRPr lang="fr-FR"/>
          </a:p>
        </p:txBody>
      </p:sp>
      <p:sp>
        <p:nvSpPr>
          <p:cNvPr id="6" name="Espace réservé du pied de page 5">
            <a:extLst>
              <a:ext uri="{FF2B5EF4-FFF2-40B4-BE49-F238E27FC236}">
                <a16:creationId xmlns:a16="http://schemas.microsoft.com/office/drawing/2014/main" id="{9D024462-2B72-1C47-BB1B-073CA9FFE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19C0CA-1865-5641-9084-8B3A7A118022}"/>
              </a:ext>
            </a:extLst>
          </p:cNvPr>
          <p:cNvSpPr>
            <a:spLocks noGrp="1"/>
          </p:cNvSpPr>
          <p:nvPr>
            <p:ph type="sldNum" sz="quarter" idx="12"/>
          </p:nvPr>
        </p:nvSpPr>
        <p:spPr/>
        <p:txBody>
          <a:bodyPr/>
          <a:lstStyle/>
          <a:p>
            <a:fld id="{BB5BC419-13CA-894A-9D33-D241E4D3DD16}" type="slidenum">
              <a:rPr lang="fr-FR" smtClean="0"/>
              <a:t>‹#›</a:t>
            </a:fld>
            <a:endParaRPr lang="fr-FR"/>
          </a:p>
        </p:txBody>
      </p:sp>
    </p:spTree>
    <p:extLst>
      <p:ext uri="{BB962C8B-B14F-4D97-AF65-F5344CB8AC3E}">
        <p14:creationId xmlns:p14="http://schemas.microsoft.com/office/powerpoint/2010/main" val="250964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899F73C-6DC9-5544-9011-C6CA76FBB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B9A7BEB-A9D2-7949-BF6A-16E2F36DA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D6F1D658-AFCF-BD49-83A0-951FB41FD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41F79-DC9F-3C4C-9DEB-0DD3D58DCD07}" type="datetimeFigureOut">
              <a:rPr lang="fr-FR" smtClean="0"/>
              <a:t>07/08/2020</a:t>
            </a:fld>
            <a:endParaRPr lang="fr-FR"/>
          </a:p>
        </p:txBody>
      </p:sp>
      <p:sp>
        <p:nvSpPr>
          <p:cNvPr id="5" name="Espace réservé du pied de page 4">
            <a:extLst>
              <a:ext uri="{FF2B5EF4-FFF2-40B4-BE49-F238E27FC236}">
                <a16:creationId xmlns:a16="http://schemas.microsoft.com/office/drawing/2014/main" id="{0631F613-A955-B749-9E0A-5CDB98545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EE9B367-5D2F-2446-979F-654118931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BC419-13CA-894A-9D33-D241E4D3DD16}" type="slidenum">
              <a:rPr lang="fr-FR" smtClean="0"/>
              <a:t>‹#›</a:t>
            </a:fld>
            <a:endParaRPr lang="fr-FR"/>
          </a:p>
        </p:txBody>
      </p:sp>
    </p:spTree>
    <p:extLst>
      <p:ext uri="{BB962C8B-B14F-4D97-AF65-F5344CB8AC3E}">
        <p14:creationId xmlns:p14="http://schemas.microsoft.com/office/powerpoint/2010/main" val="86839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clibrary.dev/#/fr/coreconcepts?id=streams" TargetMode="External"/><Relationship Id="rId2" Type="http://schemas.openxmlformats.org/officeDocument/2006/relationships/hyperlink" Target="https://bloclibrary.dev/#/fr/coreconcepts?id=transitions" TargetMode="External"/><Relationship Id="rId1" Type="http://schemas.openxmlformats.org/officeDocument/2006/relationships/slideLayout" Target="../slideLayouts/slideLayout2.xml"/><Relationship Id="rId4" Type="http://schemas.openxmlformats.org/officeDocument/2006/relationships/hyperlink" Target="https://bloclibrary.dev/#/fr/coreconcepts?id=bloc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loclibrary.dev/#/fr/coreconcepts?id=blocobserv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clibrary.dev/#/fr/flutterbloccoreconcepts?id=multiblocprovider" TargetMode="External"/><Relationship Id="rId2" Type="http://schemas.openxmlformats.org/officeDocument/2006/relationships/hyperlink" Target="https://bloclibrary.dev/#/fr/flutterbloccoreconcepts?id=blocprovid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clibrary.dev/#/blocnamingconventions?id=state-conventions" TargetMode="External"/><Relationship Id="rId2" Type="http://schemas.openxmlformats.org/officeDocument/2006/relationships/hyperlink" Target="https://bloclibrary.dev/#/blocnamingconventions?id=event-convention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elangel/bloc/" TargetMode="External"/><Relationship Id="rId7" Type="http://schemas.openxmlformats.org/officeDocument/2006/relationships/hyperlink" Target="https://www.youtube.com/watch?v=knMvKPKBzGE&amp;feature=youtu.be" TargetMode="External"/><Relationship Id="rId2" Type="http://schemas.openxmlformats.org/officeDocument/2006/relationships/hyperlink" Target="https://bloclibrary.dev/#/" TargetMode="External"/><Relationship Id="rId1" Type="http://schemas.openxmlformats.org/officeDocument/2006/relationships/slideLayout" Target="../slideLayouts/slideLayout1.xml"/><Relationship Id="rId6" Type="http://schemas.openxmlformats.org/officeDocument/2006/relationships/hyperlink" Target="https://marketplace.visualstudio.com/items?itemName=FelixAngelov.bloc#overview" TargetMode="External"/><Relationship Id="rId5" Type="http://schemas.openxmlformats.org/officeDocument/2006/relationships/hyperlink" Target="https://pub.dev/packages/bloc#-installing-tab" TargetMode="External"/><Relationship Id="rId4" Type="http://schemas.openxmlformats.org/officeDocument/2006/relationships/hyperlink" Target="https://pub.dev/packages/flutter_bloc#-installing-t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clibrary.dev/#/fr/architecture?id=archite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loclibrary.dev/#/fr/architecture?id=archite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clibrary.dev/#/fr/architecture?id=architectu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clibrary.dev/#/fr/coreconcepts?id=%c3%89v%c3%a9nements" TargetMode="External"/><Relationship Id="rId2" Type="http://schemas.openxmlformats.org/officeDocument/2006/relationships/hyperlink" Target="https://bloclibrary.dev/#/fr/coreconcepts?id=concepts-de-base" TargetMode="External"/><Relationship Id="rId1" Type="http://schemas.openxmlformats.org/officeDocument/2006/relationships/slideLayout" Target="../slideLayouts/slideLayout2.xml"/><Relationship Id="rId4" Type="http://schemas.openxmlformats.org/officeDocument/2006/relationships/hyperlink" Target="https://bloclibrary.dev/#/fr/coreconcepts?id=%c3%89ta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462020" y="1774131"/>
            <a:ext cx="9144000" cy="1764199"/>
          </a:xfrm>
        </p:spPr>
        <p:txBody>
          <a:bodyPr>
            <a:noAutofit/>
          </a:bodyPr>
          <a:lstStyle/>
          <a:p>
            <a:r>
              <a:rPr lang="fr-FR" sz="6000" b="1" dirty="0">
                <a:solidFill>
                  <a:srgbClr val="1AB8CC"/>
                </a:solidFill>
                <a:latin typeface="medium-content-serif-font"/>
              </a:rPr>
              <a:t>ARCHITECTURE BLOC SUR FLUTTER</a:t>
            </a:r>
          </a:p>
          <a:p>
            <a:endParaRPr lang="fr-FR" sz="2800" dirty="0"/>
          </a:p>
          <a:p>
            <a:endParaRPr lang="fr-FR" sz="2800" dirty="0"/>
          </a:p>
          <a:p>
            <a:endParaRPr lang="fr-FR" sz="2800" dirty="0"/>
          </a:p>
        </p:txBody>
      </p:sp>
      <p:pic>
        <p:nvPicPr>
          <p:cNvPr id="5" name="Image 4">
            <a:extLst>
              <a:ext uri="{FF2B5EF4-FFF2-40B4-BE49-F238E27FC236}">
                <a16:creationId xmlns:a16="http://schemas.microsoft.com/office/drawing/2014/main" id="{83CC8F95-3415-E34C-A0CD-07761A862551}"/>
              </a:ext>
            </a:extLst>
          </p:cNvPr>
          <p:cNvPicPr>
            <a:picLocks noChangeAspect="1"/>
          </p:cNvPicPr>
          <p:nvPr/>
        </p:nvPicPr>
        <p:blipFill>
          <a:blip r:embed="rId2"/>
          <a:stretch>
            <a:fillRect/>
          </a:stretch>
        </p:blipFill>
        <p:spPr>
          <a:xfrm>
            <a:off x="5143852" y="4999286"/>
            <a:ext cx="1780335" cy="1780335"/>
          </a:xfrm>
          <a:prstGeom prst="rect">
            <a:avLst/>
          </a:prstGeom>
        </p:spPr>
      </p:pic>
    </p:spTree>
    <p:extLst>
      <p:ext uri="{BB962C8B-B14F-4D97-AF65-F5344CB8AC3E}">
        <p14:creationId xmlns:p14="http://schemas.microsoft.com/office/powerpoint/2010/main" val="82978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FF94E433-D345-A34F-9CD5-0A5F1952F3DE}"/>
              </a:ext>
            </a:extLst>
          </p:cNvPr>
          <p:cNvSpPr>
            <a:spLocks noGrp="1"/>
          </p:cNvSpPr>
          <p:nvPr>
            <p:ph idx="1"/>
          </p:nvPr>
        </p:nvSpPr>
        <p:spPr>
          <a:xfrm>
            <a:off x="406685" y="233130"/>
            <a:ext cx="11552433" cy="6434798"/>
          </a:xfrm>
        </p:spPr>
        <p:txBody>
          <a:bodyPr>
            <a:normAutofit fontScale="92500" lnSpcReduction="20000"/>
          </a:bodyPr>
          <a:lstStyle/>
          <a:p>
            <a:pPr marL="0" indent="0">
              <a:buNone/>
            </a:pPr>
            <a:endParaRPr lang="fr-FR" b="1" u="sng" dirty="0">
              <a:hlinkClick r:id="rId2">
                <a:extLst>
                  <a:ext uri="{A12FA001-AC4F-418D-AE19-62706E023703}">
                    <ahyp:hlinkClr xmlns:ahyp="http://schemas.microsoft.com/office/drawing/2018/hyperlinkcolor" val="tx"/>
                  </a:ext>
                </a:extLst>
              </a:hlinkClick>
            </a:endParaRPr>
          </a:p>
          <a:p>
            <a:pPr marL="0" indent="0">
              <a:buNone/>
            </a:pPr>
            <a:r>
              <a:rPr lang="fr-FR" sz="3000" b="1" u="sng" dirty="0">
                <a:hlinkClick r:id="rId2">
                  <a:extLst>
                    <a:ext uri="{A12FA001-AC4F-418D-AE19-62706E023703}">
                      <ahyp:hlinkClr xmlns:ahyp="http://schemas.microsoft.com/office/drawing/2018/hyperlinkcolor" val="tx"/>
                    </a:ext>
                  </a:extLst>
                </a:hlinkClick>
              </a:rPr>
              <a:t>Transitions</a:t>
            </a:r>
            <a:endParaRPr lang="fr-FR" sz="3000" b="1" dirty="0"/>
          </a:p>
          <a:p>
            <a:pPr marL="0" indent="0">
              <a:buNone/>
            </a:pPr>
            <a:r>
              <a:rPr lang="fr-FR" sz="3000" dirty="0"/>
              <a:t>Le passage d'un état à un autre s'appelle une Transition. Une transition se compose de l'état actuel, de l'événement et de l'état suivant.</a:t>
            </a:r>
          </a:p>
          <a:p>
            <a:pPr marL="0" indent="0">
              <a:buNone/>
            </a:pPr>
            <a:endParaRPr lang="fr-FR" sz="3000" dirty="0"/>
          </a:p>
          <a:p>
            <a:pPr marL="0" indent="0">
              <a:buNone/>
            </a:pPr>
            <a:r>
              <a:rPr lang="fr-FR" sz="3000" b="1" u="sng" dirty="0">
                <a:hlinkClick r:id="rId3">
                  <a:extLst>
                    <a:ext uri="{A12FA001-AC4F-418D-AE19-62706E023703}">
                      <ahyp:hlinkClr xmlns:ahyp="http://schemas.microsoft.com/office/drawing/2018/hyperlinkcolor" val="tx"/>
                    </a:ext>
                  </a:extLst>
                </a:hlinkClick>
              </a:rPr>
              <a:t>Streams</a:t>
            </a:r>
            <a:endParaRPr lang="fr-FR" sz="3000" b="1" dirty="0"/>
          </a:p>
          <a:p>
            <a:pPr marL="0" indent="0">
              <a:buNone/>
            </a:pPr>
            <a:r>
              <a:rPr lang="fr-FR" sz="3000" dirty="0"/>
              <a:t>Un "</a:t>
            </a:r>
            <a:r>
              <a:rPr lang="fr-FR" sz="3000" dirty="0" err="1"/>
              <a:t>stream</a:t>
            </a:r>
            <a:r>
              <a:rPr lang="fr-FR" sz="3000" dirty="0"/>
              <a:t>" est une séquence de données asynchrones.</a:t>
            </a:r>
          </a:p>
          <a:p>
            <a:pPr marL="0" indent="0">
              <a:buNone/>
            </a:pPr>
            <a:endParaRPr lang="fr-FR" sz="3000" dirty="0"/>
          </a:p>
          <a:p>
            <a:pPr marL="0" indent="0">
              <a:buNone/>
            </a:pPr>
            <a:r>
              <a:rPr lang="fr-FR" sz="3000" b="1" dirty="0">
                <a:hlinkClick r:id="rId4">
                  <a:extLst>
                    <a:ext uri="{A12FA001-AC4F-418D-AE19-62706E023703}">
                      <ahyp:hlinkClr xmlns:ahyp="http://schemas.microsoft.com/office/drawing/2018/hyperlinkcolor" val="tx"/>
                    </a:ext>
                  </a:extLst>
                </a:hlinkClick>
              </a:rPr>
              <a:t>Blocs</a:t>
            </a:r>
            <a:endParaRPr lang="fr-FR" sz="3000" b="1" dirty="0"/>
          </a:p>
          <a:p>
            <a:r>
              <a:rPr lang="fr-FR" sz="3000" dirty="0"/>
              <a:t>Un Bloc (</a:t>
            </a:r>
            <a:r>
              <a:rPr lang="fr-FR" sz="3000" b="1" dirty="0"/>
              <a:t>Business </a:t>
            </a:r>
            <a:r>
              <a:rPr lang="fr-FR" sz="3000" b="1" dirty="0" err="1"/>
              <a:t>Logic</a:t>
            </a:r>
            <a:r>
              <a:rPr lang="fr-FR" sz="3000" b="1" dirty="0"/>
              <a:t> Component</a:t>
            </a:r>
            <a:r>
              <a:rPr lang="fr-FR" sz="3000" dirty="0"/>
              <a:t>) est un composant qui convertit un Stream d'évènements entrants Events en un Stream d'états sortants States. Pensez à un Bloc comme étant des "cerveaux" décrit ci-dessus.</a:t>
            </a:r>
          </a:p>
          <a:p>
            <a:r>
              <a:rPr lang="fr-FR" sz="3000" dirty="0"/>
              <a:t>Chaque Bloc doit étendre la classe de base Bloc qui fait partie du paquet de base du bloc.</a:t>
            </a:r>
          </a:p>
          <a:p>
            <a:r>
              <a:rPr lang="fr-FR" dirty="0"/>
              <a:t>Chaque Bloc doit définir un état initial qui est l'état avant que les événements n'aient été reçus.</a:t>
            </a:r>
            <a:endParaRPr lang="fr-FR" sz="3000" dirty="0"/>
          </a:p>
          <a:p>
            <a:endParaRPr lang="fr-FR" sz="3000" dirty="0"/>
          </a:p>
        </p:txBody>
      </p:sp>
    </p:spTree>
    <p:extLst>
      <p:ext uri="{BB962C8B-B14F-4D97-AF65-F5344CB8AC3E}">
        <p14:creationId xmlns:p14="http://schemas.microsoft.com/office/powerpoint/2010/main" val="216941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dissolve">
                                      <p:cBhvr>
                                        <p:cTn id="23" dur="500"/>
                                        <p:tgtEl>
                                          <p:spTgt spid="5">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dissolve">
                                      <p:cBhvr>
                                        <p:cTn id="26" dur="500"/>
                                        <p:tgtEl>
                                          <p:spTgt spid="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dissolve">
                                      <p:cBhvr>
                                        <p:cTn id="31" dur="500"/>
                                        <p:tgtEl>
                                          <p:spTgt spid="5">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dissolve">
                                      <p:cBhvr>
                                        <p:cTn id="3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FF94E433-D345-A34F-9CD5-0A5F1952F3DE}"/>
              </a:ext>
            </a:extLst>
          </p:cNvPr>
          <p:cNvSpPr>
            <a:spLocks noGrp="1"/>
          </p:cNvSpPr>
          <p:nvPr>
            <p:ph idx="1"/>
          </p:nvPr>
        </p:nvSpPr>
        <p:spPr>
          <a:xfrm>
            <a:off x="406685" y="233130"/>
            <a:ext cx="11552433" cy="6434798"/>
          </a:xfrm>
        </p:spPr>
        <p:txBody>
          <a:bodyPr>
            <a:normAutofit/>
          </a:bodyPr>
          <a:lstStyle/>
          <a:p>
            <a:pPr marL="0" indent="0">
              <a:buNone/>
            </a:pPr>
            <a:r>
              <a:rPr lang="fr-FR" sz="3200" b="1" u="sng" dirty="0">
                <a:hlinkClick r:id="rId2">
                  <a:extLst>
                    <a:ext uri="{A12FA001-AC4F-418D-AE19-62706E023703}">
                      <ahyp:hlinkClr xmlns:ahyp="http://schemas.microsoft.com/office/drawing/2018/hyperlinkcolor" val="tx"/>
                    </a:ext>
                  </a:extLst>
                </a:hlinkClick>
              </a:rPr>
              <a:t>BlocObserver</a:t>
            </a:r>
            <a:endParaRPr lang="fr-FR" sz="3200" b="1" dirty="0"/>
          </a:p>
          <a:p>
            <a:pPr marL="0" indent="0">
              <a:buNone/>
            </a:pPr>
            <a:r>
              <a:rPr lang="fr-FR" sz="3200" dirty="0"/>
              <a:t>Un avantage supplémentaire de l'utilisation du Bloc, c'est que nous pouvons avoir accès à toutes les " </a:t>
            </a:r>
            <a:r>
              <a:rPr lang="fr-FR" sz="3200" b="1" dirty="0"/>
              <a:t>Transitions</a:t>
            </a:r>
            <a:r>
              <a:rPr lang="fr-FR" sz="3200" dirty="0"/>
              <a:t> " en un seul endroit.</a:t>
            </a:r>
          </a:p>
          <a:p>
            <a:pPr marL="0" indent="0">
              <a:buNone/>
            </a:pPr>
            <a:r>
              <a:rPr lang="fr-FR" sz="3200" dirty="0"/>
              <a:t>il est assez courant dans les grandes applications d'avoir plusieurs blocs gérant différentes parties de l'état de l'application.</a:t>
            </a:r>
          </a:p>
          <a:p>
            <a:endParaRPr lang="fr-FR" sz="3000" dirty="0"/>
          </a:p>
        </p:txBody>
      </p:sp>
    </p:spTree>
    <p:extLst>
      <p:ext uri="{BB962C8B-B14F-4D97-AF65-F5344CB8AC3E}">
        <p14:creationId xmlns:p14="http://schemas.microsoft.com/office/powerpoint/2010/main" val="48105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92A460-E129-AB41-BF32-E25E0FAFD535}"/>
              </a:ext>
            </a:extLst>
          </p:cNvPr>
          <p:cNvSpPr>
            <a:spLocks noGrp="1"/>
          </p:cNvSpPr>
          <p:nvPr>
            <p:ph idx="1"/>
          </p:nvPr>
        </p:nvSpPr>
        <p:spPr>
          <a:xfrm>
            <a:off x="337351" y="164387"/>
            <a:ext cx="11016449" cy="5222622"/>
          </a:xfrm>
        </p:spPr>
        <p:txBody>
          <a:bodyPr>
            <a:normAutofit/>
          </a:bodyPr>
          <a:lstStyle/>
          <a:p>
            <a:pPr marL="0" indent="0">
              <a:buNone/>
            </a:pPr>
            <a:r>
              <a:rPr lang="fr-FR" b="1" u="sng" dirty="0">
                <a:hlinkClick r:id="rId2"/>
              </a:rPr>
              <a:t>BlocProvider</a:t>
            </a:r>
            <a:endParaRPr lang="fr-FR" b="1" dirty="0"/>
          </a:p>
          <a:p>
            <a:pPr marL="0" indent="0">
              <a:buNone/>
            </a:pPr>
            <a:r>
              <a:rPr lang="fr-FR" b="1" dirty="0" err="1"/>
              <a:t>BlocBuilder</a:t>
            </a:r>
            <a:r>
              <a:rPr lang="fr-FR" b="1" dirty="0"/>
              <a:t>:</a:t>
            </a:r>
            <a:r>
              <a:rPr lang="fr-FR" dirty="0"/>
              <a:t> est un widget Flutter qui nécessite un Bloc et une fonction </a:t>
            </a:r>
            <a:r>
              <a:rPr lang="fr-FR" dirty="0" err="1"/>
              <a:t>builder</a:t>
            </a:r>
            <a:r>
              <a:rPr lang="fr-FR" dirty="0"/>
              <a:t>. </a:t>
            </a:r>
          </a:p>
          <a:p>
            <a:pPr marL="0" indent="0">
              <a:buNone/>
            </a:pPr>
            <a:r>
              <a:rPr lang="fr-FR" dirty="0" err="1"/>
              <a:t>BlocBuilder</a:t>
            </a:r>
            <a:r>
              <a:rPr lang="fr-FR" dirty="0"/>
              <a:t> gère la construction du widget en réponse aux nouveaux states. </a:t>
            </a:r>
          </a:p>
          <a:p>
            <a:pPr marL="0" indent="0">
              <a:buNone/>
            </a:pPr>
            <a:r>
              <a:rPr lang="fr-FR" dirty="0"/>
              <a:t>La fonction </a:t>
            </a:r>
            <a:r>
              <a:rPr lang="fr-FR" dirty="0" err="1"/>
              <a:t>builder</a:t>
            </a:r>
            <a:r>
              <a:rPr lang="fr-FR" dirty="0"/>
              <a:t> peut potentiellement être appelée plusieurs fois et devrait être une fonction pure qui retourne un widget en réponse au state.</a:t>
            </a:r>
          </a:p>
          <a:p>
            <a:pPr marL="0" indent="0">
              <a:buNone/>
            </a:pPr>
            <a:endParaRPr lang="fr-FR" dirty="0"/>
          </a:p>
          <a:p>
            <a:pPr marL="0" indent="0">
              <a:buNone/>
            </a:pPr>
            <a:r>
              <a:rPr lang="fr-FR" b="1" u="sng" dirty="0">
                <a:hlinkClick r:id="rId3"/>
              </a:rPr>
              <a:t>MultiBlocProvider</a:t>
            </a:r>
            <a:endParaRPr lang="fr-FR" b="1" dirty="0"/>
          </a:p>
          <a:p>
            <a:pPr marL="0" indent="0">
              <a:buNone/>
            </a:pPr>
            <a:r>
              <a:rPr lang="fr-FR" b="1" dirty="0" err="1"/>
              <a:t>MultiBlocProvider</a:t>
            </a:r>
            <a:r>
              <a:rPr lang="fr-FR" dirty="0"/>
              <a:t> est widget Flutter qui fusionne de multiples widgets </a:t>
            </a:r>
            <a:r>
              <a:rPr lang="fr-FR" dirty="0" err="1"/>
              <a:t>BlocProvider</a:t>
            </a:r>
            <a:r>
              <a:rPr lang="fr-FR" dirty="0"/>
              <a:t> widgets en un seul.</a:t>
            </a:r>
          </a:p>
        </p:txBody>
      </p:sp>
    </p:spTree>
    <p:extLst>
      <p:ext uri="{BB962C8B-B14F-4D97-AF65-F5344CB8AC3E}">
        <p14:creationId xmlns:p14="http://schemas.microsoft.com/office/powerpoint/2010/main" val="4104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23290" y="102742"/>
            <a:ext cx="11866652" cy="6647379"/>
          </a:xfrm>
        </p:spPr>
        <p:txBody>
          <a:bodyPr>
            <a:normAutofit fontScale="70000" lnSpcReduction="20000"/>
          </a:bodyPr>
          <a:lstStyle/>
          <a:p>
            <a:r>
              <a:rPr lang="fr-FR" sz="5700" b="1" u="sng" dirty="0">
                <a:solidFill>
                  <a:srgbClr val="1AB8CC"/>
                </a:solidFill>
              </a:rPr>
              <a:t>Conventions de dénominations</a:t>
            </a:r>
          </a:p>
          <a:p>
            <a:endParaRPr lang="fr-FR" sz="4000" b="1" u="sng" dirty="0">
              <a:solidFill>
                <a:srgbClr val="00B0F0"/>
              </a:solidFill>
            </a:endParaRPr>
          </a:p>
          <a:p>
            <a:pPr algn="l"/>
            <a:r>
              <a:rPr lang="fr-FR" sz="3600" dirty="0"/>
              <a:t>Les conventions de dénomination suivantes sont simplement des recommandations et sont complètement facultatives. </a:t>
            </a:r>
          </a:p>
          <a:p>
            <a:pPr algn="l"/>
            <a:endParaRPr lang="fr-FR" sz="3600" dirty="0"/>
          </a:p>
          <a:p>
            <a:pPr algn="l"/>
            <a:r>
              <a:rPr lang="fr-FR" sz="3600" b="1" dirty="0">
                <a:hlinkClick r:id="rId2"/>
              </a:rPr>
              <a:t>Event Conventions</a:t>
            </a:r>
            <a:endParaRPr lang="fr-FR" sz="3600" b="1" dirty="0"/>
          </a:p>
          <a:p>
            <a:pPr algn="l"/>
            <a:r>
              <a:rPr lang="fr-FR" sz="3600" dirty="0"/>
              <a:t>Les événements doivent être nommés au passé, car les événements sont des choses qui se sont déjà produites du point de vue du bloc.</a:t>
            </a:r>
          </a:p>
          <a:p>
            <a:pPr algn="l"/>
            <a:r>
              <a:rPr lang="fr-FR" sz="3600" dirty="0"/>
              <a:t>Ex:</a:t>
            </a:r>
          </a:p>
          <a:p>
            <a:pPr algn="l"/>
            <a:r>
              <a:rPr lang="fr-FR" sz="3600" b="1" dirty="0" err="1"/>
              <a:t>CounterStarted</a:t>
            </a:r>
            <a:r>
              <a:rPr lang="fr-FR" sz="3600" b="1" dirty="0"/>
              <a:t>,</a:t>
            </a:r>
            <a:r>
              <a:rPr lang="fr-FR" sz="3600" dirty="0"/>
              <a:t> </a:t>
            </a:r>
            <a:r>
              <a:rPr lang="fr-FR" sz="3600" b="1" dirty="0" err="1"/>
              <a:t>CounterIncremented</a:t>
            </a:r>
            <a:r>
              <a:rPr lang="fr-FR" sz="3600" b="1" dirty="0"/>
              <a:t>,</a:t>
            </a:r>
            <a:r>
              <a:rPr lang="fr-FR" sz="3600" dirty="0"/>
              <a:t> </a:t>
            </a:r>
            <a:r>
              <a:rPr lang="fr-FR" sz="3600" b="1" dirty="0" err="1"/>
              <a:t>CounterDecremented</a:t>
            </a:r>
            <a:r>
              <a:rPr lang="fr-FR" sz="3600" b="1" dirty="0"/>
              <a:t>,</a:t>
            </a:r>
            <a:r>
              <a:rPr lang="fr-FR" sz="3600" dirty="0"/>
              <a:t> </a:t>
            </a:r>
            <a:r>
              <a:rPr lang="fr-FR" sz="3600" b="1" dirty="0" err="1"/>
              <a:t>CounterIncrementRetried</a:t>
            </a:r>
            <a:endParaRPr lang="fr-FR" sz="3600" b="1" dirty="0"/>
          </a:p>
          <a:p>
            <a:pPr algn="l"/>
            <a:endParaRPr lang="fr-FR" sz="3600" b="1" dirty="0"/>
          </a:p>
          <a:p>
            <a:pPr algn="l"/>
            <a:r>
              <a:rPr lang="fr-FR" sz="3600" b="1" u="sng" dirty="0">
                <a:hlinkClick r:id="rId3"/>
              </a:rPr>
              <a:t>State Conventions</a:t>
            </a:r>
            <a:endParaRPr lang="fr-FR" sz="3600" b="1" dirty="0"/>
          </a:p>
          <a:p>
            <a:pPr algn="l"/>
            <a:r>
              <a:rPr lang="fr-FR" sz="3600" dirty="0"/>
              <a:t>Les états doivent être des noms, car un état n'est qu'un instantané à un moment donné.</a:t>
            </a:r>
          </a:p>
          <a:p>
            <a:pPr algn="l"/>
            <a:r>
              <a:rPr lang="fr-FR" sz="3600" dirty="0"/>
              <a:t>Ex: </a:t>
            </a:r>
          </a:p>
          <a:p>
            <a:pPr algn="l"/>
            <a:r>
              <a:rPr lang="fr-FR" sz="3600" b="1" dirty="0" err="1"/>
              <a:t>CounterInitial</a:t>
            </a:r>
            <a:r>
              <a:rPr lang="fr-FR" sz="3600" b="1" dirty="0"/>
              <a:t>, </a:t>
            </a:r>
            <a:r>
              <a:rPr lang="fr-FR" sz="3600" b="1" dirty="0" err="1"/>
              <a:t>CounterLoadInProgress</a:t>
            </a:r>
            <a:r>
              <a:rPr lang="fr-FR" sz="3600" b="1" dirty="0"/>
              <a:t>, </a:t>
            </a:r>
            <a:r>
              <a:rPr lang="fr-FR" sz="3600" b="1" dirty="0" err="1"/>
              <a:t>CounterLoadSuccess</a:t>
            </a:r>
            <a:r>
              <a:rPr lang="fr-FR" sz="3600" b="1" dirty="0"/>
              <a:t>, </a:t>
            </a:r>
            <a:r>
              <a:rPr lang="fr-FR" sz="3600" b="1" dirty="0" err="1"/>
              <a:t>CounterLoadFailure</a:t>
            </a:r>
            <a:endParaRPr lang="fr-FR" sz="3600" b="1" dirty="0"/>
          </a:p>
        </p:txBody>
      </p:sp>
    </p:spTree>
    <p:extLst>
      <p:ext uri="{BB962C8B-B14F-4D97-AF65-F5344CB8AC3E}">
        <p14:creationId xmlns:p14="http://schemas.microsoft.com/office/powerpoint/2010/main" val="6317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dissolve">
                                      <p:cBhvr>
                                        <p:cTn id="26" dur="500"/>
                                        <p:tgtEl>
                                          <p:spTgt spid="3">
                                            <p:txEl>
                                              <p:pRg st="9" end="9"/>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dissolve">
                                      <p:cBhvr>
                                        <p:cTn id="29" dur="500"/>
                                        <p:tgtEl>
                                          <p:spTgt spid="3">
                                            <p:txEl>
                                              <p:pRg st="10" end="1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dissolve">
                                      <p:cBhvr>
                                        <p:cTn id="32" dur="500"/>
                                        <p:tgtEl>
                                          <p:spTgt spid="3">
                                            <p:txEl>
                                              <p:pRg st="11" end="11"/>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dissolve">
                                      <p:cBhvr>
                                        <p:cTn id="3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92A460-E129-AB41-BF32-E25E0FAFD535}"/>
              </a:ext>
            </a:extLst>
          </p:cNvPr>
          <p:cNvSpPr>
            <a:spLocks noGrp="1"/>
          </p:cNvSpPr>
          <p:nvPr>
            <p:ph idx="1"/>
          </p:nvPr>
        </p:nvSpPr>
        <p:spPr>
          <a:xfrm>
            <a:off x="838200" y="164386"/>
            <a:ext cx="10515600" cy="6693613"/>
          </a:xfrm>
        </p:spPr>
        <p:txBody>
          <a:bodyPr>
            <a:normAutofit/>
          </a:bodyPr>
          <a:lstStyle/>
          <a:p>
            <a:pPr marL="0" indent="0" algn="ctr">
              <a:buNone/>
            </a:pPr>
            <a:r>
              <a:rPr lang="fr-FR" sz="4000" b="1" u="sng" dirty="0">
                <a:solidFill>
                  <a:srgbClr val="1AB8CC"/>
                </a:solidFill>
              </a:rPr>
              <a:t>Implémentations : CRUD</a:t>
            </a:r>
          </a:p>
        </p:txBody>
      </p:sp>
      <p:pic>
        <p:nvPicPr>
          <p:cNvPr id="5" name="Image 4">
            <a:extLst>
              <a:ext uri="{FF2B5EF4-FFF2-40B4-BE49-F238E27FC236}">
                <a16:creationId xmlns:a16="http://schemas.microsoft.com/office/drawing/2014/main" id="{D9B13CBB-07EF-7D40-8C47-0FCC155B3C67}"/>
              </a:ext>
            </a:extLst>
          </p:cNvPr>
          <p:cNvPicPr>
            <a:picLocks noChangeAspect="1"/>
          </p:cNvPicPr>
          <p:nvPr/>
        </p:nvPicPr>
        <p:blipFill>
          <a:blip r:embed="rId2"/>
          <a:stretch>
            <a:fillRect/>
          </a:stretch>
        </p:blipFill>
        <p:spPr>
          <a:xfrm>
            <a:off x="4353340" y="974454"/>
            <a:ext cx="2637633" cy="5708501"/>
          </a:xfrm>
          <a:prstGeom prst="rect">
            <a:avLst/>
          </a:prstGeom>
        </p:spPr>
      </p:pic>
    </p:spTree>
    <p:extLst>
      <p:ext uri="{BB962C8B-B14F-4D97-AF65-F5344CB8AC3E}">
        <p14:creationId xmlns:p14="http://schemas.microsoft.com/office/powerpoint/2010/main" val="23552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23290" y="102742"/>
            <a:ext cx="11866652" cy="6647379"/>
          </a:xfrm>
        </p:spPr>
        <p:txBody>
          <a:bodyPr>
            <a:normAutofit/>
          </a:bodyPr>
          <a:lstStyle/>
          <a:p>
            <a:pPr algn="l"/>
            <a:r>
              <a:rPr lang="fr-FR" b="1" dirty="0"/>
              <a:t>Documentation:</a:t>
            </a:r>
          </a:p>
          <a:p>
            <a:pPr algn="l"/>
            <a:r>
              <a:rPr lang="fr-FR" dirty="0">
                <a:hlinkClick r:id="rId2"/>
              </a:rPr>
              <a:t>https://bloclibrary.dev/#/</a:t>
            </a:r>
            <a:endParaRPr lang="fr-FR" dirty="0"/>
          </a:p>
          <a:p>
            <a:pPr algn="l"/>
            <a:r>
              <a:rPr lang="fr-FR" dirty="0">
                <a:hlinkClick r:id="rId3"/>
              </a:rPr>
              <a:t>https://github.com/felangel/bloc/</a:t>
            </a:r>
            <a:endParaRPr lang="fr-FR" dirty="0"/>
          </a:p>
          <a:p>
            <a:pPr algn="l"/>
            <a:endParaRPr lang="fr-FR" dirty="0"/>
          </a:p>
          <a:p>
            <a:pPr algn="l"/>
            <a:r>
              <a:rPr lang="fr-FR" b="1" dirty="0"/>
              <a:t>Packages &amp; installation:</a:t>
            </a:r>
          </a:p>
          <a:p>
            <a:pPr algn="l"/>
            <a:r>
              <a:rPr lang="fr-FR" dirty="0">
                <a:hlinkClick r:id="rId4"/>
              </a:rPr>
              <a:t>https://pub.dev/packages/flutter_bloc#-installing-tab</a:t>
            </a:r>
            <a:endParaRPr lang="fr-FR" dirty="0"/>
          </a:p>
          <a:p>
            <a:pPr algn="l"/>
            <a:r>
              <a:rPr lang="fr-FR" dirty="0">
                <a:hlinkClick r:id="rId5"/>
              </a:rPr>
              <a:t>https://pub.dev/packages/bloc#-installing-tab</a:t>
            </a:r>
            <a:endParaRPr lang="fr-FR" dirty="0"/>
          </a:p>
          <a:p>
            <a:pPr algn="l"/>
            <a:endParaRPr lang="fr-FR" dirty="0"/>
          </a:p>
          <a:p>
            <a:pPr algn="l"/>
            <a:r>
              <a:rPr lang="fr-FR" b="1" dirty="0"/>
              <a:t>Extensions VSCODE:</a:t>
            </a:r>
          </a:p>
          <a:p>
            <a:pPr algn="l"/>
            <a:r>
              <a:rPr lang="fr-FR" dirty="0">
                <a:hlinkClick r:id="rId6"/>
              </a:rPr>
              <a:t>https://marketplace.visualstudio.com/items?itemName=FelixAngelov.bloc#overview</a:t>
            </a:r>
            <a:endParaRPr lang="fr-FR" dirty="0"/>
          </a:p>
          <a:p>
            <a:pPr algn="l"/>
            <a:endParaRPr lang="fr-FR" dirty="0"/>
          </a:p>
          <a:p>
            <a:pPr algn="l"/>
            <a:r>
              <a:rPr lang="fr-FR" b="1" dirty="0"/>
              <a:t>Vidéo tutorial:</a:t>
            </a:r>
          </a:p>
          <a:p>
            <a:pPr algn="l"/>
            <a:r>
              <a:rPr lang="fr-FR" dirty="0">
                <a:hlinkClick r:id="rId7"/>
              </a:rPr>
              <a:t>https://www.youtube.com/watch?v=knMvKPKBzGE&amp;feature=youtu.be</a:t>
            </a:r>
            <a:endParaRPr lang="fr-FR" dirty="0"/>
          </a:p>
        </p:txBody>
      </p:sp>
    </p:spTree>
    <p:extLst>
      <p:ext uri="{BB962C8B-B14F-4D97-AF65-F5344CB8AC3E}">
        <p14:creationId xmlns:p14="http://schemas.microsoft.com/office/powerpoint/2010/main" val="325250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452080" y="581435"/>
            <a:ext cx="9144000" cy="435707"/>
          </a:xfrm>
        </p:spPr>
        <p:txBody>
          <a:bodyPr>
            <a:noAutofit/>
          </a:bodyPr>
          <a:lstStyle/>
          <a:p>
            <a:r>
              <a:rPr lang="fr-FR" sz="4000" b="1" u="sng" dirty="0">
                <a:solidFill>
                  <a:srgbClr val="1AB8CC"/>
                </a:solidFill>
              </a:rPr>
              <a:t>INTRODUCTION</a:t>
            </a:r>
          </a:p>
          <a:p>
            <a:endParaRPr lang="fr-FR" sz="4000" b="1" dirty="0">
              <a:solidFill>
                <a:srgbClr val="00B0F0"/>
              </a:solidFill>
            </a:endParaRPr>
          </a:p>
        </p:txBody>
      </p:sp>
      <p:sp>
        <p:nvSpPr>
          <p:cNvPr id="2" name="Rectangle 1">
            <a:extLst>
              <a:ext uri="{FF2B5EF4-FFF2-40B4-BE49-F238E27FC236}">
                <a16:creationId xmlns:a16="http://schemas.microsoft.com/office/drawing/2014/main" id="{A4183A57-ED53-6C48-800B-890E08A8B9F6}"/>
              </a:ext>
            </a:extLst>
          </p:cNvPr>
          <p:cNvSpPr/>
          <p:nvPr/>
        </p:nvSpPr>
        <p:spPr>
          <a:xfrm>
            <a:off x="353857" y="1933297"/>
            <a:ext cx="11340446" cy="1815882"/>
          </a:xfrm>
          <a:prstGeom prst="rect">
            <a:avLst/>
          </a:prstGeom>
        </p:spPr>
        <p:txBody>
          <a:bodyPr wrap="square">
            <a:spAutoFit/>
          </a:bodyPr>
          <a:lstStyle/>
          <a:p>
            <a:r>
              <a:rPr lang="fr-FR" sz="2800" dirty="0">
                <a:solidFill>
                  <a:srgbClr val="292929"/>
                </a:solidFill>
                <a:latin typeface="medium-content-serif-font"/>
              </a:rPr>
              <a:t>La gestion des états dans une application Flutter est un sujet brûlant. Les options disponibles sont nombreuses et bien que cela puisse être génial, il est facile de se sentir dépassé, facilement confus et perdu en essayant de choisir la meilleure solution qui correspond à vos besoins.</a:t>
            </a:r>
          </a:p>
        </p:txBody>
      </p:sp>
    </p:spTree>
    <p:extLst>
      <p:ext uri="{BB962C8B-B14F-4D97-AF65-F5344CB8AC3E}">
        <p14:creationId xmlns:p14="http://schemas.microsoft.com/office/powerpoint/2010/main" val="277104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23290" y="102742"/>
            <a:ext cx="11866652" cy="6647379"/>
          </a:xfrm>
        </p:spPr>
        <p:txBody>
          <a:bodyPr>
            <a:noAutofit/>
          </a:bodyPr>
          <a:lstStyle/>
          <a:p>
            <a:r>
              <a:rPr lang="fr-FR" sz="4000" b="1" u="sng" dirty="0">
                <a:solidFill>
                  <a:srgbClr val="1AB8CC"/>
                </a:solidFill>
              </a:rPr>
              <a:t>INTRODUCTION</a:t>
            </a:r>
          </a:p>
          <a:p>
            <a:endParaRPr lang="fr-FR" sz="2800" dirty="0"/>
          </a:p>
          <a:p>
            <a:pPr algn="l"/>
            <a:r>
              <a:rPr lang="fr-FR" sz="2800" dirty="0"/>
              <a:t>En tant que développeurs, nous voulons :</a:t>
            </a:r>
          </a:p>
          <a:p>
            <a:pPr marL="342900" indent="-342900" algn="l">
              <a:buFont typeface="Arial" panose="020B0604020202020204" pitchFamily="34" charset="0"/>
              <a:buChar char="•"/>
            </a:pPr>
            <a:r>
              <a:rPr lang="fr-FR" sz="2800" dirty="0"/>
              <a:t>savoir dans quel état est notre application</a:t>
            </a:r>
          </a:p>
          <a:p>
            <a:pPr marL="342900" indent="-342900" algn="l">
              <a:buFont typeface="Arial" panose="020B0604020202020204" pitchFamily="34" charset="0"/>
              <a:buChar char="•"/>
            </a:pPr>
            <a:r>
              <a:rPr lang="fr-FR" sz="2800" dirty="0"/>
              <a:t>tester facilement chaque cas pour nous assurer que notre application répond correctement.</a:t>
            </a:r>
          </a:p>
          <a:p>
            <a:pPr marL="342900" indent="-342900" algn="l">
              <a:buFont typeface="Arial" panose="020B0604020202020204" pitchFamily="34" charset="0"/>
              <a:buChar char="•"/>
            </a:pPr>
            <a:r>
              <a:rPr lang="fr-FR" sz="2800" dirty="0"/>
              <a:t>enregistrer chaque interaction d'utilisateur dans notre application afin que nous puissions prendre des décisions fondées sur des données.</a:t>
            </a:r>
          </a:p>
          <a:p>
            <a:pPr marL="342900" indent="-342900" algn="l">
              <a:buFont typeface="Arial" panose="020B0604020202020204" pitchFamily="34" charset="0"/>
              <a:buChar char="•"/>
            </a:pPr>
            <a:r>
              <a:rPr lang="fr-FR" sz="2800" dirty="0"/>
              <a:t>travailler aussi efficacement que possible et réutiliser les composants de notre application et dans d'autres applications.</a:t>
            </a:r>
          </a:p>
          <a:p>
            <a:pPr marL="342900" indent="-342900" algn="l">
              <a:buFont typeface="Arial" panose="020B0604020202020204" pitchFamily="34" charset="0"/>
              <a:buChar char="•"/>
            </a:pPr>
            <a:r>
              <a:rPr lang="fr-FR" sz="2800" dirty="0"/>
              <a:t>avoir de nombreux développeurs qui travaillent de manière transparente au sein d'une base de code unique, suivant les mêmes modèles et conventions.</a:t>
            </a:r>
          </a:p>
          <a:p>
            <a:pPr marL="342900" indent="-342900" algn="l">
              <a:buFont typeface="Arial" panose="020B0604020202020204" pitchFamily="34" charset="0"/>
              <a:buChar char="•"/>
            </a:pPr>
            <a:r>
              <a:rPr lang="fr-FR" sz="2800" dirty="0"/>
              <a:t>développer des applications rapides et réactives.</a:t>
            </a:r>
          </a:p>
        </p:txBody>
      </p:sp>
    </p:spTree>
    <p:extLst>
      <p:ext uri="{BB962C8B-B14F-4D97-AF65-F5344CB8AC3E}">
        <p14:creationId xmlns:p14="http://schemas.microsoft.com/office/powerpoint/2010/main" val="11385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23290" y="102742"/>
            <a:ext cx="11866652" cy="6647379"/>
          </a:xfrm>
        </p:spPr>
        <p:txBody>
          <a:bodyPr>
            <a:normAutofit/>
          </a:bodyPr>
          <a:lstStyle/>
          <a:p>
            <a:r>
              <a:rPr lang="fr-FR" sz="4000" b="1" u="sng" dirty="0">
                <a:solidFill>
                  <a:srgbClr val="1AB8CC"/>
                </a:solidFill>
              </a:rPr>
              <a:t>Qu'est-ce que le modèle BLOC?</a:t>
            </a:r>
          </a:p>
          <a:p>
            <a:endParaRPr lang="fr-FR" sz="3500" u="sng" dirty="0">
              <a:solidFill>
                <a:srgbClr val="00B0F0"/>
              </a:solidFill>
            </a:endParaRPr>
          </a:p>
          <a:p>
            <a:pPr algn="l"/>
            <a:r>
              <a:rPr lang="fr-FR" sz="2800" dirty="0" err="1"/>
              <a:t>BLoC</a:t>
            </a:r>
            <a:r>
              <a:rPr lang="fr-FR" sz="2800" dirty="0"/>
              <a:t> signifie </a:t>
            </a:r>
            <a:r>
              <a:rPr lang="fr-FR" sz="2800" b="1" dirty="0"/>
              <a:t>Business </a:t>
            </a:r>
            <a:r>
              <a:rPr lang="fr-FR" sz="2800" b="1" dirty="0" err="1"/>
              <a:t>Logic</a:t>
            </a:r>
            <a:r>
              <a:rPr lang="fr-FR" sz="2800" b="1" dirty="0"/>
              <a:t> Controller</a:t>
            </a:r>
            <a:r>
              <a:rPr lang="fr-FR" sz="2800" dirty="0"/>
              <a:t> est un système de gestion d'état, créé par Google et présenté lors de Google I / O 2018. Il est créé sur la base des flux et de la programmation réactive.</a:t>
            </a:r>
          </a:p>
          <a:p>
            <a:pPr algn="l"/>
            <a:r>
              <a:rPr lang="fr-FR" sz="3000" dirty="0"/>
              <a:t>Et permet : </a:t>
            </a:r>
          </a:p>
          <a:p>
            <a:pPr marL="342900" indent="-342900" algn="l">
              <a:buFont typeface="Arial" panose="020B0604020202020204" pitchFamily="34" charset="0"/>
              <a:buChar char="•"/>
            </a:pPr>
            <a:r>
              <a:rPr lang="fr-FR" sz="3000" dirty="0"/>
              <a:t>De séparer facilement la présentation de la logique métier, rendant le code rapide, facile à tester et réutilisable.</a:t>
            </a:r>
          </a:p>
          <a:p>
            <a:pPr marL="342900" indent="-342900" algn="l">
              <a:buFont typeface="Arial" panose="020B0604020202020204" pitchFamily="34" charset="0"/>
              <a:buChar char="•"/>
            </a:pPr>
            <a:r>
              <a:rPr lang="fr-FR" sz="3000" dirty="0"/>
              <a:t>Peut être réutilisé dans différentes applications </a:t>
            </a:r>
            <a:r>
              <a:rPr lang="fr-FR" sz="3000" dirty="0" err="1"/>
              <a:t>Dart</a:t>
            </a:r>
            <a:r>
              <a:rPr lang="fr-FR" sz="3000" dirty="0"/>
              <a:t>, qu'il s'agisse d'une application Flutter (Mobile, Web, Desktop) ou d'une application </a:t>
            </a:r>
            <a:r>
              <a:rPr lang="fr-FR" sz="3000" dirty="0" err="1"/>
              <a:t>Angular</a:t>
            </a:r>
            <a:r>
              <a:rPr lang="fr-FR" sz="3000" dirty="0"/>
              <a:t> </a:t>
            </a:r>
            <a:r>
              <a:rPr lang="fr-FR" sz="3000" dirty="0" err="1"/>
              <a:t>Dart</a:t>
            </a:r>
            <a:r>
              <a:rPr lang="fr-FR" sz="3000" dirty="0"/>
              <a:t>.</a:t>
            </a:r>
          </a:p>
          <a:p>
            <a:pPr marL="342900" indent="-342900" algn="l">
              <a:buFont typeface="Arial" panose="020B0604020202020204" pitchFamily="34" charset="0"/>
              <a:buChar char="•"/>
            </a:pPr>
            <a:r>
              <a:rPr lang="fr-FR" sz="3000" dirty="0"/>
              <a:t>Gère l'état et à rendre l'accès aux données à partir d'un emplacement central dans votre projet.</a:t>
            </a:r>
          </a:p>
        </p:txBody>
      </p:sp>
    </p:spTree>
    <p:extLst>
      <p:ext uri="{BB962C8B-B14F-4D97-AF65-F5344CB8AC3E}">
        <p14:creationId xmlns:p14="http://schemas.microsoft.com/office/powerpoint/2010/main" val="74378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DB31665-673E-3C4B-921E-950D87624245}"/>
              </a:ext>
            </a:extLst>
          </p:cNvPr>
          <p:cNvSpPr>
            <a:spLocks noGrp="1"/>
          </p:cNvSpPr>
          <p:nvPr>
            <p:ph type="subTitle" idx="1"/>
          </p:nvPr>
        </p:nvSpPr>
        <p:spPr>
          <a:xfrm>
            <a:off x="123290" y="102742"/>
            <a:ext cx="11866652" cy="6647379"/>
          </a:xfrm>
        </p:spPr>
        <p:txBody>
          <a:bodyPr>
            <a:normAutofit/>
          </a:bodyPr>
          <a:lstStyle/>
          <a:p>
            <a:pPr algn="l"/>
            <a:r>
              <a:rPr lang="fr-FR" sz="2800" dirty="0"/>
              <a:t>Bloc a été conçu avec ces trois valeurs fondamentales à l'esprit :</a:t>
            </a:r>
          </a:p>
          <a:p>
            <a:pPr algn="l"/>
            <a:r>
              <a:rPr lang="fr-FR" sz="2800" b="1" dirty="0"/>
              <a:t>Simple</a:t>
            </a:r>
            <a:r>
              <a:rPr lang="fr-FR" sz="2800" dirty="0"/>
              <a:t>:</a:t>
            </a:r>
          </a:p>
          <a:p>
            <a:pPr algn="l"/>
            <a:r>
              <a:rPr lang="fr-FR" sz="2800" dirty="0"/>
              <a:t>Facile à comprendre et peut être utilisé par des développeurs de différents niveaux de compétences.</a:t>
            </a:r>
          </a:p>
          <a:p>
            <a:pPr algn="l"/>
            <a:endParaRPr lang="fr-FR" sz="2800" dirty="0"/>
          </a:p>
          <a:p>
            <a:pPr algn="l"/>
            <a:r>
              <a:rPr lang="fr-FR" sz="2800" b="1" dirty="0"/>
              <a:t>Puissant</a:t>
            </a:r>
            <a:r>
              <a:rPr lang="fr-FR" sz="2800" dirty="0"/>
              <a:t>:</a:t>
            </a:r>
          </a:p>
          <a:p>
            <a:pPr algn="l"/>
            <a:r>
              <a:rPr lang="fr-FR" sz="2800" dirty="0"/>
              <a:t>Aide à créer des applications complexes.</a:t>
            </a:r>
          </a:p>
          <a:p>
            <a:pPr algn="l"/>
            <a:endParaRPr lang="fr-FR" sz="2800" dirty="0"/>
          </a:p>
          <a:p>
            <a:pPr algn="l"/>
            <a:r>
              <a:rPr lang="fr-FR" sz="2800" b="1" dirty="0"/>
              <a:t>Testable</a:t>
            </a:r>
            <a:r>
              <a:rPr lang="fr-FR" sz="2800" dirty="0"/>
              <a:t>:</a:t>
            </a:r>
          </a:p>
          <a:p>
            <a:pPr algn="l"/>
            <a:r>
              <a:rPr lang="fr-FR" sz="2800" dirty="0"/>
              <a:t>Tester facilement chaque aspect d'une application pour que nous puissions l'itérer en toute confiance.</a:t>
            </a:r>
          </a:p>
        </p:txBody>
      </p:sp>
    </p:spTree>
    <p:extLst>
      <p:ext uri="{BB962C8B-B14F-4D97-AF65-F5344CB8AC3E}">
        <p14:creationId xmlns:p14="http://schemas.microsoft.com/office/powerpoint/2010/main" val="71008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92A460-E129-AB41-BF32-E25E0FAFD535}"/>
              </a:ext>
            </a:extLst>
          </p:cNvPr>
          <p:cNvSpPr>
            <a:spLocks noGrp="1"/>
          </p:cNvSpPr>
          <p:nvPr>
            <p:ph idx="1"/>
          </p:nvPr>
        </p:nvSpPr>
        <p:spPr>
          <a:xfrm>
            <a:off x="838200" y="164387"/>
            <a:ext cx="10515600" cy="6012576"/>
          </a:xfrm>
        </p:spPr>
        <p:txBody>
          <a:bodyPr/>
          <a:lstStyle/>
          <a:p>
            <a:pPr marL="0" indent="0" algn="ctr">
              <a:buNone/>
            </a:pPr>
            <a:r>
              <a:rPr lang="fr-FR" sz="4000" b="1" u="sng" dirty="0">
                <a:solidFill>
                  <a:srgbClr val="1AB8CC"/>
                </a:solidFill>
                <a:hlinkClick r:id="rId2">
                  <a:extLst>
                    <a:ext uri="{A12FA001-AC4F-418D-AE19-62706E023703}">
                      <ahyp:hlinkClr xmlns:ahyp="http://schemas.microsoft.com/office/drawing/2018/hyperlinkcolor" val="tx"/>
                    </a:ext>
                  </a:extLst>
                </a:hlinkClick>
              </a:rPr>
              <a:t>Architecture</a:t>
            </a:r>
            <a:endParaRPr lang="fr-FR" sz="4000" dirty="0">
              <a:solidFill>
                <a:srgbClr val="1AB8CC"/>
              </a:solidFill>
            </a:endParaRPr>
          </a:p>
          <a:p>
            <a:pPr marL="0" indent="0">
              <a:buNone/>
            </a:pPr>
            <a:endParaRPr lang="fr-FR" b="1" dirty="0"/>
          </a:p>
        </p:txBody>
      </p:sp>
      <p:pic>
        <p:nvPicPr>
          <p:cNvPr id="6" name="Image 5">
            <a:extLst>
              <a:ext uri="{FF2B5EF4-FFF2-40B4-BE49-F238E27FC236}">
                <a16:creationId xmlns:a16="http://schemas.microsoft.com/office/drawing/2014/main" id="{301F1050-9569-0E44-B239-87E249C9C57A}"/>
              </a:ext>
            </a:extLst>
          </p:cNvPr>
          <p:cNvPicPr>
            <a:picLocks noChangeAspect="1"/>
          </p:cNvPicPr>
          <p:nvPr/>
        </p:nvPicPr>
        <p:blipFill>
          <a:blip r:embed="rId3"/>
          <a:stretch>
            <a:fillRect/>
          </a:stretch>
        </p:blipFill>
        <p:spPr>
          <a:xfrm>
            <a:off x="400050" y="1075175"/>
            <a:ext cx="11391900" cy="4191000"/>
          </a:xfrm>
          <a:prstGeom prst="rect">
            <a:avLst/>
          </a:prstGeom>
        </p:spPr>
      </p:pic>
    </p:spTree>
    <p:extLst>
      <p:ext uri="{BB962C8B-B14F-4D97-AF65-F5344CB8AC3E}">
        <p14:creationId xmlns:p14="http://schemas.microsoft.com/office/powerpoint/2010/main" val="5457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92A460-E129-AB41-BF32-E25E0FAFD535}"/>
              </a:ext>
            </a:extLst>
          </p:cNvPr>
          <p:cNvSpPr>
            <a:spLocks noGrp="1"/>
          </p:cNvSpPr>
          <p:nvPr>
            <p:ph idx="1"/>
          </p:nvPr>
        </p:nvSpPr>
        <p:spPr>
          <a:xfrm>
            <a:off x="838200" y="164387"/>
            <a:ext cx="10515600" cy="6012576"/>
          </a:xfrm>
        </p:spPr>
        <p:txBody>
          <a:bodyPr/>
          <a:lstStyle/>
          <a:p>
            <a:pPr marL="0" indent="0" algn="ctr">
              <a:buNone/>
            </a:pPr>
            <a:r>
              <a:rPr lang="fr-FR" sz="4000" b="1" u="sng" dirty="0">
                <a:solidFill>
                  <a:srgbClr val="1AB8CC"/>
                </a:solidFill>
                <a:hlinkClick r:id="rId2">
                  <a:extLst>
                    <a:ext uri="{A12FA001-AC4F-418D-AE19-62706E023703}">
                      <ahyp:hlinkClr xmlns:ahyp="http://schemas.microsoft.com/office/drawing/2018/hyperlinkcolor" val="tx"/>
                    </a:ext>
                  </a:extLst>
                </a:hlinkClick>
              </a:rPr>
              <a:t>Architecture</a:t>
            </a:r>
            <a:endParaRPr lang="fr-FR" sz="4000" dirty="0">
              <a:solidFill>
                <a:srgbClr val="1AB8CC"/>
              </a:solidFill>
            </a:endParaRPr>
          </a:p>
          <a:p>
            <a:pPr marL="0" indent="0">
              <a:buNone/>
            </a:pPr>
            <a:endParaRPr lang="fr-FR" b="1" dirty="0"/>
          </a:p>
        </p:txBody>
      </p:sp>
      <p:pic>
        <p:nvPicPr>
          <p:cNvPr id="4" name="Image 3">
            <a:extLst>
              <a:ext uri="{FF2B5EF4-FFF2-40B4-BE49-F238E27FC236}">
                <a16:creationId xmlns:a16="http://schemas.microsoft.com/office/drawing/2014/main" id="{723FDFDC-26FC-0141-A676-8A582D13496F}"/>
              </a:ext>
            </a:extLst>
          </p:cNvPr>
          <p:cNvPicPr>
            <a:picLocks noChangeAspect="1"/>
          </p:cNvPicPr>
          <p:nvPr/>
        </p:nvPicPr>
        <p:blipFill>
          <a:blip r:embed="rId3"/>
          <a:stretch>
            <a:fillRect/>
          </a:stretch>
        </p:blipFill>
        <p:spPr>
          <a:xfrm>
            <a:off x="3309733" y="803175"/>
            <a:ext cx="5148059" cy="5934976"/>
          </a:xfrm>
          <a:prstGeom prst="rect">
            <a:avLst/>
          </a:prstGeom>
        </p:spPr>
      </p:pic>
    </p:spTree>
    <p:extLst>
      <p:ext uri="{BB962C8B-B14F-4D97-AF65-F5344CB8AC3E}">
        <p14:creationId xmlns:p14="http://schemas.microsoft.com/office/powerpoint/2010/main" val="236073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92A460-E129-AB41-BF32-E25E0FAFD535}"/>
              </a:ext>
            </a:extLst>
          </p:cNvPr>
          <p:cNvSpPr>
            <a:spLocks noGrp="1"/>
          </p:cNvSpPr>
          <p:nvPr>
            <p:ph idx="1"/>
          </p:nvPr>
        </p:nvSpPr>
        <p:spPr>
          <a:xfrm>
            <a:off x="205483" y="164387"/>
            <a:ext cx="11887200" cy="4274448"/>
          </a:xfrm>
        </p:spPr>
        <p:txBody>
          <a:bodyPr>
            <a:normAutofit/>
          </a:bodyPr>
          <a:lstStyle/>
          <a:p>
            <a:pPr marL="0" indent="0" algn="ctr">
              <a:buNone/>
            </a:pPr>
            <a:r>
              <a:rPr lang="fr-FR" sz="4000" b="1" u="sng" dirty="0">
                <a:solidFill>
                  <a:srgbClr val="1AB8CC"/>
                </a:solidFill>
                <a:hlinkClick r:id="rId2">
                  <a:extLst>
                    <a:ext uri="{A12FA001-AC4F-418D-AE19-62706E023703}">
                      <ahyp:hlinkClr xmlns:ahyp="http://schemas.microsoft.com/office/drawing/2018/hyperlinkcolor" val="tx"/>
                    </a:ext>
                  </a:extLst>
                </a:hlinkClick>
              </a:rPr>
              <a:t>Architecture</a:t>
            </a:r>
            <a:endParaRPr lang="fr-FR" sz="4000" dirty="0">
              <a:solidFill>
                <a:srgbClr val="1AB8CC"/>
              </a:solidFill>
            </a:endParaRPr>
          </a:p>
          <a:p>
            <a:pPr marL="0" indent="0">
              <a:buNone/>
            </a:pPr>
            <a:endParaRPr lang="fr-FR" dirty="0"/>
          </a:p>
          <a:p>
            <a:pPr marL="0" indent="0">
              <a:buNone/>
            </a:pPr>
            <a:r>
              <a:rPr lang="fr-FR" dirty="0"/>
              <a:t>L'utilisation de Bloc permet de séparer notre application en trois couches :</a:t>
            </a:r>
          </a:p>
          <a:p>
            <a:r>
              <a:rPr lang="fr-FR" dirty="0"/>
              <a:t>Présentation (</a:t>
            </a:r>
            <a:r>
              <a:rPr lang="fr-FR" b="1" dirty="0"/>
              <a:t>UI</a:t>
            </a:r>
            <a:r>
              <a:rPr lang="fr-FR" dirty="0"/>
              <a:t>)</a:t>
            </a:r>
          </a:p>
          <a:p>
            <a:r>
              <a:rPr lang="fr-FR" dirty="0"/>
              <a:t>Logique métier (</a:t>
            </a:r>
            <a:r>
              <a:rPr lang="fr-FR" b="1" dirty="0"/>
              <a:t>Bloc</a:t>
            </a:r>
            <a:r>
              <a:rPr lang="fr-FR" dirty="0"/>
              <a:t>)</a:t>
            </a:r>
          </a:p>
          <a:p>
            <a:r>
              <a:rPr lang="fr-FR" dirty="0"/>
              <a:t>Données (</a:t>
            </a:r>
            <a:r>
              <a:rPr lang="fr-FR" b="1" dirty="0"/>
              <a:t>Data</a:t>
            </a:r>
            <a:r>
              <a:rPr lang="fr-FR" dirty="0"/>
              <a:t>)</a:t>
            </a:r>
          </a:p>
          <a:p>
            <a:pPr lvl="1"/>
            <a:r>
              <a:rPr lang="fr-FR" sz="2800" dirty="0"/>
              <a:t>Dépôt (</a:t>
            </a:r>
            <a:r>
              <a:rPr lang="fr-FR" sz="2800" b="1" dirty="0" err="1"/>
              <a:t>Repository</a:t>
            </a:r>
            <a:r>
              <a:rPr lang="fr-FR" sz="2800" dirty="0"/>
              <a:t>)</a:t>
            </a:r>
          </a:p>
          <a:p>
            <a:pPr lvl="1"/>
            <a:r>
              <a:rPr lang="fr-FR" sz="2800" dirty="0"/>
              <a:t>Fournisseur de données (</a:t>
            </a:r>
            <a:r>
              <a:rPr lang="fr-FR" sz="2800" b="1" dirty="0" err="1"/>
              <a:t>DataProvider</a:t>
            </a:r>
            <a:r>
              <a:rPr lang="fr-FR" sz="2800" dirty="0"/>
              <a:t>)</a:t>
            </a:r>
          </a:p>
        </p:txBody>
      </p:sp>
      <p:sp>
        <p:nvSpPr>
          <p:cNvPr id="2" name="Rectangle 1">
            <a:extLst>
              <a:ext uri="{FF2B5EF4-FFF2-40B4-BE49-F238E27FC236}">
                <a16:creationId xmlns:a16="http://schemas.microsoft.com/office/drawing/2014/main" id="{E2BF3795-F2B6-4746-B2FC-DB715C32C02E}"/>
              </a:ext>
            </a:extLst>
          </p:cNvPr>
          <p:cNvSpPr/>
          <p:nvPr/>
        </p:nvSpPr>
        <p:spPr>
          <a:xfrm>
            <a:off x="-298881" y="4545367"/>
            <a:ext cx="11887200" cy="954107"/>
          </a:xfrm>
          <a:prstGeom prst="rect">
            <a:avLst/>
          </a:prstGeom>
        </p:spPr>
        <p:txBody>
          <a:bodyPr wrap="square">
            <a:spAutoFit/>
          </a:bodyPr>
          <a:lstStyle/>
          <a:p>
            <a:pPr lvl="1"/>
            <a:r>
              <a:rPr lang="fr-FR" sz="2800" dirty="0"/>
              <a:t>Afin de faciliter la mise en place de l’architecture Bloc, deux bibliothèques sont fortement recommandées il s’agit de </a:t>
            </a:r>
            <a:r>
              <a:rPr lang="fr-FR" sz="2800" b="1" dirty="0"/>
              <a:t>bloc</a:t>
            </a:r>
            <a:r>
              <a:rPr lang="fr-FR" sz="2800" dirty="0"/>
              <a:t> et </a:t>
            </a:r>
            <a:r>
              <a:rPr lang="fr-FR" sz="2800" b="1" dirty="0" err="1"/>
              <a:t>flutter_bloc</a:t>
            </a:r>
            <a:r>
              <a:rPr lang="fr-FR" sz="2800" dirty="0"/>
              <a:t>.</a:t>
            </a:r>
          </a:p>
        </p:txBody>
      </p:sp>
    </p:spTree>
    <p:extLst>
      <p:ext uri="{BB962C8B-B14F-4D97-AF65-F5344CB8AC3E}">
        <p14:creationId xmlns:p14="http://schemas.microsoft.com/office/powerpoint/2010/main" val="58089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dissolve">
                                      <p:cBhvr>
                                        <p:cTn id="2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FF94E433-D345-A34F-9CD5-0A5F1952F3DE}"/>
              </a:ext>
            </a:extLst>
          </p:cNvPr>
          <p:cNvSpPr>
            <a:spLocks noGrp="1"/>
          </p:cNvSpPr>
          <p:nvPr>
            <p:ph idx="1"/>
          </p:nvPr>
        </p:nvSpPr>
        <p:spPr>
          <a:xfrm>
            <a:off x="406685" y="233130"/>
            <a:ext cx="11552433" cy="6434798"/>
          </a:xfrm>
        </p:spPr>
        <p:txBody>
          <a:bodyPr>
            <a:normAutofit/>
          </a:bodyPr>
          <a:lstStyle/>
          <a:p>
            <a:pPr marL="0" indent="0" algn="ctr">
              <a:buNone/>
            </a:pPr>
            <a:r>
              <a:rPr lang="fr-FR" sz="4000" b="1" dirty="0">
                <a:solidFill>
                  <a:srgbClr val="1AB8CC"/>
                </a:solidFill>
                <a:hlinkClick r:id="rId2">
                  <a:extLst>
                    <a:ext uri="{A12FA001-AC4F-418D-AE19-62706E023703}">
                      <ahyp:hlinkClr xmlns:ahyp="http://schemas.microsoft.com/office/drawing/2018/hyperlinkcolor" val="tx"/>
                    </a:ext>
                  </a:extLst>
                </a:hlinkClick>
              </a:rPr>
              <a:t>Apperçu rapide du Package</a:t>
            </a:r>
            <a:endParaRPr lang="fr-FR" sz="4000" b="1" dirty="0">
              <a:solidFill>
                <a:srgbClr val="1AB8CC"/>
              </a:solidFill>
            </a:endParaRPr>
          </a:p>
          <a:p>
            <a:pPr marL="0" indent="0" algn="ctr">
              <a:buNone/>
            </a:pPr>
            <a:endParaRPr lang="fr-FR" dirty="0"/>
          </a:p>
          <a:p>
            <a:pPr marL="0" indent="0">
              <a:buNone/>
            </a:pPr>
            <a:r>
              <a:rPr lang="fr-FR" dirty="0"/>
              <a:t>Il y a plusieurs concepts fondamentaux qui sont essentiels pour comprendre comment utiliser la bibliothèque </a:t>
            </a:r>
            <a:r>
              <a:rPr lang="fr-FR" b="1" dirty="0" err="1"/>
              <a:t>flutter_bloc</a:t>
            </a:r>
            <a:r>
              <a:rPr lang="fr-FR" dirty="0"/>
              <a:t>.</a:t>
            </a:r>
          </a:p>
          <a:p>
            <a:pPr marL="0" indent="0">
              <a:buNone/>
            </a:pPr>
            <a:endParaRPr lang="fr-FR" b="1" dirty="0"/>
          </a:p>
          <a:p>
            <a:pPr marL="0" indent="0">
              <a:buNone/>
            </a:pPr>
            <a:r>
              <a:rPr lang="fr-FR" b="1" u="sng" dirty="0">
                <a:hlinkClick r:id="rId3">
                  <a:extLst>
                    <a:ext uri="{A12FA001-AC4F-418D-AE19-62706E023703}">
                      <ahyp:hlinkClr xmlns:ahyp="http://schemas.microsoft.com/office/drawing/2018/hyperlinkcolor" val="tx"/>
                    </a:ext>
                  </a:extLst>
                </a:hlinkClick>
              </a:rPr>
              <a:t>Événement</a:t>
            </a:r>
            <a:r>
              <a:rPr lang="fr-FR" b="1" dirty="0"/>
              <a:t> (</a:t>
            </a:r>
            <a:r>
              <a:rPr lang="fr-FR" b="1" dirty="0" err="1"/>
              <a:t>event</a:t>
            </a:r>
            <a:r>
              <a:rPr lang="fr-FR" b="1" dirty="0"/>
              <a:t>)</a:t>
            </a:r>
          </a:p>
          <a:p>
            <a:pPr marL="0" indent="0">
              <a:buNone/>
            </a:pPr>
            <a:r>
              <a:rPr lang="fr-FR" dirty="0"/>
              <a:t>Généralement utilisés en réponse aux interactions de l'utilisateur telles que les pressions sur les boutons ou les événements du cycle de vie tels que les chargements de pages.</a:t>
            </a:r>
          </a:p>
          <a:p>
            <a:pPr marL="0" indent="0">
              <a:buNone/>
            </a:pPr>
            <a:endParaRPr lang="fr-FR" b="1" dirty="0"/>
          </a:p>
          <a:p>
            <a:pPr marL="0" indent="0">
              <a:buNone/>
            </a:pPr>
            <a:r>
              <a:rPr lang="fr-FR" b="1" dirty="0">
                <a:hlinkClick r:id="rId4">
                  <a:extLst>
                    <a:ext uri="{A12FA001-AC4F-418D-AE19-62706E023703}">
                      <ahyp:hlinkClr xmlns:ahyp="http://schemas.microsoft.com/office/drawing/2018/hyperlinkcolor" val="tx"/>
                    </a:ext>
                  </a:extLst>
                </a:hlinkClick>
              </a:rPr>
              <a:t>États</a:t>
            </a:r>
            <a:r>
              <a:rPr lang="fr-FR" b="1" dirty="0"/>
              <a:t> (state)</a:t>
            </a:r>
          </a:p>
          <a:p>
            <a:pPr marL="0" indent="0">
              <a:buNone/>
            </a:pPr>
            <a:r>
              <a:rPr lang="fr-FR" dirty="0"/>
              <a:t>Les états sont la sortie d'un Bloc et représentent une partie de l'état de votre application.</a:t>
            </a:r>
          </a:p>
        </p:txBody>
      </p:sp>
    </p:spTree>
    <p:extLst>
      <p:ext uri="{BB962C8B-B14F-4D97-AF65-F5344CB8AC3E}">
        <p14:creationId xmlns:p14="http://schemas.microsoft.com/office/powerpoint/2010/main" val="35934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dissolve">
                                      <p:cBhvr>
                                        <p:cTn id="12" dur="500"/>
                                        <p:tgtEl>
                                          <p:spTgt spid="5">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dissolve">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dissolve">
                                      <p:cBhvr>
                                        <p:cTn id="20" dur="500"/>
                                        <p:tgtEl>
                                          <p:spTgt spid="5">
                                            <p:txEl>
                                              <p:pRg st="7" end="7"/>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dissolv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898</Words>
  <Application>Microsoft Macintosh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medium-content-serif-font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Maky Madingou</dc:creator>
  <cp:lastModifiedBy>Maky Madingou</cp:lastModifiedBy>
  <cp:revision>97</cp:revision>
  <dcterms:created xsi:type="dcterms:W3CDTF">2020-07-09T00:28:53Z</dcterms:created>
  <dcterms:modified xsi:type="dcterms:W3CDTF">2020-08-07T10:20:59Z</dcterms:modified>
</cp:coreProperties>
</file>