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256" r:id="rId6"/>
    <p:sldId id="265" r:id="rId7"/>
    <p:sldId id="266" r:id="rId8"/>
    <p:sldId id="268" r:id="rId9"/>
    <p:sldId id="269" r:id="rId10"/>
    <p:sldId id="264" r:id="rId11"/>
    <p:sldId id="270" r:id="rId12"/>
    <p:sldId id="271" r:id="rId13"/>
    <p:sldId id="262" r:id="rId14"/>
    <p:sldId id="263" r:id="rId15"/>
    <p:sldId id="278" r:id="rId16"/>
    <p:sldId id="261" r:id="rId17"/>
    <p:sldId id="279" r:id="rId18"/>
    <p:sldId id="280" r:id="rId19"/>
    <p:sldId id="272" r:id="rId20"/>
    <p:sldId id="274" r:id="rId21"/>
    <p:sldId id="275" r:id="rId22"/>
    <p:sldId id="277" r:id="rId23"/>
    <p:sldId id="281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7E4E58-4E1A-480A-A4AE-1F0E0FDF1038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83E4F0B-FAEC-43AD-A2D7-2D80294273F0}">
      <dgm:prSet/>
      <dgm:spPr/>
      <dgm:t>
        <a:bodyPr/>
        <a:lstStyle/>
        <a:p>
          <a:r>
            <a:rPr lang="en-US"/>
            <a:t>Data was taken from ACT Government website. </a:t>
          </a:r>
        </a:p>
      </dgm:t>
    </dgm:pt>
    <dgm:pt modelId="{44958278-75B2-4416-860C-5546B0A2C9A1}" type="parTrans" cxnId="{77C3E5A0-EBF8-47E3-BF6F-352631F9823F}">
      <dgm:prSet/>
      <dgm:spPr/>
      <dgm:t>
        <a:bodyPr/>
        <a:lstStyle/>
        <a:p>
          <a:endParaRPr lang="en-US"/>
        </a:p>
      </dgm:t>
    </dgm:pt>
    <dgm:pt modelId="{E7A040F0-3345-4031-8D94-EF41C7073393}" type="sibTrans" cxnId="{77C3E5A0-EBF8-47E3-BF6F-352631F9823F}">
      <dgm:prSet/>
      <dgm:spPr/>
      <dgm:t>
        <a:bodyPr/>
        <a:lstStyle/>
        <a:p>
          <a:endParaRPr lang="en-US"/>
        </a:p>
      </dgm:t>
    </dgm:pt>
    <dgm:pt modelId="{CC900E24-2BA3-4F89-A3E2-0C0F9DACE0CA}">
      <dgm:prSet/>
      <dgm:spPr/>
      <dgm:t>
        <a:bodyPr/>
        <a:lstStyle/>
        <a:p>
          <a:r>
            <a:rPr lang="en-US"/>
            <a:t>This dataset contains information about traffic camera and fines. </a:t>
          </a:r>
        </a:p>
      </dgm:t>
    </dgm:pt>
    <dgm:pt modelId="{D1586528-C86A-4550-AB66-2EC100F2C7F8}" type="parTrans" cxnId="{80219C81-96D7-4713-9828-922BC60F723D}">
      <dgm:prSet/>
      <dgm:spPr/>
      <dgm:t>
        <a:bodyPr/>
        <a:lstStyle/>
        <a:p>
          <a:endParaRPr lang="en-US"/>
        </a:p>
      </dgm:t>
    </dgm:pt>
    <dgm:pt modelId="{968B8D73-97A0-427F-8C17-801893300BA5}" type="sibTrans" cxnId="{80219C81-96D7-4713-9828-922BC60F723D}">
      <dgm:prSet/>
      <dgm:spPr/>
      <dgm:t>
        <a:bodyPr/>
        <a:lstStyle/>
        <a:p>
          <a:endParaRPr lang="en-US"/>
        </a:p>
      </dgm:t>
    </dgm:pt>
    <dgm:pt modelId="{A1A0D25E-EE70-413F-B1DD-378CA19B87E4}">
      <dgm:prSet/>
      <dgm:spPr/>
      <dgm:t>
        <a:bodyPr/>
        <a:lstStyle/>
        <a:p>
          <a:r>
            <a:rPr lang="en-US"/>
            <a:t>Dataset is last updated on 14th October 2021,  and it contains coverage from July 2010 to September 2021 on monthly basis. </a:t>
          </a:r>
        </a:p>
      </dgm:t>
    </dgm:pt>
    <dgm:pt modelId="{D4BC6136-9BB7-4EBC-BE06-9CD5253D2290}" type="parTrans" cxnId="{69AA1FFF-3AD8-4FCA-B121-061CEBBAD501}">
      <dgm:prSet/>
      <dgm:spPr/>
      <dgm:t>
        <a:bodyPr/>
        <a:lstStyle/>
        <a:p>
          <a:endParaRPr lang="en-US"/>
        </a:p>
      </dgm:t>
    </dgm:pt>
    <dgm:pt modelId="{F21306F3-C7A1-47D8-A96A-3C3F3101D676}" type="sibTrans" cxnId="{69AA1FFF-3AD8-4FCA-B121-061CEBBAD501}">
      <dgm:prSet/>
      <dgm:spPr/>
      <dgm:t>
        <a:bodyPr/>
        <a:lstStyle/>
        <a:p>
          <a:endParaRPr lang="en-US"/>
        </a:p>
      </dgm:t>
    </dgm:pt>
    <dgm:pt modelId="{F2E8EA26-4965-4889-9CA7-363B12F4D44E}">
      <dgm:prSet/>
      <dgm:spPr/>
      <dgm:t>
        <a:bodyPr/>
        <a:lstStyle/>
        <a:p>
          <a:r>
            <a:rPr lang="en-US" dirty="0"/>
            <a:t>This dataset contains monthly infringement count and value displayed by camera location, penalty, vehicle type and client type.</a:t>
          </a:r>
        </a:p>
      </dgm:t>
    </dgm:pt>
    <dgm:pt modelId="{2450AB3F-A703-4FA4-A37E-5160A5E38569}" type="parTrans" cxnId="{4C54A9C4-DE9E-4D3C-9714-7BE95364DB7C}">
      <dgm:prSet/>
      <dgm:spPr/>
      <dgm:t>
        <a:bodyPr/>
        <a:lstStyle/>
        <a:p>
          <a:endParaRPr lang="en-US"/>
        </a:p>
      </dgm:t>
    </dgm:pt>
    <dgm:pt modelId="{0A1FC272-BD40-4EDC-8183-7D264CDBC9AE}" type="sibTrans" cxnId="{4C54A9C4-DE9E-4D3C-9714-7BE95364DB7C}">
      <dgm:prSet/>
      <dgm:spPr/>
      <dgm:t>
        <a:bodyPr/>
        <a:lstStyle/>
        <a:p>
          <a:endParaRPr lang="en-US"/>
        </a:p>
      </dgm:t>
    </dgm:pt>
    <dgm:pt modelId="{A42FD7E0-BF47-471B-BFB7-176ADD03395D}" type="pres">
      <dgm:prSet presAssocID="{627E4E58-4E1A-480A-A4AE-1F0E0FDF1038}" presName="vert0" presStyleCnt="0">
        <dgm:presLayoutVars>
          <dgm:dir/>
          <dgm:animOne val="branch"/>
          <dgm:animLvl val="lvl"/>
        </dgm:presLayoutVars>
      </dgm:prSet>
      <dgm:spPr/>
    </dgm:pt>
    <dgm:pt modelId="{166E7599-1774-4B85-BF28-B157A69B021A}" type="pres">
      <dgm:prSet presAssocID="{A83E4F0B-FAEC-43AD-A2D7-2D80294273F0}" presName="thickLine" presStyleLbl="alignNode1" presStyleIdx="0" presStyleCnt="4"/>
      <dgm:spPr/>
    </dgm:pt>
    <dgm:pt modelId="{CB943042-C357-48FE-B1D9-8D8F6E2B12FD}" type="pres">
      <dgm:prSet presAssocID="{A83E4F0B-FAEC-43AD-A2D7-2D80294273F0}" presName="horz1" presStyleCnt="0"/>
      <dgm:spPr/>
    </dgm:pt>
    <dgm:pt modelId="{D6DDA0CC-25DF-4531-8752-22547E60AA75}" type="pres">
      <dgm:prSet presAssocID="{A83E4F0B-FAEC-43AD-A2D7-2D80294273F0}" presName="tx1" presStyleLbl="revTx" presStyleIdx="0" presStyleCnt="4"/>
      <dgm:spPr/>
    </dgm:pt>
    <dgm:pt modelId="{E9BEAB66-0718-4757-9154-F7F9EBB558D4}" type="pres">
      <dgm:prSet presAssocID="{A83E4F0B-FAEC-43AD-A2D7-2D80294273F0}" presName="vert1" presStyleCnt="0"/>
      <dgm:spPr/>
    </dgm:pt>
    <dgm:pt modelId="{DC92021C-BD9D-45CD-86C3-CDA85E5F03A9}" type="pres">
      <dgm:prSet presAssocID="{CC900E24-2BA3-4F89-A3E2-0C0F9DACE0CA}" presName="thickLine" presStyleLbl="alignNode1" presStyleIdx="1" presStyleCnt="4"/>
      <dgm:spPr/>
    </dgm:pt>
    <dgm:pt modelId="{FEC2E295-B2D3-491C-942B-5A9781F23D5D}" type="pres">
      <dgm:prSet presAssocID="{CC900E24-2BA3-4F89-A3E2-0C0F9DACE0CA}" presName="horz1" presStyleCnt="0"/>
      <dgm:spPr/>
    </dgm:pt>
    <dgm:pt modelId="{5062E40F-ECC5-4F1E-8B42-E111C863C989}" type="pres">
      <dgm:prSet presAssocID="{CC900E24-2BA3-4F89-A3E2-0C0F9DACE0CA}" presName="tx1" presStyleLbl="revTx" presStyleIdx="1" presStyleCnt="4"/>
      <dgm:spPr/>
    </dgm:pt>
    <dgm:pt modelId="{52337FF0-550A-4034-9364-A7FCD29A0663}" type="pres">
      <dgm:prSet presAssocID="{CC900E24-2BA3-4F89-A3E2-0C0F9DACE0CA}" presName="vert1" presStyleCnt="0"/>
      <dgm:spPr/>
    </dgm:pt>
    <dgm:pt modelId="{AF8B8FCF-4CD9-4317-8D2B-07C76F74CD5E}" type="pres">
      <dgm:prSet presAssocID="{A1A0D25E-EE70-413F-B1DD-378CA19B87E4}" presName="thickLine" presStyleLbl="alignNode1" presStyleIdx="2" presStyleCnt="4"/>
      <dgm:spPr/>
    </dgm:pt>
    <dgm:pt modelId="{2F33D8C2-DB58-4FBE-874C-549E0D130F7B}" type="pres">
      <dgm:prSet presAssocID="{A1A0D25E-EE70-413F-B1DD-378CA19B87E4}" presName="horz1" presStyleCnt="0"/>
      <dgm:spPr/>
    </dgm:pt>
    <dgm:pt modelId="{8EC68EC8-A101-4FBD-97B1-719F424B57D5}" type="pres">
      <dgm:prSet presAssocID="{A1A0D25E-EE70-413F-B1DD-378CA19B87E4}" presName="tx1" presStyleLbl="revTx" presStyleIdx="2" presStyleCnt="4"/>
      <dgm:spPr/>
    </dgm:pt>
    <dgm:pt modelId="{CF9496A3-83EA-4C66-A4BF-B8C48CDB8EB3}" type="pres">
      <dgm:prSet presAssocID="{A1A0D25E-EE70-413F-B1DD-378CA19B87E4}" presName="vert1" presStyleCnt="0"/>
      <dgm:spPr/>
    </dgm:pt>
    <dgm:pt modelId="{1CBD650C-EC04-4232-953D-CBA673A9A4CF}" type="pres">
      <dgm:prSet presAssocID="{F2E8EA26-4965-4889-9CA7-363B12F4D44E}" presName="thickLine" presStyleLbl="alignNode1" presStyleIdx="3" presStyleCnt="4"/>
      <dgm:spPr/>
    </dgm:pt>
    <dgm:pt modelId="{18C497A1-ADFC-40A9-B19B-61346A7AE6BD}" type="pres">
      <dgm:prSet presAssocID="{F2E8EA26-4965-4889-9CA7-363B12F4D44E}" presName="horz1" presStyleCnt="0"/>
      <dgm:spPr/>
    </dgm:pt>
    <dgm:pt modelId="{9B1C8C2F-2FC6-4FC0-B96B-176C14886A83}" type="pres">
      <dgm:prSet presAssocID="{F2E8EA26-4965-4889-9CA7-363B12F4D44E}" presName="tx1" presStyleLbl="revTx" presStyleIdx="3" presStyleCnt="4"/>
      <dgm:spPr/>
    </dgm:pt>
    <dgm:pt modelId="{BBE26EF9-7460-49CA-8C5D-B7D56AF42108}" type="pres">
      <dgm:prSet presAssocID="{F2E8EA26-4965-4889-9CA7-363B12F4D44E}" presName="vert1" presStyleCnt="0"/>
      <dgm:spPr/>
    </dgm:pt>
  </dgm:ptLst>
  <dgm:cxnLst>
    <dgm:cxn modelId="{5211D523-B325-4BCF-9333-245DB6E93E25}" type="presOf" srcId="{627E4E58-4E1A-480A-A4AE-1F0E0FDF1038}" destId="{A42FD7E0-BF47-471B-BFB7-176ADD03395D}" srcOrd="0" destOrd="0" presId="urn:microsoft.com/office/officeart/2008/layout/LinedList"/>
    <dgm:cxn modelId="{48DBA07B-E120-4B5A-8DA6-BDDC5350ABA6}" type="presOf" srcId="{F2E8EA26-4965-4889-9CA7-363B12F4D44E}" destId="{9B1C8C2F-2FC6-4FC0-B96B-176C14886A83}" srcOrd="0" destOrd="0" presId="urn:microsoft.com/office/officeart/2008/layout/LinedList"/>
    <dgm:cxn modelId="{6C019281-9153-485B-9BB7-C4B0E29BADC5}" type="presOf" srcId="{A1A0D25E-EE70-413F-B1DD-378CA19B87E4}" destId="{8EC68EC8-A101-4FBD-97B1-719F424B57D5}" srcOrd="0" destOrd="0" presId="urn:microsoft.com/office/officeart/2008/layout/LinedList"/>
    <dgm:cxn modelId="{80219C81-96D7-4713-9828-922BC60F723D}" srcId="{627E4E58-4E1A-480A-A4AE-1F0E0FDF1038}" destId="{CC900E24-2BA3-4F89-A3E2-0C0F9DACE0CA}" srcOrd="1" destOrd="0" parTransId="{D1586528-C86A-4550-AB66-2EC100F2C7F8}" sibTransId="{968B8D73-97A0-427F-8C17-801893300BA5}"/>
    <dgm:cxn modelId="{6AD42E89-7E14-4178-A17E-32741CF240B9}" type="presOf" srcId="{CC900E24-2BA3-4F89-A3E2-0C0F9DACE0CA}" destId="{5062E40F-ECC5-4F1E-8B42-E111C863C989}" srcOrd="0" destOrd="0" presId="urn:microsoft.com/office/officeart/2008/layout/LinedList"/>
    <dgm:cxn modelId="{77C3E5A0-EBF8-47E3-BF6F-352631F9823F}" srcId="{627E4E58-4E1A-480A-A4AE-1F0E0FDF1038}" destId="{A83E4F0B-FAEC-43AD-A2D7-2D80294273F0}" srcOrd="0" destOrd="0" parTransId="{44958278-75B2-4416-860C-5546B0A2C9A1}" sibTransId="{E7A040F0-3345-4031-8D94-EF41C7073393}"/>
    <dgm:cxn modelId="{4C54A9C4-DE9E-4D3C-9714-7BE95364DB7C}" srcId="{627E4E58-4E1A-480A-A4AE-1F0E0FDF1038}" destId="{F2E8EA26-4965-4889-9CA7-363B12F4D44E}" srcOrd="3" destOrd="0" parTransId="{2450AB3F-A703-4FA4-A37E-5160A5E38569}" sibTransId="{0A1FC272-BD40-4EDC-8183-7D264CDBC9AE}"/>
    <dgm:cxn modelId="{3128B9FB-4ACE-4008-8557-67CC95880445}" type="presOf" srcId="{A83E4F0B-FAEC-43AD-A2D7-2D80294273F0}" destId="{D6DDA0CC-25DF-4531-8752-22547E60AA75}" srcOrd="0" destOrd="0" presId="urn:microsoft.com/office/officeart/2008/layout/LinedList"/>
    <dgm:cxn modelId="{69AA1FFF-3AD8-4FCA-B121-061CEBBAD501}" srcId="{627E4E58-4E1A-480A-A4AE-1F0E0FDF1038}" destId="{A1A0D25E-EE70-413F-B1DD-378CA19B87E4}" srcOrd="2" destOrd="0" parTransId="{D4BC6136-9BB7-4EBC-BE06-9CD5253D2290}" sibTransId="{F21306F3-C7A1-47D8-A96A-3C3F3101D676}"/>
    <dgm:cxn modelId="{25FD755E-1EED-475A-A503-5C5E34BA0E01}" type="presParOf" srcId="{A42FD7E0-BF47-471B-BFB7-176ADD03395D}" destId="{166E7599-1774-4B85-BF28-B157A69B021A}" srcOrd="0" destOrd="0" presId="urn:microsoft.com/office/officeart/2008/layout/LinedList"/>
    <dgm:cxn modelId="{38D4B3D3-E3FF-4728-A548-4B766A4E6088}" type="presParOf" srcId="{A42FD7E0-BF47-471B-BFB7-176ADD03395D}" destId="{CB943042-C357-48FE-B1D9-8D8F6E2B12FD}" srcOrd="1" destOrd="0" presId="urn:microsoft.com/office/officeart/2008/layout/LinedList"/>
    <dgm:cxn modelId="{37E2FB87-E47C-4311-B6D9-F7D676456433}" type="presParOf" srcId="{CB943042-C357-48FE-B1D9-8D8F6E2B12FD}" destId="{D6DDA0CC-25DF-4531-8752-22547E60AA75}" srcOrd="0" destOrd="0" presId="urn:microsoft.com/office/officeart/2008/layout/LinedList"/>
    <dgm:cxn modelId="{278FC2B4-7B61-4857-80F4-054092D42C71}" type="presParOf" srcId="{CB943042-C357-48FE-B1D9-8D8F6E2B12FD}" destId="{E9BEAB66-0718-4757-9154-F7F9EBB558D4}" srcOrd="1" destOrd="0" presId="urn:microsoft.com/office/officeart/2008/layout/LinedList"/>
    <dgm:cxn modelId="{6BB088B0-8EB4-437A-AA0F-C1E7C81A46B6}" type="presParOf" srcId="{A42FD7E0-BF47-471B-BFB7-176ADD03395D}" destId="{DC92021C-BD9D-45CD-86C3-CDA85E5F03A9}" srcOrd="2" destOrd="0" presId="urn:microsoft.com/office/officeart/2008/layout/LinedList"/>
    <dgm:cxn modelId="{1AEA06F1-A71E-4A7C-8F7C-F5F6B33234CA}" type="presParOf" srcId="{A42FD7E0-BF47-471B-BFB7-176ADD03395D}" destId="{FEC2E295-B2D3-491C-942B-5A9781F23D5D}" srcOrd="3" destOrd="0" presId="urn:microsoft.com/office/officeart/2008/layout/LinedList"/>
    <dgm:cxn modelId="{9B32C805-912F-47C7-BEBF-580575E5796F}" type="presParOf" srcId="{FEC2E295-B2D3-491C-942B-5A9781F23D5D}" destId="{5062E40F-ECC5-4F1E-8B42-E111C863C989}" srcOrd="0" destOrd="0" presId="urn:microsoft.com/office/officeart/2008/layout/LinedList"/>
    <dgm:cxn modelId="{9375D47F-7099-4C81-814E-90B2972587A9}" type="presParOf" srcId="{FEC2E295-B2D3-491C-942B-5A9781F23D5D}" destId="{52337FF0-550A-4034-9364-A7FCD29A0663}" srcOrd="1" destOrd="0" presId="urn:microsoft.com/office/officeart/2008/layout/LinedList"/>
    <dgm:cxn modelId="{1FD88B58-84AA-4E57-A141-14605C05D3FB}" type="presParOf" srcId="{A42FD7E0-BF47-471B-BFB7-176ADD03395D}" destId="{AF8B8FCF-4CD9-4317-8D2B-07C76F74CD5E}" srcOrd="4" destOrd="0" presId="urn:microsoft.com/office/officeart/2008/layout/LinedList"/>
    <dgm:cxn modelId="{A4D7BD61-BB00-4EFA-B8F0-65EB11F3B395}" type="presParOf" srcId="{A42FD7E0-BF47-471B-BFB7-176ADD03395D}" destId="{2F33D8C2-DB58-4FBE-874C-549E0D130F7B}" srcOrd="5" destOrd="0" presId="urn:microsoft.com/office/officeart/2008/layout/LinedList"/>
    <dgm:cxn modelId="{3CAA2ADB-58F3-47E3-9C51-2F22D72898DE}" type="presParOf" srcId="{2F33D8C2-DB58-4FBE-874C-549E0D130F7B}" destId="{8EC68EC8-A101-4FBD-97B1-719F424B57D5}" srcOrd="0" destOrd="0" presId="urn:microsoft.com/office/officeart/2008/layout/LinedList"/>
    <dgm:cxn modelId="{1D2A2F99-25B0-45A1-92C1-6CA640322791}" type="presParOf" srcId="{2F33D8C2-DB58-4FBE-874C-549E0D130F7B}" destId="{CF9496A3-83EA-4C66-A4BF-B8C48CDB8EB3}" srcOrd="1" destOrd="0" presId="urn:microsoft.com/office/officeart/2008/layout/LinedList"/>
    <dgm:cxn modelId="{E6D14A5E-74FB-4B08-AE5D-A8DB9DDE3AB8}" type="presParOf" srcId="{A42FD7E0-BF47-471B-BFB7-176ADD03395D}" destId="{1CBD650C-EC04-4232-953D-CBA673A9A4CF}" srcOrd="6" destOrd="0" presId="urn:microsoft.com/office/officeart/2008/layout/LinedList"/>
    <dgm:cxn modelId="{D0846B5C-FBE0-4945-9D84-0536D69A1DE5}" type="presParOf" srcId="{A42FD7E0-BF47-471B-BFB7-176ADD03395D}" destId="{18C497A1-ADFC-40A9-B19B-61346A7AE6BD}" srcOrd="7" destOrd="0" presId="urn:microsoft.com/office/officeart/2008/layout/LinedList"/>
    <dgm:cxn modelId="{260D60FE-D996-414F-BE5B-9933D3BD170C}" type="presParOf" srcId="{18C497A1-ADFC-40A9-B19B-61346A7AE6BD}" destId="{9B1C8C2F-2FC6-4FC0-B96B-176C14886A83}" srcOrd="0" destOrd="0" presId="urn:microsoft.com/office/officeart/2008/layout/LinedList"/>
    <dgm:cxn modelId="{7DD430E5-30CA-41A7-A3F2-0B2C110F58E3}" type="presParOf" srcId="{18C497A1-ADFC-40A9-B19B-61346A7AE6BD}" destId="{BBE26EF9-7460-49CA-8C5D-B7D56AF4210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E7599-1774-4B85-BF28-B157A69B021A}">
      <dsp:nvSpPr>
        <dsp:cNvPr id="0" name=""/>
        <dsp:cNvSpPr/>
      </dsp:nvSpPr>
      <dsp:spPr>
        <a:xfrm>
          <a:off x="0" y="0"/>
          <a:ext cx="636692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DA0CC-25DF-4531-8752-22547E60AA75}">
      <dsp:nvSpPr>
        <dsp:cNvPr id="0" name=""/>
        <dsp:cNvSpPr/>
      </dsp:nvSpPr>
      <dsp:spPr>
        <a:xfrm>
          <a:off x="0" y="0"/>
          <a:ext cx="6366929" cy="1325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was taken from ACT Government website. </a:t>
          </a:r>
        </a:p>
      </dsp:txBody>
      <dsp:txXfrm>
        <a:off x="0" y="0"/>
        <a:ext cx="6366929" cy="1325410"/>
      </dsp:txXfrm>
    </dsp:sp>
    <dsp:sp modelId="{DC92021C-BD9D-45CD-86C3-CDA85E5F03A9}">
      <dsp:nvSpPr>
        <dsp:cNvPr id="0" name=""/>
        <dsp:cNvSpPr/>
      </dsp:nvSpPr>
      <dsp:spPr>
        <a:xfrm>
          <a:off x="0" y="1325410"/>
          <a:ext cx="636692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2E40F-ECC5-4F1E-8B42-E111C863C989}">
      <dsp:nvSpPr>
        <dsp:cNvPr id="0" name=""/>
        <dsp:cNvSpPr/>
      </dsp:nvSpPr>
      <dsp:spPr>
        <a:xfrm>
          <a:off x="0" y="1325410"/>
          <a:ext cx="6366929" cy="1325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This dataset contains information about traffic camera and fines. </a:t>
          </a:r>
        </a:p>
      </dsp:txBody>
      <dsp:txXfrm>
        <a:off x="0" y="1325410"/>
        <a:ext cx="6366929" cy="1325410"/>
      </dsp:txXfrm>
    </dsp:sp>
    <dsp:sp modelId="{AF8B8FCF-4CD9-4317-8D2B-07C76F74CD5E}">
      <dsp:nvSpPr>
        <dsp:cNvPr id="0" name=""/>
        <dsp:cNvSpPr/>
      </dsp:nvSpPr>
      <dsp:spPr>
        <a:xfrm>
          <a:off x="0" y="2650820"/>
          <a:ext cx="636692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C68EC8-A101-4FBD-97B1-719F424B57D5}">
      <dsp:nvSpPr>
        <dsp:cNvPr id="0" name=""/>
        <dsp:cNvSpPr/>
      </dsp:nvSpPr>
      <dsp:spPr>
        <a:xfrm>
          <a:off x="0" y="2650820"/>
          <a:ext cx="6366929" cy="1325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Dataset is last updated on 14th October 2021,  and it contains coverage from July 2010 to September 2021 on monthly basis. </a:t>
          </a:r>
        </a:p>
      </dsp:txBody>
      <dsp:txXfrm>
        <a:off x="0" y="2650820"/>
        <a:ext cx="6366929" cy="1325410"/>
      </dsp:txXfrm>
    </dsp:sp>
    <dsp:sp modelId="{1CBD650C-EC04-4232-953D-CBA673A9A4CF}">
      <dsp:nvSpPr>
        <dsp:cNvPr id="0" name=""/>
        <dsp:cNvSpPr/>
      </dsp:nvSpPr>
      <dsp:spPr>
        <a:xfrm>
          <a:off x="0" y="3976229"/>
          <a:ext cx="636692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C8C2F-2FC6-4FC0-B96B-176C14886A83}">
      <dsp:nvSpPr>
        <dsp:cNvPr id="0" name=""/>
        <dsp:cNvSpPr/>
      </dsp:nvSpPr>
      <dsp:spPr>
        <a:xfrm>
          <a:off x="0" y="3976230"/>
          <a:ext cx="6366929" cy="1325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This dataset contains monthly infringement count and value displayed by camera location, penalty, vehicle type and client type.</a:t>
          </a:r>
        </a:p>
      </dsp:txBody>
      <dsp:txXfrm>
        <a:off x="0" y="3976230"/>
        <a:ext cx="6366929" cy="1325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5E03A-FE51-4A39-AAF2-9D0BF9D7F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80E46-7C8C-4F46-893D-17EB96CAF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D46D5-B94D-4B2D-BC2A-5B7FC80A2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6B14-18E6-4189-BAE1-59D886507C53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480AA-E503-44A8-9A8D-F03FDEE12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6E045-5561-4481-BBAF-2D30FE499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14DA-8CB0-49C5-BFF4-14B39299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4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6459-23AB-4748-B20E-57A975502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32A76-B616-4FCE-AECD-D06DF4EA3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0D9C3-F09B-4466-BE5A-22E773C9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6B14-18E6-4189-BAE1-59D886507C53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76370-C0FE-4FDE-8E67-07CD16C5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805F3-A470-45F1-B1AA-8A7CBC85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14DA-8CB0-49C5-BFF4-14B39299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8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41315-64B1-4029-B157-8774EAE55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5D6E9-F9EC-410A-B368-E3422D9F2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DFA86-0EF3-459B-B76D-B48C0D70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6B14-18E6-4189-BAE1-59D886507C53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30814-BA6E-4C7D-BF76-1DA80761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F7348-AB7C-4F87-A84D-7437AD53F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14DA-8CB0-49C5-BFF4-14B39299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22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0FF0-70FC-4EC0-A179-76B632CDC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5BB25-FEB0-4F00-8DD5-4471E5A17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FC37A-ECFC-44B2-AC70-463198F60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6153-A003-40F7-AE00-CF4025AAB4D9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1C7E1-7F9A-404B-9A7D-7B71A280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F8122-F9E2-4F41-B3AD-26E5C11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F857-1DE7-475B-9E40-BB9CFB2861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616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A872-E805-49A6-A9CD-82E81EC65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A8075-26A9-4CF4-99C5-9B8FD12A8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F3B1A-8939-4031-AFA3-5802DB19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6153-A003-40F7-AE00-CF4025AAB4D9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410B0-F70C-4E8C-8A83-0A597E27A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D00CC-A2C8-49BD-8691-75CB479B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F857-1DE7-475B-9E40-BB9CFB2861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1340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7148-2D45-48A5-9DF6-291AA63FF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A80EE-8413-406A-ACED-0441DCA81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53C48-3C98-4087-950F-CF3EBC626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6153-A003-40F7-AE00-CF4025AAB4D9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9167A-37A4-4F54-A730-D5BC64CD1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936B1-1C08-4234-B5C1-30F8000F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F857-1DE7-475B-9E40-BB9CFB2861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2667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F1DB-EF00-41D1-923C-EEDCB6579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3E5FA-3346-4489-9796-C0CF0585F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60427-EA5B-42F2-BC92-BB45B441D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4AF5E-1F0D-44E0-989C-4B8EF387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6153-A003-40F7-AE00-CF4025AAB4D9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C7BEF-5642-4868-870C-BE39DDEF5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05FED-8B55-46E5-9324-510724DE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F857-1DE7-475B-9E40-BB9CFB2861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9044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1051-AC9D-4852-8196-F73B77F7D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EC75E-E4CB-4133-A31B-B06FA55DA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5C911-6A59-43CA-9F75-756B53C98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8BAB41-0E2C-465A-B62D-191851533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D81DE-669A-4750-A646-4B866C966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108D1B-5878-4436-ADB5-A3A967F01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6153-A003-40F7-AE00-CF4025AAB4D9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D90156-9E88-4CA2-B8DF-462E8B719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A51C6-E633-443B-9E1B-AE917393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F857-1DE7-475B-9E40-BB9CFB2861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0830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EF20-0367-4231-8DB7-4FE56B10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A77698-CB5A-4E67-8F93-6CCFE51B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6153-A003-40F7-AE00-CF4025AAB4D9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9E67B-A4AB-4C61-B9E8-94BBFDF0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579DE-98DF-4DB3-8D02-A4B55AACF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F857-1DE7-475B-9E40-BB9CFB2861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42231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834EE-F424-48B4-A942-44AB0BBE0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6153-A003-40F7-AE00-CF4025AAB4D9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78A210-2B93-4536-9215-2374F8FB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476AD-1E40-4224-885D-BACFC1FB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F857-1DE7-475B-9E40-BB9CFB2861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21853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F12EE-1EDD-4F3C-A53D-DA2DA0F53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AA25D-50C4-4934-BBBD-CB8609FA5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6902D-CE02-4EEC-93E3-B8EEFF486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AF339-56C6-4F8E-A7A0-9014F012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6153-A003-40F7-AE00-CF4025AAB4D9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0457A-D780-4CB8-96FA-517B0E63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B6FB9-ACE8-4C85-A06D-881805A5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F857-1DE7-475B-9E40-BB9CFB2861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719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85F6-342C-4C67-BE0D-02DE79A5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2EEAA-F307-4C0E-99C6-1D91BC127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E611F-8324-46AB-9837-798A3E40D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6B14-18E6-4189-BAE1-59D886507C53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47C68-E1AF-4626-BD49-912B62AD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6ED83-B270-45F0-A8EC-5714ADF4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14DA-8CB0-49C5-BFF4-14B39299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247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A4B83-3F32-4788-BD4A-81BCA6A9E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4749A3-48FA-437B-8588-0CE4C27FB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C510D-D0CC-4E28-8DB2-B17448303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D0C40-72EB-4D79-B025-1842D4FA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6153-A003-40F7-AE00-CF4025AAB4D9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7E336-9E85-41CE-A8D2-CC0408A3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192A8-06D1-43E4-846D-CE02A34A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F857-1DE7-475B-9E40-BB9CFB2861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97968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3D02-33D1-4D54-B9DA-C236A183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2892A-9D0B-45F6-B39E-171180E6B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E7F8B-055A-4909-8833-39BC98463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6153-A003-40F7-AE00-CF4025AAB4D9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A23BB-9BA3-4B9C-ADE4-3EF203D7F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1B2F-0BF9-47EB-A1B7-4705332E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F857-1DE7-475B-9E40-BB9CFB2861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18335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95AB2B-A712-46C2-B5D4-AE7B0897B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BAA9B-C85E-44BA-AF13-282A11B25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33D0B-B355-4627-8EAD-00763949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6153-A003-40F7-AE00-CF4025AAB4D9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9B63B-AAA5-45A9-9DBC-79C1F457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0CCDB-851C-4CF4-945A-5BC65828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F857-1DE7-475B-9E40-BB9CFB2861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650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ECFCA-9232-429E-B58F-F35578CA5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8E5FD-7498-4454-B697-78AA6EFB7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B71BB-7C8A-428E-A54C-09F445403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6B14-18E6-4189-BAE1-59D886507C53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249E-129E-4ED8-876E-07E28BB31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63756-839A-426E-A1D5-C7F152D9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14DA-8CB0-49C5-BFF4-14B39299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2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6317-9A5A-4157-9980-D250D59C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5DA05-0D36-49A0-9167-5EC31A9393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736B8-3401-4765-BC40-84B063E7C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EA145-7E75-4A88-9C87-E3474776F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6B14-18E6-4189-BAE1-59D886507C53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12F90-F5A9-4A55-BFAC-CADD267F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838EE-AE47-4EE3-BCD7-D4248C50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14DA-8CB0-49C5-BFF4-14B39299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4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4241E-4776-43CF-9D8B-BFC0D9CFF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9F0C0-39D3-4FB6-A692-3CDBD9CDC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4DB92-9343-4E57-A5B5-F6D4F8FB7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EEE889-E600-4641-A9A3-2C160B37C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8A9D26-9D09-429C-B64B-7AD7ABC03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F51B43-4157-4418-93C1-B1B1AC9D2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6B14-18E6-4189-BAE1-59D886507C53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6FD10-B79F-4792-B2A6-0EB85FCF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FBDAF8-E532-40A4-8276-C48A8180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14DA-8CB0-49C5-BFF4-14B39299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6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EC8B-F891-4BC2-9E24-36802933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D07E57-DC78-406F-BF49-C9AFB929A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6B14-18E6-4189-BAE1-59D886507C53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1FEA5-D479-49C3-8E0B-0DCA36C4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27E19-2472-4A80-AE51-2A8B6A992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14DA-8CB0-49C5-BFF4-14B39299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0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DF1DC7-FB69-4B2C-A083-F5EC0427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6B14-18E6-4189-BAE1-59D886507C53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5668A-50C3-4997-8DC8-ADB2560A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8E5A0-703A-4F65-9617-5112564D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14DA-8CB0-49C5-BFF4-14B39299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16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155C-F166-4F70-9AC9-0CEC01F6C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B247F-3672-4D2C-BFEA-4B3B72A8B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37248-1023-4583-9C01-186B35CB2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326DF-12DF-4159-BA80-04D98B34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6B14-18E6-4189-BAE1-59D886507C53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DB2B1-DA50-45BF-9DCD-6B0A6E952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79CC1-931F-4975-A4A0-7343ABEA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14DA-8CB0-49C5-BFF4-14B39299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8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A8E4-CC7A-44C8-A02E-0173BA685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9123-A2B7-4ADA-AD4F-9C2FC6AC9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11145-6E53-49C5-AC1A-2C92DA382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E6790-7736-4483-AA6E-AE47BFC0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6B14-18E6-4189-BAE1-59D886507C53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FE0E5-8CA8-4710-A456-21A3B00A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CF069-EF9E-4242-AC4E-ABF41AF4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14DA-8CB0-49C5-BFF4-14B39299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AF1738-8D5D-483B-9C0F-1C2613E29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7B834-969B-4FB4-9773-0EB1835CC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09104-C093-4248-932F-DE3E2E211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46B14-18E6-4189-BAE1-59D886507C53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2176A-BE61-48D2-A1D7-998CFC9B0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9C39C-87D6-4A00-8E1C-BF9FFE509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C14DA-8CB0-49C5-BFF4-14B39299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7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44B0D4-BAC6-4C38-8CDE-40ADBADA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53203-79EB-4D80-9082-48405FA3C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3D201-C8C0-4787-BA5A-F2A625828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66153-A003-40F7-AE00-CF4025AAB4D9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6220E-28B0-4E14-9668-232EBBA20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D1093-1EE7-4BA3-B84C-2E168EB57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AF857-1DE7-475B-9E40-BB9CFB2861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463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data.act.gov.au/Transport/Traffic-camera-offences-and-fines-data-lens-view/w2qf-tnr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data.act.gov.au/Justice-Safety-and-Emergency/Traffic-speed-camera-locations/426s-vdu4/dat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4862B-4BCF-4352-AD4F-92E1F67B8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4825"/>
            <a:ext cx="9144000" cy="2324100"/>
          </a:xfrm>
        </p:spPr>
        <p:txBody>
          <a:bodyPr/>
          <a:lstStyle/>
          <a:p>
            <a:r>
              <a:rPr lang="en-US" dirty="0"/>
              <a:t>Traffic Camera offences and fines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2962E-0B54-4387-A0CE-0362E8B88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8254" y="4533900"/>
            <a:ext cx="9144000" cy="2324100"/>
          </a:xfrm>
        </p:spPr>
        <p:txBody>
          <a:bodyPr>
            <a:normAutofit fontScale="92500" lnSpcReduction="20000"/>
          </a:bodyPr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					 </a:t>
            </a:r>
          </a:p>
          <a:p>
            <a:r>
              <a:rPr lang="en-US" b="1" dirty="0"/>
              <a:t>							 Aravind Madineni </a:t>
            </a:r>
          </a:p>
        </p:txBody>
      </p:sp>
    </p:spTree>
    <p:extLst>
      <p:ext uri="{BB962C8B-B14F-4D97-AF65-F5344CB8AC3E}">
        <p14:creationId xmlns:p14="http://schemas.microsoft.com/office/powerpoint/2010/main" val="601646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FD3D50-7721-464F-A90E-96D6B0BAA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813538"/>
            <a:ext cx="3384000" cy="33172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  <a:cs typeface="Calibri"/>
              </a:rPr>
              <a:t>Year wise distribution of traffic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alpha val="60000"/>
                  </a:schemeClr>
                </a:solidFill>
                <a:cs typeface="Calibri"/>
              </a:rPr>
              <a:t>Infringements in ACT from 2010 to 2021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7374066-6B4C-4699-AF20-EC65BA5AB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995" y="1209112"/>
            <a:ext cx="7269242" cy="432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0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1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5ED40E-1577-41A7-B6A4-B779136C617A}"/>
              </a:ext>
            </a:extLst>
          </p:cNvPr>
          <p:cNvSpPr txBox="1"/>
          <p:nvPr/>
        </p:nvSpPr>
        <p:spPr>
          <a:xfrm>
            <a:off x="765051" y="2286000"/>
            <a:ext cx="33840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 of Cameras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$9.5 million in fines in 2020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 have :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 – MSC,13-FOSC , 13-RL&amp;SC, 1-POPC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 an average MSC records 2 offences in an hour.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Reduce in accidents by 20%.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6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EDBC3F30-8843-49DD-8FED-2E75A364F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887" y="117495"/>
            <a:ext cx="6584302" cy="33115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B7AB7E-6368-48A8-90B6-B3381B05E991}"/>
              </a:ext>
            </a:extLst>
          </p:cNvPr>
          <p:cNvSpPr txBox="1"/>
          <p:nvPr/>
        </p:nvSpPr>
        <p:spPr>
          <a:xfrm>
            <a:off x="575051" y="1967832"/>
            <a:ext cx="3554226" cy="3352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A696ABA7-59F1-4D00-B833-4C2D3E726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887" y="3428999"/>
            <a:ext cx="6584302" cy="331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22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1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5ED40E-1577-41A7-B6A4-B779136C617A}"/>
              </a:ext>
            </a:extLst>
          </p:cNvPr>
          <p:cNvSpPr txBox="1"/>
          <p:nvPr/>
        </p:nvSpPr>
        <p:spPr>
          <a:xfrm>
            <a:off x="765051" y="2286000"/>
            <a:ext cx="33840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Top Locations-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Highways are prone to speeding.</a:t>
            </a: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Sudden change in speed.</a:t>
            </a: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Speed has been reduced for Barton highway in 2018</a:t>
            </a:r>
          </a:p>
          <a:p>
            <a:pPr marL="5715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6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7CAF5B9-6917-4671-95D3-B18ADB231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103" y="737420"/>
            <a:ext cx="7022258" cy="53933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B7AB7E-6368-48A8-90B6-B3381B05E991}"/>
              </a:ext>
            </a:extLst>
          </p:cNvPr>
          <p:cNvSpPr txBox="1"/>
          <p:nvPr/>
        </p:nvSpPr>
        <p:spPr>
          <a:xfrm>
            <a:off x="570161" y="1967832"/>
            <a:ext cx="3554226" cy="3352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907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1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5ED40E-1577-41A7-B6A4-B779136C617A}"/>
              </a:ext>
            </a:extLst>
          </p:cNvPr>
          <p:cNvSpPr txBox="1"/>
          <p:nvPr/>
        </p:nvSpPr>
        <p:spPr>
          <a:xfrm>
            <a:off x="765051" y="2286000"/>
            <a:ext cx="33840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Top Ten Earning Locations</a:t>
            </a: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6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Northbourne avenue earned – 1.26million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imrod MT Std"/>
                <a:ea typeface="+mn-ea"/>
                <a:cs typeface="+mn-cs"/>
              </a:rPr>
              <a:t>v,erage</a:t>
            </a: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Barton highway earned- 2,312,296.</a:t>
            </a: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Monaro highway earned- 2,250,003</a:t>
            </a: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6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B7AB7E-6368-48A8-90B6-B3381B05E991}"/>
              </a:ext>
            </a:extLst>
          </p:cNvPr>
          <p:cNvSpPr txBox="1"/>
          <p:nvPr/>
        </p:nvSpPr>
        <p:spPr>
          <a:xfrm>
            <a:off x="570161" y="1967832"/>
            <a:ext cx="3554226" cy="3352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E6176A00-0968-4407-905C-E78DB5746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077" y="0"/>
            <a:ext cx="7127782" cy="3244645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F86BF897-08C4-4AC1-8A66-B01D7DD5F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076" y="3244645"/>
            <a:ext cx="7353924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3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1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5ED40E-1577-41A7-B6A4-B779136C617A}"/>
              </a:ext>
            </a:extLst>
          </p:cNvPr>
          <p:cNvSpPr txBox="1"/>
          <p:nvPr/>
        </p:nvSpPr>
        <p:spPr>
          <a:xfrm>
            <a:off x="765051" y="2286000"/>
            <a:ext cx="33840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Month vise Fines for last five years</a:t>
            </a: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 has most of the fines.</a:t>
            </a: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More  people moved from inter-state.</a:t>
            </a: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Scholar ship from universities.</a:t>
            </a: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Easy process to get PR.</a:t>
            </a: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6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B7AB7E-6368-48A8-90B6-B3381B05E991}"/>
              </a:ext>
            </a:extLst>
          </p:cNvPr>
          <p:cNvSpPr txBox="1"/>
          <p:nvPr/>
        </p:nvSpPr>
        <p:spPr>
          <a:xfrm>
            <a:off x="594825" y="2016993"/>
            <a:ext cx="3554226" cy="3352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D66700A-2449-489B-9821-1DB917AE7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102" y="0"/>
            <a:ext cx="7199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10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344193-A2F0-4697-9170-42AB16FBC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235490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alibri Light" panose="020F0302020204030204" pitchFamily="34" charset="0"/>
              </a:rPr>
              <a:t>Non-School zone offences :</a:t>
            </a:r>
          </a:p>
          <a:p>
            <a:pPr marL="0" indent="0">
              <a:buNone/>
            </a:pPr>
            <a:r>
              <a:rPr lang="en-US" sz="2000" dirty="0">
                <a:latin typeface="Calibri Light" panose="020F0302020204030204" pitchFamily="34" charset="0"/>
              </a:rPr>
              <a:t>Image 1 : Speeding greater than 30Km/H</a:t>
            </a:r>
          </a:p>
          <a:p>
            <a:pPr marL="0" indent="0">
              <a:buNone/>
            </a:pPr>
            <a:r>
              <a:rPr lang="en-US" sz="2000" dirty="0">
                <a:latin typeface="Calibri Light" panose="020F0302020204030204" pitchFamily="34" charset="0"/>
              </a:rPr>
              <a:t>Image 2 : Speeding less than 30Km/H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A42504-91DE-4EF3-95E9-E49547E2E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786" y="558186"/>
            <a:ext cx="4864819" cy="262352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D24A17E-3CE9-43BD-A358-20CE17884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0" y="3550121"/>
            <a:ext cx="4943855" cy="256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22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344193-A2F0-4697-9170-42AB16FBC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FFFF"/>
                </a:solidFill>
                <a:latin typeface="Calibri Light" panose="020F0302020204030204" pitchFamily="34" charset="0"/>
              </a:rPr>
              <a:t>School zone offences </a:t>
            </a:r>
          </a:p>
          <a:p>
            <a:r>
              <a:rPr lang="en-US" sz="2000" dirty="0">
                <a:solidFill>
                  <a:srgbClr val="FFFFFF"/>
                </a:solidFill>
                <a:latin typeface="Calibri Light" panose="020F0302020204030204" pitchFamily="34" charset="0"/>
              </a:rPr>
              <a:t>Minimum fine is 279$ with 1 demerit point.</a:t>
            </a:r>
          </a:p>
          <a:p>
            <a:r>
              <a:rPr lang="en-US" sz="2000" dirty="0">
                <a:solidFill>
                  <a:srgbClr val="FFFFFF"/>
                </a:solidFill>
                <a:latin typeface="Calibri Light" panose="020F0302020204030204" pitchFamily="34" charset="0"/>
              </a:rPr>
              <a:t>Maximum is 2136$ with 6 demerit points or suspension of your license.</a:t>
            </a:r>
          </a:p>
          <a:p>
            <a:pPr marL="0" indent="0">
              <a:buNone/>
            </a:pPr>
            <a:endParaRPr lang="en-US" sz="3200" dirty="0">
              <a:solidFill>
                <a:srgbClr val="FFFFFF"/>
              </a:solidFill>
              <a:latin typeface="Calibri Light" panose="020F0302020204030204" pitchFamily="34" charset="0"/>
            </a:endParaRPr>
          </a:p>
          <a:p>
            <a:pPr marL="0" indent="0">
              <a:buNone/>
            </a:pPr>
            <a:endParaRPr lang="en-US" sz="32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207A73-332D-4F28-8B07-5AD48C770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367" y="1555277"/>
            <a:ext cx="6780585" cy="374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79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344193-A2F0-4697-9170-42AB16FBC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667" y="636954"/>
            <a:ext cx="3384000" cy="14341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FFFF"/>
                </a:solidFill>
                <a:latin typeface="Calibri Light" panose="020F0302020204030204" pitchFamily="34" charset="0"/>
              </a:rPr>
              <a:t>Mapping of locations</a:t>
            </a:r>
            <a:endParaRPr lang="en-US" sz="36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EC37C2-FE56-4580-A084-7413C8420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51" y="1354015"/>
            <a:ext cx="7089017" cy="47341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55927E-1E78-4E01-93A4-5A51F4B28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54" y="2362978"/>
            <a:ext cx="4023368" cy="402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63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344193-A2F0-4697-9170-42AB16FBC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849" y="2606431"/>
            <a:ext cx="3384000" cy="14341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FFFF"/>
                </a:solidFill>
                <a:latin typeface="Calibri Light" panose="020F0302020204030204" pitchFamily="34" charset="0"/>
              </a:rPr>
              <a:t>Conclusion</a:t>
            </a:r>
            <a:endParaRPr lang="en-US" sz="32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2024E7-73C8-48B1-BA84-7F505C11CB92}"/>
              </a:ext>
            </a:extLst>
          </p:cNvPr>
          <p:cNvSpPr txBox="1"/>
          <p:nvPr/>
        </p:nvSpPr>
        <p:spPr>
          <a:xfrm>
            <a:off x="5307309" y="1343025"/>
            <a:ext cx="61267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Increased the penalties.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Regulatory sign or warning signs should be installed.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Notification on Google maps regarding fine prone area.</a:t>
            </a:r>
          </a:p>
        </p:txBody>
      </p:sp>
    </p:spTree>
    <p:extLst>
      <p:ext uri="{BB962C8B-B14F-4D97-AF65-F5344CB8AC3E}">
        <p14:creationId xmlns:p14="http://schemas.microsoft.com/office/powerpoint/2010/main" val="1766690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1A75B-419A-42E9-A1ED-DB4145498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Call of Action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516E1-A265-49D6-8E80-DEF6257AA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Our message is for students which is our general audience to abide by the traffic rules. </a:t>
            </a:r>
          </a:p>
          <a:p>
            <a:r>
              <a:rPr lang="en-US" sz="2400" dirty="0"/>
              <a:t>Maintaining required speed limits is the necessity.</a:t>
            </a:r>
          </a:p>
          <a:p>
            <a:r>
              <a:rPr lang="en-US" sz="2400" dirty="0"/>
              <a:t>Government goals is not to earn money from us, but citizen should follow rules.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96004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344193-A2F0-4697-9170-42AB16FBC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US" sz="2000" dirty="0">
              <a:solidFill>
                <a:schemeClr val="bg1">
                  <a:alpha val="60000"/>
                </a:schemeClr>
              </a:solidFill>
              <a:cs typeface="Calibri"/>
            </a:endParaRPr>
          </a:p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  <a:cs typeface="Calibri"/>
              </a:rPr>
              <a:t>48,592 people have died on Australian road since 1989.​</a:t>
            </a:r>
          </a:p>
          <a:p>
            <a:endParaRPr lang="en-US" sz="2000" dirty="0">
              <a:solidFill>
                <a:schemeClr val="bg1">
                  <a:alpha val="60000"/>
                </a:schemeClr>
              </a:solidFill>
              <a:cs typeface="Calibri"/>
            </a:endParaRPr>
          </a:p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  <a:cs typeface="Calibri"/>
              </a:rPr>
              <a:t>People driving has become rasher and has caused a lot of accidents.​</a:t>
            </a:r>
          </a:p>
          <a:p>
            <a:endParaRPr lang="en-US" sz="2000" dirty="0">
              <a:solidFill>
                <a:schemeClr val="bg1">
                  <a:alpha val="60000"/>
                </a:schemeClr>
              </a:solidFill>
              <a:cs typeface="Calibri"/>
            </a:endParaRPr>
          </a:p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  <a:cs typeface="Calibri"/>
              </a:rPr>
              <a:t>Every year millions of dollars are collected through traffic infringements by government.</a:t>
            </a:r>
            <a:endParaRPr lang="en-US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5F5CB-966E-4FBD-8445-3EF599931372}"/>
              </a:ext>
            </a:extLst>
          </p:cNvPr>
          <p:cNvSpPr txBox="1"/>
          <p:nvPr/>
        </p:nvSpPr>
        <p:spPr>
          <a:xfrm>
            <a:off x="924449" y="1364734"/>
            <a:ext cx="284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Background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89D763-1B1B-4C4B-8001-8430DE6F1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875" y="1263134"/>
            <a:ext cx="6410325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693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344193-A2F0-4697-9170-42AB16FBC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555630"/>
            <a:ext cx="3384000" cy="35751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FFFF"/>
                </a:solidFill>
                <a:latin typeface="Calibri Light" panose="020F0302020204030204" pitchFamily="34" charset="0"/>
              </a:rPr>
              <a:t>References</a:t>
            </a:r>
            <a:endParaRPr lang="en-US" sz="32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D5B7EA-503A-4175-8233-72544266FFCB}"/>
              </a:ext>
            </a:extLst>
          </p:cNvPr>
          <p:cNvSpPr txBox="1"/>
          <p:nvPr/>
        </p:nvSpPr>
        <p:spPr>
          <a:xfrm>
            <a:off x="5322660" y="2195179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CarsGuide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2021. </a:t>
            </a:r>
            <a:r>
              <a:rPr lang="en-US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Australia's most expensive fines: the single tickets that will break the bank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[online] Available at: &lt;https://www.carsguide.com.au/car-advice/australias-most-expensive-fines-the-single-tickets-that-will-break-the-bank-57929&gt; [Accessed 24 October 2021].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Territory, A., Continents, A., America, N., America, C., America, S., &amp; East, M. et al. (2021). Australian Capital Territory Maps &amp; Facts. Retrieved 25 October 2021, from https://www.worldatlas.com/maps/australia/australian-capital-territory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91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344193-A2F0-4697-9170-42AB16FBC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844800"/>
            <a:ext cx="3384000" cy="3286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FFFF"/>
                </a:solidFill>
                <a:latin typeface="Calibri Light" panose="020F0302020204030204" pitchFamily="34" charset="0"/>
              </a:rPr>
              <a:t>D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Calibri Light" panose="020F0302020204030204" pitchFamily="34" charset="0"/>
              </a:rPr>
              <a:t>escription</a:t>
            </a:r>
            <a:endParaRPr lang="en-US" sz="32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EBB759-F763-402C-B4D9-72A6A193CE6F}"/>
              </a:ext>
            </a:extLst>
          </p:cNvPr>
          <p:cNvSpPr txBox="1"/>
          <p:nvPr/>
        </p:nvSpPr>
        <p:spPr>
          <a:xfrm>
            <a:off x="5322659" y="1527797"/>
            <a:ext cx="5892417" cy="3697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Being capital of Australia traffic infringements are very expensive. 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Infringements can cost from 300$ to 5000$.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Me being a student can't afford to spend this much amount on fines and ACT has a population of 20% students. </a:t>
            </a: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469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344193-A2F0-4697-9170-42AB16FBC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3032368"/>
            <a:ext cx="3384000" cy="30984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FFFF"/>
                </a:solidFill>
                <a:latin typeface="Calibri Light" panose="020F0302020204030204" pitchFamily="34" charset="0"/>
              </a:rPr>
              <a:t>Objectives</a:t>
            </a:r>
            <a:endParaRPr lang="en-US" sz="32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E9DCB3-0519-42BC-9B68-12D2DDEF4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256" y="1665062"/>
            <a:ext cx="6035563" cy="373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3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344193-A2F0-4697-9170-42AB16FBC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766646"/>
            <a:ext cx="3384000" cy="33641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FFFF"/>
                </a:solidFill>
                <a:latin typeface="Calibri Light" panose="020F0302020204030204" pitchFamily="34" charset="0"/>
              </a:rPr>
              <a:t>Data Description</a:t>
            </a:r>
            <a:endParaRPr lang="en-US" sz="3200" dirty="0">
              <a:solidFill>
                <a:schemeClr val="bg1">
                  <a:alpha val="6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F8D3DA4-5CC5-42DD-A6BB-DCAA945F8B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5792215"/>
              </p:ext>
            </p:extLst>
          </p:nvPr>
        </p:nvGraphicFramePr>
        <p:xfrm>
          <a:off x="5181600" y="875323"/>
          <a:ext cx="6366930" cy="5301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3911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344193-A2F0-4697-9170-42AB16FBC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1043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FFFF"/>
                </a:solidFill>
                <a:latin typeface="Calibri Light" panose="020F0302020204030204" pitchFamily="34" charset="0"/>
              </a:rPr>
              <a:t>Traffic Fine Data</a:t>
            </a:r>
            <a:endParaRPr lang="en-US" sz="32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E1D23A1F-43C9-4F7B-8449-042E1C192112}"/>
              </a:ext>
            </a:extLst>
          </p:cNvPr>
          <p:cNvSpPr txBox="1">
            <a:spLocks/>
          </p:cNvSpPr>
          <p:nvPr/>
        </p:nvSpPr>
        <p:spPr>
          <a:xfrm>
            <a:off x="470358" y="4574526"/>
            <a:ext cx="3973386" cy="14853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hlinkClick r:id="rId2"/>
              </a:rPr>
              <a:t>https://www.data.act.gov.au/Transport/Traffic-camera-offences-and-fines-data-lens-view/w2qf-tnrt</a:t>
            </a:r>
            <a:endParaRPr 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52255DE-3B42-4473-B1EE-90B1684D2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19" b="8946"/>
          <a:stretch/>
        </p:blipFill>
        <p:spPr bwMode="auto">
          <a:xfrm>
            <a:off x="4914102" y="762000"/>
            <a:ext cx="7087397" cy="544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81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344193-A2F0-4697-9170-42AB16FBC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9" y="2181106"/>
            <a:ext cx="3322395" cy="1277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FFFF"/>
                </a:solidFill>
                <a:cs typeface="Calibri Light"/>
              </a:rPr>
              <a:t>Traffic camera locations data</a:t>
            </a:r>
            <a:endParaRPr lang="en-US" sz="32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1711C4-174B-4114-966A-F94B90A64524}"/>
              </a:ext>
            </a:extLst>
          </p:cNvPr>
          <p:cNvSpPr txBox="1"/>
          <p:nvPr/>
        </p:nvSpPr>
        <p:spPr>
          <a:xfrm>
            <a:off x="492369" y="4100343"/>
            <a:ext cx="31808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a typeface="+mn-lt"/>
                <a:cs typeface="+mn-lt"/>
                <a:hlinkClick r:id="rId2"/>
              </a:rPr>
              <a:t>https://www.data.act.gov.au/Justice-Safety-and-Emergency/Traffic-speed-camera-locations/426s-vdu4/data</a:t>
            </a:r>
            <a:endParaRPr lang="en-US" sz="1800" dirty="0"/>
          </a:p>
        </p:txBody>
      </p:sp>
      <p:pic>
        <p:nvPicPr>
          <p:cNvPr id="10" name="Picture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71402973-5146-49C7-837E-C265516B62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1" t="25193" r="1737" b="9769"/>
          <a:stretch/>
        </p:blipFill>
        <p:spPr>
          <a:xfrm>
            <a:off x="5086350" y="1003794"/>
            <a:ext cx="6915149" cy="486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34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344193-A2F0-4697-9170-42AB16FBC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3008922"/>
            <a:ext cx="3384000" cy="31218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FFFF"/>
                </a:solidFill>
                <a:latin typeface="Calibri Light" panose="020F0302020204030204" pitchFamily="34" charset="0"/>
              </a:rPr>
              <a:t>Data Preprocessing</a:t>
            </a:r>
            <a:endParaRPr lang="en-US" sz="32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58EE2C-9499-48EB-B4D1-505A0E72BBF2}"/>
              </a:ext>
            </a:extLst>
          </p:cNvPr>
          <p:cNvSpPr txBox="1"/>
          <p:nvPr/>
        </p:nvSpPr>
        <p:spPr>
          <a:xfrm>
            <a:off x="5259754" y="1985445"/>
            <a:ext cx="6096000" cy="2956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Traffic fines data set : 105104 observations with 11 variables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Dropped some columns for better understanding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Missing values accounted for around 7% and they have been omitted.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Traffic locations data set: 1222 observations with 8 variables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Removed a column due to missing data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Filtered the data of ACT based on higher offences.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765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344193-A2F0-4697-9170-42AB16FBC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876062"/>
            <a:ext cx="3384000" cy="32547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  <a:cs typeface="Calibri"/>
              </a:rPr>
              <a:t>Infringement count by the registration of the vehicle involved in the offence</a:t>
            </a:r>
            <a:endParaRPr lang="en-US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F9B2F32-6C22-495A-A560-52576B4BE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053" y="1012465"/>
            <a:ext cx="6014185" cy="483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18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1BA5C75256744F8E804D94BC78869B" ma:contentTypeVersion="7" ma:contentTypeDescription="Create a new document." ma:contentTypeScope="" ma:versionID="28f9738b23669bb03c70c41e92388a7d">
  <xsd:schema xmlns:xsd="http://www.w3.org/2001/XMLSchema" xmlns:xs="http://www.w3.org/2001/XMLSchema" xmlns:p="http://schemas.microsoft.com/office/2006/metadata/properties" xmlns:ns3="ff6d31c8-4bcc-437c-934c-8c50b45b3980" xmlns:ns4="851dccf8-efad-4fde-891d-df8ab7755e15" targetNamespace="http://schemas.microsoft.com/office/2006/metadata/properties" ma:root="true" ma:fieldsID="57dd136c06759992b103e007d73221dd" ns3:_="" ns4:_="">
    <xsd:import namespace="ff6d31c8-4bcc-437c-934c-8c50b45b3980"/>
    <xsd:import namespace="851dccf8-efad-4fde-891d-df8ab7755e1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6d31c8-4bcc-437c-934c-8c50b45b39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dccf8-efad-4fde-891d-df8ab7755e1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099D54-2A7C-4FAF-92A5-E98A9CD442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6d31c8-4bcc-437c-934c-8c50b45b3980"/>
    <ds:schemaRef ds:uri="851dccf8-efad-4fde-891d-df8ab7755e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F6CD93-C30D-433F-A9C6-F556A9770D4A}">
  <ds:schemaRefs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851dccf8-efad-4fde-891d-df8ab7755e15"/>
    <ds:schemaRef ds:uri="http://schemas.openxmlformats.org/package/2006/metadata/core-properties"/>
    <ds:schemaRef ds:uri="ff6d31c8-4bcc-437c-934c-8c50b45b3980"/>
  </ds:schemaRefs>
</ds:datastoreItem>
</file>

<file path=customXml/itemProps3.xml><?xml version="1.0" encoding="utf-8"?>
<ds:datastoreItem xmlns:ds="http://schemas.openxmlformats.org/officeDocument/2006/customXml" ds:itemID="{ACCAFFEC-E5AB-4628-96C8-828649251E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642</Words>
  <Application>Microsoft Office PowerPoint</Application>
  <PresentationFormat>Widescreen</PresentationFormat>
  <Paragraphs>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Nimrod MT Std</vt:lpstr>
      <vt:lpstr>Office Theme</vt:lpstr>
      <vt:lpstr>1_Office Theme</vt:lpstr>
      <vt:lpstr>Traffic Camera offences and fines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Call of Action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Aditya.Parmanand.Devare.Devare</dc:creator>
  <cp:lastModifiedBy>aravind madineni</cp:lastModifiedBy>
  <cp:revision>14</cp:revision>
  <dcterms:created xsi:type="dcterms:W3CDTF">2021-10-24T11:15:34Z</dcterms:created>
  <dcterms:modified xsi:type="dcterms:W3CDTF">2021-11-17T11:30:40Z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0x0101003F1BA5C75256744F8E804D94BC78869B</vt:lpwstr>
  </property>
</Properties>
</file>