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61" r:id="rId8"/>
    <p:sldId id="262" r:id="rId9"/>
    <p:sldId id="263" r:id="rId10"/>
    <p:sldId id="264" r:id="rId11"/>
    <p:sldId id="265" r:id="rId12"/>
    <p:sldId id="268" r:id="rId13"/>
    <p:sldId id="267" r:id="rId14"/>
    <p:sldId id="269" r:id="rId15"/>
    <p:sldId id="270" r:id="rId16"/>
    <p:sldId id="271" r:id="rId17"/>
    <p:sldId id="27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a:p>
        </p:txBody>
      </p:sp>
    </p:spTree>
    <p:extLst>
      <p:ext uri="{BB962C8B-B14F-4D97-AF65-F5344CB8AC3E}">
        <p14:creationId xmlns:p14="http://schemas.microsoft.com/office/powerpoint/2010/main" val="57046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11/18/2023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11/18/2023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11/18/2023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11/18/2023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11/18/2023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11/18/2023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11/18/2023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11/18/2023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11/18/2023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11/18/2023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onish.madhineni@gmail.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adinenii/Stegnography-using-LS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319" y="-91440"/>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2600" y="1385386"/>
            <a:ext cx="9675553" cy="2932614"/>
          </a:xfrm>
        </p:spPr>
        <p:txBody>
          <a:bodyPr>
            <a:normAutofit/>
          </a:bodyPr>
          <a:lstStyle/>
          <a:p>
            <a:r>
              <a:rPr lang="en-GB" sz="2000" cap="none" dirty="0">
                <a:solidFill>
                  <a:schemeClr val="tx1"/>
                </a:solidFill>
              </a:rPr>
              <a:t>Name: Madineni Monish</a:t>
            </a:r>
          </a:p>
          <a:p>
            <a:r>
              <a:rPr lang="en-GB" sz="2000" cap="none" dirty="0" err="1">
                <a:solidFill>
                  <a:schemeClr val="tx1"/>
                </a:solidFill>
              </a:rPr>
              <a:t>SkillsBuild</a:t>
            </a:r>
            <a:r>
              <a:rPr lang="en-GB" sz="2000" cap="none" dirty="0">
                <a:solidFill>
                  <a:schemeClr val="tx1"/>
                </a:solidFill>
              </a:rPr>
              <a:t> Email Id: </a:t>
            </a:r>
            <a:r>
              <a:rPr lang="en-GB" sz="2000" cap="none" dirty="0">
                <a:solidFill>
                  <a:schemeClr val="tx1"/>
                </a:solidFill>
                <a:hlinkClick r:id="rId2">
                  <a:extLst>
                    <a:ext uri="{A12FA001-AC4F-418D-AE19-62706E023703}">
                      <ahyp:hlinkClr xmlns:ahyp="http://schemas.microsoft.com/office/drawing/2018/hyperlinkcolor" val="tx"/>
                    </a:ext>
                  </a:extLst>
                </a:hlinkClick>
              </a:rPr>
              <a:t>monish.madhineni@gmail.com</a:t>
            </a:r>
            <a:endParaRPr lang="en-GB" sz="2000" cap="none" dirty="0">
              <a:solidFill>
                <a:schemeClr val="tx1"/>
              </a:solidFill>
            </a:endParaRPr>
          </a:p>
          <a:p>
            <a:r>
              <a:rPr lang="en-GB" sz="2000" cap="none" dirty="0">
                <a:solidFill>
                  <a:schemeClr val="tx1"/>
                </a:solidFill>
              </a:rPr>
              <a:t>College name: SRM institute of science and technology</a:t>
            </a:r>
          </a:p>
          <a:p>
            <a:r>
              <a:rPr lang="en-GB" sz="2000" cap="none" dirty="0">
                <a:solidFill>
                  <a:schemeClr val="tx1"/>
                </a:solidFill>
              </a:rPr>
              <a:t>College State: Tamil Nadu</a:t>
            </a:r>
          </a:p>
          <a:p>
            <a:r>
              <a:rPr lang="en-GB" sz="2000" cap="none" dirty="0">
                <a:solidFill>
                  <a:schemeClr val="tx1"/>
                </a:solidFill>
              </a:rPr>
              <a:t>Internship Domain and internship start and End date: Cyber security and 13/10/2023 and 24/11/2023</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4205041"/>
            <a:ext cx="11260667" cy="2187291"/>
          </a:xfrm>
          <a:prstGeom prst="rect">
            <a:avLst/>
          </a:prstGeom>
        </p:spPr>
      </p:pic>
      <p:pic>
        <p:nvPicPr>
          <p:cNvPr id="5" name="Picture 4">
            <a:extLst>
              <a:ext uri="{FF2B5EF4-FFF2-40B4-BE49-F238E27FC236}">
                <a16:creationId xmlns:a16="http://schemas.microsoft.com/office/drawing/2014/main" id="{24007970-CD24-F212-D685-A5E1FD98F604}"/>
              </a:ext>
            </a:extLst>
          </p:cNvPr>
          <p:cNvPicPr>
            <a:picLocks noChangeAspect="1"/>
          </p:cNvPicPr>
          <p:nvPr/>
        </p:nvPicPr>
        <p:blipFill>
          <a:blip r:embed="rId4"/>
          <a:stretch>
            <a:fillRect/>
          </a:stretch>
        </p:blipFill>
        <p:spPr>
          <a:xfrm>
            <a:off x="8828115" y="643637"/>
            <a:ext cx="2413147" cy="260484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pPr marL="0" indent="0" algn="just">
              <a:buNone/>
            </a:pPr>
            <a:r>
              <a:rPr lang="en-US" sz="2400" dirty="0"/>
              <a:t>The "Steganography GUI Application for Secure Communication" project has delivered a user-friendly interface for seamlessly hiding and revealing data within images using steganography. Through live demonstrations, the project showcased its practical application, emphasizing usability and functionality. The solution enhances communication security by concealing messages within images, and its user-friendly design ensures accessibility for individuals with diverse technical backgrounds. Future enhancements are envisioned, and the project concluded with an invitation for feedback, underlining its commitment to continuous improvement and collaboration.</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1A77-A93E-03B0-9D1C-4AE704A03575}"/>
              </a:ext>
            </a:extLst>
          </p:cNvPr>
          <p:cNvSpPr>
            <a:spLocks noGrp="1"/>
          </p:cNvSpPr>
          <p:nvPr>
            <p:ph type="title"/>
          </p:nvPr>
        </p:nvSpPr>
        <p:spPr>
          <a:xfrm>
            <a:off x="499912" y="498956"/>
            <a:ext cx="11029616" cy="1188720"/>
          </a:xfrm>
        </p:spPr>
        <p:txBody>
          <a:bodyPr>
            <a:normAutofit/>
          </a:bodyPr>
          <a:lstStyle/>
          <a:p>
            <a:r>
              <a:rPr lang="en-IN" dirty="0"/>
              <a:t>Result:</a:t>
            </a:r>
            <a:br>
              <a:rPr lang="en-IN" dirty="0"/>
            </a:br>
            <a:r>
              <a:rPr lang="en-IN" sz="1600" cap="none" dirty="0">
                <a:latin typeface="Times New Roman" panose="02020603050405020304" pitchFamily="18" charset="0"/>
                <a:cs typeface="Times New Roman" panose="02020603050405020304" pitchFamily="18" charset="0"/>
              </a:rPr>
              <a:t>When You Run The Program The GUI Interface Will Pop As Below</a:t>
            </a:r>
            <a:endParaRPr lang="en-IN"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236F740D-44A7-74F8-954E-B028D610E08A}"/>
              </a:ext>
            </a:extLst>
          </p:cNvPr>
          <p:cNvPicPr>
            <a:picLocks noGrp="1" noChangeAspect="1"/>
          </p:cNvPicPr>
          <p:nvPr>
            <p:ph idx="1"/>
          </p:nvPr>
        </p:nvPicPr>
        <p:blipFill>
          <a:blip r:embed="rId2"/>
          <a:stretch>
            <a:fillRect/>
          </a:stretch>
        </p:blipFill>
        <p:spPr>
          <a:xfrm>
            <a:off x="2092960" y="1687676"/>
            <a:ext cx="8229600" cy="5038244"/>
          </a:xfrm>
        </p:spPr>
      </p:pic>
    </p:spTree>
    <p:extLst>
      <p:ext uri="{BB962C8B-B14F-4D97-AF65-F5344CB8AC3E}">
        <p14:creationId xmlns:p14="http://schemas.microsoft.com/office/powerpoint/2010/main" val="54577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A84D-A4C5-3CB6-6772-300B610D4280}"/>
              </a:ext>
            </a:extLst>
          </p:cNvPr>
          <p:cNvSpPr>
            <a:spLocks noGrp="1"/>
          </p:cNvSpPr>
          <p:nvPr>
            <p:ph type="title"/>
          </p:nvPr>
        </p:nvSpPr>
        <p:spPr>
          <a:xfrm>
            <a:off x="489751" y="-97790"/>
            <a:ext cx="11029616" cy="1188720"/>
          </a:xfrm>
        </p:spPr>
        <p:txBody>
          <a:bodyPr/>
          <a:lstStyle/>
          <a:p>
            <a:r>
              <a:rPr lang="en-IN" dirty="0"/>
              <a:t>Result</a:t>
            </a:r>
          </a:p>
        </p:txBody>
      </p:sp>
      <p:sp>
        <p:nvSpPr>
          <p:cNvPr id="3" name="Content Placeholder 2">
            <a:extLst>
              <a:ext uri="{FF2B5EF4-FFF2-40B4-BE49-F238E27FC236}">
                <a16:creationId xmlns:a16="http://schemas.microsoft.com/office/drawing/2014/main" id="{C929B547-9DB0-DBDB-1307-5F0BCDE3A480}"/>
              </a:ext>
            </a:extLst>
          </p:cNvPr>
          <p:cNvSpPr>
            <a:spLocks noGrp="1"/>
          </p:cNvSpPr>
          <p:nvPr>
            <p:ph idx="1"/>
          </p:nvPr>
        </p:nvSpPr>
        <p:spPr>
          <a:xfrm>
            <a:off x="672633" y="298704"/>
            <a:ext cx="11029615" cy="3634486"/>
          </a:xfrm>
        </p:spPr>
        <p:txBody>
          <a:bodyPr>
            <a:normAutofit/>
          </a:bodyPr>
          <a:lstStyle/>
          <a:p>
            <a:r>
              <a:rPr lang="en-US" sz="1600" dirty="0"/>
              <a:t>For encoding a message:</a:t>
            </a:r>
          </a:p>
          <a:p>
            <a:r>
              <a:rPr lang="en-US" sz="1600" dirty="0"/>
              <a:t>   --&gt;Select the "Open Image" button.</a:t>
            </a:r>
          </a:p>
          <a:p>
            <a:r>
              <a:rPr lang="en-US" sz="1600" dirty="0"/>
              <a:t>   --&gt;Choose the desired image and input the message for concealment.</a:t>
            </a:r>
          </a:p>
          <a:p>
            <a:r>
              <a:rPr lang="en-US" sz="1600" dirty="0"/>
              <a:t>   --&gt;Select "Save" to generate the encoded image.</a:t>
            </a:r>
          </a:p>
          <a:p>
            <a:endParaRPr lang="en-US" sz="1600" dirty="0"/>
          </a:p>
          <a:p>
            <a:pPr marL="0" indent="0">
              <a:buNone/>
            </a:pPr>
            <a:endParaRPr lang="en-IN" sz="1600" dirty="0"/>
          </a:p>
        </p:txBody>
      </p:sp>
      <p:pic>
        <p:nvPicPr>
          <p:cNvPr id="5" name="Picture 4">
            <a:extLst>
              <a:ext uri="{FF2B5EF4-FFF2-40B4-BE49-F238E27FC236}">
                <a16:creationId xmlns:a16="http://schemas.microsoft.com/office/drawing/2014/main" id="{698005BC-FDD0-47B8-530E-A2CE048F1AF4}"/>
              </a:ext>
            </a:extLst>
          </p:cNvPr>
          <p:cNvPicPr>
            <a:picLocks noChangeAspect="1"/>
          </p:cNvPicPr>
          <p:nvPr/>
        </p:nvPicPr>
        <p:blipFill>
          <a:blip r:embed="rId2"/>
          <a:stretch>
            <a:fillRect/>
          </a:stretch>
        </p:blipFill>
        <p:spPr>
          <a:xfrm>
            <a:off x="2219608" y="2519680"/>
            <a:ext cx="8362381" cy="4165600"/>
          </a:xfrm>
          <a:prstGeom prst="rect">
            <a:avLst/>
          </a:prstGeom>
        </p:spPr>
      </p:pic>
    </p:spTree>
    <p:extLst>
      <p:ext uri="{BB962C8B-B14F-4D97-AF65-F5344CB8AC3E}">
        <p14:creationId xmlns:p14="http://schemas.microsoft.com/office/powerpoint/2010/main" val="207680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23EC-0D83-D474-CF62-A6DCC7921154}"/>
              </a:ext>
            </a:extLst>
          </p:cNvPr>
          <p:cNvSpPr>
            <a:spLocks noGrp="1"/>
          </p:cNvSpPr>
          <p:nvPr>
            <p:ph type="title"/>
          </p:nvPr>
        </p:nvSpPr>
        <p:spPr>
          <a:xfrm>
            <a:off x="479592" y="0"/>
            <a:ext cx="11029616" cy="1188720"/>
          </a:xfrm>
        </p:spPr>
        <p:txBody>
          <a:bodyPr/>
          <a:lstStyle/>
          <a:p>
            <a:r>
              <a:rPr lang="en-IN" dirty="0"/>
              <a:t>result</a:t>
            </a:r>
          </a:p>
        </p:txBody>
      </p:sp>
      <p:sp>
        <p:nvSpPr>
          <p:cNvPr id="3" name="Content Placeholder 2">
            <a:extLst>
              <a:ext uri="{FF2B5EF4-FFF2-40B4-BE49-F238E27FC236}">
                <a16:creationId xmlns:a16="http://schemas.microsoft.com/office/drawing/2014/main" id="{7DD2F909-E74D-7C8E-A272-05A8B9704999}"/>
              </a:ext>
            </a:extLst>
          </p:cNvPr>
          <p:cNvSpPr>
            <a:spLocks noGrp="1"/>
          </p:cNvSpPr>
          <p:nvPr>
            <p:ph idx="1"/>
          </p:nvPr>
        </p:nvSpPr>
        <p:spPr>
          <a:xfrm>
            <a:off x="479593" y="166624"/>
            <a:ext cx="11029615" cy="3634486"/>
          </a:xfrm>
        </p:spPr>
        <p:txBody>
          <a:bodyPr/>
          <a:lstStyle/>
          <a:p>
            <a:r>
              <a:rPr lang="en-US" b="0" dirty="0">
                <a:solidFill>
                  <a:schemeClr val="tx1"/>
                </a:solidFill>
                <a:effectLst/>
                <a:latin typeface="Consolas" panose="020B0609020204030204" pitchFamily="49" charset="0"/>
              </a:rPr>
              <a:t>For decoding a message:</a:t>
            </a:r>
          </a:p>
          <a:p>
            <a:r>
              <a:rPr lang="en-US" b="0" dirty="0">
                <a:solidFill>
                  <a:schemeClr val="tx1"/>
                </a:solidFill>
                <a:effectLst/>
                <a:latin typeface="Consolas" panose="020B0609020204030204" pitchFamily="49" charset="0"/>
              </a:rPr>
              <a:t>   --&gt;Choose the "Open Image" button.</a:t>
            </a:r>
          </a:p>
          <a:p>
            <a:r>
              <a:rPr lang="en-US" b="0" dirty="0">
                <a:solidFill>
                  <a:schemeClr val="tx1"/>
                </a:solidFill>
                <a:effectLst/>
                <a:latin typeface="Consolas" panose="020B0609020204030204" pitchFamily="49" charset="0"/>
              </a:rPr>
              <a:t>   --&gt;Pick the image containing the concealed message.</a:t>
            </a:r>
          </a:p>
          <a:p>
            <a:r>
              <a:rPr lang="en-US" b="0" dirty="0">
                <a:solidFill>
                  <a:schemeClr val="tx1"/>
                </a:solidFill>
                <a:effectLst/>
                <a:latin typeface="Consolas" panose="020B0609020204030204" pitchFamily="49" charset="0"/>
              </a:rPr>
              <a:t>   --&gt;Click "Show Data" to unveil the hidden message.</a:t>
            </a:r>
            <a:endParaRPr lang="en-IN" dirty="0">
              <a:solidFill>
                <a:schemeClr val="tx1"/>
              </a:solidFill>
            </a:endParaRPr>
          </a:p>
        </p:txBody>
      </p:sp>
      <p:pic>
        <p:nvPicPr>
          <p:cNvPr id="5" name="Picture 4">
            <a:extLst>
              <a:ext uri="{FF2B5EF4-FFF2-40B4-BE49-F238E27FC236}">
                <a16:creationId xmlns:a16="http://schemas.microsoft.com/office/drawing/2014/main" id="{A14CE4B7-DF20-1542-45BC-0E45532516DB}"/>
              </a:ext>
            </a:extLst>
          </p:cNvPr>
          <p:cNvPicPr>
            <a:picLocks noChangeAspect="1"/>
          </p:cNvPicPr>
          <p:nvPr/>
        </p:nvPicPr>
        <p:blipFill>
          <a:blip r:embed="rId2"/>
          <a:stretch>
            <a:fillRect/>
          </a:stretch>
        </p:blipFill>
        <p:spPr>
          <a:xfrm>
            <a:off x="3362960" y="2753360"/>
            <a:ext cx="6471920" cy="4104640"/>
          </a:xfrm>
          <a:prstGeom prst="rect">
            <a:avLst/>
          </a:prstGeom>
        </p:spPr>
      </p:pic>
    </p:spTree>
    <p:extLst>
      <p:ext uri="{BB962C8B-B14F-4D97-AF65-F5344CB8AC3E}">
        <p14:creationId xmlns:p14="http://schemas.microsoft.com/office/powerpoint/2010/main" val="250958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59F1-76BB-AC31-F043-DCA571D168EC}"/>
              </a:ext>
            </a:extLst>
          </p:cNvPr>
          <p:cNvSpPr>
            <a:spLocks noGrp="1"/>
          </p:cNvSpPr>
          <p:nvPr>
            <p:ph type="title"/>
          </p:nvPr>
        </p:nvSpPr>
        <p:spPr>
          <a:xfrm>
            <a:off x="581191" y="288290"/>
            <a:ext cx="11029616" cy="1188720"/>
          </a:xfrm>
        </p:spPr>
        <p:txBody>
          <a:bodyPr/>
          <a:lstStyle/>
          <a:p>
            <a:r>
              <a:rPr lang="en-IN" dirty="0"/>
              <a:t>Result</a:t>
            </a:r>
          </a:p>
        </p:txBody>
      </p:sp>
      <p:pic>
        <p:nvPicPr>
          <p:cNvPr id="5" name="Content Placeholder 4">
            <a:extLst>
              <a:ext uri="{FF2B5EF4-FFF2-40B4-BE49-F238E27FC236}">
                <a16:creationId xmlns:a16="http://schemas.microsoft.com/office/drawing/2014/main" id="{5F4CBB1F-06CB-EDB7-D040-701C2423B16A}"/>
              </a:ext>
            </a:extLst>
          </p:cNvPr>
          <p:cNvPicPr>
            <a:picLocks noGrp="1" noChangeAspect="1"/>
          </p:cNvPicPr>
          <p:nvPr>
            <p:ph idx="1"/>
          </p:nvPr>
        </p:nvPicPr>
        <p:blipFill>
          <a:blip r:embed="rId2"/>
          <a:stretch>
            <a:fillRect/>
          </a:stretch>
        </p:blipFill>
        <p:spPr>
          <a:xfrm>
            <a:off x="2428241" y="1176863"/>
            <a:ext cx="5902782" cy="4798487"/>
          </a:xfrm>
        </p:spPr>
      </p:pic>
    </p:spTree>
    <p:extLst>
      <p:ext uri="{BB962C8B-B14F-4D97-AF65-F5344CB8AC3E}">
        <p14:creationId xmlns:p14="http://schemas.microsoft.com/office/powerpoint/2010/main" val="190238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2000" dirty="0">
                <a:hlinkClick r:id="rId2"/>
              </a:rPr>
              <a:t>https://github.com/madinenii/Stegnography-using-LSB-</a:t>
            </a:r>
            <a:endParaRPr lang="en-US" sz="2000"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023880"/>
            <a:ext cx="11029615" cy="4264968"/>
          </a:xfrm>
        </p:spPr>
        <p:txBody>
          <a:bodyPr>
            <a:normAutofit lnSpcReduction="10000"/>
          </a:bodyPr>
          <a:lstStyle/>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Title : Steganography GUI Application for Secure Communication</a:t>
            </a:r>
          </a:p>
          <a:p>
            <a:pPr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Problem Statement : It is critical to have secure communication in the modern digital world. Even while they work well, traditional encryption techniques can not always offer the appropriate degree of secrecy. In order to solve this issue, the project creates an intuitive Graphical User Interface (GUI) application for steganography, a method that conceals confidential data inside image files. By allowing users to discreetly communicate through photos, the application adds another degree of security.</a:t>
            </a:r>
            <a:endParaRPr lang="en-US" sz="2800" dirty="0"/>
          </a:p>
          <a:p>
            <a:pPr marL="0" indent="0" algn="just">
              <a:buNone/>
            </a:pPr>
            <a:endParaRPr lang="en-US" sz="28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9498" y="1724622"/>
            <a:ext cx="11173004" cy="4264968"/>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goal of this project is to develop a user-friendly "Steganography GUI Application for Secure Communication," which will solve limitations in standard encryption by implementing the Least Significant Bit (LSB) approach for picture steganography. The user-friendly interface makes it simple to open, save, hide, and expose messages within photographs. We </a:t>
            </a:r>
            <a:r>
              <a:rPr lang="en-US" sz="2400" dirty="0" err="1">
                <a:latin typeface="Times New Roman" panose="02020603050405020304" pitchFamily="18" charset="0"/>
                <a:cs typeface="Times New Roman" panose="02020603050405020304" pitchFamily="18" charset="0"/>
              </a:rPr>
              <a:t>emphasise</a:t>
            </a:r>
            <a:r>
              <a:rPr lang="en-US" sz="2400" dirty="0">
                <a:latin typeface="Times New Roman" panose="02020603050405020304" pitchFamily="18" charset="0"/>
                <a:cs typeface="Times New Roman" panose="02020603050405020304" pitchFamily="18" charset="0"/>
              </a:rPr>
              <a:t> practical applicability and the project's relevance in delivering heightened security through unobtrusive message concealing in a live presentation. Our accomplishments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upon achieving project goals for safe and user-friendly communication. Looking ahead, we foresee additional refinements and extensions, establishing the project as a basis for steganography developments. The lecture finishes with an invitation to the audience to provide feedback and participate in conversations about the shifting environment of secure communication.</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15884" y="1296785"/>
            <a:ext cx="11294924" cy="4678565"/>
          </a:xfrm>
        </p:spPr>
        <p:txBody>
          <a:bodyPr>
            <a:normAutofit fontScale="92500" lnSpcReduction="20000"/>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project centers on creating the "Steganography GUI Application for Secure Communication," aiming to provide a user-friendly platform for concealing information within images. Recognizing limitations in traditional encryption, our focus is on implementing the Least Significant Bit (LSB) method for image steganography, ensuring enhanced security with minimal visual impact. The intuitive GUI encompasses key features for opening, saving, hiding, and revealing messages within images. Through a live demonstration, we showcase the practical application, emphasizing functionality and ease of use. The project's significance lies in heightened security through inconspicuous message concealment, coupled with a user-friendly interface for broad accessibility. Our achievements hinge on realizing project objectives, fostering secure and user-friendly communication. Looking forward, we envision future enhancements and expansions, positioning this project as a foundation for advancements in steganography. The presentation concludes by inviting audience feedback, suggestions, and discussions on the evolving landscape of secure communication.</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890876"/>
            <a:ext cx="11029616" cy="4011159"/>
          </a:xfrm>
        </p:spPr>
        <p:txBody>
          <a:bodyPr>
            <a:normAutofit/>
          </a:bodyPr>
          <a:lstStyle/>
          <a:p>
            <a:pPr algn="just"/>
            <a:r>
              <a:rPr lang="en-US" sz="2400" dirty="0">
                <a:latin typeface="Times New Roman" panose="02020603050405020304" pitchFamily="18" charset="0"/>
                <a:cs typeface="Times New Roman" panose="02020603050405020304" pitchFamily="18" charset="0"/>
              </a:rPr>
              <a:t>Individuals seeking a safe mode of communication using concealed information inside photographs are among the end users of the "Steganography GUI Application for Secure Communication" project. This includes personal users who want private communication and </a:t>
            </a:r>
            <a:r>
              <a:rPr lang="en-US" sz="2400" dirty="0" err="1">
                <a:latin typeface="Times New Roman" panose="02020603050405020304" pitchFamily="18" charset="0"/>
                <a:cs typeface="Times New Roman" panose="02020603050405020304" pitchFamily="18" charset="0"/>
              </a:rPr>
              <a:t>organisations</a:t>
            </a:r>
            <a:r>
              <a:rPr lang="en-US" sz="2400" dirty="0">
                <a:latin typeface="Times New Roman" panose="02020603050405020304" pitchFamily="18" charset="0"/>
                <a:cs typeface="Times New Roman" panose="02020603050405020304" pitchFamily="18" charset="0"/>
              </a:rPr>
              <a:t> who </a:t>
            </a:r>
            <a:r>
              <a:rPr lang="en-US" sz="2400" dirty="0" err="1">
                <a:latin typeface="Times New Roman" panose="02020603050405020304" pitchFamily="18" charset="0"/>
                <a:cs typeface="Times New Roman" panose="02020603050405020304" pitchFamily="18" charset="0"/>
              </a:rPr>
              <a:t>prioritise</a:t>
            </a:r>
            <a:r>
              <a:rPr lang="en-US" sz="2400" dirty="0">
                <a:latin typeface="Times New Roman" panose="02020603050405020304" pitchFamily="18" charset="0"/>
                <a:cs typeface="Times New Roman" panose="02020603050405020304" pitchFamily="18" charset="0"/>
              </a:rPr>
              <a:t> secure internal communications. Potential end users include security experts, researchers, developers, and educational institutions investigating steganography techniques and applications. The user-friendly interface of the project caters to a varied audience, making it accessible to persons with various technical expertise and unique communication needs.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859577"/>
            <a:ext cx="10906998" cy="4289367"/>
          </a:xfrm>
        </p:spPr>
        <p:txBody>
          <a:bodyPr>
            <a:noAutofit/>
          </a:bodyPr>
          <a:lstStyle/>
          <a:p>
            <a:pPr algn="just"/>
            <a:endParaRPr lang="en-US" sz="2300" dirty="0">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The "Steganography GUI Application for Secure Communication," our solution, is a comprehensive software application developed to meet the demand for secure and discrete communication. In contrast to standard encryption methods, our technology uses steganography, especially the Least Significant Bit (LSB) approach, to disguise information within pictures, ensuring greater security with minimum visual effect. The user-friendly interface allows for simple activities, such as opening, saving, hiding, and revealing text within photos. This solution is beneficial to people and </a:t>
            </a:r>
            <a:r>
              <a:rPr lang="en-US" sz="2300" dirty="0" err="1">
                <a:latin typeface="Times New Roman" panose="02020603050405020304" pitchFamily="18" charset="0"/>
                <a:cs typeface="Times New Roman" panose="02020603050405020304" pitchFamily="18" charset="0"/>
              </a:rPr>
              <a:t>organisations</a:t>
            </a:r>
            <a:r>
              <a:rPr lang="en-US" sz="2300" dirty="0">
                <a:latin typeface="Times New Roman" panose="02020603050405020304" pitchFamily="18" charset="0"/>
                <a:cs typeface="Times New Roman" panose="02020603050405020304" pitchFamily="18" charset="0"/>
              </a:rPr>
              <a:t> looking for a secure communication technique that combines accessibility with increased secrecy. It provides a practical and straightforward way to protecting sensitive information, making it an excellent alternative for individuals that value security as well as user-friendliness in their digital communication </a:t>
            </a:r>
            <a:r>
              <a:rPr lang="en-US" sz="2300" dirty="0" err="1">
                <a:latin typeface="Times New Roman" panose="02020603050405020304" pitchFamily="18" charset="0"/>
                <a:cs typeface="Times New Roman" panose="02020603050405020304" pitchFamily="18" charset="0"/>
              </a:rPr>
              <a:t>practises</a:t>
            </a:r>
            <a:r>
              <a:rPr lang="en-US" sz="2300" dirty="0">
                <a:latin typeface="Times New Roman" panose="02020603050405020304" pitchFamily="18" charset="0"/>
                <a:cs typeface="Times New Roman" panose="02020603050405020304" pitchFamily="18" charset="0"/>
              </a:rPr>
              <a:t>.</a:t>
            </a:r>
          </a:p>
          <a:p>
            <a:pPr algn="just"/>
            <a:endParaRPr lang="en-US" sz="2300" dirty="0">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a:p>
            <a:pPr algn="just"/>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1"/>
            <a:ext cx="11029616" cy="4269381"/>
          </a:xfrm>
        </p:spPr>
        <p:txBody>
          <a:bodyPr>
            <a:noAutofit/>
          </a:bodyPr>
          <a:lstStyle/>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u="sng" dirty="0">
                <a:latin typeface="Times New Roman" panose="02020603050405020304" pitchFamily="18" charset="0"/>
                <a:cs typeface="Times New Roman" panose="02020603050405020304" pitchFamily="18" charset="0"/>
              </a:rPr>
              <a:t>Intuitive GUI Design</a:t>
            </a:r>
            <a:r>
              <a:rPr lang="en-US" sz="2200" dirty="0">
                <a:latin typeface="Times New Roman" panose="02020603050405020304" pitchFamily="18" charset="0"/>
                <a:cs typeface="Times New Roman" panose="02020603050405020304" pitchFamily="18" charset="0"/>
              </a:rPr>
              <a:t>: Our customization prioritizes a user-friendly graphical interface, ensuring simplicity and effectiveness for users of all technical levels.</a:t>
            </a:r>
          </a:p>
          <a:p>
            <a:pPr algn="just"/>
            <a:r>
              <a:rPr lang="en-US" sz="2200" b="1" u="sng" dirty="0">
                <a:latin typeface="Times New Roman" panose="02020603050405020304" pitchFamily="18" charset="0"/>
                <a:cs typeface="Times New Roman" panose="02020603050405020304" pitchFamily="18" charset="0"/>
              </a:rPr>
              <a:t>LSB Steganography Technique</a:t>
            </a:r>
            <a:r>
              <a:rPr lang="en-US" sz="2200" dirty="0">
                <a:latin typeface="Times New Roman" panose="02020603050405020304" pitchFamily="18" charset="0"/>
                <a:cs typeface="Times New Roman" panose="02020603050405020304" pitchFamily="18" charset="0"/>
              </a:rPr>
              <a:t>: We specifically implement the Least Significant Bit (LSB) method, providing enhanced security with minimal visual impact on carrier images.</a:t>
            </a:r>
          </a:p>
          <a:p>
            <a:pPr algn="just"/>
            <a:r>
              <a:rPr lang="en-US" sz="2200" b="1" u="sng" dirty="0">
                <a:latin typeface="Times New Roman" panose="02020603050405020304" pitchFamily="18" charset="0"/>
                <a:cs typeface="Times New Roman" panose="02020603050405020304" pitchFamily="18" charset="0"/>
              </a:rPr>
              <a:t>Resource Path Handling</a:t>
            </a:r>
            <a:r>
              <a:rPr lang="en-US" sz="2200" dirty="0">
                <a:latin typeface="Times New Roman" panose="02020603050405020304" pitchFamily="18" charset="0"/>
                <a:cs typeface="Times New Roman" panose="02020603050405020304" pitchFamily="18" charset="0"/>
              </a:rPr>
              <a:t>: Our solution addresses resource path management, ensuring robust deployment and adaptability across different operating environments.</a:t>
            </a:r>
          </a:p>
          <a:p>
            <a:pPr algn="just"/>
            <a:r>
              <a:rPr lang="en-US" sz="2200" b="1" u="sng" dirty="0">
                <a:latin typeface="Times New Roman" panose="02020603050405020304" pitchFamily="18" charset="0"/>
                <a:cs typeface="Times New Roman" panose="02020603050405020304" pitchFamily="18" charset="0"/>
              </a:rPr>
              <a:t>Live Demonstration Focus</a:t>
            </a:r>
            <a:r>
              <a:rPr lang="en-US" sz="2200" dirty="0">
                <a:latin typeface="Times New Roman" panose="02020603050405020304" pitchFamily="18" charset="0"/>
                <a:cs typeface="Times New Roman" panose="02020603050405020304" pitchFamily="18" charset="0"/>
              </a:rPr>
              <a:t>: A key feature is the emphasis on live demonstrations, showcasing the practical application of steganography in real-time for user understanding.</a:t>
            </a:r>
          </a:p>
          <a:p>
            <a:pPr algn="just"/>
            <a:r>
              <a:rPr lang="en-US" sz="2200" b="1" u="sng" dirty="0">
                <a:latin typeface="Times New Roman" panose="02020603050405020304" pitchFamily="18" charset="0"/>
                <a:cs typeface="Times New Roman" panose="02020603050405020304" pitchFamily="18" charset="0"/>
              </a:rPr>
              <a:t>Versatility and Adaptability</a:t>
            </a:r>
            <a:r>
              <a:rPr lang="en-US" sz="2200" dirty="0">
                <a:latin typeface="Times New Roman" panose="02020603050405020304" pitchFamily="18" charset="0"/>
                <a:cs typeface="Times New Roman" panose="02020603050405020304" pitchFamily="18" charset="0"/>
              </a:rPr>
              <a:t>: The project stands out for its versatility, combining accessibility, security, and adaptability, making it suitable for a broad audience and various scenarios.</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7" name="Content Placeholder 6">
            <a:extLst>
              <a:ext uri="{FF2B5EF4-FFF2-40B4-BE49-F238E27FC236}">
                <a16:creationId xmlns:a16="http://schemas.microsoft.com/office/drawing/2014/main" id="{72AFA260-A5DB-A2D6-A7CD-E2F348EC682B}"/>
              </a:ext>
            </a:extLst>
          </p:cNvPr>
          <p:cNvSpPr>
            <a:spLocks noGrp="1"/>
          </p:cNvSpPr>
          <p:nvPr>
            <p:ph idx="1"/>
          </p:nvPr>
        </p:nvSpPr>
        <p:spPr>
          <a:xfrm>
            <a:off x="581192" y="1682532"/>
            <a:ext cx="11029616" cy="4292818"/>
          </a:xfrm>
        </p:spPr>
        <p:txBody>
          <a:bodyPr>
            <a:noAutofit/>
          </a:bodyPr>
          <a:lstStyle/>
          <a:p>
            <a:pPr marL="0" indent="0">
              <a:buNone/>
            </a:pPr>
            <a:r>
              <a:rPr lang="en-US" sz="2200" dirty="0"/>
              <a:t>The main frameworks and libraries used in the "Steganography GUI Application for Secure Communication" project are:</a:t>
            </a:r>
          </a:p>
          <a:p>
            <a:pPr marL="457200" indent="-457200">
              <a:buFont typeface="+mj-lt"/>
              <a:buAutoNum type="arabicPeriod"/>
            </a:pPr>
            <a:r>
              <a:rPr lang="en-US" sz="2200" b="1" u="sng" dirty="0" err="1"/>
              <a:t>Tkinter</a:t>
            </a:r>
            <a:r>
              <a:rPr lang="en-US" sz="2200" dirty="0"/>
              <a:t>: A Python GUI framework for creating the graphical user interface.</a:t>
            </a:r>
          </a:p>
          <a:p>
            <a:pPr marL="457200" indent="-457200">
              <a:buFont typeface="+mj-lt"/>
              <a:buAutoNum type="arabicPeriod"/>
            </a:pPr>
            <a:r>
              <a:rPr lang="en-US" sz="2200" b="1" u="sng" dirty="0"/>
              <a:t>Pillow (Python Imaging Library): </a:t>
            </a:r>
            <a:r>
              <a:rPr lang="en-US" sz="2200" dirty="0"/>
              <a:t>Used for opening, manipulating, and saving various image file formats.</a:t>
            </a:r>
          </a:p>
          <a:p>
            <a:pPr marL="457200" indent="-457200" algn="just">
              <a:buFont typeface="+mj-lt"/>
              <a:buAutoNum type="arabicPeriod"/>
            </a:pPr>
            <a:r>
              <a:rPr lang="en-US" sz="2200" b="1" u="sng" dirty="0" err="1"/>
              <a:t>os</a:t>
            </a:r>
            <a:r>
              <a:rPr lang="en-US" sz="2200" dirty="0"/>
              <a:t>: A module for interacting with the operating system, employed for file path operations.</a:t>
            </a:r>
          </a:p>
          <a:p>
            <a:pPr marL="457200" indent="-457200">
              <a:buFont typeface="+mj-lt"/>
              <a:buAutoNum type="arabicPeriod"/>
            </a:pPr>
            <a:r>
              <a:rPr lang="en-US" sz="2200" b="1" u="sng" dirty="0" err="1"/>
              <a:t>Stegano</a:t>
            </a:r>
            <a:r>
              <a:rPr lang="en-US" sz="2200" b="1" u="sng" dirty="0"/>
              <a:t> </a:t>
            </a:r>
            <a:r>
              <a:rPr lang="en-US" sz="2200" dirty="0"/>
              <a:t>: A library used for image steganography, with the </a:t>
            </a:r>
            <a:r>
              <a:rPr lang="en-US" sz="2200" dirty="0" err="1"/>
              <a:t>lsb</a:t>
            </a:r>
            <a:r>
              <a:rPr lang="en-US" sz="2200" dirty="0"/>
              <a:t> module utilized for data hiding and revealing.</a:t>
            </a:r>
          </a:p>
          <a:p>
            <a:pPr marL="457200" indent="-457200">
              <a:buFont typeface="+mj-lt"/>
              <a:buAutoNum type="arabicPeriod"/>
            </a:pPr>
            <a:r>
              <a:rPr lang="en-US" sz="2200" b="1" u="sng" dirty="0"/>
              <a:t>sys</a:t>
            </a:r>
            <a:r>
              <a:rPr lang="en-US" sz="2200" dirty="0"/>
              <a:t>: A module used for system-specific functionality, particularly for handling resource paths, especially in the context of </a:t>
            </a:r>
            <a:r>
              <a:rPr lang="en-US" sz="2200" dirty="0" err="1"/>
              <a:t>PyInstaller</a:t>
            </a:r>
            <a:r>
              <a:rPr lang="en-US" sz="2200" dirty="0"/>
              <a:t> packaging.</a:t>
            </a:r>
            <a:endParaRPr lang="en-IN" sz="2200"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0C84-102F-6986-E645-4ACC422CEB21}"/>
              </a:ext>
            </a:extLst>
          </p:cNvPr>
          <p:cNvSpPr>
            <a:spLocks noGrp="1"/>
          </p:cNvSpPr>
          <p:nvPr>
            <p:ph type="title"/>
          </p:nvPr>
        </p:nvSpPr>
        <p:spPr>
          <a:xfrm>
            <a:off x="581192" y="288290"/>
            <a:ext cx="11029616" cy="1188720"/>
          </a:xfrm>
        </p:spPr>
        <p:txBody>
          <a:bodyPr/>
          <a:lstStyle/>
          <a:p>
            <a:r>
              <a:rPr lang="en-IN" dirty="0"/>
              <a:t>Modelling</a:t>
            </a:r>
          </a:p>
        </p:txBody>
      </p:sp>
      <p:pic>
        <p:nvPicPr>
          <p:cNvPr id="9" name="Content Placeholder 8">
            <a:extLst>
              <a:ext uri="{FF2B5EF4-FFF2-40B4-BE49-F238E27FC236}">
                <a16:creationId xmlns:a16="http://schemas.microsoft.com/office/drawing/2014/main" id="{45087B7C-2CC8-2F7E-B66A-D314AC5BD58A}"/>
              </a:ext>
            </a:extLst>
          </p:cNvPr>
          <p:cNvPicPr>
            <a:picLocks noGrp="1" noChangeAspect="1"/>
          </p:cNvPicPr>
          <p:nvPr>
            <p:ph idx="1"/>
          </p:nvPr>
        </p:nvPicPr>
        <p:blipFill>
          <a:blip r:embed="rId2"/>
          <a:stretch>
            <a:fillRect/>
          </a:stretch>
        </p:blipFill>
        <p:spPr>
          <a:xfrm>
            <a:off x="750695" y="1612106"/>
            <a:ext cx="10454861" cy="4462612"/>
          </a:xfrm>
        </p:spPr>
      </p:pic>
    </p:spTree>
    <p:extLst>
      <p:ext uri="{BB962C8B-B14F-4D97-AF65-F5344CB8AC3E}">
        <p14:creationId xmlns:p14="http://schemas.microsoft.com/office/powerpoint/2010/main" val="19815604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419</TotalTime>
  <Words>1149</Words>
  <Application>Microsoft Office PowerPoint</Application>
  <PresentationFormat>Widescreen</PresentationFormat>
  <Paragraphs>56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Franklin Gothic Book</vt:lpstr>
      <vt:lpstr>Franklin Gothic Demi</vt:lpstr>
      <vt:lpstr>Times New Roman</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Modelling</vt:lpstr>
      <vt:lpstr>Results</vt:lpstr>
      <vt:lpstr>Result: When You Run The Program The GUI Interface Will Pop As Below</vt:lpstr>
      <vt:lpstr>Result</vt:lpstr>
      <vt:lpstr>result</vt:lpstr>
      <vt:lpstr>Result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Madineni Monish</cp:lastModifiedBy>
  <cp:revision>4</cp:revision>
  <dcterms:created xsi:type="dcterms:W3CDTF">2021-05-26T16:50:10Z</dcterms:created>
  <dcterms:modified xsi:type="dcterms:W3CDTF">2023-11-18T12:19:09Z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